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288709" y="9245600"/>
            <a:ext cx="414682" cy="330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3 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88709" y="9251950"/>
            <a:ext cx="414682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ferret-plus.com/words/%E3%82%A2%E3%83%97%E3%83%AA" TargetMode="External"/><Relationship Id="rId3" Type="http://schemas.openxmlformats.org/officeDocument/2006/relationships/hyperlink" Target="https://ferret-plus.com/words/%E3%83%97%E3%83%AD%E3%82%B0%E3%83%A9%E3%83%A0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Relationship Id="rId3" Type="http://schemas.openxmlformats.org/officeDocument/2006/relationships/image" Target="../media/image1.png"/><Relationship Id="rId4" Type="http://schemas.openxmlformats.org/officeDocument/2006/relationships/hyperlink" Target="http://d.hatena.ne.jp/keyword/API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ferret-plus.com/words/Facebook" TargetMode="External"/><Relationship Id="rId3" Type="http://schemas.openxmlformats.org/officeDocument/2006/relationships/hyperlink" Target="https://ferret-plus.com/words/%E3%83%A6%E3%83%BC%E3%82%B6%E3%83%BC" TargetMode="External"/><Relationship Id="rId4" Type="http://schemas.openxmlformats.org/officeDocument/2006/relationships/hyperlink" Target="https://ferret-plus.com/words/%E3%83%9A%E3%83%BC%E3%82%B8" TargetMode="External"/><Relationship Id="rId5" Type="http://schemas.openxmlformats.org/officeDocument/2006/relationships/hyperlink" Target="https://ferret-plus.com/words/%E3%82%B3%E3%83%B3%E3%83%86%E3%83%B3%E3%83%84" TargetMode="External"/><Relationship Id="rId6" Type="http://schemas.openxmlformats.org/officeDocument/2006/relationships/hyperlink" Target="https://ferret-plus.com/words/%E3%82%A2%E3%82%AB%E3%82%A6%E3%83%B3%E3%83%88" TargetMode="External"/><Relationship Id="rId7" Type="http://schemas.openxmlformats.org/officeDocument/2006/relationships/hyperlink" Target="https://ferret-plus.com/words/Twitter" TargetMode="External"/><Relationship Id="rId8" Type="http://schemas.openxmlformats.org/officeDocument/2006/relationships/hyperlink" Target="https://ferret-plus.com/words/%E3%82%BF%E3%82%B0" TargetMode="External"/><Relationship Id="rId9" Type="http://schemas.openxmlformats.org/officeDocument/2006/relationships/hyperlink" Target="https://ferret-plus.com/words/%E3%82%A2%E3%83%97%E3%83%AA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evelopers.facebook.com/docs/pages/publishing?locale=ja_JP" TargetMode="External"/><Relationship Id="rId3" Type="http://schemas.openxmlformats.org/officeDocument/2006/relationships/hyperlink" Target="https://developers.facebook.com/docs/apps/review" TargetMode="External"/><Relationship Id="rId4" Type="http://schemas.openxmlformats.org/officeDocument/2006/relationships/image" Target="../media/image2.tif"/><Relationship Id="rId5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www.itmedia.co.jp/news/articles/1807/26/news079.html" TargetMode="External"/><Relationship Id="rId3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2286198"/>
            <a:ext cx="10464800" cy="1003102"/>
          </a:xfrm>
          <a:prstGeom prst="rect">
            <a:avLst/>
          </a:prstGeom>
        </p:spPr>
        <p:txBody>
          <a:bodyPr/>
          <a:lstStyle>
            <a:lvl1pPr defTabSz="514095">
              <a:defRPr sz="7040">
                <a:solidFill>
                  <a:schemeClr val="accent5"/>
                </a:solidFill>
              </a:defRPr>
            </a:lvl1pPr>
          </a:lstStyle>
          <a:p>
            <a:pPr/>
            <a:r>
              <a:t>APIとは</a:t>
            </a:r>
          </a:p>
        </p:txBody>
      </p:sp>
      <p:sp>
        <p:nvSpPr>
          <p:cNvPr id="120" name="Shape 120"/>
          <p:cNvSpPr/>
          <p:nvPr>
            <p:ph type="subTitle" sz="half" idx="1"/>
          </p:nvPr>
        </p:nvSpPr>
        <p:spPr>
          <a:xfrm>
            <a:off x="1511300" y="3831183"/>
            <a:ext cx="10464800" cy="3109864"/>
          </a:xfrm>
          <a:prstGeom prst="rect">
            <a:avLst/>
          </a:prstGeom>
        </p:spPr>
        <p:txBody>
          <a:bodyPr/>
          <a:lstStyle/>
          <a:p>
            <a:pPr algn="l" defTabSz="269747">
              <a:defRPr sz="2300">
                <a:latin typeface="YuGothic Medium"/>
                <a:ea typeface="YuGothic Medium"/>
                <a:cs typeface="YuGothic Medium"/>
                <a:sym typeface="YuGothic Medium"/>
              </a:defRPr>
            </a:pPr>
            <a:r>
              <a:t>APIとは、「Application Programming Interface（ </a:t>
            </a:r>
            <a:r>
              <a:rPr>
                <a:hlinkClick r:id="rId2" invalidUrl="" action="" tgtFrame="" tooltip="" history="1" highlightClick="0" endSnd="0"/>
              </a:rPr>
              <a:t>アプリ</a:t>
            </a:r>
            <a:r>
              <a:t> ケーションプログラミングインターフェース）」の略</a:t>
            </a:r>
          </a:p>
          <a:p>
            <a:pPr algn="l" defTabSz="269747">
              <a:defRPr sz="2300">
                <a:latin typeface="YuGothic Medium"/>
                <a:ea typeface="YuGothic Medium"/>
                <a:cs typeface="YuGothic Medium"/>
                <a:sym typeface="YuGothic Medium"/>
              </a:defRPr>
            </a:pPr>
            <a:r>
              <a:t>ソフトウェア機能を自社サービスと共有して、手軽に利用できるようにするための仕組みのことを指します。</a:t>
            </a:r>
          </a:p>
          <a:p>
            <a:pPr algn="l" defTabSz="269747">
              <a:defRPr sz="2300">
                <a:latin typeface="YuGothic Medium"/>
                <a:ea typeface="YuGothic Medium"/>
                <a:cs typeface="YuGothic Medium"/>
                <a:sym typeface="YuGothic Medium"/>
              </a:defRPr>
            </a:pPr>
            <a:r>
              <a:t>本来であれば難解な </a:t>
            </a:r>
            <a:r>
              <a:rPr>
                <a:hlinkClick r:id="rId3" invalidUrl="" action="" tgtFrame="" tooltip="" history="1" highlightClick="0" endSnd="0"/>
              </a:rPr>
              <a:t>プログラム</a:t>
            </a:r>
            <a:r>
              <a:t> が必要な機能も、APIを利用することで簡単に搭載できます。</a:t>
            </a:r>
          </a:p>
          <a:p>
            <a:pPr algn="l" defTabSz="269747">
              <a:defRPr sz="2300">
                <a:latin typeface="YuGothic Medium"/>
                <a:ea typeface="YuGothic Medium"/>
                <a:cs typeface="YuGothic Medium"/>
                <a:sym typeface="YuGothic Medium"/>
              </a:defRPr>
            </a:pPr>
            <a:r>
              <a:t>　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882" y="3123665"/>
            <a:ext cx="6667636" cy="495407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2098192" y="2570555"/>
            <a:ext cx="7970216" cy="37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http://homework.hatenablog.jp/entry/2016/11/24/122643</a:t>
            </a:r>
          </a:p>
        </p:txBody>
      </p:sp>
      <p:sp>
        <p:nvSpPr>
          <p:cNvPr id="165" name="Shape 165"/>
          <p:cNvSpPr/>
          <p:nvPr/>
        </p:nvSpPr>
        <p:spPr>
          <a:xfrm>
            <a:off x="317500" y="351104"/>
            <a:ext cx="11752809" cy="168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514095">
              <a:defRPr sz="3080"/>
            </a:pPr>
          </a:p>
          <a:p>
            <a:pPr defTabSz="514095">
              <a:defRPr sz="3080"/>
            </a:pPr>
            <a:r>
              <a:t>(ソーシャルサービスではないが)</a:t>
            </a:r>
          </a:p>
          <a:p>
            <a:pPr defTabSz="514095">
              <a:defRPr sz="3080"/>
            </a:pPr>
            <a:r>
              <a:t>Googleカレンダーと連携する[GoogleAPI</a:t>
            </a:r>
            <a:r>
              <a:rPr>
                <a:solidFill>
                  <a:srgbClr val="545454"/>
                </a:solidFill>
              </a:rPr>
              <a:t>]</a:t>
            </a:r>
          </a:p>
        </p:txBody>
      </p:sp>
      <p:sp>
        <p:nvSpPr>
          <p:cNvPr id="166" name="Shape 166"/>
          <p:cNvSpPr/>
          <p:nvPr/>
        </p:nvSpPr>
        <p:spPr>
          <a:xfrm>
            <a:off x="5812829" y="5721349"/>
            <a:ext cx="5982892" cy="22074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00" y="0"/>
                </a:moveTo>
                <a:cubicBezTo>
                  <a:pt x="1773" y="0"/>
                  <a:pt x="1671" y="278"/>
                  <a:pt x="1671" y="621"/>
                </a:cubicBezTo>
                <a:lnTo>
                  <a:pt x="1671" y="4901"/>
                </a:lnTo>
                <a:lnTo>
                  <a:pt x="0" y="6144"/>
                </a:lnTo>
                <a:lnTo>
                  <a:pt x="1671" y="7386"/>
                </a:lnTo>
                <a:lnTo>
                  <a:pt x="1671" y="20979"/>
                </a:lnTo>
                <a:cubicBezTo>
                  <a:pt x="1671" y="21322"/>
                  <a:pt x="1773" y="21600"/>
                  <a:pt x="1900" y="21600"/>
                </a:cubicBezTo>
                <a:lnTo>
                  <a:pt x="21371" y="21600"/>
                </a:lnTo>
                <a:cubicBezTo>
                  <a:pt x="21497" y="21600"/>
                  <a:pt x="21600" y="21322"/>
                  <a:pt x="21600" y="20979"/>
                </a:cubicBezTo>
                <a:lnTo>
                  <a:pt x="21600" y="621"/>
                </a:lnTo>
                <a:cubicBezTo>
                  <a:pt x="21600" y="278"/>
                  <a:pt x="21497" y="0"/>
                  <a:pt x="21371" y="0"/>
                </a:cubicBezTo>
                <a:lnTo>
                  <a:pt x="1900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以下が必要だが、審査不要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・プロジェクトの作成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・使用する</a:t>
            </a:r>
            <a:r>
              <a:rPr>
                <a:hlinkClick r:id="rId4" invalidUrl="" action="" tgtFrame="" tooltip="" history="1" highlightClick="0" endSnd="0"/>
              </a:rPr>
              <a:t>API</a:t>
            </a:r>
            <a:r>
              <a:t>の設定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・認証情報の設定</a:t>
            </a:r>
          </a:p>
        </p:txBody>
      </p:sp>
      <p:sp>
        <p:nvSpPr>
          <p:cNvPr id="167" name="Shape 167"/>
          <p:cNvSpPr/>
          <p:nvPr/>
        </p:nvSpPr>
        <p:spPr>
          <a:xfrm>
            <a:off x="5914429" y="4241800"/>
            <a:ext cx="5982892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00" y="0"/>
                </a:moveTo>
                <a:cubicBezTo>
                  <a:pt x="1773" y="0"/>
                  <a:pt x="1671" y="484"/>
                  <a:pt x="1671" y="1080"/>
                </a:cubicBezTo>
                <a:lnTo>
                  <a:pt x="1671" y="8518"/>
                </a:lnTo>
                <a:lnTo>
                  <a:pt x="0" y="10678"/>
                </a:lnTo>
                <a:lnTo>
                  <a:pt x="1671" y="12838"/>
                </a:lnTo>
                <a:lnTo>
                  <a:pt x="1671" y="20520"/>
                </a:lnTo>
                <a:cubicBezTo>
                  <a:pt x="1671" y="21116"/>
                  <a:pt x="1773" y="21600"/>
                  <a:pt x="1900" y="21600"/>
                </a:cubicBezTo>
                <a:lnTo>
                  <a:pt x="21371" y="21600"/>
                </a:lnTo>
                <a:cubicBezTo>
                  <a:pt x="21497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497" y="0"/>
                  <a:pt x="21371" y="0"/>
                </a:cubicBezTo>
                <a:lnTo>
                  <a:pt x="1900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日記ではなくカレンダーとなるが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実現性はある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-267971" y="2438400"/>
            <a:ext cx="10607041" cy="12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プランA:　Twitter開発者申請を通し、</a:t>
            </a:r>
          </a:p>
          <a:p>
            <a:pPr/>
            <a:r>
              <a:t>　　　　　　　　ツイッターに日記の頭数行を投稿</a:t>
            </a:r>
          </a:p>
        </p:txBody>
      </p:sp>
      <p:sp>
        <p:nvSpPr>
          <p:cNvPr id="170" name="Shape 170"/>
          <p:cNvSpPr/>
          <p:nvPr/>
        </p:nvSpPr>
        <p:spPr>
          <a:xfrm>
            <a:off x="1022730" y="4532312"/>
            <a:ext cx="10591039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プランB:　グーグルカレンダーの詳細に予定として</a:t>
            </a:r>
          </a:p>
          <a:p>
            <a:pPr algn="l"/>
            <a:r>
              <a:t>　　　　　日記を登録できる</a:t>
            </a:r>
          </a:p>
        </p:txBody>
      </p:sp>
      <p:sp>
        <p:nvSpPr>
          <p:cNvPr id="171" name="Shape 171"/>
          <p:cNvSpPr/>
          <p:nvPr/>
        </p:nvSpPr>
        <p:spPr>
          <a:xfrm>
            <a:off x="5250551" y="1152525"/>
            <a:ext cx="1752601" cy="65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>
                <a:solidFill>
                  <a:schemeClr val="accent5"/>
                </a:solidFill>
              </a:defRPr>
            </a:lvl1pPr>
          </a:lstStyle>
          <a:p>
            <a:pPr/>
            <a:r>
              <a:t>まとめ</a:t>
            </a:r>
          </a:p>
        </p:txBody>
      </p:sp>
      <p:sp>
        <p:nvSpPr>
          <p:cNvPr id="172" name="Shape 172"/>
          <p:cNvSpPr/>
          <p:nvPr/>
        </p:nvSpPr>
        <p:spPr>
          <a:xfrm>
            <a:off x="1701291" y="6816725"/>
            <a:ext cx="9233917" cy="1162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300">
                <a:solidFill>
                  <a:schemeClr val="accent5"/>
                </a:solidFill>
              </a:defRPr>
            </a:pPr>
            <a:r>
              <a:t>API連携は審査の経過を気にしつつ、来月から</a:t>
            </a:r>
          </a:p>
          <a:p>
            <a:pPr>
              <a:defRPr sz="3300">
                <a:solidFill>
                  <a:schemeClr val="accent5"/>
                </a:solidFill>
              </a:defRPr>
            </a:pPr>
            <a:r>
              <a:t>バックアップの機能を作っていこうと思います。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872820" y="3238499"/>
            <a:ext cx="11563960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/>
                </a:solidFill>
              </a:defRPr>
            </a:pPr>
            <a:r>
              <a:t>今回は日記アプリということで、ソーシャルメディアに</a:t>
            </a:r>
          </a:p>
          <a:p>
            <a:pPr algn="l">
              <a:defRPr>
                <a:solidFill>
                  <a:schemeClr val="accent5"/>
                </a:solidFill>
              </a:defRPr>
            </a:pPr>
            <a:r>
              <a:t>投稿できるようにしたい😎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1270000" y="977900"/>
            <a:ext cx="10464800" cy="3302000"/>
          </a:xfrm>
          <a:prstGeom prst="rect">
            <a:avLst/>
          </a:prstGeom>
        </p:spPr>
        <p:txBody>
          <a:bodyPr/>
          <a:lstStyle/>
          <a:p>
            <a:pPr algn="l" defTabSz="457200">
              <a:defRPr sz="1500">
                <a:solidFill>
                  <a:srgbClr val="555555"/>
                </a:solidFill>
                <a:latin typeface="YuGothic Medium"/>
                <a:ea typeface="YuGothic Medium"/>
                <a:cs typeface="YuGothic Medium"/>
                <a:sym typeface="YuGothic Medium"/>
              </a:defRPr>
            </a:pPr>
            <a:r>
              <a:t>世界中で利用されているSNS「 </a:t>
            </a:r>
            <a:r>
              <a:rPr>
                <a:hlinkClick r:id="rId2" invalidUrl="" action="" tgtFrame="" tooltip="" history="1" highlightClick="0" endSnd="0"/>
              </a:rPr>
              <a:t>Facebook</a:t>
            </a:r>
            <a:r>
              <a:t> 」のAPIです。 </a:t>
            </a:r>
            <a:r>
              <a:rPr>
                <a:hlinkClick r:id="rId3" invalidUrl="" action="" tgtFrame="" tooltip="" history="1" highlightClick="0" endSnd="0"/>
              </a:rPr>
              <a:t>ユーザー</a:t>
            </a:r>
            <a:r>
              <a:t> が自社のWeb </a:t>
            </a:r>
            <a:r>
              <a:rPr>
                <a:hlinkClick r:id="rId4" invalidUrl="" action="" tgtFrame="" tooltip="" history="1" highlightClick="0" endSnd="0"/>
              </a:rPr>
              <a:t>ページ</a:t>
            </a:r>
            <a:r>
              <a:t> の </a:t>
            </a:r>
            <a:r>
              <a:rPr>
                <a:hlinkClick r:id="rId5" invalidUrl="" action="" tgtFrame="" tooltip="" history="1" highlightClick="0" endSnd="0"/>
              </a:rPr>
              <a:t>コンテンツ</a:t>
            </a:r>
            <a:r>
              <a:t> を </a:t>
            </a:r>
            <a:r>
              <a:rPr>
                <a:hlinkClick r:id="rId2" invalidUrl="" action="" tgtFrame="" tooltip="" history="1" highlightClick="0" endSnd="0"/>
              </a:rPr>
              <a:t>Facebook</a:t>
            </a:r>
            <a:r>
              <a:t> でシェアしたり、会員登録時に </a:t>
            </a:r>
            <a:r>
              <a:rPr>
                <a:hlinkClick r:id="rId2" invalidUrl="" action="" tgtFrame="" tooltip="" history="1" highlightClick="0" endSnd="0"/>
              </a:rPr>
              <a:t>Facebook</a:t>
            </a:r>
            <a:r>
              <a:t> の </a:t>
            </a:r>
            <a:r>
              <a:rPr>
                <a:hlinkClick r:id="rId6" invalidUrl="" action="" tgtFrame="" tooltip="" history="1" highlightClick="0" endSnd="0"/>
              </a:rPr>
              <a:t>アカウント</a:t>
            </a:r>
            <a:r>
              <a:t> で登録したりできるようになります。</a:t>
            </a:r>
          </a:p>
          <a:p>
            <a:pPr algn="l" defTabSz="457200">
              <a:defRPr sz="1500">
                <a:solidFill>
                  <a:srgbClr val="555555"/>
                </a:solidFill>
                <a:latin typeface="YuGothic Medium"/>
                <a:ea typeface="YuGothic Medium"/>
                <a:cs typeface="YuGothic Medium"/>
                <a:sym typeface="YuGothic Medium"/>
              </a:defRPr>
            </a:pPr>
            <a:r>
              <a:t>「GraphAPI」という、 </a:t>
            </a:r>
            <a:r>
              <a:rPr>
                <a:hlinkClick r:id="rId2" invalidUrl="" action="" tgtFrame="" tooltip="" history="1" highlightClick="0" endSnd="0"/>
              </a:rPr>
              <a:t>Facebook</a:t>
            </a:r>
            <a:r>
              <a:t> のデータを取得するためのAPIを利用します。 </a:t>
            </a:r>
            <a:r>
              <a:rPr>
                <a:hlinkClick r:id="rId3" invalidUrl="" action="" tgtFrame="" tooltip="" history="1" highlightClick="0" endSnd="0"/>
              </a:rPr>
              <a:t>ユーザー</a:t>
            </a:r>
            <a:r>
              <a:t> の名前などの基本情報だけではなく、友達の情報やメッセージ履歴まで取得可能です。ただし、 </a:t>
            </a:r>
            <a:r>
              <a:rPr>
                <a:hlinkClick r:id="rId3" invalidUrl="" action="" tgtFrame="" tooltip="" history="1" highlightClick="0" endSnd="0"/>
              </a:rPr>
              <a:t>ユーザー</a:t>
            </a:r>
            <a:r>
              <a:t> に対して事前承認が必要です。</a:t>
            </a:r>
          </a:p>
        </p:txBody>
      </p:sp>
      <p:sp>
        <p:nvSpPr>
          <p:cNvPr id="125" name="Shape 125"/>
          <p:cNvSpPr/>
          <p:nvPr/>
        </p:nvSpPr>
        <p:spPr>
          <a:xfrm>
            <a:off x="1270000" y="33274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457200">
              <a:defRPr sz="1500">
                <a:solidFill>
                  <a:srgbClr val="555555"/>
                </a:solidFill>
                <a:latin typeface="YuGothic Medium"/>
                <a:ea typeface="YuGothic Medium"/>
                <a:cs typeface="YuGothic Medium"/>
                <a:sym typeface="YuGothic Medium"/>
              </a:defRPr>
            </a:pPr>
            <a:r>
              <a:t>短文の投稿を共有するSNS「 </a:t>
            </a:r>
            <a:r>
              <a:rPr>
                <a:hlinkClick r:id="rId7" invalidUrl="" action="" tgtFrame="" tooltip="" history="1" highlightClick="0" endSnd="0"/>
              </a:rPr>
              <a:t>Twitter</a:t>
            </a:r>
            <a:r>
              <a:t> 」のAPIです。特定の </a:t>
            </a:r>
            <a:r>
              <a:rPr>
                <a:hlinkClick r:id="rId6" invalidUrl="" action="" tgtFrame="" tooltip="" history="1" highlightClick="0" endSnd="0"/>
              </a:rPr>
              <a:t>アカウント</a:t>
            </a:r>
            <a:r>
              <a:t> や </a:t>
            </a:r>
            <a:r>
              <a:rPr>
                <a:hlinkClick r:id="rId8" invalidUrl="" action="" tgtFrame="" tooltip="" history="1" highlightClick="0" endSnd="0"/>
              </a:rPr>
              <a:t>タグ</a:t>
            </a:r>
            <a:r>
              <a:t> についての投稿のみを取得して自社のWeb </a:t>
            </a:r>
            <a:r>
              <a:rPr>
                <a:hlinkClick r:id="rId4" invalidUrl="" action="" tgtFrame="" tooltip="" history="1" highlightClick="0" endSnd="0"/>
              </a:rPr>
              <a:t>ページ</a:t>
            </a:r>
            <a:r>
              <a:t> に表示させたり、自社の </a:t>
            </a:r>
            <a:r>
              <a:rPr>
                <a:hlinkClick r:id="rId6" invalidUrl="" action="" tgtFrame="" tooltip="" history="1" highlightClick="0" endSnd="0"/>
              </a:rPr>
              <a:t>アカウント</a:t>
            </a:r>
            <a:r>
              <a:t> をフォローするボタンを設置できたりします。</a:t>
            </a:r>
          </a:p>
          <a:p>
            <a:pPr algn="l" defTabSz="457200">
              <a:defRPr sz="1500">
                <a:solidFill>
                  <a:srgbClr val="555555"/>
                </a:solidFill>
                <a:latin typeface="YuGothic Medium"/>
                <a:ea typeface="YuGothic Medium"/>
                <a:cs typeface="YuGothic Medium"/>
                <a:sym typeface="YuGothic Medium"/>
              </a:defRPr>
            </a:pPr>
            <a:r>
              <a:t>自社の商品やイベントのタグ付きの投稿が多いようなら、Web </a:t>
            </a:r>
            <a:r>
              <a:rPr>
                <a:hlinkClick r:id="rId4" invalidUrl="" action="" tgtFrame="" tooltip="" history="1" highlightClick="0" endSnd="0"/>
              </a:rPr>
              <a:t>ページ</a:t>
            </a:r>
            <a:r>
              <a:t> に表示して反響の大きさをアピールしてみましょう。</a:t>
            </a:r>
          </a:p>
        </p:txBody>
      </p:sp>
      <p:sp>
        <p:nvSpPr>
          <p:cNvPr id="126" name="Shape 126"/>
          <p:cNvSpPr/>
          <p:nvPr/>
        </p:nvSpPr>
        <p:spPr>
          <a:xfrm>
            <a:off x="1270000" y="54864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457200">
              <a:defRPr sz="1500">
                <a:solidFill>
                  <a:srgbClr val="555555"/>
                </a:solidFill>
                <a:latin typeface="YuGothic Medium"/>
                <a:ea typeface="YuGothic Medium"/>
                <a:cs typeface="YuGothic Medium"/>
                <a:sym typeface="YuGothic Medium"/>
              </a:defRPr>
            </a:pPr>
            <a:r>
              <a:t>撮影・加工した写真を共有するスマートフォン向け </a:t>
            </a:r>
            <a:r>
              <a:rPr>
                <a:hlinkClick r:id="rId9" invalidUrl="" action="" tgtFrame="" tooltip="" history="1" highlightClick="0" endSnd="0"/>
              </a:rPr>
              <a:t>アプリ</a:t>
            </a:r>
            <a:r>
              <a:t> 「インスタグラム」のAPIです。 </a:t>
            </a:r>
            <a:r>
              <a:rPr>
                <a:hlinkClick r:id="rId7" invalidUrl="" action="" tgtFrame="" tooltip="" history="1" highlightClick="0" endSnd="0"/>
              </a:rPr>
              <a:t>Twitter</a:t>
            </a:r>
            <a:r>
              <a:t> と同じく、特定のタグについての投稿のみを取得してWeb </a:t>
            </a:r>
            <a:r>
              <a:rPr>
                <a:hlinkClick r:id="rId4" invalidUrl="" action="" tgtFrame="" tooltip="" history="1" highlightClick="0" endSnd="0"/>
              </a:rPr>
              <a:t>ページ</a:t>
            </a:r>
            <a:r>
              <a:t> に表示させることができます。緯度・軽度とその場所からの半径距離を指定すれば、その範囲内で投稿された写真の表示も可能なため、イベント中の広報などに利用可能です。</a:t>
            </a:r>
          </a:p>
          <a:p>
            <a:pPr algn="l" defTabSz="457200">
              <a:defRPr sz="1500">
                <a:solidFill>
                  <a:srgbClr val="555555"/>
                </a:solidFill>
                <a:latin typeface="YuGothic Medium"/>
                <a:ea typeface="YuGothic Medium"/>
                <a:cs typeface="YuGothic Medium"/>
                <a:sym typeface="YuGothic Medium"/>
              </a:defRPr>
            </a:pPr>
            <a:r>
              <a:t>また、自社 </a:t>
            </a:r>
            <a:r>
              <a:rPr>
                <a:hlinkClick r:id="rId6" invalidUrl="" action="" tgtFrame="" tooltip="" history="1" highlightClick="0" endSnd="0"/>
              </a:rPr>
              <a:t>アカウント</a:t>
            </a:r>
            <a:r>
              <a:t> をフォローできる機能も利用できます。</a:t>
            </a:r>
          </a:p>
        </p:txBody>
      </p:sp>
      <p:sp>
        <p:nvSpPr>
          <p:cNvPr id="127" name="Shape 127"/>
          <p:cNvSpPr/>
          <p:nvPr/>
        </p:nvSpPr>
        <p:spPr>
          <a:xfrm>
            <a:off x="1801571" y="412750"/>
            <a:ext cx="9820758" cy="111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/>
                </a:solidFill>
              </a:defRPr>
            </a:lvl1pPr>
          </a:lstStyle>
          <a:p>
            <a:pPr/>
            <a:r>
              <a:t>パッと思いつくソーシャルサービスとそれぞれのAPI</a:t>
            </a:r>
          </a:p>
        </p:txBody>
      </p:sp>
      <p:sp>
        <p:nvSpPr>
          <p:cNvPr id="128" name="Shape 128"/>
          <p:cNvSpPr/>
          <p:nvPr/>
        </p:nvSpPr>
        <p:spPr>
          <a:xfrm>
            <a:off x="1261846" y="3930650"/>
            <a:ext cx="1654608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Twitter</a:t>
            </a:r>
          </a:p>
        </p:txBody>
      </p:sp>
      <p:sp>
        <p:nvSpPr>
          <p:cNvPr id="129" name="Shape 129"/>
          <p:cNvSpPr/>
          <p:nvPr/>
        </p:nvSpPr>
        <p:spPr>
          <a:xfrm>
            <a:off x="1282395" y="1466850"/>
            <a:ext cx="207071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Facebook</a:t>
            </a:r>
          </a:p>
        </p:txBody>
      </p:sp>
      <p:sp>
        <p:nvSpPr>
          <p:cNvPr id="130" name="Shape 130"/>
          <p:cNvSpPr/>
          <p:nvPr/>
        </p:nvSpPr>
        <p:spPr>
          <a:xfrm>
            <a:off x="1255166" y="5873750"/>
            <a:ext cx="2125168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/>
            </a:lvl1pPr>
          </a:lstStyle>
          <a:p>
            <a:pPr/>
            <a:r>
              <a:t>Instagram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550" y="2365581"/>
            <a:ext cx="7641595" cy="526462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592175" y="1811440"/>
            <a:ext cx="9712250" cy="34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https://damelog.com/sns/facebook/facebook-app-review-became-more-robust/</a:t>
            </a:r>
          </a:p>
        </p:txBody>
      </p:sp>
      <p:sp>
        <p:nvSpPr>
          <p:cNvPr id="134" name="Shape 134"/>
          <p:cNvSpPr/>
          <p:nvPr/>
        </p:nvSpPr>
        <p:spPr>
          <a:xfrm>
            <a:off x="530404" y="628650"/>
            <a:ext cx="1001643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600">
                <a:solidFill>
                  <a:srgbClr val="DD55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FACEBOOK GRAPH API と INSTAGRAM API での個人情報取得が</a:t>
            </a:r>
          </a:p>
          <a:p>
            <a:pPr algn="l" defTabSz="457200">
              <a:defRPr sz="2600">
                <a:solidFill>
                  <a:srgbClr val="DD55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正式により厳しくなった件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-342900" y="1045802"/>
            <a:ext cx="11099800" cy="409279"/>
          </a:xfrm>
          <a:prstGeom prst="rect">
            <a:avLst/>
          </a:prstGeom>
        </p:spPr>
        <p:txBody>
          <a:bodyPr/>
          <a:lstStyle>
            <a:lvl1pPr>
              <a:defRPr sz="19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https://developers.facebook.com/docs/pages/publishing?locale=ja_JP</a:t>
            </a:r>
          </a:p>
        </p:txBody>
      </p:sp>
      <p:sp>
        <p:nvSpPr>
          <p:cNvPr id="137" name="Shape 137"/>
          <p:cNvSpPr/>
          <p:nvPr/>
        </p:nvSpPr>
        <p:spPr>
          <a:xfrm>
            <a:off x="1028700" y="1637748"/>
            <a:ext cx="3418147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400">
                <a:solidFill>
                  <a:srgbClr val="4A4F5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ページAPIには</a:t>
            </a:r>
            <a:r>
              <a:rPr>
                <a:solidFill>
                  <a:srgbClr val="355899"/>
                </a:solidFill>
                <a:hlinkClick r:id="rId3" invalidUrl="" action="" tgtFrame="" tooltip="" history="1" highlightClick="0" endSnd="0"/>
              </a:rPr>
              <a:t>アプリレビュー</a:t>
            </a:r>
            <a:r>
              <a:t>が必要です</a:t>
            </a:r>
          </a:p>
        </p:txBody>
      </p:sp>
      <p:pic>
        <p:nvPicPr>
          <p:cNvPr id="138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2350" y="2103456"/>
            <a:ext cx="9842500" cy="37338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1026115" y="7295257"/>
            <a:ext cx="6220867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https://gaiax-socialmedialab.jp/post-58019/</a:t>
            </a:r>
          </a:p>
        </p:txBody>
      </p:sp>
      <p:sp>
        <p:nvSpPr>
          <p:cNvPr id="140" name="Shape 140"/>
          <p:cNvSpPr/>
          <p:nvPr/>
        </p:nvSpPr>
        <p:spPr>
          <a:xfrm>
            <a:off x="1017885" y="6609119"/>
            <a:ext cx="2376527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Instagram</a:t>
            </a:r>
          </a:p>
        </p:txBody>
      </p:sp>
      <p:sp>
        <p:nvSpPr>
          <p:cNvPr id="141" name="Shape 141"/>
          <p:cNvSpPr/>
          <p:nvPr/>
        </p:nvSpPr>
        <p:spPr>
          <a:xfrm>
            <a:off x="1010583" y="7927082"/>
            <a:ext cx="8169441" cy="78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100"/>
            </a:pPr>
            <a:r>
              <a:t>審査のハードルが再難関と言われている、何度も落とされるそう。</a:t>
            </a:r>
          </a:p>
          <a:p>
            <a:pPr algn="l">
              <a:defRPr sz="2100"/>
            </a:pPr>
            <a:r>
              <a:t>また、2020年までにAPIの機能を停止させていく見込み</a:t>
            </a:r>
          </a:p>
        </p:txBody>
      </p:sp>
      <p:sp>
        <p:nvSpPr>
          <p:cNvPr id="142" name="Shape 142"/>
          <p:cNvSpPr/>
          <p:nvPr/>
        </p:nvSpPr>
        <p:spPr>
          <a:xfrm>
            <a:off x="867035" y="422275"/>
            <a:ext cx="684382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FaceBook(PageAPI利用の審査)</a:t>
            </a:r>
          </a:p>
        </p:txBody>
      </p:sp>
      <p:sp>
        <p:nvSpPr>
          <p:cNvPr id="143" name="Shape 143"/>
          <p:cNvSpPr/>
          <p:nvPr/>
        </p:nvSpPr>
        <p:spPr>
          <a:xfrm>
            <a:off x="5045273" y="2755899"/>
            <a:ext cx="5836048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04" y="0"/>
                </a:moveTo>
                <a:cubicBezTo>
                  <a:pt x="1274" y="0"/>
                  <a:pt x="1169" y="484"/>
                  <a:pt x="1169" y="1080"/>
                </a:cubicBezTo>
                <a:lnTo>
                  <a:pt x="1169" y="3334"/>
                </a:lnTo>
                <a:lnTo>
                  <a:pt x="0" y="5494"/>
                </a:lnTo>
                <a:lnTo>
                  <a:pt x="1169" y="7648"/>
                </a:lnTo>
                <a:lnTo>
                  <a:pt x="1169" y="20520"/>
                </a:lnTo>
                <a:cubicBezTo>
                  <a:pt x="1169" y="21116"/>
                  <a:pt x="1274" y="21600"/>
                  <a:pt x="1404" y="21600"/>
                </a:cubicBezTo>
                <a:lnTo>
                  <a:pt x="21365" y="21600"/>
                </a:lnTo>
                <a:cubicBezTo>
                  <a:pt x="21495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495" y="0"/>
                  <a:pt x="21365" y="0"/>
                </a:cubicBezTo>
                <a:lnTo>
                  <a:pt x="1404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実際にアプリのレビューがいる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1652682" y="3536950"/>
            <a:ext cx="8853933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http://www.itmedia.co.jp/news/articles/1807/26/news079.html</a:t>
            </a:r>
          </a:p>
        </p:txBody>
      </p:sp>
      <p:sp>
        <p:nvSpPr>
          <p:cNvPr id="146" name="Shape 146"/>
          <p:cNvSpPr/>
          <p:nvPr/>
        </p:nvSpPr>
        <p:spPr>
          <a:xfrm>
            <a:off x="1628299" y="2393950"/>
            <a:ext cx="6819901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３００字の利用目的を英字で説明して申請。</a:t>
            </a:r>
          </a:p>
          <a:p>
            <a:pPr algn="l">
              <a:defRPr sz="2400"/>
            </a:pPr>
            <a:r>
              <a:t>最短２週間、今月より審査が厳しくなった様子。</a:t>
            </a:r>
          </a:p>
        </p:txBody>
      </p:sp>
      <p:sp>
        <p:nvSpPr>
          <p:cNvPr id="147" name="Shape 147"/>
          <p:cNvSpPr/>
          <p:nvPr/>
        </p:nvSpPr>
        <p:spPr>
          <a:xfrm>
            <a:off x="1645545" y="1708150"/>
            <a:ext cx="1654608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Twitter</a:t>
            </a:r>
          </a:p>
        </p:txBody>
      </p:sp>
      <p:sp>
        <p:nvSpPr>
          <p:cNvPr id="148" name="Shape 148"/>
          <p:cNvSpPr/>
          <p:nvPr/>
        </p:nvSpPr>
        <p:spPr>
          <a:xfrm>
            <a:off x="5475485" y="4583508"/>
            <a:ext cx="5520136" cy="1588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26" y="0"/>
                </a:moveTo>
                <a:lnTo>
                  <a:pt x="1829" y="4333"/>
                </a:lnTo>
                <a:lnTo>
                  <a:pt x="248" y="4333"/>
                </a:lnTo>
                <a:cubicBezTo>
                  <a:pt x="111" y="4333"/>
                  <a:pt x="0" y="4719"/>
                  <a:pt x="0" y="5196"/>
                </a:cubicBezTo>
                <a:lnTo>
                  <a:pt x="0" y="20737"/>
                </a:lnTo>
                <a:cubicBezTo>
                  <a:pt x="0" y="21213"/>
                  <a:pt x="111" y="21600"/>
                  <a:pt x="248" y="21600"/>
                </a:cubicBezTo>
                <a:lnTo>
                  <a:pt x="21352" y="21600"/>
                </a:lnTo>
                <a:cubicBezTo>
                  <a:pt x="21489" y="21600"/>
                  <a:pt x="21600" y="21213"/>
                  <a:pt x="21600" y="20737"/>
                </a:cubicBezTo>
                <a:lnTo>
                  <a:pt x="21600" y="5196"/>
                </a:lnTo>
                <a:cubicBezTo>
                  <a:pt x="21600" y="4719"/>
                  <a:pt x="21489" y="4333"/>
                  <a:pt x="21352" y="4333"/>
                </a:cubicBezTo>
                <a:lnTo>
                  <a:pt x="2823" y="4333"/>
                </a:lnTo>
                <a:lnTo>
                  <a:pt x="2326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利用の詳細を文面で送るだけなので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まだ可能性あり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1270000" y="2781300"/>
            <a:ext cx="10464800" cy="3302000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chemeClr val="accent5"/>
                </a:solidFill>
              </a:defRPr>
            </a:pPr>
            <a:r>
              <a:t>もしかしたら審査通るかもがTwitter</a:t>
            </a:r>
          </a:p>
          <a:p>
            <a:pPr>
              <a:defRPr sz="4300">
                <a:solidFill>
                  <a:schemeClr val="accent5"/>
                </a:solidFill>
              </a:defRPr>
            </a:pPr>
            <a:r>
              <a:t>ただ開発期間中に通らなかったら終わり…😇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1950" y="3472603"/>
            <a:ext cx="4392403" cy="460459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53" name="Shape 153"/>
          <p:cNvSpPr/>
          <p:nvPr/>
        </p:nvSpPr>
        <p:spPr>
          <a:xfrm>
            <a:off x="2412914" y="2137939"/>
            <a:ext cx="791047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ハッカソンで人気だったAPIについて調べて他に</a:t>
            </a:r>
          </a:p>
          <a:p>
            <a:pPr>
              <a:defRPr sz="2800"/>
            </a:pPr>
            <a:r>
              <a:t>API利用のハードルが低そうなものを探す</a:t>
            </a:r>
          </a:p>
        </p:txBody>
      </p:sp>
      <p:sp>
        <p:nvSpPr>
          <p:cNvPr id="154" name="Shape 154"/>
          <p:cNvSpPr/>
          <p:nvPr/>
        </p:nvSpPr>
        <p:spPr>
          <a:xfrm>
            <a:off x="3439683" y="1152525"/>
            <a:ext cx="5374337" cy="65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>
                <a:solidFill>
                  <a:schemeClr val="accent5"/>
                </a:solidFill>
              </a:defRPr>
            </a:lvl1pPr>
          </a:lstStyle>
          <a:p>
            <a:pPr/>
            <a:r>
              <a:t>プランBを考えておく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635000" y="50800"/>
            <a:ext cx="11099800" cy="2159000"/>
          </a:xfrm>
          <a:prstGeom prst="rect">
            <a:avLst/>
          </a:prstGeom>
        </p:spPr>
        <p:txBody>
          <a:bodyPr/>
          <a:lstStyle/>
          <a:p>
            <a:pPr>
              <a:defRPr sz="3500"/>
            </a:pPr>
          </a:p>
          <a:p>
            <a:pPr>
              <a:defRPr sz="3500"/>
            </a:pPr>
            <a:r>
              <a:t>Reddit(アメリカ最大の掲示板サイト)</a:t>
            </a:r>
          </a:p>
          <a:p>
            <a:pPr>
              <a:defRPr sz="3500"/>
            </a:pPr>
            <a:r>
              <a:t>[</a:t>
            </a:r>
            <a:r>
              <a:rPr>
                <a:solidFill>
                  <a:srgbClr val="545454"/>
                </a:solidFill>
              </a:rPr>
              <a:t>Python </a:t>
            </a:r>
            <a:r>
              <a:t>Reddit API</a:t>
            </a:r>
            <a:r>
              <a:rPr>
                <a:solidFill>
                  <a:srgbClr val="545454"/>
                </a:solidFill>
              </a:rPr>
              <a:t> Wrapper]</a:t>
            </a:r>
          </a:p>
        </p:txBody>
      </p:sp>
      <p:sp>
        <p:nvSpPr>
          <p:cNvPr id="157" name="Shape 157"/>
          <p:cNvSpPr/>
          <p:nvPr/>
        </p:nvSpPr>
        <p:spPr>
          <a:xfrm>
            <a:off x="2050891" y="6402386"/>
            <a:ext cx="7607618" cy="42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https://developers.google.com/+/web/api/rest/</a:t>
            </a:r>
          </a:p>
        </p:txBody>
      </p:sp>
      <p:sp>
        <p:nvSpPr>
          <p:cNvPr id="158" name="Shape 158"/>
          <p:cNvSpPr/>
          <p:nvPr/>
        </p:nvSpPr>
        <p:spPr>
          <a:xfrm>
            <a:off x="304800" y="4406899"/>
            <a:ext cx="110998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3500"/>
            </a:pPr>
          </a:p>
          <a:p>
            <a:pPr>
              <a:defRPr sz="3500"/>
            </a:pPr>
            <a:r>
              <a:t>Google＋(グーグル社が提供するSNS)</a:t>
            </a:r>
          </a:p>
          <a:p>
            <a:pPr>
              <a:defRPr sz="3500"/>
            </a:pPr>
            <a:r>
              <a:t>[Google+ API</a:t>
            </a:r>
            <a:r>
              <a:rPr>
                <a:solidFill>
                  <a:srgbClr val="545454"/>
                </a:solidFill>
              </a:rPr>
              <a:t>]</a:t>
            </a:r>
          </a:p>
        </p:txBody>
      </p:sp>
      <p:sp>
        <p:nvSpPr>
          <p:cNvPr id="159" name="Shape 159"/>
          <p:cNvSpPr/>
          <p:nvPr/>
        </p:nvSpPr>
        <p:spPr>
          <a:xfrm>
            <a:off x="6161285" y="2600523"/>
            <a:ext cx="5520136" cy="1415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2" y="0"/>
                </a:moveTo>
                <a:lnTo>
                  <a:pt x="1185" y="2222"/>
                </a:lnTo>
                <a:lnTo>
                  <a:pt x="248" y="2222"/>
                </a:lnTo>
                <a:cubicBezTo>
                  <a:pt x="111" y="2222"/>
                  <a:pt x="0" y="2656"/>
                  <a:pt x="0" y="3191"/>
                </a:cubicBezTo>
                <a:lnTo>
                  <a:pt x="0" y="20631"/>
                </a:lnTo>
                <a:cubicBezTo>
                  <a:pt x="0" y="21166"/>
                  <a:pt x="111" y="21600"/>
                  <a:pt x="248" y="21600"/>
                </a:cubicBezTo>
                <a:lnTo>
                  <a:pt x="21352" y="21600"/>
                </a:lnTo>
                <a:cubicBezTo>
                  <a:pt x="21489" y="21600"/>
                  <a:pt x="21600" y="21166"/>
                  <a:pt x="21600" y="20631"/>
                </a:cubicBezTo>
                <a:lnTo>
                  <a:pt x="21600" y="3191"/>
                </a:lnTo>
                <a:cubicBezTo>
                  <a:pt x="21600" y="2656"/>
                  <a:pt x="21489" y="2222"/>
                  <a:pt x="21352" y="2222"/>
                </a:cubicBezTo>
                <a:lnTo>
                  <a:pt x="2179" y="2222"/>
                </a:lnTo>
                <a:lnTo>
                  <a:pt x="1682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3億人ユーザー利用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日本語版あり</a:t>
            </a:r>
          </a:p>
        </p:txBody>
      </p:sp>
      <p:sp>
        <p:nvSpPr>
          <p:cNvPr id="160" name="Shape 160"/>
          <p:cNvSpPr/>
          <p:nvPr/>
        </p:nvSpPr>
        <p:spPr>
          <a:xfrm>
            <a:off x="6275585" y="6902846"/>
            <a:ext cx="5520136" cy="1415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2" y="0"/>
                </a:moveTo>
                <a:lnTo>
                  <a:pt x="1185" y="2222"/>
                </a:lnTo>
                <a:lnTo>
                  <a:pt x="248" y="2222"/>
                </a:lnTo>
                <a:cubicBezTo>
                  <a:pt x="111" y="2222"/>
                  <a:pt x="0" y="2656"/>
                  <a:pt x="0" y="3191"/>
                </a:cubicBezTo>
                <a:lnTo>
                  <a:pt x="0" y="20631"/>
                </a:lnTo>
                <a:cubicBezTo>
                  <a:pt x="0" y="21166"/>
                  <a:pt x="111" y="21600"/>
                  <a:pt x="248" y="21600"/>
                </a:cubicBezTo>
                <a:lnTo>
                  <a:pt x="21352" y="21600"/>
                </a:lnTo>
                <a:cubicBezTo>
                  <a:pt x="21489" y="21600"/>
                  <a:pt x="21600" y="21166"/>
                  <a:pt x="21600" y="20631"/>
                </a:cubicBezTo>
                <a:lnTo>
                  <a:pt x="21600" y="3191"/>
                </a:lnTo>
                <a:cubicBezTo>
                  <a:pt x="21600" y="2656"/>
                  <a:pt x="21489" y="2222"/>
                  <a:pt x="21352" y="2222"/>
                </a:cubicBezTo>
                <a:lnTo>
                  <a:pt x="2179" y="2222"/>
                </a:lnTo>
                <a:lnTo>
                  <a:pt x="1682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人気がないことは確か</a:t>
            </a:r>
          </a:p>
        </p:txBody>
      </p:sp>
      <p:sp>
        <p:nvSpPr>
          <p:cNvPr id="161" name="Shape 161"/>
          <p:cNvSpPr/>
          <p:nvPr/>
        </p:nvSpPr>
        <p:spPr>
          <a:xfrm>
            <a:off x="3522821" y="2158999"/>
            <a:ext cx="4663758" cy="42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https://www.reddit.com/r/ja/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