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0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54190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28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39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239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8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299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/>
          </a:p>
        </p:txBody>
      </p:sp>
      <p:sp>
        <p:nvSpPr>
          <p:cNvPr id="1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1524000" y="1668382"/>
            <a:ext cx="9144000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Reactを用いたスマホアプリケーション開発入門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 descr="image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6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タイトルテキスト"/>
          <p:cNvSpPr txBox="1"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本文レベル1…"/>
          <p:cNvSpPr txBox="1"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19100" y="3415337"/>
            <a:ext cx="5383464" cy="327567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Learn the </a:t>
            </a:r>
            <a:r>
              <a:rPr lang="en-US" altLang="ja-JP" dirty="0" smtClean="0"/>
              <a:t>Basic</a:t>
            </a:r>
            <a:r>
              <a:rPr lang="ja-JP" altLang="en-US" dirty="0" smtClean="0"/>
              <a:t>①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Nativeではすでに用意されている標準コンポーネントを使用できます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 </a:t>
            </a:r>
          </a:p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標準コンポーネントを使えばAndroid向けとiOS向けに自動でネイティブコードに展開してくれます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85" name="Shape 85"/>
          <p:cNvSpPr/>
          <p:nvPr/>
        </p:nvSpPr>
        <p:spPr>
          <a:xfrm>
            <a:off x="411081" y="2311355"/>
            <a:ext cx="198772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コンポーネントの定義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670416" y="3865879"/>
            <a:ext cx="4755168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import React from 'react'</a:t>
            </a:r>
          </a:p>
          <a:p>
            <a:endParaRPr dirty="0"/>
          </a:p>
          <a:p>
            <a:r>
              <a:rPr dirty="0"/>
              <a:t>export class App extends </a:t>
            </a:r>
            <a:r>
              <a:rPr dirty="0" err="1"/>
              <a:t>React.Component</a:t>
            </a:r>
            <a:r>
              <a:rPr dirty="0"/>
              <a:t> {</a:t>
            </a:r>
          </a:p>
          <a:p>
            <a:r>
              <a:rPr dirty="0"/>
              <a:t>  render() {</a:t>
            </a:r>
          </a:p>
          <a:p>
            <a:r>
              <a:rPr dirty="0"/>
              <a:t>    &lt;div&gt;App&lt;/div&gt;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  <p:sp>
        <p:nvSpPr>
          <p:cNvPr id="87" name="Shape 87"/>
          <p:cNvSpPr/>
          <p:nvPr/>
        </p:nvSpPr>
        <p:spPr>
          <a:xfrm>
            <a:off x="423485" y="3415337"/>
            <a:ext cx="951709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defTabSz="584200">
              <a:defRPr sz="2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</a:p>
        </p:txBody>
      </p:sp>
      <p:sp>
        <p:nvSpPr>
          <p:cNvPr id="88" name="Shape 88"/>
          <p:cNvSpPr/>
          <p:nvPr/>
        </p:nvSpPr>
        <p:spPr>
          <a:xfrm>
            <a:off x="5981700" y="3407409"/>
            <a:ext cx="6019800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098696" y="3837325"/>
            <a:ext cx="5214712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import React </a:t>
            </a:r>
            <a:r>
              <a:rPr lang="en-US" dirty="0"/>
              <a:t>, { Component } </a:t>
            </a:r>
            <a:r>
              <a:rPr dirty="0" smtClean="0"/>
              <a:t>from </a:t>
            </a:r>
            <a:r>
              <a:rPr dirty="0"/>
              <a:t>'react'</a:t>
            </a:r>
          </a:p>
          <a:p>
            <a:r>
              <a:rPr dirty="0"/>
              <a:t>import { </a:t>
            </a:r>
            <a:r>
              <a:rPr dirty="0" smtClean="0"/>
              <a:t>View</a:t>
            </a:r>
            <a:r>
              <a:rPr lang="en-US" dirty="0" smtClean="0"/>
              <a:t>,</a:t>
            </a:r>
            <a:r>
              <a:rPr dirty="0" smtClean="0"/>
              <a:t> Text} </a:t>
            </a:r>
            <a:r>
              <a:rPr dirty="0"/>
              <a:t>from 'react-native'</a:t>
            </a:r>
          </a:p>
          <a:p>
            <a:endParaRPr dirty="0"/>
          </a:p>
          <a:p>
            <a:r>
              <a:rPr dirty="0"/>
              <a:t>export class App extends </a:t>
            </a:r>
            <a:r>
              <a:rPr dirty="0" err="1"/>
              <a:t>React.Component</a:t>
            </a:r>
            <a:r>
              <a:rPr dirty="0"/>
              <a:t> {</a:t>
            </a:r>
          </a:p>
          <a:p>
            <a:r>
              <a:rPr dirty="0"/>
              <a:t>  render() {</a:t>
            </a:r>
          </a:p>
          <a:p>
            <a:r>
              <a:rPr dirty="0"/>
              <a:t>    &lt;View&gt;</a:t>
            </a:r>
          </a:p>
          <a:p>
            <a:r>
              <a:rPr dirty="0"/>
              <a:t>      &lt;Text&gt;App&lt;/Text&gt;</a:t>
            </a:r>
          </a:p>
          <a:p>
            <a:r>
              <a:rPr dirty="0"/>
              <a:t>    &lt;/View&gt;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  <p:sp>
        <p:nvSpPr>
          <p:cNvPr id="90" name="Shape 90"/>
          <p:cNvSpPr/>
          <p:nvPr/>
        </p:nvSpPr>
        <p:spPr>
          <a:xfrm>
            <a:off x="5986085" y="3407409"/>
            <a:ext cx="1579913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defTabSz="531622">
              <a:defRPr sz="182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React Native</a:t>
            </a:r>
          </a:p>
        </p:txBody>
      </p:sp>
      <p:sp>
        <p:nvSpPr>
          <p:cNvPr id="91" name="Shape 91"/>
          <p:cNvSpPr/>
          <p:nvPr/>
        </p:nvSpPr>
        <p:spPr>
          <a:xfrm>
            <a:off x="1562100" y="5590770"/>
            <a:ext cx="186358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HTMLエレメント</a:t>
            </a:r>
          </a:p>
        </p:txBody>
      </p:sp>
      <p:sp>
        <p:nvSpPr>
          <p:cNvPr id="92" name="Shape 92"/>
          <p:cNvSpPr/>
          <p:nvPr/>
        </p:nvSpPr>
        <p:spPr>
          <a:xfrm>
            <a:off x="7378700" y="6060670"/>
            <a:ext cx="363857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ReactNative用のUIコンポーネント</a:t>
            </a:r>
          </a:p>
        </p:txBody>
      </p:sp>
      <p:sp>
        <p:nvSpPr>
          <p:cNvPr id="93" name="Shape 93"/>
          <p:cNvSpPr/>
          <p:nvPr/>
        </p:nvSpPr>
        <p:spPr>
          <a:xfrm>
            <a:off x="1016000" y="5011017"/>
            <a:ext cx="2044700" cy="338857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477000" y="5207000"/>
            <a:ext cx="2374900" cy="83284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19100" y="2667153"/>
            <a:ext cx="111034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ReactNativeはHTMLエレメントがReact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Native用のUIコンポーネントになっただけの為、Reactの知識があれば簡単に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定義できます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1981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41039" y="2518350"/>
            <a:ext cx="6447457" cy="4277674"/>
            <a:chOff x="441039" y="2518350"/>
            <a:chExt cx="6447457" cy="4277674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endParaRPr lang="en-US" altLang="ja-JP" sz="1200" dirty="0"/>
            </a:p>
          </p:txBody>
        </p:sp>
      </p:grp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Using a </a:t>
            </a:r>
            <a:r>
              <a:rPr lang="en-US" altLang="ja-JP" dirty="0" err="1"/>
              <a:t>ScrollView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ScrollView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は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複数のコンポーネントとビューをホストすることができ、一般的なスクロールコンテナです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horizontal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プロパティ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を設定することによって）垂直方向と水平方向の両方にスクロールできます。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2524811"/>
            <a:ext cx="195066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5" y="2268102"/>
              <a:ext cx="96976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2668446"/>
            <a:ext cx="130259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ScrollView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インポート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544556" y="3548051"/>
            <a:ext cx="3343440" cy="1534288"/>
            <a:chOff x="5638866" y="2677214"/>
            <a:chExt cx="2617537" cy="824464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66" y="2677214"/>
              <a:ext cx="2617537" cy="824464"/>
              <a:chOff x="6807198" y="2118020"/>
              <a:chExt cx="6583283" cy="1204948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198" y="2118020"/>
                <a:ext cx="6583283" cy="1204948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6048775" y="2820846"/>
              <a:ext cx="1569465" cy="6284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en-US" altLang="ja-JP" sz="14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ScrollView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を設置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※horizontal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プロパティで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true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を指定すると横の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スク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ロールバー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が表示されます。</a:t>
              </a:r>
              <a:endPara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03598" y="2624246"/>
            <a:ext cx="4896529" cy="3508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ja-JP" sz="1200" dirty="0" smtClean="0"/>
              <a:t>import React, { Component } from 'react';</a:t>
            </a:r>
          </a:p>
          <a:p>
            <a:r>
              <a:rPr lang="en-US" altLang="ja-JP" sz="1200" dirty="0" smtClean="0"/>
              <a:t>import {</a:t>
            </a:r>
            <a:r>
              <a:rPr lang="en-US" altLang="ja-JP" sz="1200" dirty="0" err="1" smtClean="0"/>
              <a:t>ScrollView</a:t>
            </a:r>
            <a:r>
              <a:rPr lang="en-US" altLang="ja-JP" sz="1200" dirty="0" smtClean="0"/>
              <a:t>, Image, Text } from 'react-native';</a:t>
            </a:r>
          </a:p>
          <a:p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export default class App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extends Component {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render()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(</a:t>
            </a:r>
          </a:p>
          <a:p>
            <a:pPr lvl="1"/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</a:t>
            </a:r>
            <a:r>
              <a:rPr lang="en-US" altLang="ja-JP" sz="1200" dirty="0" err="1" smtClean="0"/>
              <a:t>ScrollView</a:t>
            </a:r>
            <a:r>
              <a:rPr lang="en-US" altLang="ja-JP" sz="1200" dirty="0" smtClean="0"/>
              <a:t> horizontal={true}&gt;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style={{fontSize:96}}&gt;Scroll me </a:t>
            </a:r>
            <a:r>
              <a:rPr lang="en-US" altLang="ja-JP" sz="1200" dirty="0" err="1" smtClean="0"/>
              <a:t>plz</a:t>
            </a:r>
            <a:r>
              <a:rPr lang="en-US" altLang="ja-JP" sz="1200" dirty="0" smtClean="0"/>
              <a:t>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style={{fontSize:96}}&gt;If you like&lt;/Text&gt;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style={{fontSize:96}}&gt;Scrolling down&lt;/Text&gt;</a:t>
            </a:r>
            <a:r>
              <a:rPr lang="ja-JP" altLang="en-US" sz="1200" dirty="0" smtClean="0"/>
              <a:t>　　　　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style={{fontSize:96}}&gt;What's the best&lt;/Text&gt;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style={{fontSize:96}}&gt;Framework around?&lt;/Text&gt;</a:t>
            </a:r>
          </a:p>
          <a:p>
            <a:pPr lvl="1"/>
            <a:r>
              <a:rPr lang="ja-JP" altLang="en-US" sz="1200" dirty="0" smtClean="0"/>
              <a:t>　　　　　</a:t>
            </a:r>
            <a:r>
              <a:rPr lang="en-US" altLang="ja-JP" sz="1200" dirty="0" smtClean="0"/>
              <a:t>&lt;Text style={{fontSize:80}}&gt;React Native&lt;/Text&gt;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&lt;/</a:t>
            </a:r>
            <a:r>
              <a:rPr lang="en-US" altLang="ja-JP" sz="1200" dirty="0" err="1" smtClean="0"/>
              <a:t>ScrollView</a:t>
            </a:r>
            <a:r>
              <a:rPr lang="en-US" altLang="ja-JP" sz="1200" dirty="0" smtClean="0"/>
              <a:t>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);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</a:p>
          <a:p>
            <a:r>
              <a:rPr lang="en-US" altLang="ja-JP" sz="1200" dirty="0" smtClean="0"/>
              <a:t>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Shape 118"/>
          <p:cNvSpPr/>
          <p:nvPr/>
        </p:nvSpPr>
        <p:spPr>
          <a:xfrm>
            <a:off x="971137" y="3739146"/>
            <a:ext cx="4368584" cy="156437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99494" y="2820288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791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Using a </a:t>
            </a:r>
            <a:r>
              <a:rPr lang="en-US" altLang="ja-JP" dirty="0" err="1"/>
              <a:t>ScrollView</a:t>
            </a:r>
            <a:r>
              <a:rPr lang="en-US" altLang="ja-JP" dirty="0"/>
              <a:t> 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6" name="右矢印 5"/>
          <p:cNvSpPr/>
          <p:nvPr/>
        </p:nvSpPr>
        <p:spPr>
          <a:xfrm>
            <a:off x="8869056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06822" y="3429000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横にスライド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23" y="1791037"/>
            <a:ext cx="1975318" cy="40997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532" y="1791037"/>
            <a:ext cx="1981736" cy="4099716"/>
          </a:xfrm>
          <a:prstGeom prst="rect">
            <a:avLst/>
          </a:prstGeom>
        </p:spPr>
      </p:pic>
      <p:sp>
        <p:nvSpPr>
          <p:cNvPr id="10" name="Shape 102"/>
          <p:cNvSpPr/>
          <p:nvPr/>
        </p:nvSpPr>
        <p:spPr>
          <a:xfrm>
            <a:off x="6452371" y="1225254"/>
            <a:ext cx="224516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horizontal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プロパティ設定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Shape 102"/>
          <p:cNvSpPr/>
          <p:nvPr/>
        </p:nvSpPr>
        <p:spPr>
          <a:xfrm>
            <a:off x="431799" y="1225254"/>
            <a:ext cx="218905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horizontal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プロパティ無し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1794177"/>
            <a:ext cx="1987550" cy="4124634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2798220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21532" y="3429000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縦にスライド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971" y="1791038"/>
            <a:ext cx="2000965" cy="41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02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40381" y="2857282"/>
            <a:ext cx="6447457" cy="3909278"/>
            <a:chOff x="441039" y="2518350"/>
            <a:chExt cx="6447457" cy="4277674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endParaRPr lang="en-US" altLang="ja-JP" sz="1200" dirty="0"/>
            </a:p>
          </p:txBody>
        </p:sp>
      </p:grp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lang="ja-JP" altLang="en-US" dirty="0" smtClean="0"/>
              <a:t>　～</a:t>
            </a:r>
            <a:r>
              <a:rPr lang="en-US" altLang="ja-JP" dirty="0" smtClean="0"/>
              <a:t> </a:t>
            </a:r>
            <a:r>
              <a:rPr lang="en-US" altLang="ja-JP" dirty="0"/>
              <a:t>Using </a:t>
            </a:r>
            <a:r>
              <a:rPr lang="en-US" altLang="ja-JP" dirty="0" smtClean="0"/>
              <a:t>List</a:t>
            </a:r>
            <a:r>
              <a:rPr lang="ja-JP" altLang="en-US" dirty="0"/>
              <a:t> </a:t>
            </a:r>
            <a:r>
              <a:rPr lang="en-US" altLang="ja-JP" dirty="0" smtClean="0"/>
              <a:t>View </a:t>
            </a:r>
            <a:r>
              <a:rPr lang="ja-JP" altLang="en-US" dirty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データ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のリストを提示するため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のコンポーネントが提供されています。通常下記のどちらかを使用します。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・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FlatList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・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SectionList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3005565"/>
            <a:ext cx="195066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4" y="2268102"/>
              <a:ext cx="96977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3149200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endParaRPr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369" y="2879604"/>
            <a:ext cx="6116887" cy="4616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ja-JP" sz="1200" dirty="0"/>
              <a:t>import React, { Component } from </a:t>
            </a:r>
            <a:r>
              <a:rPr lang="en-US" altLang="ja-JP" sz="1200" dirty="0" smtClean="0"/>
              <a:t>‘react’;</a:t>
            </a:r>
            <a:endParaRPr lang="en-US" altLang="ja-JP" sz="1200" dirty="0"/>
          </a:p>
          <a:p>
            <a:r>
              <a:rPr lang="en-US" altLang="ja-JP" sz="1200" dirty="0" smtClean="0"/>
              <a:t>Import { </a:t>
            </a:r>
            <a:r>
              <a:rPr lang="en-US" altLang="ja-JP" sz="1200" dirty="0" err="1" smtClean="0"/>
              <a:t>FlatList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StyleSheet</a:t>
            </a:r>
            <a:r>
              <a:rPr lang="en-US" altLang="ja-JP" sz="1200" dirty="0"/>
              <a:t>, Text, View } from </a:t>
            </a:r>
            <a:r>
              <a:rPr lang="en-US" altLang="ja-JP" sz="1200" dirty="0" smtClean="0"/>
              <a:t>‘react-native’;</a:t>
            </a:r>
            <a:endParaRPr lang="en-US" altLang="ja-JP" sz="1200" dirty="0"/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</a:t>
            </a:r>
            <a:r>
              <a:rPr lang="en-US" altLang="ja-JP" sz="1200" dirty="0" err="1"/>
              <a:t>FlatListBasics</a:t>
            </a:r>
            <a:r>
              <a:rPr lang="en-US" altLang="ja-JP" sz="1200" dirty="0"/>
              <a:t> extends Component {</a:t>
            </a:r>
          </a:p>
          <a:p>
            <a:r>
              <a:rPr lang="en-US" altLang="ja-JP" sz="1200" dirty="0" smtClean="0"/>
              <a:t>        render</a:t>
            </a:r>
            <a:r>
              <a:rPr lang="en-US" altLang="ja-JP" sz="1200" dirty="0"/>
              <a:t>() {</a:t>
            </a:r>
          </a:p>
          <a:p>
            <a:r>
              <a:rPr lang="en-US" altLang="ja-JP" sz="1200" dirty="0" smtClean="0"/>
              <a:t>           return </a:t>
            </a:r>
            <a:r>
              <a:rPr lang="en-US" altLang="ja-JP" sz="1200" dirty="0"/>
              <a:t>(</a:t>
            </a:r>
          </a:p>
          <a:p>
            <a:r>
              <a:rPr lang="en-US" altLang="ja-JP" sz="1200" dirty="0" smtClean="0"/>
              <a:t>             &lt;</a:t>
            </a:r>
            <a:r>
              <a:rPr lang="en-US" altLang="ja-JP" sz="1200" dirty="0"/>
              <a:t>View style={</a:t>
            </a:r>
            <a:r>
              <a:rPr lang="en-US" altLang="ja-JP" sz="1200" dirty="0" err="1"/>
              <a:t>styles.container</a:t>
            </a:r>
            <a:r>
              <a:rPr lang="en-US" altLang="ja-JP" sz="1200" dirty="0"/>
              <a:t>}&gt;</a:t>
            </a:r>
          </a:p>
          <a:p>
            <a:r>
              <a:rPr lang="en-US" altLang="ja-JP" sz="1200" dirty="0" smtClean="0"/>
              <a:t>             &lt;</a:t>
            </a:r>
            <a:r>
              <a:rPr lang="en-US" altLang="ja-JP" sz="1200" dirty="0" err="1"/>
              <a:t>FlatList</a:t>
            </a:r>
            <a:endParaRPr lang="en-US" altLang="ja-JP" sz="1200" dirty="0"/>
          </a:p>
          <a:p>
            <a:r>
              <a:rPr lang="en-US" altLang="ja-JP" sz="1200" dirty="0" smtClean="0"/>
              <a:t>                data</a:t>
            </a:r>
            <a:r>
              <a:rPr lang="en-US" altLang="ja-JP" sz="1200" dirty="0"/>
              <a:t>={[</a:t>
            </a:r>
          </a:p>
          <a:p>
            <a:r>
              <a:rPr lang="en-US" altLang="ja-JP" sz="1200" dirty="0" smtClean="0"/>
              <a:t>                {</a:t>
            </a:r>
            <a:r>
              <a:rPr lang="en-US" altLang="ja-JP" sz="1200" dirty="0"/>
              <a:t>key: </a:t>
            </a:r>
            <a:r>
              <a:rPr lang="en-US" altLang="ja-JP" sz="1200" dirty="0" smtClean="0"/>
              <a:t>‘Devin’},</a:t>
            </a:r>
            <a:endParaRPr lang="en-US" altLang="ja-JP" sz="1200" dirty="0"/>
          </a:p>
          <a:p>
            <a:r>
              <a:rPr lang="en-US" altLang="ja-JP" sz="1200" dirty="0" smtClean="0"/>
              <a:t>                {</a:t>
            </a:r>
            <a:r>
              <a:rPr lang="en-US" altLang="ja-JP" sz="1200" dirty="0"/>
              <a:t>key: </a:t>
            </a:r>
            <a:r>
              <a:rPr lang="en-US" altLang="ja-JP" sz="1200" dirty="0" smtClean="0"/>
              <a:t>‘Jackson’},</a:t>
            </a:r>
            <a:endParaRPr lang="en-US" altLang="ja-JP" sz="1200" dirty="0"/>
          </a:p>
          <a:p>
            <a:r>
              <a:rPr lang="en-US" altLang="ja-JP" sz="1200" dirty="0" smtClean="0"/>
              <a:t>                {</a:t>
            </a:r>
            <a:r>
              <a:rPr lang="en-US" altLang="ja-JP" sz="1200" dirty="0"/>
              <a:t>key: </a:t>
            </a:r>
            <a:r>
              <a:rPr lang="en-US" altLang="ja-JP" sz="1200" dirty="0" smtClean="0"/>
              <a:t>‘James’},</a:t>
            </a:r>
            <a:endParaRPr lang="en-US" altLang="ja-JP" sz="1200" dirty="0"/>
          </a:p>
          <a:p>
            <a:r>
              <a:rPr lang="en-US" altLang="ja-JP" sz="1200" dirty="0" smtClean="0"/>
              <a:t>                {</a:t>
            </a:r>
            <a:r>
              <a:rPr lang="en-US" altLang="ja-JP" sz="1200" dirty="0"/>
              <a:t>key: </a:t>
            </a:r>
            <a:r>
              <a:rPr lang="en-US" altLang="ja-JP" sz="1200" dirty="0" smtClean="0"/>
              <a:t>‘Joel’},</a:t>
            </a:r>
          </a:p>
          <a:p>
            <a:r>
              <a:rPr lang="en-US" altLang="ja-JP" sz="1200" dirty="0" smtClean="0"/>
              <a:t>                {key: ‘John’},</a:t>
            </a:r>
          </a:p>
          <a:p>
            <a:r>
              <a:rPr lang="en-US" altLang="ja-JP" sz="1200" dirty="0" smtClean="0"/>
              <a:t>       </a:t>
            </a:r>
            <a:r>
              <a:rPr lang="ja-JP" altLang="en-US" sz="1200" dirty="0" smtClean="0"/>
              <a:t>　　 </a:t>
            </a:r>
            <a:r>
              <a:rPr lang="en-US" altLang="ja-JP" sz="1200" dirty="0" smtClean="0"/>
              <a:t> ]}</a:t>
            </a:r>
          </a:p>
          <a:p>
            <a:r>
              <a:rPr lang="en-US" altLang="ja-JP" sz="1200" dirty="0" smtClean="0"/>
              <a:t>       </a:t>
            </a:r>
            <a:r>
              <a:rPr lang="en-US" altLang="ja-JP" sz="1200" dirty="0" err="1" smtClean="0"/>
              <a:t>renderItem</a:t>
            </a:r>
            <a:r>
              <a:rPr lang="en-US" altLang="ja-JP" sz="1200" dirty="0"/>
              <a:t>={({item}) =&gt; &lt;Text style={</a:t>
            </a:r>
            <a:r>
              <a:rPr lang="en-US" altLang="ja-JP" sz="1200" dirty="0" err="1"/>
              <a:t>styles.item</a:t>
            </a:r>
            <a:r>
              <a:rPr lang="en-US" altLang="ja-JP" sz="1200" dirty="0"/>
              <a:t>}&gt;{</a:t>
            </a:r>
            <a:r>
              <a:rPr lang="en-US" altLang="ja-JP" sz="1200" dirty="0" err="1"/>
              <a:t>item.key</a:t>
            </a:r>
            <a:r>
              <a:rPr lang="en-US" altLang="ja-JP" sz="1200" dirty="0"/>
              <a:t>}&lt;/Text&gt;}</a:t>
            </a:r>
          </a:p>
          <a:p>
            <a:r>
              <a:rPr lang="en-US" altLang="ja-JP" sz="1200" dirty="0" smtClean="0"/>
              <a:t>       /&gt;</a:t>
            </a:r>
            <a:endParaRPr lang="en-US" altLang="ja-JP" sz="1200" dirty="0"/>
          </a:p>
          <a:p>
            <a:r>
              <a:rPr lang="en-US" altLang="ja-JP" sz="1200" dirty="0" smtClean="0"/>
              <a:t>      &lt;/</a:t>
            </a:r>
            <a:r>
              <a:rPr lang="en-US" altLang="ja-JP" sz="1200" dirty="0"/>
              <a:t>View&gt;</a:t>
            </a:r>
          </a:p>
          <a:p>
            <a:r>
              <a:rPr lang="en-US" altLang="ja-JP" sz="1200" dirty="0" smtClean="0"/>
              <a:t>       );</a:t>
            </a:r>
            <a:endParaRPr lang="en-US" altLang="ja-JP" sz="1200" dirty="0"/>
          </a:p>
          <a:p>
            <a:r>
              <a:rPr lang="en-US" altLang="ja-JP" sz="1200" dirty="0" smtClean="0"/>
              <a:t>    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2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Shape 118"/>
          <p:cNvSpPr/>
          <p:nvPr/>
        </p:nvSpPr>
        <p:spPr>
          <a:xfrm>
            <a:off x="731520" y="4028799"/>
            <a:ext cx="4866542" cy="219420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91927" y="3078551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3485" y="2249164"/>
            <a:ext cx="6533195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FlatList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/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項目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の数が時間の経過とともに変化する可能性がある長いデータのリストに適しています。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5544541" y="4028799"/>
            <a:ext cx="3597501" cy="1534281"/>
            <a:chOff x="5638855" y="2677209"/>
            <a:chExt cx="2617526" cy="824461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55" y="2677209"/>
              <a:ext cx="2617526" cy="824461"/>
              <a:chOff x="6807200" y="2118018"/>
              <a:chExt cx="6583283" cy="1204947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18"/>
                <a:ext cx="6583283" cy="1204947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0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5"/>
              <a:ext cx="72336" cy="1653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832" y="2528473"/>
            <a:ext cx="2034585" cy="4150804"/>
          </a:xfrm>
          <a:prstGeom prst="rect">
            <a:avLst/>
          </a:prstGeom>
        </p:spPr>
      </p:pic>
      <p:sp>
        <p:nvSpPr>
          <p:cNvPr id="22" name="Shape 102"/>
          <p:cNvSpPr/>
          <p:nvPr/>
        </p:nvSpPr>
        <p:spPr>
          <a:xfrm>
            <a:off x="5728496" y="3144583"/>
            <a:ext cx="107176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FastList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インポート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Shape 102"/>
          <p:cNvSpPr/>
          <p:nvPr/>
        </p:nvSpPr>
        <p:spPr>
          <a:xfrm>
            <a:off x="5773070" y="4319858"/>
            <a:ext cx="2714844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FastList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でデータ設定し、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renderItem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項目を取り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レンダリング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フォーマット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済み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コンポーネントを返します。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207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40381" y="2857282"/>
            <a:ext cx="6447457" cy="3909278"/>
            <a:chOff x="441039" y="2518350"/>
            <a:chExt cx="6447457" cy="4277674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endParaRPr lang="en-US" altLang="ja-JP" sz="1200" dirty="0"/>
            </a:p>
          </p:txBody>
        </p:sp>
      </p:grp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lang="ja-JP" altLang="en-US" dirty="0" smtClean="0"/>
              <a:t>　～</a:t>
            </a:r>
            <a:r>
              <a:rPr lang="en-US" altLang="ja-JP" dirty="0" smtClean="0"/>
              <a:t> </a:t>
            </a:r>
            <a:r>
              <a:rPr lang="en-US" altLang="ja-JP" dirty="0"/>
              <a:t>Using </a:t>
            </a:r>
            <a:r>
              <a:rPr lang="en-US" altLang="ja-JP" dirty="0" smtClean="0"/>
              <a:t>List</a:t>
            </a:r>
            <a:r>
              <a:rPr lang="ja-JP" altLang="en-US" dirty="0"/>
              <a:t> </a:t>
            </a:r>
            <a:r>
              <a:rPr lang="en-US" altLang="ja-JP" dirty="0" smtClean="0"/>
              <a:t>View </a:t>
            </a:r>
            <a:r>
              <a:rPr lang="ja-JP" altLang="en-US" dirty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データ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のリストを提示するため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のコンポーネントが提供されています。通常下記のどちらかを使用します。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・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FlatList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・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SectionList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3005565"/>
            <a:ext cx="195066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4" y="2268102"/>
              <a:ext cx="96977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3149200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endParaRPr lang="en-US" altLang="ja-JP" sz="1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369" y="2879604"/>
            <a:ext cx="6116887" cy="4431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ja-JP" sz="1200" dirty="0"/>
              <a:t>import React, { Component } from 'react';</a:t>
            </a:r>
          </a:p>
          <a:p>
            <a:r>
              <a:rPr lang="en-US" altLang="ja-JP" sz="1200" dirty="0"/>
              <a:t>import { </a:t>
            </a:r>
            <a:r>
              <a:rPr lang="en-US" altLang="ja-JP" sz="1200" dirty="0" err="1" smtClean="0"/>
              <a:t>SectionList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StyleSheet</a:t>
            </a:r>
            <a:r>
              <a:rPr lang="en-US" altLang="ja-JP" sz="1200" dirty="0"/>
              <a:t>, Text, View } from 'react-native';</a:t>
            </a:r>
          </a:p>
          <a:p>
            <a:endParaRPr lang="en-US" altLang="ja-JP" sz="1200" dirty="0"/>
          </a:p>
          <a:p>
            <a:r>
              <a:rPr lang="en-US" altLang="ja-JP" sz="1200" dirty="0"/>
              <a:t>export default class </a:t>
            </a:r>
            <a:r>
              <a:rPr lang="en-US" altLang="ja-JP" sz="1200" dirty="0" err="1"/>
              <a:t>SectionListBasics</a:t>
            </a:r>
            <a:r>
              <a:rPr lang="en-US" altLang="ja-JP" sz="1200" dirty="0"/>
              <a:t> extends Component {</a:t>
            </a:r>
          </a:p>
          <a:p>
            <a:r>
              <a:rPr lang="en-US" altLang="ja-JP" sz="1200" dirty="0"/>
              <a:t>  render() {</a:t>
            </a:r>
          </a:p>
          <a:p>
            <a:r>
              <a:rPr lang="en-US" altLang="ja-JP" sz="1200" dirty="0"/>
              <a:t>    return (</a:t>
            </a:r>
          </a:p>
          <a:p>
            <a:r>
              <a:rPr lang="en-US" altLang="ja-JP" sz="1200" dirty="0"/>
              <a:t>      &lt;View style={</a:t>
            </a:r>
            <a:r>
              <a:rPr lang="en-US" altLang="ja-JP" sz="1200" dirty="0" err="1"/>
              <a:t>styles.container</a:t>
            </a:r>
            <a:r>
              <a:rPr lang="en-US" altLang="ja-JP" sz="1200" dirty="0"/>
              <a:t>}&gt;</a:t>
            </a:r>
          </a:p>
          <a:p>
            <a:r>
              <a:rPr lang="en-US" altLang="ja-JP" sz="1200" dirty="0"/>
              <a:t>        &lt;</a:t>
            </a:r>
            <a:r>
              <a:rPr lang="en-US" altLang="ja-JP" sz="1200" dirty="0" err="1"/>
              <a:t>SectionList</a:t>
            </a:r>
            <a:endParaRPr lang="en-US" altLang="ja-JP" sz="1200" dirty="0"/>
          </a:p>
          <a:p>
            <a:r>
              <a:rPr lang="en-US" altLang="ja-JP" sz="1200" dirty="0"/>
              <a:t>          sections={[</a:t>
            </a:r>
          </a:p>
          <a:p>
            <a:r>
              <a:rPr lang="en-US" altLang="ja-JP" sz="1200" dirty="0"/>
              <a:t>            {title: 'D', data: ['Devin']},</a:t>
            </a:r>
          </a:p>
          <a:p>
            <a:r>
              <a:rPr lang="en-US" altLang="ja-JP" sz="1200" dirty="0"/>
              <a:t>            {title: 'J', data: ['Jackson', 'James', 'Jillian', 'Jimmy', 'Joel', 'John', 'Julie']},</a:t>
            </a:r>
          </a:p>
          <a:p>
            <a:r>
              <a:rPr lang="en-US" altLang="ja-JP" sz="1200" dirty="0"/>
              <a:t>          ]}</a:t>
            </a:r>
          </a:p>
          <a:p>
            <a:r>
              <a:rPr lang="en-US" altLang="ja-JP" sz="1200" dirty="0"/>
              <a:t>          </a:t>
            </a:r>
            <a:r>
              <a:rPr lang="en-US" altLang="ja-JP" sz="1200" dirty="0" err="1"/>
              <a:t>renderItem</a:t>
            </a:r>
            <a:r>
              <a:rPr lang="en-US" altLang="ja-JP" sz="1200" dirty="0"/>
              <a:t>={({item}) =&gt; &lt;Text style={</a:t>
            </a:r>
            <a:r>
              <a:rPr lang="en-US" altLang="ja-JP" sz="1200" dirty="0" err="1"/>
              <a:t>styles.item</a:t>
            </a:r>
            <a:r>
              <a:rPr lang="en-US" altLang="ja-JP" sz="1200" dirty="0"/>
              <a:t>}&gt;{item}&lt;/Text&gt;}</a:t>
            </a:r>
          </a:p>
          <a:p>
            <a:r>
              <a:rPr lang="en-US" altLang="ja-JP" sz="1200" dirty="0"/>
              <a:t>          </a:t>
            </a:r>
            <a:r>
              <a:rPr lang="en-US" altLang="ja-JP" sz="1200" dirty="0" err="1"/>
              <a:t>renderSectionHeader</a:t>
            </a:r>
            <a:r>
              <a:rPr lang="en-US" altLang="ja-JP" sz="1200" dirty="0"/>
              <a:t>={({section}) =&gt; &lt;Text style={</a:t>
            </a:r>
            <a:r>
              <a:rPr lang="en-US" altLang="ja-JP" sz="1200" dirty="0" err="1"/>
              <a:t>styles.sectionHeader</a:t>
            </a:r>
            <a:r>
              <a:rPr lang="en-US" altLang="ja-JP" sz="1200" dirty="0"/>
              <a:t>}&gt;{</a:t>
            </a:r>
            <a:r>
              <a:rPr lang="en-US" altLang="ja-JP" sz="1200" dirty="0" err="1"/>
              <a:t>section.title</a:t>
            </a:r>
            <a:r>
              <a:rPr lang="en-US" altLang="ja-JP" sz="1200" dirty="0"/>
              <a:t>}&lt;/Text&gt;}</a:t>
            </a:r>
          </a:p>
          <a:p>
            <a:r>
              <a:rPr lang="en-US" altLang="ja-JP" sz="1200" dirty="0"/>
              <a:t>          </a:t>
            </a:r>
            <a:r>
              <a:rPr lang="en-US" altLang="ja-JP" sz="1200" dirty="0" err="1"/>
              <a:t>keyExtractor</a:t>
            </a:r>
            <a:r>
              <a:rPr lang="en-US" altLang="ja-JP" sz="1200" dirty="0"/>
              <a:t>={(item, index) =&gt; index}</a:t>
            </a:r>
          </a:p>
          <a:p>
            <a:r>
              <a:rPr lang="en-US" altLang="ja-JP" sz="1200" dirty="0"/>
              <a:t>        /&gt;</a:t>
            </a:r>
          </a:p>
          <a:p>
            <a:r>
              <a:rPr lang="en-US" altLang="ja-JP" sz="1200" dirty="0"/>
              <a:t>      &lt;/View&gt;</a:t>
            </a:r>
          </a:p>
          <a:p>
            <a:r>
              <a:rPr lang="en-US" altLang="ja-JP" sz="1200" dirty="0"/>
              <a:t>    );</a:t>
            </a:r>
          </a:p>
          <a:p>
            <a:r>
              <a:rPr lang="en-US" altLang="ja-JP" sz="1200" dirty="0"/>
              <a:t>  }</a:t>
            </a:r>
          </a:p>
          <a:p>
            <a:r>
              <a:rPr lang="en-US" altLang="ja-JP" sz="1200" dirty="0"/>
              <a:t>}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2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Shape 118"/>
          <p:cNvSpPr/>
          <p:nvPr/>
        </p:nvSpPr>
        <p:spPr>
          <a:xfrm>
            <a:off x="500188" y="4028799"/>
            <a:ext cx="5504522" cy="219420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65079" y="3078551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0250" y="2249164"/>
            <a:ext cx="7238516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SectionList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セクションヘッダー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を使用して、論理的なセクションに分割された一連のデータを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レンダリングが出来ます。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971256" y="4737650"/>
            <a:ext cx="3597501" cy="1941627"/>
            <a:chOff x="5638855" y="2677209"/>
            <a:chExt cx="2617526" cy="824461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55" y="2677209"/>
              <a:ext cx="2617526" cy="824461"/>
              <a:chOff x="6807200" y="2118018"/>
              <a:chExt cx="6583283" cy="1204947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18"/>
                <a:ext cx="6583283" cy="1204947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0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5"/>
              <a:ext cx="72336" cy="1653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22" name="Shape 102"/>
          <p:cNvSpPr/>
          <p:nvPr/>
        </p:nvSpPr>
        <p:spPr>
          <a:xfrm>
            <a:off x="5728496" y="3144583"/>
            <a:ext cx="134748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SectionList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インポート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Shape 102"/>
          <p:cNvSpPr/>
          <p:nvPr/>
        </p:nvSpPr>
        <p:spPr>
          <a:xfrm>
            <a:off x="6199785" y="4933523"/>
            <a:ext cx="2937662" cy="160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SectionList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でデータ名とデータを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設定し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renderItem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項目を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り、レンダリング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するフォーマット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済みコンポーネントを返します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renderSectionHeader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を使用して、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分割されたデータをレンダリングし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ます。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749" y="2541549"/>
            <a:ext cx="2028175" cy="413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657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3-2．React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Nativeの基礎知識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～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レイアウト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</a:p>
        </p:txBody>
      </p:sp>
      <p:sp>
        <p:nvSpPr>
          <p:cNvPr id="134" name="四角形"/>
          <p:cNvSpPr/>
          <p:nvPr/>
        </p:nvSpPr>
        <p:spPr>
          <a:xfrm>
            <a:off x="914400" y="1879600"/>
            <a:ext cx="2512963" cy="457135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スマートフォンのレイアウトは大きく３つの領域に分かれます。"/>
          <p:cNvSpPr txBox="1"/>
          <p:nvPr/>
        </p:nvSpPr>
        <p:spPr>
          <a:xfrm>
            <a:off x="577089" y="1211581"/>
            <a:ext cx="54287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スマートフォンのレイアウトは大きく３つの領域に分かれます。</a:t>
            </a:r>
          </a:p>
        </p:txBody>
      </p:sp>
      <p:sp>
        <p:nvSpPr>
          <p:cNvPr id="136" name="ステータスバー"/>
          <p:cNvSpPr/>
          <p:nvPr/>
        </p:nvSpPr>
        <p:spPr>
          <a:xfrm>
            <a:off x="926851" y="1873250"/>
            <a:ext cx="2488060" cy="307338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584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</a:t>
            </a:r>
          </a:p>
        </p:txBody>
      </p:sp>
      <p:sp>
        <p:nvSpPr>
          <p:cNvPr id="137" name="ヘッダー"/>
          <p:cNvSpPr/>
          <p:nvPr/>
        </p:nvSpPr>
        <p:spPr>
          <a:xfrm>
            <a:off x="926851" y="2178050"/>
            <a:ext cx="2488060" cy="523875"/>
          </a:xfrm>
          <a:prstGeom prst="rect">
            <a:avLst/>
          </a:prstGeom>
          <a:gradFill>
            <a:gsLst>
              <a:gs pos="0">
                <a:schemeClr val="accent4">
                  <a:hueOff val="-617933"/>
                  <a:lumOff val="36487"/>
                </a:schemeClr>
              </a:gs>
              <a:gs pos="35000">
                <a:srgbClr val="FFEACF"/>
              </a:gs>
              <a:gs pos="100000">
                <a:schemeClr val="accent4">
                  <a:hueOff val="-742744"/>
                  <a:lumOff val="46439"/>
                </a:schemeClr>
              </a:gs>
            </a:gsLst>
            <a:lin ang="16200000"/>
          </a:gradFill>
          <a:ln>
            <a:solidFill>
              <a:srgbClr val="F9BC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sz="13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ヘッダー</a:t>
            </a:r>
          </a:p>
        </p:txBody>
      </p:sp>
      <p:sp>
        <p:nvSpPr>
          <p:cNvPr id="138" name="アプリ本体"/>
          <p:cNvSpPr/>
          <p:nvPr/>
        </p:nvSpPr>
        <p:spPr>
          <a:xfrm>
            <a:off x="926851" y="2711450"/>
            <a:ext cx="2488060" cy="3740406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アプリ本体</a:t>
            </a:r>
          </a:p>
        </p:txBody>
      </p:sp>
      <p:sp>
        <p:nvSpPr>
          <p:cNvPr id="139" name="楕円"/>
          <p:cNvSpPr/>
          <p:nvPr/>
        </p:nvSpPr>
        <p:spPr>
          <a:xfrm>
            <a:off x="31949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楕円"/>
          <p:cNvSpPr/>
          <p:nvPr/>
        </p:nvSpPr>
        <p:spPr>
          <a:xfrm>
            <a:off x="29536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41" name="表"/>
          <p:cNvGraphicFramePr/>
          <p:nvPr>
            <p:extLst>
              <p:ext uri="{D42A27DB-BD31-4B8C-83A1-F6EECF244321}">
                <p14:modId xmlns:p14="http://schemas.microsoft.com/office/powerpoint/2010/main" val="1637422783"/>
              </p:ext>
            </p:extLst>
          </p:nvPr>
        </p:nvGraphicFramePr>
        <p:xfrm>
          <a:off x="4079875" y="2173287"/>
          <a:ext cx="7619057" cy="26331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8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11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領域</a:t>
                      </a:r>
                      <a:endParaRPr sz="1200" b="1" dirty="0">
                        <a:solidFill>
                          <a:srgbClr val="FFFF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概要</a:t>
                      </a:r>
                      <a:endParaRPr sz="1200" b="1" dirty="0">
                        <a:solidFill>
                          <a:srgbClr val="FFFF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7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ステータスバ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ー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電波などシステム状態などを表示するエリアです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
</a:t>
                      </a: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アプリによって表示内容は変更はできません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ヘッダ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ー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アプリの画面にタイトルなどを表示するエリアです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アプリ本体</a:t>
                      </a:r>
                      <a:endParaRPr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アプリの本体を表示するエリアです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3-2．React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Nativeの基礎知識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～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レイアウト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</a:p>
        </p:txBody>
      </p:sp>
      <p:sp>
        <p:nvSpPr>
          <p:cNvPr id="144" name="標準のライブラリだけでは、Header部分を作成するのは大変です。…"/>
          <p:cNvSpPr txBox="1"/>
          <p:nvPr/>
        </p:nvSpPr>
        <p:spPr>
          <a:xfrm>
            <a:off x="577088" y="1211581"/>
            <a:ext cx="924707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標準のライブラリだけでは、Header部分を作成するのは大変です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そのため、あらかじめヘッダー部分などUI部品がまとめられたreact-native-elemetsを導入しましょう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45" name="// 導入方法…"/>
          <p:cNvSpPr/>
          <p:nvPr/>
        </p:nvSpPr>
        <p:spPr>
          <a:xfrm>
            <a:off x="5712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//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導入方法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react-native-elements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導入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yarn  add  react-native-elements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react-native-elements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icon導入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yarn  add  react-native-vector-icons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react-native-vector-icons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#link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 link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48" name="ステータスバーとヘッダーを作成してみましょう。…"/>
          <p:cNvSpPr txBox="1"/>
          <p:nvPr/>
        </p:nvSpPr>
        <p:spPr>
          <a:xfrm>
            <a:off x="577088" y="1211581"/>
            <a:ext cx="433227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ステータスバーとヘッダーを作成してみましょう。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「App.js」を下記のように書き直してみましょう。</a:t>
            </a:r>
          </a:p>
        </p:txBody>
      </p:sp>
      <p:sp>
        <p:nvSpPr>
          <p:cNvPr id="149" name="import React, {Component} from 'react';…"/>
          <p:cNvSpPr/>
          <p:nvPr/>
        </p:nvSpPr>
        <p:spPr>
          <a:xfrm>
            <a:off x="5839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 smtClean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endParaRPr lang="en-US" sz="1200" dirty="0" smtClean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 smtClean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StatusBar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 err="1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react-native-elements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 err="1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StatusBar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 err="1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light-content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centerComponent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fff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アプリ本体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pic>
        <p:nvPicPr>
          <p:cNvPr id="150" name="Screenshot_1549699243.png" descr="Screenshot_15496992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1091" y="2294065"/>
            <a:ext cx="2027922" cy="3605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53" name="コンポーネントを複数作成していくと、任意の方向に並べたい場面が出てくると思います。…"/>
          <p:cNvSpPr txBox="1"/>
          <p:nvPr/>
        </p:nvSpPr>
        <p:spPr>
          <a:xfrm>
            <a:off x="577088" y="1211581"/>
            <a:ext cx="790857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コンポーネントを複数作成していくと、任意の方向に並べたい場面が出てくると思います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ReactNativeではcssと似たような形で任意の方向に並べることが可能です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54" name="import React, { Component } from 'react';…"/>
          <p:cNvSpPr/>
          <p:nvPr/>
        </p:nvSpPr>
        <p:spPr>
          <a:xfrm>
            <a:off x="583951" y="2155825"/>
            <a:ext cx="8020399" cy="449918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column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5" name="Screenshot_1549714495.png" descr="Screenshot_15497144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4010" y="2187575"/>
            <a:ext cx="2495072" cy="4435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58" name="FlexDirection にRowを指定することで横方向にComponentを配置することが可能となります。"/>
          <p:cNvSpPr txBox="1"/>
          <p:nvPr/>
        </p:nvSpPr>
        <p:spPr>
          <a:xfrm>
            <a:off x="577088" y="1211581"/>
            <a:ext cx="895212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FlexDirection にRowを指定することで横方向にComponentを配置することが可能となります。</a:t>
            </a:r>
          </a:p>
        </p:txBody>
      </p:sp>
      <p:sp>
        <p:nvSpPr>
          <p:cNvPr id="159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0" name="Screenshot_1549714729.png" descr="Screenshot_15497147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8466" y="2065072"/>
            <a:ext cx="2262147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63" name="FlexDirection にcolunmを指定することで縦方向にComponentを配置することが可能となります。"/>
          <p:cNvSpPr txBox="1"/>
          <p:nvPr/>
        </p:nvSpPr>
        <p:spPr>
          <a:xfrm>
            <a:off x="577088" y="1211581"/>
            <a:ext cx="928555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FlexDirection にcolunmを指定することで縦方向にComponentを配置することが可能となります。</a:t>
            </a:r>
          </a:p>
        </p:txBody>
      </p:sp>
      <p:sp>
        <p:nvSpPr>
          <p:cNvPr id="164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column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5" name="Screenshot_1549714784.png" descr="Screenshot_15497147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8546" y="2167648"/>
            <a:ext cx="2262146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</a:t>
            </a:r>
            <a:r>
              <a:rPr lang="en-US" dirty="0" smtClean="0"/>
              <a:t>1</a:t>
            </a:r>
            <a:r>
              <a:rPr dirty="0" smtClean="0"/>
              <a:t>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 smtClean="0"/>
              <a:t>Learn the Basic</a:t>
            </a:r>
            <a:r>
              <a:rPr lang="ja-JP" altLang="en-US" dirty="0" smtClean="0"/>
              <a:t>②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コンポーネントの使い方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①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コンポーネントをインポートする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JSX</a:t>
            </a:r>
            <a:r>
              <a:rPr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で配置する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31799" y="2577193"/>
            <a:ext cx="8024695" cy="3275678"/>
            <a:chOff x="538569" y="2970706"/>
            <a:chExt cx="8024695" cy="3275678"/>
          </a:xfrm>
        </p:grpSpPr>
        <p:sp>
          <p:nvSpPr>
            <p:cNvPr id="97" name="Shape 97"/>
            <p:cNvSpPr/>
            <p:nvPr/>
          </p:nvSpPr>
          <p:spPr>
            <a:xfrm>
              <a:off x="538569" y="2970706"/>
              <a:ext cx="8024695" cy="32756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60113" y="2992692"/>
              <a:ext cx="8003151" cy="30777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600" dirty="0"/>
                <a:t>import </a:t>
              </a:r>
              <a:r>
                <a:rPr sz="1600" dirty="0" smtClean="0"/>
                <a:t>React</a:t>
              </a:r>
              <a:r>
                <a:rPr lang="en-US" sz="1600" dirty="0"/>
                <a:t>, { Component } </a:t>
              </a:r>
              <a:r>
                <a:rPr sz="1600" dirty="0" smtClean="0"/>
                <a:t> </a:t>
              </a:r>
              <a:r>
                <a:rPr sz="1600" dirty="0"/>
                <a:t>from 'react'</a:t>
              </a:r>
            </a:p>
            <a:p>
              <a:r>
                <a:rPr sz="1600" dirty="0"/>
                <a:t>import { </a:t>
              </a:r>
              <a:r>
                <a:rPr sz="1600" dirty="0" smtClean="0"/>
                <a:t>View</a:t>
              </a:r>
              <a:r>
                <a:rPr lang="en-US" sz="1600" dirty="0" smtClean="0"/>
                <a:t>,</a:t>
              </a:r>
              <a:r>
                <a:rPr sz="1600" dirty="0" smtClean="0"/>
                <a:t> Text</a:t>
              </a:r>
              <a:r>
                <a:rPr lang="en-US" sz="1600" dirty="0"/>
                <a:t> </a:t>
              </a:r>
              <a:r>
                <a:rPr sz="1600" dirty="0" smtClean="0"/>
                <a:t>} </a:t>
              </a:r>
              <a:r>
                <a:rPr sz="1600" dirty="0"/>
                <a:t>from 'react-native'</a:t>
              </a:r>
            </a:p>
            <a:p>
              <a:endParaRPr sz="1600" dirty="0"/>
            </a:p>
            <a:p>
              <a:r>
                <a:rPr sz="1600" dirty="0"/>
                <a:t>export </a:t>
              </a:r>
              <a:r>
                <a:rPr lang="en-US" sz="1600" dirty="0" smtClean="0"/>
                <a:t>default </a:t>
              </a:r>
              <a:r>
                <a:rPr sz="1600" dirty="0" smtClean="0"/>
                <a:t>class </a:t>
              </a:r>
              <a:r>
                <a:rPr sz="1600" dirty="0"/>
                <a:t>App extends </a:t>
              </a:r>
              <a:r>
                <a:rPr sz="1600" dirty="0" err="1"/>
                <a:t>React.Component</a:t>
              </a:r>
              <a:r>
                <a:rPr sz="1600" dirty="0"/>
                <a:t> {</a:t>
              </a:r>
            </a:p>
            <a:p>
              <a:r>
                <a:rPr lang="en-US" sz="1600" dirty="0"/>
                <a:t> render() {</a:t>
              </a:r>
            </a:p>
            <a:p>
              <a:r>
                <a:rPr lang="en-US" sz="1600" dirty="0"/>
                <a:t>    return (</a:t>
              </a:r>
            </a:p>
            <a:p>
              <a:r>
                <a:rPr lang="en-US" sz="1600" dirty="0"/>
                <a:t>      &lt;View style={{ flex: 1, </a:t>
              </a:r>
              <a:r>
                <a:rPr lang="en-US" sz="1600" dirty="0" err="1"/>
                <a:t>justifyContent</a:t>
              </a:r>
              <a:r>
                <a:rPr lang="en-US" sz="1600" dirty="0"/>
                <a:t>: "center", </a:t>
              </a:r>
              <a:r>
                <a:rPr lang="en-US" sz="1600" dirty="0" err="1"/>
                <a:t>alignItems</a:t>
              </a:r>
              <a:r>
                <a:rPr lang="en-US" sz="1600" dirty="0"/>
                <a:t>: "center" }}&gt;</a:t>
              </a:r>
            </a:p>
            <a:p>
              <a:r>
                <a:rPr lang="en-US" sz="1600" dirty="0"/>
                <a:t>        &lt;Text&gt;Hello, world!&lt;/Text&gt;</a:t>
              </a:r>
            </a:p>
            <a:p>
              <a:r>
                <a:rPr lang="en-US" sz="1600" dirty="0"/>
                <a:t>      &lt;/View&gt;</a:t>
              </a:r>
            </a:p>
            <a:p>
              <a:r>
                <a:rPr lang="en-US" sz="1600" dirty="0"/>
                <a:t>    );</a:t>
              </a:r>
            </a:p>
            <a:p>
              <a:r>
                <a:rPr lang="en-US" sz="1600" dirty="0"/>
                <a:t>  }</a:t>
              </a:r>
            </a:p>
            <a:p>
              <a:r>
                <a:rPr lang="en-US" sz="1600" dirty="0"/>
                <a:t>}</a:t>
              </a:r>
              <a:endParaRPr sz="16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553736" y="3238653"/>
              <a:ext cx="3747082" cy="370373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3" name="Shape 103"/>
            <p:cNvSpPr/>
            <p:nvPr/>
          </p:nvSpPr>
          <p:spPr>
            <a:xfrm>
              <a:off x="577046" y="4459369"/>
              <a:ext cx="6783964" cy="760746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063564" y="2567095"/>
            <a:ext cx="3368329" cy="1204948"/>
            <a:chOff x="6807200" y="2118020"/>
            <a:chExt cx="3426336" cy="1204948"/>
          </a:xfrm>
        </p:grpSpPr>
        <p:sp>
          <p:nvSpPr>
            <p:cNvPr id="4" name="角丸四角形吹き出し 3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86018" y="2388148"/>
              <a:ext cx="2477871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r>
                <a:rPr sz="12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react-nativeからViewモジュール</a:t>
              </a:r>
              <a:r>
                <a:rPr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、</a:t>
              </a:r>
              <a:endPara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sz="12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Textモジュールをインポートしています</a:t>
              </a:r>
              <a:r>
                <a:rPr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。</a:t>
              </a:r>
            </a:p>
            <a:p>
              <a:pPr>
                <a:defRPr sz="1600"/>
              </a:pPr>
              <a:endParaRPr sz="1200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669088" y="5120415"/>
            <a:ext cx="2719185" cy="926180"/>
            <a:chOff x="6979330" y="5080253"/>
            <a:chExt cx="2895726" cy="926180"/>
          </a:xfrm>
        </p:grpSpPr>
        <p:sp>
          <p:nvSpPr>
            <p:cNvPr id="18" name="角丸四角形吹き出し 17"/>
            <p:cNvSpPr/>
            <p:nvPr/>
          </p:nvSpPr>
          <p:spPr>
            <a:xfrm>
              <a:off x="6979330" y="5080253"/>
              <a:ext cx="2895726" cy="926180"/>
            </a:xfrm>
            <a:prstGeom prst="wedgeRoundRectCallout">
              <a:avLst>
                <a:gd name="adj1" fmla="val -57478"/>
                <a:gd name="adj2" fmla="val -37155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0" name="Shape 102"/>
            <p:cNvSpPr/>
            <p:nvPr/>
          </p:nvSpPr>
          <p:spPr>
            <a:xfrm>
              <a:off x="7253357" y="5404843"/>
              <a:ext cx="1759311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JSX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で配置しています。</a:t>
              </a:r>
              <a:endParaRPr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0" y="2577193"/>
            <a:ext cx="1878117" cy="3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3217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68" name="Flexに関するレイアウトについて、もう少し複雑なものを作成していきましょう。"/>
          <p:cNvSpPr txBox="1"/>
          <p:nvPr/>
        </p:nvSpPr>
        <p:spPr>
          <a:xfrm>
            <a:off x="577088" y="1211581"/>
            <a:ext cx="694035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Flexに関するレイアウトについて、もう少し複雑なものを作成していきましょう。</a:t>
            </a:r>
          </a:p>
        </p:txBody>
      </p:sp>
      <p:pic>
        <p:nvPicPr>
          <p:cNvPr id="169" name="Screenshot_1550093655.png" descr="Screenshot_15500936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193" y="1917700"/>
            <a:ext cx="2553172" cy="453897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Flexのサイズを調整することで、コンポーネントの大きさを割合として…"/>
          <p:cNvSpPr txBox="1"/>
          <p:nvPr/>
        </p:nvSpPr>
        <p:spPr>
          <a:xfrm>
            <a:off x="4247388" y="1917700"/>
            <a:ext cx="60555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Flexのサイズを調整することで、コンポーネントの大きさを割合として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設定することが可能となります。</a:t>
            </a:r>
          </a:p>
        </p:txBody>
      </p:sp>
      <p:sp>
        <p:nvSpPr>
          <p:cNvPr id="171" name="flex : 1"/>
          <p:cNvSpPr txBox="1"/>
          <p:nvPr/>
        </p:nvSpPr>
        <p:spPr>
          <a:xfrm>
            <a:off x="323088" y="39014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 : 1 </a:t>
            </a:r>
          </a:p>
        </p:txBody>
      </p:sp>
      <p:sp>
        <p:nvSpPr>
          <p:cNvPr id="179" name="接続の線"/>
          <p:cNvSpPr/>
          <p:nvPr/>
        </p:nvSpPr>
        <p:spPr>
          <a:xfrm>
            <a:off x="646442" y="2680973"/>
            <a:ext cx="464752" cy="1220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948" y="10166"/>
                  <a:pt x="13148" y="2966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0" name="接続の線"/>
          <p:cNvSpPr/>
          <p:nvPr/>
        </p:nvSpPr>
        <p:spPr>
          <a:xfrm>
            <a:off x="639057" y="4170694"/>
            <a:ext cx="461461" cy="1821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660" y="20906"/>
                  <a:pt x="7460" y="13706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4" name="flex : 1"/>
          <p:cNvSpPr txBox="1"/>
          <p:nvPr/>
        </p:nvSpPr>
        <p:spPr>
          <a:xfrm>
            <a:off x="3256788" y="28981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1 </a:t>
            </a:r>
          </a:p>
        </p:txBody>
      </p:sp>
      <p:sp>
        <p:nvSpPr>
          <p:cNvPr id="175" name="flex : 2"/>
          <p:cNvSpPr txBox="1"/>
          <p:nvPr/>
        </p:nvSpPr>
        <p:spPr>
          <a:xfrm>
            <a:off x="3256788" y="37236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2 </a:t>
            </a:r>
          </a:p>
        </p:txBody>
      </p:sp>
      <p:sp>
        <p:nvSpPr>
          <p:cNvPr id="176" name="flex : 3"/>
          <p:cNvSpPr txBox="1"/>
          <p:nvPr/>
        </p:nvSpPr>
        <p:spPr>
          <a:xfrm>
            <a:off x="3256788" y="5189214"/>
            <a:ext cx="62292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3</a:t>
            </a:r>
          </a:p>
        </p:txBody>
      </p:sp>
      <p:sp>
        <p:nvSpPr>
          <p:cNvPr id="177" name="・全体の割合でflex:1を設定します。…"/>
          <p:cNvSpPr txBox="1"/>
          <p:nvPr/>
        </p:nvSpPr>
        <p:spPr>
          <a:xfrm>
            <a:off x="4247389" y="2966719"/>
            <a:ext cx="741865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・全体の割合でflex:1を設定します。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こうすることで画面全体のサイズを使用可能となる。</a:t>
            </a:r>
          </a:p>
        </p:txBody>
      </p:sp>
      <p:sp>
        <p:nvSpPr>
          <p:cNvPr id="178" name="・そのあとに各コンポーネントに対して、flexを指定していきます。…"/>
          <p:cNvSpPr txBox="1"/>
          <p:nvPr/>
        </p:nvSpPr>
        <p:spPr>
          <a:xfrm>
            <a:off x="4247389" y="3847530"/>
            <a:ext cx="741865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そのあとに各コンポーネントに対して、flexを指定していきます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そうしたら、うまく割合を調整して表示してくれます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83" name="App.jsを以下のように書き換えてください。"/>
          <p:cNvSpPr txBox="1"/>
          <p:nvPr/>
        </p:nvSpPr>
        <p:spPr>
          <a:xfrm>
            <a:off x="577088" y="1211581"/>
            <a:ext cx="393152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App.jsを以下のように書き換えてください。</a:t>
            </a:r>
          </a:p>
        </p:txBody>
      </p:sp>
      <p:sp>
        <p:nvSpPr>
          <p:cNvPr id="184" name="import React, { Component } from 'react';…"/>
          <p:cNvSpPr/>
          <p:nvPr/>
        </p:nvSpPr>
        <p:spPr>
          <a:xfrm>
            <a:off x="583951" y="1812925"/>
            <a:ext cx="11227744" cy="4677816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 i="1">
                <a:solidFill>
                  <a:srgbClr val="7B89B5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StyleSheet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react-native-elements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</a:t>
            </a:r>
            <a:r>
              <a:rPr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centerComponent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FlexLayout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</a:t>
            </a:r>
            <a:r>
              <a:rPr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outerContainerStyles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#dd0000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view1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view2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view3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87" name="前ページの続き"/>
          <p:cNvSpPr txBox="1"/>
          <p:nvPr/>
        </p:nvSpPr>
        <p:spPr>
          <a:xfrm>
            <a:off x="577088" y="1211581"/>
            <a:ext cx="148854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前ページの続き</a:t>
            </a:r>
          </a:p>
        </p:txBody>
      </p:sp>
      <p:sp>
        <p:nvSpPr>
          <p:cNvPr id="188" name="&lt;/View&gt;…"/>
          <p:cNvSpPr/>
          <p:nvPr/>
        </p:nvSpPr>
        <p:spPr>
          <a:xfrm>
            <a:off x="583951" y="1812925"/>
            <a:ext cx="11227744" cy="4842708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 smtClean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const</a:t>
            </a:r>
            <a:r>
              <a:rPr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StyleSheet</a:t>
            </a:r>
            <a:r>
              <a:rPr dirty="0" err="1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52ADF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({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white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fontWeight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bold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padding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eeffee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view1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#6666aa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},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91" name="前ページの続き"/>
          <p:cNvSpPr txBox="1"/>
          <p:nvPr/>
        </p:nvSpPr>
        <p:spPr>
          <a:xfrm>
            <a:off x="577088" y="1211581"/>
            <a:ext cx="148854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前ページの続き</a:t>
            </a:r>
          </a:p>
        </p:txBody>
      </p:sp>
      <p:sp>
        <p:nvSpPr>
          <p:cNvPr id="192" name="padding: 10,…"/>
          <p:cNvSpPr/>
          <p:nvPr/>
        </p:nvSpPr>
        <p:spPr>
          <a:xfrm>
            <a:off x="583951" y="1812925"/>
            <a:ext cx="11227744" cy="43263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view2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#9999cc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view3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ccccff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800" y="2342888"/>
            <a:ext cx="5190068" cy="435500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dirty="0"/>
              <a:t>Style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53343" y="2364875"/>
            <a:ext cx="5967687" cy="458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ja-JP" sz="1200" dirty="0"/>
              <a:t>import React, {Component} from 'react'</a:t>
            </a:r>
          </a:p>
          <a:p>
            <a:r>
              <a:rPr lang="en-US" altLang="ja-JP" sz="1200" dirty="0"/>
              <a:t>import { View, Text, </a:t>
            </a:r>
            <a:r>
              <a:rPr lang="en-US" altLang="ja-JP" sz="1200" dirty="0" err="1"/>
              <a:t>StyleSheet</a:t>
            </a:r>
            <a:r>
              <a:rPr lang="en-US" altLang="ja-JP" sz="1200" dirty="0"/>
              <a:t> } from 'react-native'</a:t>
            </a:r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App extends </a:t>
            </a:r>
            <a:r>
              <a:rPr lang="en-US" altLang="ja-JP" sz="1200" dirty="0" err="1"/>
              <a:t>React.Component</a:t>
            </a:r>
            <a:r>
              <a:rPr lang="en-US" altLang="ja-JP" sz="1200" dirty="0"/>
              <a:t> {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render</a:t>
            </a:r>
            <a:r>
              <a:rPr lang="en-US" altLang="ja-JP" sz="1200" dirty="0"/>
              <a:t>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</a:t>
            </a:r>
            <a:r>
              <a:rPr lang="en-US" altLang="ja-JP" sz="1200" dirty="0"/>
              <a:t>(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</a:t>
            </a:r>
            <a:r>
              <a:rPr lang="en-US" altLang="ja-JP" sz="1200" dirty="0" err="1"/>
              <a:t>styles.container</a:t>
            </a:r>
            <a:r>
              <a:rPr lang="en-US" altLang="ja-JP" sz="1200" dirty="0"/>
              <a:t>}&gt;</a:t>
            </a:r>
          </a:p>
          <a:p>
            <a:r>
              <a:rPr lang="ja-JP" altLang="en-US" sz="1400" dirty="0" smtClean="0"/>
              <a:t>　　　　</a:t>
            </a:r>
            <a:r>
              <a:rPr lang="en-US" altLang="ja-JP" sz="1200" dirty="0"/>
              <a:t> &lt;Text style={</a:t>
            </a:r>
            <a:r>
              <a:rPr lang="en-US" altLang="ja-JP" sz="1200" dirty="0" err="1"/>
              <a:t>styles.bigRed</a:t>
            </a:r>
            <a:r>
              <a:rPr lang="en-US" altLang="ja-JP" sz="1200" dirty="0"/>
              <a:t>}&gt;App&lt;/Text&gt;</a:t>
            </a:r>
          </a:p>
          <a:p>
            <a:r>
              <a:rPr lang="ja-JP" altLang="en-US" sz="1400" dirty="0" smtClean="0"/>
              <a:t>　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&lt;/View&gt;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);</a:t>
            </a:r>
            <a:endParaRPr lang="en-US" altLang="ja-JP" sz="1200" dirty="0"/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err="1"/>
              <a:t>const</a:t>
            </a:r>
            <a:r>
              <a:rPr lang="en-US" altLang="ja-JP" sz="1200" dirty="0"/>
              <a:t> styles = </a:t>
            </a:r>
            <a:r>
              <a:rPr lang="en-US" altLang="ja-JP" sz="1200" dirty="0" err="1"/>
              <a:t>StyleSheet.create</a:t>
            </a:r>
            <a:r>
              <a:rPr lang="en-US" altLang="ja-JP" sz="1200" dirty="0"/>
              <a:t>({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container</a:t>
            </a:r>
            <a:r>
              <a:rPr lang="en-US" altLang="ja-JP" sz="1200" dirty="0"/>
              <a:t>: {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flex</a:t>
            </a:r>
            <a:r>
              <a:rPr lang="en-US" altLang="ja-JP" sz="1200" dirty="0"/>
              <a:t>: 1, 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err="1" smtClean="0"/>
              <a:t>justifyContent</a:t>
            </a:r>
            <a:r>
              <a:rPr lang="en-US" altLang="ja-JP" sz="1200" dirty="0"/>
              <a:t>: "center",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err="1" smtClean="0"/>
              <a:t>alignItems</a:t>
            </a:r>
            <a:r>
              <a:rPr lang="en-US" altLang="ja-JP" sz="1200" dirty="0"/>
              <a:t>: "center", 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}</a:t>
            </a:r>
            <a:r>
              <a:rPr lang="en-US" altLang="ja-JP" sz="1200" dirty="0"/>
              <a:t> ,</a:t>
            </a:r>
          </a:p>
          <a:p>
            <a:r>
              <a:rPr lang="en-US" altLang="ja-JP" sz="1200" dirty="0" smtClean="0"/>
              <a:t>  </a:t>
            </a:r>
            <a:r>
              <a:rPr lang="en-US" altLang="ja-JP" sz="1200" dirty="0" err="1" smtClean="0"/>
              <a:t>bigRed</a:t>
            </a:r>
            <a:r>
              <a:rPr lang="en-US" altLang="ja-JP" sz="1200" dirty="0"/>
              <a:t>:{</a:t>
            </a:r>
          </a:p>
          <a:p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fontSize</a:t>
            </a:r>
            <a:r>
              <a:rPr lang="en-US" altLang="ja-JP" sz="1200" dirty="0"/>
              <a:t>: 30,</a:t>
            </a:r>
          </a:p>
          <a:p>
            <a:r>
              <a:rPr lang="en-US" altLang="ja-JP" sz="1200" dirty="0" smtClean="0"/>
              <a:t>    color</a:t>
            </a:r>
            <a:r>
              <a:rPr lang="en-US" altLang="ja-JP" sz="1200" dirty="0"/>
              <a:t>: 'red',</a:t>
            </a:r>
          </a:p>
          <a:p>
            <a:r>
              <a:rPr lang="en-US" altLang="ja-JP" sz="1200" dirty="0" smtClean="0"/>
              <a:t>  }</a:t>
            </a:r>
            <a:endParaRPr lang="en-US" altLang="ja-JP" sz="1200" dirty="0"/>
          </a:p>
          <a:p>
            <a:r>
              <a:rPr lang="en-US" altLang="ja-JP" sz="1200" dirty="0"/>
              <a:t>});</a:t>
            </a:r>
          </a:p>
          <a:p>
            <a:endParaRPr sz="1200" dirty="0"/>
          </a:p>
        </p:txBody>
      </p:sp>
      <p:sp>
        <p:nvSpPr>
          <p:cNvPr id="117" name="Shape 117"/>
          <p:cNvSpPr/>
          <p:nvPr/>
        </p:nvSpPr>
        <p:spPr>
          <a:xfrm>
            <a:off x="423485" y="4636287"/>
            <a:ext cx="2813201" cy="2061607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1771" y="3437304"/>
            <a:ext cx="1944916" cy="27835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スタイルでコンポーネントの見た目をカスタマイズする。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①スタイルを定義する。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②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JSX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内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でスタイルを設定する。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590477" y="4757284"/>
            <a:ext cx="3455214" cy="1940610"/>
            <a:chOff x="6807200" y="2118020"/>
            <a:chExt cx="3426336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6886018" y="2230016"/>
              <a:ext cx="2557038" cy="8599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スタイルを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定義します。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（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※ Learn the Basic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② 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のスタイル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記述のように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JSX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内でコンポーネント毎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　に直接記述し、適用することも可能で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す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が、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左記のように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2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つの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場所で複数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の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スタイル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定義することで煩雑な記述を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避けることができます。）</a:t>
              </a:r>
              <a:endParaRPr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292231" y="3231982"/>
            <a:ext cx="2893090" cy="967349"/>
            <a:chOff x="6807200" y="2118020"/>
            <a:chExt cx="4560142" cy="1204948"/>
          </a:xfrm>
        </p:grpSpPr>
        <p:sp>
          <p:nvSpPr>
            <p:cNvPr id="14" name="角丸四角形吹き出し 13"/>
            <p:cNvSpPr/>
            <p:nvPr/>
          </p:nvSpPr>
          <p:spPr>
            <a:xfrm>
              <a:off x="6807200" y="2118020"/>
              <a:ext cx="4560142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5" name="Shape 102"/>
            <p:cNvSpPr/>
            <p:nvPr/>
          </p:nvSpPr>
          <p:spPr>
            <a:xfrm>
              <a:off x="6886017" y="2388147"/>
              <a:ext cx="3263461" cy="651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②スタイル定義をコンポーネントに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適用します</a:t>
              </a:r>
              <a:r>
                <a:rPr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。</a:t>
              </a:r>
              <a:endParaRPr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Shape 118"/>
          <p:cNvSpPr/>
          <p:nvPr/>
        </p:nvSpPr>
        <p:spPr>
          <a:xfrm>
            <a:off x="1494971" y="3715657"/>
            <a:ext cx="1791720" cy="290286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120" y="2745788"/>
            <a:ext cx="1801568" cy="3780998"/>
          </a:xfrm>
          <a:prstGeom prst="rect">
            <a:avLst/>
          </a:prstGeom>
        </p:spPr>
      </p:pic>
      <p:sp>
        <p:nvSpPr>
          <p:cNvPr id="18" name="Shape 102"/>
          <p:cNvSpPr/>
          <p:nvPr/>
        </p:nvSpPr>
        <p:spPr>
          <a:xfrm>
            <a:off x="7548554" y="2355886"/>
            <a:ext cx="132504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スタイル適用前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Shape 102"/>
          <p:cNvSpPr/>
          <p:nvPr/>
        </p:nvSpPr>
        <p:spPr>
          <a:xfrm>
            <a:off x="10113376" y="2329780"/>
            <a:ext cx="132504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スタイル適用後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75" y="2749559"/>
            <a:ext cx="1877584" cy="37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092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799" y="2694440"/>
            <a:ext cx="6434978" cy="322779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dirty="0" smtClean="0"/>
              <a:t>Height and Width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97328" y="2690578"/>
            <a:ext cx="5967687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1200" dirty="0"/>
              <a:t>import React, { Component } from 'react';</a:t>
            </a:r>
          </a:p>
          <a:p>
            <a:r>
              <a:rPr lang="en-US" sz="1200" dirty="0"/>
              <a:t>import { </a:t>
            </a:r>
            <a:r>
              <a:rPr lang="en-US" sz="1200" dirty="0" smtClean="0"/>
              <a:t>View </a:t>
            </a:r>
            <a:r>
              <a:rPr lang="en-US" sz="1200" dirty="0"/>
              <a:t>} from 'react-native';</a:t>
            </a:r>
          </a:p>
          <a:p>
            <a:endParaRPr lang="en-US" sz="1200" dirty="0"/>
          </a:p>
          <a:p>
            <a:r>
              <a:rPr lang="en-US" sz="1200" dirty="0"/>
              <a:t>export default class </a:t>
            </a:r>
            <a:r>
              <a:rPr lang="en-US" sz="1200" dirty="0" err="1"/>
              <a:t>FixedDimensionsBasics</a:t>
            </a:r>
            <a:r>
              <a:rPr lang="en-US" sz="1200" dirty="0"/>
              <a:t> extends Component {</a:t>
            </a:r>
          </a:p>
          <a:p>
            <a:r>
              <a:rPr lang="en-US" sz="1200" dirty="0"/>
              <a:t>  render() {</a:t>
            </a:r>
          </a:p>
          <a:p>
            <a:r>
              <a:rPr lang="en-US" sz="1200" dirty="0"/>
              <a:t>    return (</a:t>
            </a:r>
          </a:p>
          <a:p>
            <a:r>
              <a:rPr lang="en-US" sz="1200" dirty="0"/>
              <a:t>      &lt;View&gt;</a:t>
            </a:r>
          </a:p>
          <a:p>
            <a:r>
              <a:rPr lang="en-US" sz="1200" dirty="0"/>
              <a:t>        &lt;View style={{width: 50, height: 50,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powderblue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  &lt;View style={{width: 100, height: 100,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skyblue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  &lt;View style={{width: 150, height: 150,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steelblue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&lt;/View&gt;</a:t>
            </a:r>
          </a:p>
          <a:p>
            <a:r>
              <a:rPr lang="en-US" sz="1200" dirty="0"/>
              <a:t>    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118" name="Shape 118"/>
          <p:cNvSpPr/>
          <p:nvPr/>
        </p:nvSpPr>
        <p:spPr>
          <a:xfrm>
            <a:off x="497327" y="3755266"/>
            <a:ext cx="5967687" cy="146123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コンポーネントの高さによって画面上のサイズが決まります。寸法の指定は下記の方法があります。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固定寸法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フレックス寸法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611136" y="3923402"/>
            <a:ext cx="2934289" cy="1828141"/>
            <a:chOff x="6807200" y="2118020"/>
            <a:chExt cx="3426336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5709" y="2370462"/>
              <a:ext cx="2670319" cy="6694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①スタイルに</a:t>
              </a:r>
              <a:r>
                <a:rPr lang="en-US" altLang="ja-JP" sz="12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width,height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を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固定で指定しています。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（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※React Native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の寸法はすべて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    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単位がなく、密度に依存しない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    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ピクセルを表します。）</a:t>
              </a:r>
              <a:endParaRPr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69015" y="2321246"/>
            <a:ext cx="176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・固定寸法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49" y="2466389"/>
            <a:ext cx="2014912" cy="41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74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799" y="2694439"/>
            <a:ext cx="5794830" cy="33890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dirty="0" smtClean="0"/>
              <a:t>Height and Width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97328" y="2690578"/>
            <a:ext cx="5967687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ja-JP" sz="1200" dirty="0"/>
              <a:t>import React, { Component } from 'react';</a:t>
            </a:r>
          </a:p>
          <a:p>
            <a:r>
              <a:rPr lang="en-US" altLang="ja-JP" sz="1200" dirty="0"/>
              <a:t>import { View } from 'react-native';</a:t>
            </a:r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</a:t>
            </a:r>
            <a:r>
              <a:rPr lang="en-US" altLang="ja-JP" sz="1200" dirty="0" err="1"/>
              <a:t>FlexDimensionsBasics</a:t>
            </a:r>
            <a:r>
              <a:rPr lang="en-US" altLang="ja-JP" sz="1200" dirty="0"/>
              <a:t> extends Component {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render</a:t>
            </a:r>
            <a:r>
              <a:rPr lang="en-US" altLang="ja-JP" sz="1200" dirty="0"/>
              <a:t>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</a:t>
            </a:r>
            <a:r>
              <a:rPr lang="en-US" altLang="ja-JP" sz="1200" dirty="0"/>
              <a:t>(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1}}&gt;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1,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powderblue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2,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skyblue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3,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steelblue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&lt;/</a:t>
            </a:r>
            <a:r>
              <a:rPr lang="en-US" altLang="ja-JP" sz="1200" dirty="0"/>
              <a:t>View&gt;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);</a:t>
            </a:r>
            <a:endParaRPr lang="en-US" altLang="ja-JP" sz="1200" dirty="0"/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endParaRPr lang="en-US" altLang="ja-JP" dirty="0"/>
          </a:p>
        </p:txBody>
      </p:sp>
      <p:sp>
        <p:nvSpPr>
          <p:cNvPr id="118" name="Shape 118"/>
          <p:cNvSpPr/>
          <p:nvPr/>
        </p:nvSpPr>
        <p:spPr>
          <a:xfrm>
            <a:off x="497328" y="3755266"/>
            <a:ext cx="5235816" cy="146123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コンポーネントの高さによって画面上のサイズが決まります。寸法の指定は下記の方法があります。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固定寸法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フレックス寸法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960721" y="3755266"/>
            <a:ext cx="3304841" cy="2259299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006777" y="2331848"/>
              <a:ext cx="3384629" cy="7386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①スタイルに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fix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を指定しています。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fix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は同じ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親を持つ他の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コンポーネント間で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均等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に共有されている、使用可能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なスペー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ス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をすべて埋めるように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コンポーネントに指示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します。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fix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値が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大きいほど、その兄弟と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比較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して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コンポーネントが占めるスペースの比率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が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高く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なります。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69015" y="2321246"/>
            <a:ext cx="2120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フレックス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寸法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047" y="2321246"/>
            <a:ext cx="2051778" cy="42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7276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6978387" y="3752144"/>
            <a:ext cx="5132544" cy="1932878"/>
            <a:chOff x="6978397" y="3752144"/>
            <a:chExt cx="5132544" cy="1668492"/>
          </a:xfrm>
        </p:grpSpPr>
        <p:sp>
          <p:nvSpPr>
            <p:cNvPr id="16" name="Shape 120"/>
            <p:cNvSpPr/>
            <p:nvPr/>
          </p:nvSpPr>
          <p:spPr>
            <a:xfrm>
              <a:off x="6988382" y="3752144"/>
              <a:ext cx="5112554" cy="16684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8511540" y="3752144"/>
              <a:ext cx="0" cy="166849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6978397" y="4099885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978397" y="4465645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6988402" y="5015987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Handling Touches 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390850" y="1272611"/>
            <a:ext cx="2768601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④プロパティを設定する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423124" y="2371835"/>
            <a:ext cx="6409194" cy="4293484"/>
            <a:chOff x="398869" y="2694440"/>
            <a:chExt cx="6409194" cy="3860439"/>
          </a:xfrm>
        </p:grpSpPr>
        <p:sp>
          <p:nvSpPr>
            <p:cNvPr id="120" name="Shape 120"/>
            <p:cNvSpPr/>
            <p:nvPr/>
          </p:nvSpPr>
          <p:spPr>
            <a:xfrm>
              <a:off x="398869" y="2694440"/>
              <a:ext cx="6374950" cy="38604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0413" y="2694440"/>
              <a:ext cx="6387650" cy="3652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r>
                <a:rPr lang="en-US" altLang="ja-JP" sz="1200" dirty="0"/>
                <a:t>import React, { Component } from 'react'</a:t>
              </a:r>
            </a:p>
            <a:p>
              <a:r>
                <a:rPr lang="en-US" altLang="ja-JP" sz="1200" dirty="0"/>
                <a:t>import { Alert, View, Text, </a:t>
              </a:r>
              <a:r>
                <a:rPr lang="en-US" altLang="ja-JP" sz="1200" dirty="0" err="1"/>
                <a:t>StyleSheet</a:t>
              </a:r>
              <a:r>
                <a:rPr lang="en-US" altLang="ja-JP" sz="1200" dirty="0"/>
                <a:t>, Button } from 'react-native'</a:t>
              </a:r>
            </a:p>
            <a:p>
              <a:r>
                <a:rPr lang="en-US" altLang="ja-JP" sz="1200" dirty="0"/>
                <a:t/>
              </a:r>
              <a:br>
                <a:rPr lang="en-US" altLang="ja-JP" sz="1200" dirty="0"/>
              </a:br>
              <a:r>
                <a:rPr lang="en-US" altLang="ja-JP" sz="1200" dirty="0"/>
                <a:t>export default class App extends </a:t>
              </a:r>
              <a:r>
                <a:rPr lang="en-US" altLang="ja-JP" sz="1200" dirty="0" err="1"/>
                <a:t>React.Component</a:t>
              </a:r>
              <a:r>
                <a:rPr lang="en-US" altLang="ja-JP" sz="1200" dirty="0"/>
                <a:t> {</a:t>
              </a:r>
            </a:p>
            <a:p>
              <a:r>
                <a:rPr lang="en-US" altLang="ja-JP" sz="1200" dirty="0"/>
                <a:t>_</a:t>
              </a:r>
              <a:r>
                <a:rPr lang="en-US" altLang="ja-JP" sz="1200" dirty="0" err="1"/>
                <a:t>onPressButton</a:t>
              </a:r>
              <a:r>
                <a:rPr lang="en-US" altLang="ja-JP" sz="1200" dirty="0"/>
                <a:t>() {</a:t>
              </a:r>
            </a:p>
            <a:p>
              <a:r>
                <a:rPr lang="en-US" altLang="ja-JP" sz="1200" dirty="0" err="1"/>
                <a:t>Alert.alert</a:t>
              </a:r>
              <a:r>
                <a:rPr lang="en-US" altLang="ja-JP" sz="1200" dirty="0"/>
                <a:t>('You tapped the button!')</a:t>
              </a:r>
            </a:p>
            <a:p>
              <a:r>
                <a:rPr lang="en-US" altLang="ja-JP" sz="1200" dirty="0"/>
                <a:t>}</a:t>
              </a:r>
            </a:p>
            <a:p>
              <a:r>
                <a:rPr lang="en-US" altLang="ja-JP" sz="1200" dirty="0"/>
                <a:t>render() {</a:t>
              </a:r>
            </a:p>
            <a:p>
              <a:r>
                <a:rPr lang="en-US" altLang="ja-JP" sz="1200" dirty="0"/>
                <a:t>return (</a:t>
              </a:r>
            </a:p>
            <a:p>
              <a:r>
                <a:rPr lang="en-US" altLang="ja-JP" sz="1200" dirty="0"/>
                <a:t>&lt;View style={{flex: 1, </a:t>
              </a:r>
              <a:r>
                <a:rPr lang="en-US" altLang="ja-JP" sz="1200" dirty="0" err="1"/>
                <a:t>justifyContent</a:t>
              </a:r>
              <a:r>
                <a:rPr lang="en-US" altLang="ja-JP" sz="1200" dirty="0"/>
                <a:t>: "center"}}&gt;</a:t>
              </a:r>
            </a:p>
            <a:p>
              <a:r>
                <a:rPr lang="en-US" altLang="ja-JP" sz="1200" dirty="0"/>
                <a:t>&lt;Button </a:t>
              </a:r>
            </a:p>
            <a:p>
              <a:r>
                <a:rPr lang="en-US" altLang="ja-JP" sz="1200" dirty="0" err="1"/>
                <a:t>onPress</a:t>
              </a:r>
              <a:r>
                <a:rPr lang="en-US" altLang="ja-JP" sz="1200" dirty="0"/>
                <a:t>={this._</a:t>
              </a:r>
              <a:r>
                <a:rPr lang="en-US" altLang="ja-JP" sz="1200" dirty="0" err="1"/>
                <a:t>onPressButton</a:t>
              </a:r>
              <a:r>
                <a:rPr lang="en-US" altLang="ja-JP" sz="1200" dirty="0"/>
                <a:t>} </a:t>
              </a:r>
            </a:p>
            <a:p>
              <a:r>
                <a:rPr lang="en-US" altLang="ja-JP" sz="1200" dirty="0"/>
                <a:t>title="Press"</a:t>
              </a:r>
            </a:p>
            <a:p>
              <a:r>
                <a:rPr lang="en-US" altLang="ja-JP" sz="1200" dirty="0"/>
                <a:t>color="blue"</a:t>
              </a:r>
            </a:p>
            <a:p>
              <a:r>
                <a:rPr lang="en-US" altLang="ja-JP" sz="1200" dirty="0" err="1"/>
                <a:t>accessibilityLabel</a:t>
              </a:r>
              <a:r>
                <a:rPr lang="en-US" altLang="ja-JP" sz="1200" dirty="0"/>
                <a:t>="Learn more about this purple button"</a:t>
              </a:r>
            </a:p>
            <a:p>
              <a:r>
                <a:rPr lang="en-US" altLang="ja-JP" sz="1200" dirty="0"/>
                <a:t>/&gt;</a:t>
              </a:r>
            </a:p>
            <a:p>
              <a:r>
                <a:rPr lang="en-US" altLang="ja-JP" sz="1200" dirty="0"/>
                <a:t>&lt;/View&gt;</a:t>
              </a:r>
            </a:p>
            <a:p>
              <a:r>
                <a:rPr lang="en-US" altLang="ja-JP" sz="1200" dirty="0"/>
                <a:t>);</a:t>
              </a:r>
            </a:p>
            <a:p>
              <a:r>
                <a:rPr lang="en-US" altLang="ja-JP" sz="1200" dirty="0"/>
                <a:t>}</a:t>
              </a:r>
            </a:p>
            <a:p>
              <a:r>
                <a:rPr lang="en-US" altLang="ja-JP" sz="1200" dirty="0"/>
                <a:t>}</a:t>
              </a:r>
            </a:p>
            <a:p>
              <a:endParaRPr lang="en-US" altLang="ja-JP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441399" y="4355628"/>
              <a:ext cx="5558972" cy="1054132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895554" y="2834734"/>
              <a:ext cx="747066" cy="275340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>
            <a:off x="6978367" y="2380448"/>
            <a:ext cx="326467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/>
            </a:pP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標準コンポーネントではスタイルを設定するのと同</a:t>
            </a: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700"/>
            </a:pP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様に、プロパティを設定することができます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pPr>
              <a:defRPr sz="1700"/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700"/>
            </a:pP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左記はButtonコンポーネントを読み込んで、Button</a:t>
            </a: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700"/>
            </a:pP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コンポーネントのプロパティを設定しています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27" name="Shape 127"/>
          <p:cNvSpPr/>
          <p:nvPr/>
        </p:nvSpPr>
        <p:spPr>
          <a:xfrm>
            <a:off x="6910170" y="5685022"/>
            <a:ext cx="464485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上記はButtonコンポーネントで設定できるプロパティの一部です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pPr>
              <a:defRPr sz="14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コンポーネントによって設定できるプロパティの確認は公式サイ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4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トを確認するのが良いでしょう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28" name="Shape 128"/>
          <p:cNvSpPr/>
          <p:nvPr/>
        </p:nvSpPr>
        <p:spPr>
          <a:xfrm>
            <a:off x="6978367" y="3745200"/>
            <a:ext cx="3923508" cy="45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sz="1200" dirty="0" err="1" smtClean="0"/>
              <a:t>onPress</a:t>
            </a:r>
            <a:r>
              <a:rPr lang="en-US" dirty="0" smtClean="0"/>
              <a:t>                     </a:t>
            </a:r>
            <a:r>
              <a:rPr sz="1050" dirty="0" err="1" smtClean="0"/>
              <a:t>ユーザーがボタンをタップしたときに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                                    </a:t>
            </a:r>
            <a:r>
              <a:rPr sz="1050" dirty="0" err="1" smtClean="0"/>
              <a:t>呼び出されるハンドラ</a:t>
            </a:r>
            <a:endParaRPr sz="1050" dirty="0"/>
          </a:p>
        </p:txBody>
      </p:sp>
      <p:sp>
        <p:nvSpPr>
          <p:cNvPr id="129" name="Shape 129"/>
          <p:cNvSpPr/>
          <p:nvPr/>
        </p:nvSpPr>
        <p:spPr>
          <a:xfrm>
            <a:off x="6978367" y="4213363"/>
            <a:ext cx="3673439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lang="en-US" dirty="0"/>
              <a:t>t</a:t>
            </a:r>
            <a:r>
              <a:rPr dirty="0" smtClean="0"/>
              <a:t>itle</a:t>
            </a:r>
            <a:r>
              <a:rPr lang="en-US" dirty="0" smtClean="0"/>
              <a:t>                            </a:t>
            </a:r>
            <a:r>
              <a:rPr sz="1050" dirty="0" err="1" smtClean="0"/>
              <a:t>ボタンの内側に表示するテキスト</a:t>
            </a:r>
            <a:endParaRPr sz="1050" dirty="0"/>
          </a:p>
        </p:txBody>
      </p:sp>
      <p:sp>
        <p:nvSpPr>
          <p:cNvPr id="130" name="Shape 130"/>
          <p:cNvSpPr/>
          <p:nvPr/>
        </p:nvSpPr>
        <p:spPr>
          <a:xfrm>
            <a:off x="6978397" y="4653533"/>
            <a:ext cx="3392914" cy="45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lang="en-US" dirty="0"/>
              <a:t>c</a:t>
            </a:r>
            <a:r>
              <a:rPr dirty="0" smtClean="0"/>
              <a:t>olor</a:t>
            </a:r>
            <a:r>
              <a:rPr lang="en-US" dirty="0" smtClean="0"/>
              <a:t>                          </a:t>
            </a:r>
            <a:r>
              <a:rPr sz="1050" dirty="0" err="1" smtClean="0"/>
              <a:t>テキストの色</a:t>
            </a:r>
            <a:r>
              <a:rPr sz="1050" dirty="0" err="1"/>
              <a:t>（iOS</a:t>
            </a:r>
            <a:r>
              <a:rPr sz="1050" dirty="0" smtClean="0"/>
              <a:t>）</a:t>
            </a:r>
            <a:endParaRPr lang="en-US" sz="1050" dirty="0" smtClean="0"/>
          </a:p>
          <a:p>
            <a:r>
              <a:rPr lang="en-US" sz="1050" dirty="0"/>
              <a:t> </a:t>
            </a:r>
            <a:r>
              <a:rPr lang="en-US" sz="1050" dirty="0" smtClean="0"/>
              <a:t>                                          </a:t>
            </a:r>
            <a:r>
              <a:rPr sz="1050" dirty="0" err="1" smtClean="0"/>
              <a:t>ボタンの背景色</a:t>
            </a:r>
            <a:r>
              <a:rPr sz="1050" dirty="0" err="1"/>
              <a:t>（Android</a:t>
            </a:r>
            <a:r>
              <a:rPr sz="1050" dirty="0"/>
              <a:t>）</a:t>
            </a:r>
          </a:p>
        </p:txBody>
      </p:sp>
      <p:sp>
        <p:nvSpPr>
          <p:cNvPr id="131" name="Shape 131"/>
          <p:cNvSpPr/>
          <p:nvPr/>
        </p:nvSpPr>
        <p:spPr>
          <a:xfrm>
            <a:off x="6978397" y="5304444"/>
            <a:ext cx="3870609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dirty="0" err="1" smtClean="0"/>
              <a:t>accessibilityLabel</a:t>
            </a:r>
            <a:r>
              <a:rPr lang="en-US" dirty="0" smtClean="0"/>
              <a:t>      </a:t>
            </a:r>
            <a:r>
              <a:rPr sz="1050" dirty="0" err="1" smtClean="0"/>
              <a:t>視覚障害者の方向けの音声読み上げ</a:t>
            </a:r>
            <a:endParaRPr sz="1050" dirty="0"/>
          </a:p>
        </p:txBody>
      </p:sp>
      <p:sp>
        <p:nvSpPr>
          <p:cNvPr id="14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React Native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は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、ユーザーがスマホを触るジェスチャー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を処理するためのコンポーネントと、より高度なジェスチャー認識を可能にするため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のジェスチャーレスポンダシステム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を提供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します。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最も基本的なコンポーネント</a:t>
            </a:r>
            <a:r>
              <a:rPr lang="en-US" altLang="ja-JP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Button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を説明します。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Shape 125"/>
          <p:cNvSpPr/>
          <p:nvPr/>
        </p:nvSpPr>
        <p:spPr>
          <a:xfrm>
            <a:off x="452797" y="3134570"/>
            <a:ext cx="3275038" cy="624290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8" name="グループ化 27"/>
          <p:cNvGrpSpPr/>
          <p:nvPr/>
        </p:nvGrpSpPr>
        <p:grpSpPr>
          <a:xfrm>
            <a:off x="4513839" y="2779470"/>
            <a:ext cx="2176164" cy="600682"/>
            <a:chOff x="6787607" y="2049729"/>
            <a:chExt cx="3859023" cy="1204948"/>
          </a:xfrm>
        </p:grpSpPr>
        <p:sp>
          <p:nvSpPr>
            <p:cNvPr id="29" name="角丸四角形吹き出し 28"/>
            <p:cNvSpPr/>
            <p:nvPr/>
          </p:nvSpPr>
          <p:spPr>
            <a:xfrm>
              <a:off x="6787607" y="2049729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0" name="Shape 102"/>
            <p:cNvSpPr/>
            <p:nvPr/>
          </p:nvSpPr>
          <p:spPr>
            <a:xfrm>
              <a:off x="6913913" y="2118020"/>
              <a:ext cx="2983619" cy="9260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①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Button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コンポーネントを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インポート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4524888" y="3444854"/>
            <a:ext cx="2154066" cy="729189"/>
            <a:chOff x="6807200" y="2118020"/>
            <a:chExt cx="3859023" cy="1204948"/>
          </a:xfrm>
        </p:grpSpPr>
        <p:sp>
          <p:nvSpPr>
            <p:cNvPr id="32" name="角丸四角形吹き出し 31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3" name="Shape 102"/>
            <p:cNvSpPr/>
            <p:nvPr/>
          </p:nvSpPr>
          <p:spPr>
            <a:xfrm>
              <a:off x="6854438" y="2272185"/>
              <a:ext cx="2905100" cy="7628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②呼び出されるハンドラの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処理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を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記述。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0416" y="5594198"/>
            <a:ext cx="2341669" cy="729189"/>
            <a:chOff x="6807200" y="2118020"/>
            <a:chExt cx="3859023" cy="1204948"/>
          </a:xfrm>
        </p:grpSpPr>
        <p:sp>
          <p:nvSpPr>
            <p:cNvPr id="35" name="角丸四角形吹き出し 34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24255"/>
                <a:gd name="adj2" fmla="val -64033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6" name="Shape 102"/>
            <p:cNvSpPr/>
            <p:nvPr/>
          </p:nvSpPr>
          <p:spPr>
            <a:xfrm>
              <a:off x="7103246" y="2268102"/>
              <a:ext cx="2772742" cy="7628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③</a:t>
              </a:r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Button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コンポーネントを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　</a:t>
              </a:r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設置</a:t>
              </a:r>
              <a:endPara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42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Handling Touches </a:t>
            </a:r>
            <a:r>
              <a:rPr dirty="0" smtClean="0"/>
              <a:t>～</a:t>
            </a:r>
            <a:endParaRPr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62" y="1481991"/>
            <a:ext cx="2410263" cy="49324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25" y="1481991"/>
            <a:ext cx="2365185" cy="490887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689599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398287" y="3244334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Press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を押下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120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Handling Text Input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TextInput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はユーザー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がテキストを入力できるようにする基本的なコンポーネントです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。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テキストが変更する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たび呼びだす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onChangeText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や</a:t>
            </a:r>
            <a:r>
              <a:rPr lang="ja-JP" altLang="en-US" sz="1804" dirty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テキストが提出されたときに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呼び出される</a:t>
            </a:r>
            <a:r>
              <a:rPr lang="en-US" altLang="ja-JP" sz="1804" dirty="0" err="1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onSubmmitEdition</a:t>
            </a: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関数</a:t>
            </a:r>
            <a:endParaRPr lang="en-US" altLang="ja-JP" sz="1804" dirty="0" smtClean="0">
              <a:latin typeface="Meiryo UI" panose="020B0604030504040204" pitchFamily="50" charset="-128"/>
              <a:ea typeface="Meiryo UI" panose="020B0604030504040204" pitchFamily="50" charset="-128"/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latin typeface="Meiryo UI" panose="020B0604030504040204" pitchFamily="50" charset="-128"/>
                <a:ea typeface="Meiryo UI" panose="020B0604030504040204" pitchFamily="50" charset="-128"/>
                <a:sym typeface="ヒラギノ角ゴ ProN W3"/>
              </a:rPr>
              <a:t>があります。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8532" y="2249737"/>
            <a:ext cx="7193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入力して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いる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に言葉を別の言語に翻訳するなどに利用できます。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441039" y="2518350"/>
            <a:ext cx="6447457" cy="4339650"/>
            <a:chOff x="441039" y="2518350"/>
            <a:chExt cx="6447457" cy="4339650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4339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r>
                <a:rPr lang="en-US" altLang="ja-JP" sz="1200" dirty="0"/>
                <a:t>import React, { Component } from 'react';</a:t>
              </a:r>
            </a:p>
            <a:p>
              <a:r>
                <a:rPr lang="en-US" altLang="ja-JP" sz="1200" dirty="0"/>
                <a:t>import { View, </a:t>
              </a:r>
              <a:r>
                <a:rPr lang="en-US" altLang="ja-JP" sz="1200" dirty="0" err="1"/>
                <a:t>Text,TextInput</a:t>
              </a:r>
              <a:r>
                <a:rPr lang="en-US" altLang="ja-JP" sz="1200" dirty="0"/>
                <a:t> } from 'react-native</a:t>
              </a:r>
              <a:r>
                <a:rPr lang="en-US" altLang="ja-JP" sz="1200" dirty="0" smtClean="0"/>
                <a:t>';</a:t>
              </a:r>
            </a:p>
            <a:p>
              <a:endParaRPr lang="en-US" altLang="ja-JP" sz="1200" dirty="0"/>
            </a:p>
            <a:p>
              <a:r>
                <a:rPr lang="en-US" altLang="ja-JP" sz="1200" dirty="0"/>
                <a:t>export default class </a:t>
              </a:r>
              <a:r>
                <a:rPr lang="en-US" altLang="ja-JP" sz="1200" dirty="0" err="1"/>
                <a:t>FlexDimensionsBasics</a:t>
              </a:r>
              <a:r>
                <a:rPr lang="en-US" altLang="ja-JP" sz="1200" dirty="0"/>
                <a:t> extends Component </a:t>
              </a:r>
              <a:r>
                <a:rPr lang="en-US" altLang="ja-JP" sz="1200" dirty="0" smtClean="0"/>
                <a:t>{</a:t>
              </a:r>
            </a:p>
            <a:p>
              <a:r>
                <a:rPr lang="ja-JP" altLang="en-US" sz="1200" dirty="0"/>
                <a:t>　</a:t>
              </a:r>
              <a:r>
                <a:rPr lang="ja-JP" altLang="en-US" sz="1200" dirty="0" smtClean="0"/>
                <a:t>　　</a:t>
              </a:r>
              <a:r>
                <a:rPr lang="en-US" altLang="ja-JP" sz="1200" dirty="0" smtClean="0"/>
                <a:t>constructor(props) {</a:t>
              </a:r>
            </a:p>
            <a:p>
              <a:pPr lvl="1"/>
              <a:r>
                <a:rPr lang="ja-JP" altLang="en-US" sz="1200" dirty="0" smtClean="0"/>
                <a:t>　</a:t>
              </a:r>
              <a:r>
                <a:rPr lang="en-US" altLang="ja-JP" sz="1200" dirty="0" smtClean="0"/>
                <a:t>super(props);</a:t>
              </a:r>
            </a:p>
            <a:p>
              <a:pPr lvl="1"/>
              <a:r>
                <a:rPr lang="ja-JP" altLang="en-US" sz="1200" dirty="0" smtClean="0"/>
                <a:t>　</a:t>
              </a:r>
              <a:r>
                <a:rPr lang="en-US" altLang="ja-JP" sz="1200" dirty="0" err="1" smtClean="0"/>
                <a:t>this.state</a:t>
              </a:r>
              <a:r>
                <a:rPr lang="en-US" altLang="ja-JP" sz="1200" dirty="0" smtClean="0"/>
                <a:t> = {text: ‘’};</a:t>
              </a:r>
              <a:r>
                <a:rPr lang="ja-JP" altLang="en-US" sz="1200" dirty="0" smtClean="0"/>
                <a:t>　　</a:t>
              </a:r>
              <a:endParaRPr lang="en-US" altLang="ja-JP" sz="1200" dirty="0" smtClean="0"/>
            </a:p>
            <a:p>
              <a:pPr lvl="1"/>
              <a:r>
                <a:rPr lang="en-US" altLang="ja-JP" sz="1200" dirty="0" smtClean="0"/>
                <a:t>}</a:t>
              </a:r>
            </a:p>
            <a:p>
              <a:r>
                <a:rPr lang="ja-JP" altLang="en-US" sz="1200" dirty="0" smtClean="0"/>
                <a:t>　　　</a:t>
              </a:r>
              <a:r>
                <a:rPr lang="en-US" altLang="ja-JP" sz="1200" dirty="0" smtClean="0"/>
                <a:t>render</a:t>
              </a:r>
              <a:r>
                <a:rPr lang="en-US" altLang="ja-JP" sz="1200" dirty="0"/>
                <a:t>() {</a:t>
              </a:r>
            </a:p>
            <a:p>
              <a:r>
                <a:rPr lang="ja-JP" altLang="en-US" sz="1200" dirty="0" smtClean="0"/>
                <a:t>　　　　</a:t>
              </a:r>
              <a:r>
                <a:rPr lang="en-US" altLang="ja-JP" sz="1200" dirty="0" smtClean="0"/>
                <a:t>return </a:t>
              </a:r>
              <a:r>
                <a:rPr lang="en-US" altLang="ja-JP" sz="1200" dirty="0"/>
                <a:t>(</a:t>
              </a:r>
            </a:p>
            <a:p>
              <a:r>
                <a:rPr lang="ja-JP" altLang="en-US" sz="1200" dirty="0" smtClean="0"/>
                <a:t>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/>
                <a:t>View style={{flex: 1, </a:t>
              </a:r>
              <a:r>
                <a:rPr lang="en-US" altLang="ja-JP" sz="1200" dirty="0" err="1"/>
                <a:t>justifyContent</a:t>
              </a:r>
              <a:r>
                <a:rPr lang="en-US" altLang="ja-JP" sz="1200" dirty="0"/>
                <a:t>: "center"}}&gt;</a:t>
              </a:r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 err="1"/>
                <a:t>TextInput</a:t>
              </a:r>
              <a:endParaRPr lang="en-US" altLang="ja-JP" sz="1200" dirty="0"/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style</a:t>
              </a:r>
              <a:r>
                <a:rPr lang="en-US" altLang="ja-JP" sz="1200" dirty="0"/>
                <a:t>={{height: 100, </a:t>
              </a:r>
              <a:r>
                <a:rPr lang="en-US" altLang="ja-JP" sz="1200" dirty="0" err="1"/>
                <a:t>fontSize</a:t>
              </a:r>
              <a:r>
                <a:rPr lang="en-US" altLang="ja-JP" sz="1200" dirty="0"/>
                <a:t>: 30, </a:t>
              </a:r>
              <a:r>
                <a:rPr lang="en-US" altLang="ja-JP" sz="1200" dirty="0" err="1"/>
                <a:t>backgroundColor</a:t>
              </a:r>
              <a:r>
                <a:rPr lang="en-US" altLang="ja-JP" sz="1200" dirty="0"/>
                <a:t>: '#</a:t>
              </a:r>
              <a:r>
                <a:rPr lang="en-US" altLang="ja-JP" sz="1200" dirty="0" err="1"/>
                <a:t>ffffbb</a:t>
              </a:r>
              <a:r>
                <a:rPr lang="en-US" altLang="ja-JP" sz="1200" dirty="0"/>
                <a:t>'}}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placeholder</a:t>
              </a:r>
              <a:r>
                <a:rPr lang="en-US" altLang="ja-JP" sz="1200" dirty="0"/>
                <a:t>="Type here to translate!"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err="1" smtClean="0"/>
                <a:t>onChangeText</a:t>
              </a:r>
              <a:r>
                <a:rPr lang="en-US" altLang="ja-JP" sz="1200" dirty="0"/>
                <a:t>={(text) =&gt; </a:t>
              </a:r>
              <a:r>
                <a:rPr lang="en-US" altLang="ja-JP" sz="1200" dirty="0" err="1"/>
                <a:t>this.setState</a:t>
              </a:r>
              <a:r>
                <a:rPr lang="en-US" altLang="ja-JP" sz="1200" dirty="0"/>
                <a:t>({text})}</a:t>
              </a:r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/&gt;</a:t>
              </a:r>
              <a:endParaRPr lang="en-US" altLang="ja-JP" sz="1200" dirty="0"/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/>
                <a:t>Text style={{padding: 10, </a:t>
              </a:r>
              <a:r>
                <a:rPr lang="en-US" altLang="ja-JP" sz="1200" dirty="0" err="1"/>
                <a:t>fontSize</a:t>
              </a:r>
              <a:r>
                <a:rPr lang="en-US" altLang="ja-JP" sz="1200" dirty="0"/>
                <a:t>: 42}}&gt;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{</a:t>
              </a:r>
              <a:r>
                <a:rPr lang="en-US" altLang="ja-JP" sz="1200" dirty="0" err="1"/>
                <a:t>this.state.text.split</a:t>
              </a:r>
              <a:r>
                <a:rPr lang="en-US" altLang="ja-JP" sz="1200" dirty="0"/>
                <a:t>(' ').map((word) =&gt; word &amp;&amp; '★').join(' ')}</a:t>
              </a:r>
            </a:p>
            <a:p>
              <a:r>
                <a:rPr lang="ja-JP" altLang="en-US" sz="1200" dirty="0" smtClean="0"/>
                <a:t>　　　　　</a:t>
              </a:r>
              <a:r>
                <a:rPr lang="en-US" altLang="ja-JP" sz="1200" dirty="0" smtClean="0"/>
                <a:t>&lt;/</a:t>
              </a:r>
              <a:r>
                <a:rPr lang="en-US" altLang="ja-JP" sz="1200" dirty="0"/>
                <a:t>Text&gt;</a:t>
              </a:r>
            </a:p>
            <a:p>
              <a:r>
                <a:rPr lang="en-US" altLang="ja-JP" sz="1200" dirty="0" smtClean="0"/>
                <a:t>&lt;/</a:t>
              </a:r>
              <a:r>
                <a:rPr lang="en-US" altLang="ja-JP" sz="1200" dirty="0"/>
                <a:t>View&gt;</a:t>
              </a:r>
            </a:p>
            <a:p>
              <a:r>
                <a:rPr lang="en-US" altLang="ja-JP" sz="1200" dirty="0" smtClean="0"/>
                <a:t>);</a:t>
              </a:r>
              <a:endParaRPr lang="en-US" altLang="ja-JP" sz="1200" dirty="0"/>
            </a:p>
            <a:p>
              <a:r>
                <a:rPr lang="en-US" altLang="ja-JP" sz="1200" dirty="0" smtClean="0"/>
                <a:t>}</a:t>
              </a:r>
              <a:endParaRPr lang="en-US" altLang="ja-JP" sz="1200" dirty="0"/>
            </a:p>
            <a:p>
              <a:r>
                <a:rPr lang="en-US" altLang="ja-JP" sz="1200" dirty="0" smtClean="0"/>
                <a:t>}</a:t>
              </a:r>
              <a:endParaRPr lang="en-US" altLang="ja-JP" sz="1200" dirty="0"/>
            </a:p>
          </p:txBody>
        </p:sp>
      </p:grpSp>
      <p:sp>
        <p:nvSpPr>
          <p:cNvPr id="118" name="Shape 118"/>
          <p:cNvSpPr/>
          <p:nvPr/>
        </p:nvSpPr>
        <p:spPr>
          <a:xfrm>
            <a:off x="1758877" y="2705690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2524811"/>
            <a:ext cx="153435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5" y="2268102"/>
              <a:ext cx="96976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2668446"/>
            <a:ext cx="1260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TextInput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600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インポート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438844" y="4097621"/>
            <a:ext cx="2617526" cy="1297172"/>
            <a:chOff x="5638855" y="2677211"/>
            <a:chExt cx="2617526" cy="824462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55" y="2677211"/>
              <a:ext cx="2617526" cy="824462"/>
              <a:chOff x="6807200" y="2118020"/>
              <a:chExt cx="6583283" cy="1204948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20"/>
                <a:ext cx="6583283" cy="1204948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6"/>
              <a:ext cx="2371801" cy="3325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②</a:t>
              </a:r>
              <a:r>
                <a:rPr lang="en-US" altLang="ja-JP" sz="14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TextInput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を設置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入力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した文字は</a:t>
              </a:r>
              <a:r>
                <a:rPr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State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に格納</a:t>
              </a:r>
              <a:r>
                <a:rPr lang="ja-JP" altLang="en-US" sz="1400" dirty="0" smtClean="0"/>
                <a:t>。</a:t>
              </a:r>
              <a:endParaRPr lang="en-US" altLang="ja-JP" sz="1400" dirty="0" smtClean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366838" y="5572657"/>
            <a:ext cx="3642793" cy="824462"/>
            <a:chOff x="5638855" y="2677211"/>
            <a:chExt cx="3233961" cy="824462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5638855" y="2677211"/>
              <a:ext cx="3233961" cy="824462"/>
              <a:chOff x="6807200" y="2118020"/>
              <a:chExt cx="8133666" cy="1204948"/>
            </a:xfrm>
          </p:grpSpPr>
          <p:sp>
            <p:nvSpPr>
              <p:cNvPr id="24" name="角丸四角形吹き出し 23"/>
              <p:cNvSpPr/>
              <p:nvPr/>
            </p:nvSpPr>
            <p:spPr>
              <a:xfrm>
                <a:off x="6807200" y="2118020"/>
                <a:ext cx="8133666" cy="1204948"/>
              </a:xfrm>
              <a:prstGeom prst="wedgeRoundRectCallout">
                <a:avLst>
                  <a:gd name="adj1" fmla="val -54944"/>
                  <a:gd name="adj2" fmla="val -26085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25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3" name="Shape 102"/>
            <p:cNvSpPr/>
            <p:nvPr/>
          </p:nvSpPr>
          <p:spPr>
            <a:xfrm>
              <a:off x="5750463" y="2820846"/>
              <a:ext cx="2690507" cy="5232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③</a:t>
              </a:r>
              <a:r>
                <a:rPr lang="en-US" altLang="ja-JP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State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の文字を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半角スペースで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区切り、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>
                <a:defRPr sz="1600"/>
              </a:pP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その</a:t>
              </a:r>
              <a:r>
                <a: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数</a:t>
              </a:r>
              <a:r>
                <a:rPr lang="ja-JP" altLang="en-US" sz="14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だけ★に変換</a:t>
              </a:r>
              <a:endPara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6" name="Shape 118"/>
          <p:cNvSpPr/>
          <p:nvPr/>
        </p:nvSpPr>
        <p:spPr>
          <a:xfrm>
            <a:off x="1095078" y="4403568"/>
            <a:ext cx="5148735" cy="106378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Shape 118"/>
          <p:cNvSpPr/>
          <p:nvPr/>
        </p:nvSpPr>
        <p:spPr>
          <a:xfrm>
            <a:off x="1095078" y="5467350"/>
            <a:ext cx="5148735" cy="561975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3099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Handling Text Input</a:t>
            </a:r>
            <a:r>
              <a:rPr dirty="0" smtClean="0"/>
              <a:t>～</a:t>
            </a:r>
            <a:endParaRPr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9" y="1468982"/>
            <a:ext cx="2224742" cy="46179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44" y="1468982"/>
            <a:ext cx="2187069" cy="46179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185" y="1468982"/>
            <a:ext cx="2302005" cy="46179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963" y="1468982"/>
            <a:ext cx="2249755" cy="46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07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2282</Words>
  <Application>Microsoft Office PowerPoint</Application>
  <PresentationFormat>ワイド画面</PresentationFormat>
  <Paragraphs>511</Paragraphs>
  <Slides>23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Meiryo UI</vt:lpstr>
      <vt:lpstr>Menlo</vt:lpstr>
      <vt:lpstr>ヒラギノ角ゴ ProN W3</vt:lpstr>
      <vt:lpstr>ヒラギノ角ゴ ProN W6</vt:lpstr>
      <vt:lpstr>游ゴシック</vt:lpstr>
      <vt:lpstr>Arial</vt:lpstr>
      <vt:lpstr>Helvetica</vt:lpstr>
      <vt:lpstr>Office テーマ</vt:lpstr>
      <vt:lpstr>3-1．React Nativeの基礎知識 ～Learn the Basic①～</vt:lpstr>
      <vt:lpstr>3-1．React Nativeの基礎知識 ～Learn the Basic②～</vt:lpstr>
      <vt:lpstr>3-1．React Nativeの基礎知識 ～Style～</vt:lpstr>
      <vt:lpstr>3-1．React Nativeの基礎知識 ～Height and Width～</vt:lpstr>
      <vt:lpstr>3-1．React Nativeの基礎知識 ～Height and Width～</vt:lpstr>
      <vt:lpstr>3-1．React Nativeの基礎知識 ～ Handling Touches ～</vt:lpstr>
      <vt:lpstr>3-1．React Nativeの基礎知識 ～ Handling Touches ～</vt:lpstr>
      <vt:lpstr>3-1．React Nativeの基礎知識 ～Handling Text Input～</vt:lpstr>
      <vt:lpstr>3-1．React Nativeの基礎知識 ～Handling Text Input～</vt:lpstr>
      <vt:lpstr>3-1．React Nativeの基礎知識 ～Using a ScrollView～</vt:lpstr>
      <vt:lpstr>3-1．React Nativeの基礎知識 ～ Using a ScrollView ～</vt:lpstr>
      <vt:lpstr>3-1．React Nativeの基礎知識　～ Using List View ～</vt:lpstr>
      <vt:lpstr>3-1．React Nativeの基礎知識　～ Using List View 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3-1．React Nativeの基礎知識 ～コンポーネント編～</dc:title>
  <dc:creator>須永　夏子</dc:creator>
  <cp:lastModifiedBy>須永　夏子</cp:lastModifiedBy>
  <cp:revision>21</cp:revision>
  <dcterms:modified xsi:type="dcterms:W3CDTF">2019-03-29T06:16:21Z</dcterms:modified>
</cp:coreProperties>
</file>