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128" r:id="rId1"/>
  </p:sldMasterIdLst>
  <p:sldIdLst>
    <p:sldId id="256" r:id="rId2"/>
    <p:sldId id="263" r:id="rId3"/>
    <p:sldId id="264" r:id="rId4"/>
    <p:sldId id="265" r:id="rId5"/>
    <p:sldId id="258" r:id="rId6"/>
    <p:sldId id="261" r:id="rId7"/>
    <p:sldId id="262" r:id="rId8"/>
    <p:sldId id="266" r:id="rId9"/>
    <p:sldId id="267" r:id="rId10"/>
    <p:sldId id="268" r:id="rId11"/>
    <p:sldId id="26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47" autoAdjust="0"/>
    <p:restoredTop sz="94424" autoAdjust="0"/>
  </p:normalViewPr>
  <p:slideViewPr>
    <p:cSldViewPr snapToGrid="0">
      <p:cViewPr varScale="1">
        <p:scale>
          <a:sx n="70" d="100"/>
          <a:sy n="70" d="100"/>
        </p:scale>
        <p:origin x="732" y="6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5/11/2018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59638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5/11/2018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951901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a:xfrm>
            <a:off x="838200" y="6422854"/>
            <a:ext cx="2743196" cy="365125"/>
          </a:xfrm>
        </p:spPr>
        <p:txBody>
          <a:bodyPr/>
          <a:lstStyle/>
          <a:p>
            <a:fld id="{96DFF08F-DC6B-4601-B491-B0F83F6DD2DA}" type="datetimeFigureOut">
              <a:rPr lang="en-US" smtClean="0"/>
              <a:t>5/11/2018</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91497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5/11/2018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40827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lvl1pPr>
              <a:defRPr>
                <a:solidFill>
                  <a:schemeClr val="tx2"/>
                </a:solidFill>
              </a:defRPr>
            </a:lvl1pPr>
          </a:lstStyle>
          <a:p>
            <a:fld id="{96DFF08F-DC6B-4601-B491-B0F83F6DD2DA}" type="datetimeFigureOut">
              <a:rPr lang="en-US" smtClean="0"/>
              <a:pPr/>
              <a:t>5/11/2018</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0834915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5/11/2018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02003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5/11/2018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9917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5/11/2018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61052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t>5/11/2018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3764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96DFF08F-DC6B-4601-B491-B0F83F6DD2DA}" type="datetimeFigureOut">
              <a:rPr lang="en-US" smtClean="0"/>
              <a:t>5/11/2018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1419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96DFF08F-DC6B-4601-B491-B0F83F6DD2DA}" type="datetimeFigureOut">
              <a:rPr lang="en-US" smtClean="0"/>
              <a:t>5/11/2018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50120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96DFF08F-DC6B-4601-B491-B0F83F6DD2DA}" type="datetimeFigureOut">
              <a:rPr lang="en-US" smtClean="0"/>
              <a:pPr/>
              <a:t>5/11/2018</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90182895"/>
      </p:ext>
    </p:extLst>
  </p:cSld>
  <p:clrMap bg1="dk1" tx1="lt1" bg2="dk2" tx2="lt2" accent1="accent1" accent2="accent2" accent3="accent3" accent4="accent4" accent5="accent5" accent6="accent6" hlink="hlink" folHlink="folHlink"/>
  <p:sldLayoutIdLst>
    <p:sldLayoutId id="2147484129" r:id="rId1"/>
    <p:sldLayoutId id="2147484130" r:id="rId2"/>
    <p:sldLayoutId id="2147484131" r:id="rId3"/>
    <p:sldLayoutId id="2147484132" r:id="rId4"/>
    <p:sldLayoutId id="2147484133" r:id="rId5"/>
    <p:sldLayoutId id="2147484134" r:id="rId6"/>
    <p:sldLayoutId id="2147484135" r:id="rId7"/>
    <p:sldLayoutId id="2147484136" r:id="rId8"/>
    <p:sldLayoutId id="2147484137" r:id="rId9"/>
    <p:sldLayoutId id="2147484138" r:id="rId10"/>
    <p:sldLayoutId id="2147484139" r:id="rId11"/>
  </p:sldLayoutIdLst>
  <p:txStyles>
    <p:titleStyle>
      <a:lvl1pPr algn="l" defTabSz="914400" rtl="0" eaLnBrk="1" latinLnBrk="0" hangingPunct="1">
        <a:lnSpc>
          <a:spcPct val="85000"/>
        </a:lnSpc>
        <a:spcBef>
          <a:spcPct val="0"/>
        </a:spcBef>
        <a:buNone/>
        <a:defRPr kumimoji="1"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kumimoji="1"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kumimoji="1"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kumimoji="1"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kumimoji="1"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kumimoji="1"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kumimoji="1"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kumimoji="1"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kumimoji="1"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kumimoji="1" sz="16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kumimoji="1" lang="ja-JP" altLang="en-US" sz="6000" dirty="0" smtClean="0"/>
              <a:t>スマホアプリの開発</a:t>
            </a:r>
            <a:endParaRPr kumimoji="1" lang="ja-JP" altLang="en-US" sz="6000" dirty="0"/>
          </a:p>
        </p:txBody>
      </p:sp>
      <p:sp>
        <p:nvSpPr>
          <p:cNvPr id="3" name="サブタイトル 2"/>
          <p:cNvSpPr>
            <a:spLocks noGrp="1"/>
          </p:cNvSpPr>
          <p:nvPr>
            <p:ph type="subTitle" idx="1"/>
          </p:nvPr>
        </p:nvSpPr>
        <p:spPr/>
        <p:txBody>
          <a:bodyPr/>
          <a:lstStyle/>
          <a:p>
            <a:endParaRPr kumimoji="1" lang="ja-JP" altLang="en-US" dirty="0"/>
          </a:p>
        </p:txBody>
      </p:sp>
    </p:spTree>
    <p:extLst>
      <p:ext uri="{BB962C8B-B14F-4D97-AF65-F5344CB8AC3E}">
        <p14:creationId xmlns:p14="http://schemas.microsoft.com/office/powerpoint/2010/main" val="31367748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293962" y="431321"/>
            <a:ext cx="2820838" cy="769441"/>
          </a:xfrm>
          <a:prstGeom prst="rect">
            <a:avLst/>
          </a:prstGeom>
          <a:solidFill>
            <a:schemeClr val="bg2">
              <a:lumMod val="40000"/>
              <a:lumOff val="60000"/>
            </a:schemeClr>
          </a:solidFill>
        </p:spPr>
        <p:txBody>
          <a:bodyPr wrap="square" rtlCol="0">
            <a:spAutoFit/>
          </a:bodyPr>
          <a:lstStyle/>
          <a:p>
            <a:pPr algn="ctr"/>
            <a:r>
              <a:rPr kumimoji="1" lang="en-US" altLang="ja-JP" sz="4400" dirty="0">
                <a:ln w="0"/>
                <a:solidFill>
                  <a:srgbClr val="FFFFFF"/>
                </a:solidFill>
                <a:effectLst>
                  <a:outerShdw blurRad="38100" dist="19050" dir="2700000" algn="tl" rotWithShape="0">
                    <a:srgbClr val="2C2C2C">
                      <a:alpha val="40000"/>
                    </a:srgbClr>
                  </a:outerShdw>
                </a:effectLst>
              </a:rPr>
              <a:t>React</a:t>
            </a:r>
          </a:p>
        </p:txBody>
      </p:sp>
      <p:sp>
        <p:nvSpPr>
          <p:cNvPr id="5" name="テキスト ボックス 4"/>
          <p:cNvSpPr txBox="1"/>
          <p:nvPr/>
        </p:nvSpPr>
        <p:spPr>
          <a:xfrm>
            <a:off x="1268083" y="1293962"/>
            <a:ext cx="10049774" cy="1569660"/>
          </a:xfrm>
          <a:prstGeom prst="rect">
            <a:avLst/>
          </a:prstGeom>
          <a:noFill/>
        </p:spPr>
        <p:txBody>
          <a:bodyPr wrap="square" rtlCol="0">
            <a:spAutoFit/>
          </a:bodyPr>
          <a:lstStyle/>
          <a:p>
            <a:r>
              <a:rPr kumimoji="1" lang="en-US" altLang="ja-JP" sz="2400" dirty="0">
                <a:solidFill>
                  <a:srgbClr val="FFFFFF"/>
                </a:solidFill>
              </a:rPr>
              <a:t>Facebook</a:t>
            </a:r>
            <a:r>
              <a:rPr kumimoji="1" lang="ja-JP" altLang="en-US" sz="2400" dirty="0">
                <a:solidFill>
                  <a:srgbClr val="FFFFFF"/>
                </a:solidFill>
              </a:rPr>
              <a:t>社とコミュニティが開発</a:t>
            </a:r>
            <a:endParaRPr kumimoji="1" lang="en-US" altLang="ja-JP" sz="2400" dirty="0">
              <a:solidFill>
                <a:srgbClr val="FFFFFF"/>
              </a:solidFill>
            </a:endParaRPr>
          </a:p>
          <a:p>
            <a:r>
              <a:rPr lang="en-US" altLang="ja-JP" sz="2400" dirty="0">
                <a:solidFill>
                  <a:srgbClr val="FFFFFF"/>
                </a:solidFill>
              </a:rPr>
              <a:t>View</a:t>
            </a:r>
            <a:r>
              <a:rPr lang="ja-JP" altLang="en-US" sz="2400" dirty="0">
                <a:solidFill>
                  <a:srgbClr val="FFFFFF"/>
                </a:solidFill>
              </a:rPr>
              <a:t>の表示系に</a:t>
            </a:r>
            <a:r>
              <a:rPr kumimoji="1" lang="ja-JP" altLang="en-US" sz="2400" dirty="0">
                <a:solidFill>
                  <a:srgbClr val="FFFFFF"/>
                </a:solidFill>
              </a:rPr>
              <a:t>特化</a:t>
            </a:r>
            <a:endParaRPr kumimoji="1" lang="en-US" altLang="ja-JP" sz="2400" dirty="0">
              <a:solidFill>
                <a:srgbClr val="FFFFFF"/>
              </a:solidFill>
            </a:endParaRPr>
          </a:p>
          <a:p>
            <a:r>
              <a:rPr kumimoji="1" lang="ja-JP" altLang="en-US" sz="2400" dirty="0">
                <a:solidFill>
                  <a:srgbClr val="FFFFFF"/>
                </a:solidFill>
              </a:rPr>
              <a:t>写真などを連携する用途に使い勝手が良い</a:t>
            </a:r>
            <a:endParaRPr kumimoji="1" lang="en-US" altLang="ja-JP" sz="2400" dirty="0">
              <a:solidFill>
                <a:srgbClr val="FFFFFF"/>
              </a:solidFill>
            </a:endParaRPr>
          </a:p>
          <a:p>
            <a:r>
              <a:rPr kumimoji="1" lang="en-US" altLang="ja-JP" sz="2400" dirty="0">
                <a:solidFill>
                  <a:srgbClr val="FFFFFF"/>
                </a:solidFill>
              </a:rPr>
              <a:t>Facebook, Instagram, Twitter</a:t>
            </a:r>
            <a:r>
              <a:rPr kumimoji="1" lang="ja-JP" altLang="en-US" sz="2400" dirty="0">
                <a:solidFill>
                  <a:srgbClr val="FFFFFF"/>
                </a:solidFill>
              </a:rPr>
              <a:t>モバイルなどで採用</a:t>
            </a:r>
            <a:endParaRPr kumimoji="1" lang="en-US" altLang="ja-JP" sz="2400" dirty="0">
              <a:solidFill>
                <a:srgbClr val="FFFFFF"/>
              </a:solidFill>
            </a:endParaRPr>
          </a:p>
        </p:txBody>
      </p:sp>
      <p:sp>
        <p:nvSpPr>
          <p:cNvPr id="6" name="角丸四角形 5"/>
          <p:cNvSpPr/>
          <p:nvPr/>
        </p:nvSpPr>
        <p:spPr>
          <a:xfrm>
            <a:off x="888521" y="3001986"/>
            <a:ext cx="10429336" cy="3114142"/>
          </a:xfrm>
          <a:prstGeom prst="roundRect">
            <a:avLst/>
          </a:prstGeom>
          <a:solidFill>
            <a:schemeClr val="bg2">
              <a:lumMod val="60000"/>
              <a:lumOff val="40000"/>
            </a:schemeClr>
          </a:solidFill>
          <a:ln>
            <a:solidFill>
              <a:schemeClr val="bg2"/>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solidFill>
                <a:srgbClr val="2C2C2C"/>
              </a:solidFill>
            </a:endParaRPr>
          </a:p>
        </p:txBody>
      </p:sp>
      <p:sp>
        <p:nvSpPr>
          <p:cNvPr id="3" name="テキスト ボックス 2"/>
          <p:cNvSpPr txBox="1"/>
          <p:nvPr/>
        </p:nvSpPr>
        <p:spPr>
          <a:xfrm>
            <a:off x="1268083" y="3183145"/>
            <a:ext cx="10049774" cy="2554545"/>
          </a:xfrm>
          <a:prstGeom prst="rect">
            <a:avLst/>
          </a:prstGeom>
          <a:noFill/>
        </p:spPr>
        <p:txBody>
          <a:bodyPr wrap="square" rtlCol="0">
            <a:spAutoFit/>
          </a:bodyPr>
          <a:lstStyle/>
          <a:p>
            <a:r>
              <a:rPr kumimoji="1" lang="ja-JP" altLang="en-US" sz="2000" dirty="0">
                <a:solidFill>
                  <a:srgbClr val="FFFFFF"/>
                </a:solidFill>
              </a:rPr>
              <a:t>メリット</a:t>
            </a:r>
            <a:endParaRPr kumimoji="1" lang="en-US" altLang="ja-JP" sz="2000" dirty="0">
              <a:solidFill>
                <a:srgbClr val="FFFFFF"/>
              </a:solidFill>
            </a:endParaRPr>
          </a:p>
          <a:p>
            <a:r>
              <a:rPr kumimoji="1" lang="ja-JP" altLang="en-US" sz="2000" dirty="0">
                <a:solidFill>
                  <a:srgbClr val="FFFFFF"/>
                </a:solidFill>
              </a:rPr>
              <a:t>・本体は最小限、周辺ライブラリ系で機能を強化</a:t>
            </a:r>
          </a:p>
          <a:p>
            <a:r>
              <a:rPr kumimoji="1" lang="ja-JP" altLang="en-US" sz="2000" dirty="0">
                <a:solidFill>
                  <a:srgbClr val="FFFFFF"/>
                </a:solidFill>
              </a:rPr>
              <a:t>・</a:t>
            </a:r>
            <a:r>
              <a:rPr kumimoji="1" lang="en-US" altLang="ja-JP" sz="2000" dirty="0">
                <a:solidFill>
                  <a:srgbClr val="FFFFFF"/>
                </a:solidFill>
              </a:rPr>
              <a:t>Angular</a:t>
            </a:r>
            <a:r>
              <a:rPr kumimoji="1" lang="ja-JP" altLang="en-US" sz="2000" dirty="0">
                <a:solidFill>
                  <a:srgbClr val="FFFFFF"/>
                </a:solidFill>
              </a:rPr>
              <a:t>より導入コストが低く、スモールスタートが可能</a:t>
            </a:r>
            <a:endParaRPr kumimoji="1" lang="en-US" altLang="ja-JP" sz="2000" dirty="0">
              <a:solidFill>
                <a:srgbClr val="FFFFFF"/>
              </a:solidFill>
            </a:endParaRPr>
          </a:p>
          <a:p>
            <a:r>
              <a:rPr kumimoji="1" lang="ja-JP" altLang="en-US" sz="2000" dirty="0">
                <a:solidFill>
                  <a:srgbClr val="FFFFFF"/>
                </a:solidFill>
              </a:rPr>
              <a:t>・</a:t>
            </a:r>
            <a:r>
              <a:rPr lang="en-US" altLang="ja-JP" sz="2000" dirty="0">
                <a:solidFill>
                  <a:srgbClr val="FFFFFF"/>
                </a:solidFill>
              </a:rPr>
              <a:t>Vue.js</a:t>
            </a:r>
            <a:r>
              <a:rPr lang="ja-JP" altLang="en-US" sz="2000" dirty="0">
                <a:solidFill>
                  <a:srgbClr val="FFFFFF"/>
                </a:solidFill>
              </a:rPr>
              <a:t>よりは大規模、複雑なアプリに向いている</a:t>
            </a:r>
            <a:endParaRPr lang="en-US" altLang="ja-JP" sz="2000" dirty="0">
              <a:solidFill>
                <a:srgbClr val="FFFFFF"/>
              </a:solidFill>
            </a:endParaRPr>
          </a:p>
          <a:p>
            <a:endParaRPr kumimoji="1" lang="ja-JP" altLang="en-US" sz="2000" dirty="0">
              <a:solidFill>
                <a:srgbClr val="FFFFFF"/>
              </a:solidFill>
            </a:endParaRPr>
          </a:p>
          <a:p>
            <a:r>
              <a:rPr kumimoji="1" lang="ja-JP" altLang="en-US" sz="2000" dirty="0">
                <a:solidFill>
                  <a:srgbClr val="FFFFFF"/>
                </a:solidFill>
              </a:rPr>
              <a:t>デメリット</a:t>
            </a:r>
          </a:p>
          <a:p>
            <a:r>
              <a:rPr kumimoji="1" lang="ja-JP" altLang="en-US" sz="2000" dirty="0">
                <a:solidFill>
                  <a:srgbClr val="FFFFFF"/>
                </a:solidFill>
              </a:rPr>
              <a:t>・ </a:t>
            </a:r>
            <a:r>
              <a:rPr lang="en-US" altLang="ja-JP" sz="2000" dirty="0">
                <a:solidFill>
                  <a:srgbClr val="FFFFFF"/>
                </a:solidFill>
              </a:rPr>
              <a:t>JSX</a:t>
            </a:r>
            <a:r>
              <a:rPr lang="ja-JP" altLang="en-US" sz="2000" dirty="0">
                <a:solidFill>
                  <a:srgbClr val="FFFFFF"/>
                </a:solidFill>
              </a:rPr>
              <a:t>記法が必須</a:t>
            </a:r>
            <a:endParaRPr lang="en-US" altLang="ja-JP" sz="2000" dirty="0">
              <a:solidFill>
                <a:srgbClr val="FFFFFF"/>
              </a:solidFill>
            </a:endParaRPr>
          </a:p>
          <a:p>
            <a:r>
              <a:rPr kumimoji="1" lang="ja-JP" altLang="en-US" sz="2000" dirty="0">
                <a:solidFill>
                  <a:srgbClr val="FFFFFF"/>
                </a:solidFill>
              </a:rPr>
              <a:t>・公式以外が提供しているライブラリについては取捨選択に知識、調査が必要</a:t>
            </a:r>
          </a:p>
        </p:txBody>
      </p:sp>
    </p:spTree>
    <p:extLst>
      <p:ext uri="{BB962C8B-B14F-4D97-AF65-F5344CB8AC3E}">
        <p14:creationId xmlns:p14="http://schemas.microsoft.com/office/powerpoint/2010/main" val="34194297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293962" y="431321"/>
            <a:ext cx="2820838" cy="769441"/>
          </a:xfrm>
          <a:prstGeom prst="rect">
            <a:avLst/>
          </a:prstGeom>
          <a:solidFill>
            <a:schemeClr val="bg2">
              <a:lumMod val="40000"/>
              <a:lumOff val="60000"/>
            </a:schemeClr>
          </a:solidFill>
        </p:spPr>
        <p:txBody>
          <a:bodyPr wrap="square" rtlCol="0">
            <a:spAutoFit/>
          </a:bodyPr>
          <a:lstStyle/>
          <a:p>
            <a:pPr algn="ctr"/>
            <a:r>
              <a:rPr kumimoji="1" lang="en-US" altLang="ja-JP" sz="4400" dirty="0">
                <a:ln w="0"/>
                <a:solidFill>
                  <a:srgbClr val="FFFFFF"/>
                </a:solidFill>
                <a:effectLst>
                  <a:outerShdw blurRad="38100" dist="19050" dir="2700000" algn="tl" rotWithShape="0">
                    <a:srgbClr val="2C2C2C">
                      <a:alpha val="40000"/>
                    </a:srgbClr>
                  </a:outerShdw>
                </a:effectLst>
              </a:rPr>
              <a:t>Vue.js</a:t>
            </a:r>
          </a:p>
        </p:txBody>
      </p:sp>
      <p:sp>
        <p:nvSpPr>
          <p:cNvPr id="5" name="テキスト ボックス 4"/>
          <p:cNvSpPr txBox="1"/>
          <p:nvPr/>
        </p:nvSpPr>
        <p:spPr>
          <a:xfrm>
            <a:off x="1268083" y="1466490"/>
            <a:ext cx="10049774" cy="830997"/>
          </a:xfrm>
          <a:prstGeom prst="rect">
            <a:avLst/>
          </a:prstGeom>
          <a:noFill/>
        </p:spPr>
        <p:txBody>
          <a:bodyPr wrap="square" rtlCol="0">
            <a:spAutoFit/>
          </a:bodyPr>
          <a:lstStyle/>
          <a:p>
            <a:r>
              <a:rPr lang="en-US" altLang="ja-JP" sz="2400" dirty="0">
                <a:solidFill>
                  <a:srgbClr val="FFFFFF"/>
                </a:solidFill>
              </a:rPr>
              <a:t>AngularJS</a:t>
            </a:r>
            <a:r>
              <a:rPr lang="ja-JP" altLang="en-US" sz="2400" dirty="0">
                <a:solidFill>
                  <a:srgbClr val="FFFFFF"/>
                </a:solidFill>
              </a:rPr>
              <a:t>の軽量化版</a:t>
            </a:r>
            <a:endParaRPr lang="en-US" altLang="ja-JP" sz="2400" dirty="0">
              <a:solidFill>
                <a:srgbClr val="FFFFFF"/>
              </a:solidFill>
            </a:endParaRPr>
          </a:p>
          <a:p>
            <a:r>
              <a:rPr lang="ja-JP" altLang="en-US" sz="2400" dirty="0">
                <a:solidFill>
                  <a:srgbClr val="FFFFFF"/>
                </a:solidFill>
              </a:rPr>
              <a:t>アリババ</a:t>
            </a:r>
            <a:r>
              <a:rPr lang="en-US" altLang="ja-JP" sz="2400" dirty="0">
                <a:solidFill>
                  <a:srgbClr val="FFFFFF"/>
                </a:solidFill>
              </a:rPr>
              <a:t>(</a:t>
            </a:r>
            <a:r>
              <a:rPr lang="ja-JP" altLang="en-US" sz="2400" dirty="0">
                <a:solidFill>
                  <a:srgbClr val="FFFFFF"/>
                </a:solidFill>
              </a:rPr>
              <a:t>中国最大の</a:t>
            </a:r>
            <a:r>
              <a:rPr lang="en-US" altLang="ja-JP" sz="2400" dirty="0">
                <a:solidFill>
                  <a:srgbClr val="FFFFFF"/>
                </a:solidFill>
              </a:rPr>
              <a:t>E</a:t>
            </a:r>
            <a:r>
              <a:rPr lang="ja-JP" altLang="en-US" sz="2400" dirty="0">
                <a:solidFill>
                  <a:srgbClr val="FFFFFF"/>
                </a:solidFill>
              </a:rPr>
              <a:t>コマース企業</a:t>
            </a:r>
            <a:r>
              <a:rPr lang="en-US" altLang="ja-JP" sz="2400" dirty="0">
                <a:solidFill>
                  <a:srgbClr val="FFFFFF"/>
                </a:solidFill>
              </a:rPr>
              <a:t>), </a:t>
            </a:r>
            <a:r>
              <a:rPr lang="en-US" altLang="ja-JP" sz="2400" dirty="0" err="1">
                <a:solidFill>
                  <a:srgbClr val="FFFFFF"/>
                </a:solidFill>
              </a:rPr>
              <a:t>GitLab</a:t>
            </a:r>
            <a:r>
              <a:rPr lang="en-US" altLang="ja-JP" sz="2400" dirty="0">
                <a:solidFill>
                  <a:srgbClr val="FFFFFF"/>
                </a:solidFill>
              </a:rPr>
              <a:t>, Adobe</a:t>
            </a:r>
            <a:r>
              <a:rPr lang="ja-JP" altLang="en-US" sz="2400" dirty="0">
                <a:solidFill>
                  <a:srgbClr val="FFFFFF"/>
                </a:solidFill>
              </a:rPr>
              <a:t>などで採用</a:t>
            </a:r>
            <a:endParaRPr lang="en-US" altLang="ja-JP" sz="2400" dirty="0">
              <a:solidFill>
                <a:srgbClr val="FFFFFF"/>
              </a:solidFill>
            </a:endParaRPr>
          </a:p>
        </p:txBody>
      </p:sp>
      <p:sp>
        <p:nvSpPr>
          <p:cNvPr id="6" name="角丸四角形 5"/>
          <p:cNvSpPr/>
          <p:nvPr/>
        </p:nvSpPr>
        <p:spPr>
          <a:xfrm>
            <a:off x="888521" y="3001986"/>
            <a:ext cx="10429336" cy="3114142"/>
          </a:xfrm>
          <a:prstGeom prst="roundRect">
            <a:avLst/>
          </a:prstGeom>
          <a:solidFill>
            <a:schemeClr val="bg2">
              <a:lumMod val="60000"/>
              <a:lumOff val="40000"/>
            </a:schemeClr>
          </a:solidFill>
          <a:ln>
            <a:solidFill>
              <a:schemeClr val="bg2"/>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solidFill>
                <a:srgbClr val="2C2C2C"/>
              </a:solidFill>
            </a:endParaRPr>
          </a:p>
        </p:txBody>
      </p:sp>
      <p:sp>
        <p:nvSpPr>
          <p:cNvPr id="3" name="テキスト ボックス 2"/>
          <p:cNvSpPr txBox="1"/>
          <p:nvPr/>
        </p:nvSpPr>
        <p:spPr>
          <a:xfrm>
            <a:off x="1268083" y="3183145"/>
            <a:ext cx="10049774" cy="2554545"/>
          </a:xfrm>
          <a:prstGeom prst="rect">
            <a:avLst/>
          </a:prstGeom>
          <a:noFill/>
        </p:spPr>
        <p:txBody>
          <a:bodyPr wrap="square" rtlCol="0">
            <a:spAutoFit/>
          </a:bodyPr>
          <a:lstStyle/>
          <a:p>
            <a:r>
              <a:rPr kumimoji="1" lang="ja-JP" altLang="en-US" sz="2000" dirty="0">
                <a:solidFill>
                  <a:srgbClr val="FFFFFF"/>
                </a:solidFill>
              </a:rPr>
              <a:t>メリット</a:t>
            </a:r>
            <a:endParaRPr kumimoji="1" lang="en-US" altLang="ja-JP" sz="2000" dirty="0">
              <a:solidFill>
                <a:srgbClr val="FFFFFF"/>
              </a:solidFill>
            </a:endParaRPr>
          </a:p>
          <a:p>
            <a:r>
              <a:rPr kumimoji="1" lang="ja-JP" altLang="en-US" sz="2000" dirty="0">
                <a:solidFill>
                  <a:srgbClr val="FFFFFF"/>
                </a:solidFill>
              </a:rPr>
              <a:t>・</a:t>
            </a:r>
            <a:r>
              <a:rPr lang="ja-JP" altLang="en-US" sz="2000" dirty="0">
                <a:solidFill>
                  <a:srgbClr val="FFFFFF"/>
                </a:solidFill>
              </a:rPr>
              <a:t>シンプルに実装できるため初心者でも導入しやすい</a:t>
            </a:r>
            <a:endParaRPr kumimoji="1" lang="en-US" altLang="ja-JP" sz="2000" dirty="0">
              <a:solidFill>
                <a:srgbClr val="FFFFFF"/>
              </a:solidFill>
            </a:endParaRPr>
          </a:p>
          <a:p>
            <a:r>
              <a:rPr lang="ja-JP" altLang="en-US" sz="2000" dirty="0">
                <a:solidFill>
                  <a:srgbClr val="FFFFFF"/>
                </a:solidFill>
              </a:rPr>
              <a:t>・</a:t>
            </a:r>
            <a:r>
              <a:rPr lang="en-US" altLang="ja-JP" sz="2000" dirty="0">
                <a:solidFill>
                  <a:srgbClr val="FFFFFF"/>
                </a:solidFill>
              </a:rPr>
              <a:t>JavaScript</a:t>
            </a:r>
            <a:r>
              <a:rPr lang="ja-JP" altLang="en-US" sz="2000" dirty="0">
                <a:solidFill>
                  <a:srgbClr val="FFFFFF"/>
                </a:solidFill>
              </a:rPr>
              <a:t>で始められて親しみやすく、学習コストが低い</a:t>
            </a:r>
            <a:endParaRPr lang="en-US" altLang="ja-JP" sz="2000" dirty="0">
              <a:solidFill>
                <a:srgbClr val="FFFFFF"/>
              </a:solidFill>
            </a:endParaRPr>
          </a:p>
          <a:p>
            <a:r>
              <a:rPr lang="ja-JP" altLang="en-US" sz="2000" dirty="0">
                <a:solidFill>
                  <a:srgbClr val="FFFFFF"/>
                </a:solidFill>
              </a:rPr>
              <a:t>・主要ライブラリにはベストプラクティスが用意されており迷わず進むことができる</a:t>
            </a:r>
            <a:endParaRPr lang="en-US" altLang="ja-JP" sz="2000" dirty="0">
              <a:solidFill>
                <a:srgbClr val="FFFFFF"/>
              </a:solidFill>
            </a:endParaRPr>
          </a:p>
          <a:p>
            <a:endParaRPr kumimoji="1" lang="ja-JP" altLang="en-US" sz="2000" dirty="0">
              <a:solidFill>
                <a:srgbClr val="FFFFFF"/>
              </a:solidFill>
            </a:endParaRPr>
          </a:p>
          <a:p>
            <a:r>
              <a:rPr kumimoji="1" lang="ja-JP" altLang="en-US" sz="2000" dirty="0">
                <a:solidFill>
                  <a:srgbClr val="FFFFFF"/>
                </a:solidFill>
              </a:rPr>
              <a:t>デメリット</a:t>
            </a:r>
          </a:p>
          <a:p>
            <a:r>
              <a:rPr kumimoji="1" lang="ja-JP" altLang="en-US" sz="2000" dirty="0">
                <a:solidFill>
                  <a:srgbClr val="FFFFFF"/>
                </a:solidFill>
              </a:rPr>
              <a:t>・</a:t>
            </a:r>
            <a:r>
              <a:rPr lang="ja-JP" altLang="en-US" sz="2000" dirty="0">
                <a:solidFill>
                  <a:srgbClr val="FFFFFF"/>
                </a:solidFill>
              </a:rPr>
              <a:t>情報の豊富さや採用実績の多さ、ライブラリの数が現状少ない</a:t>
            </a:r>
            <a:endParaRPr lang="en-US" altLang="ja-JP" sz="2000" dirty="0">
              <a:solidFill>
                <a:srgbClr val="FFFFFF"/>
              </a:solidFill>
            </a:endParaRPr>
          </a:p>
          <a:p>
            <a:r>
              <a:rPr kumimoji="1" lang="ja-JP" altLang="en-US" sz="2000" dirty="0">
                <a:solidFill>
                  <a:srgbClr val="FFFFFF"/>
                </a:solidFill>
              </a:rPr>
              <a:t>・大規模アプリやコンポーネントが入り組んだ構成になると他の２つに比べ劣る</a:t>
            </a:r>
          </a:p>
        </p:txBody>
      </p:sp>
    </p:spTree>
    <p:extLst>
      <p:ext uri="{BB962C8B-B14F-4D97-AF65-F5344CB8AC3E}">
        <p14:creationId xmlns:p14="http://schemas.microsoft.com/office/powerpoint/2010/main" val="26739752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02919" y="284176"/>
            <a:ext cx="9784080" cy="915974"/>
          </a:xfrm>
        </p:spPr>
        <p:txBody>
          <a:bodyPr/>
          <a:lstStyle/>
          <a:p>
            <a:r>
              <a:rPr kumimoji="1" lang="ja-JP" altLang="en-US" dirty="0" smtClean="0"/>
              <a:t>概要</a:t>
            </a:r>
            <a:endParaRPr kumimoji="1" lang="ja-JP" altLang="en-US" dirty="0"/>
          </a:p>
        </p:txBody>
      </p:sp>
      <p:sp>
        <p:nvSpPr>
          <p:cNvPr id="4" name="角丸四角形 3"/>
          <p:cNvSpPr/>
          <p:nvPr/>
        </p:nvSpPr>
        <p:spPr>
          <a:xfrm>
            <a:off x="2381250" y="2585145"/>
            <a:ext cx="6419850" cy="90735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ja-JP" altLang="en-US" dirty="0" smtClean="0">
                <a:solidFill>
                  <a:srgbClr val="FFFFFF"/>
                </a:solidFill>
              </a:rPr>
              <a:t>スマホアプリ</a:t>
            </a:r>
            <a:endParaRPr kumimoji="1" lang="ja-JP" altLang="en-US" dirty="0">
              <a:solidFill>
                <a:srgbClr val="FFFFFF"/>
              </a:solidFill>
            </a:endParaRPr>
          </a:p>
        </p:txBody>
      </p:sp>
      <p:sp>
        <p:nvSpPr>
          <p:cNvPr id="5" name="テキスト ボックス 4"/>
          <p:cNvSpPr txBox="1"/>
          <p:nvPr/>
        </p:nvSpPr>
        <p:spPr>
          <a:xfrm>
            <a:off x="555219" y="1952030"/>
            <a:ext cx="8384026" cy="461665"/>
          </a:xfrm>
          <a:prstGeom prst="rect">
            <a:avLst/>
          </a:prstGeom>
          <a:noFill/>
        </p:spPr>
        <p:txBody>
          <a:bodyPr wrap="none" rtlCol="0">
            <a:spAutoFit/>
          </a:bodyPr>
          <a:lstStyle/>
          <a:p>
            <a:r>
              <a:rPr kumimoji="1" lang="ja-JP" altLang="en-US" sz="2400" b="1" dirty="0" smtClean="0">
                <a:solidFill>
                  <a:srgbClr val="FFFFFF"/>
                </a:solidFill>
              </a:rPr>
              <a:t>アプリケーション開発には大きく</a:t>
            </a:r>
            <a:r>
              <a:rPr kumimoji="1" lang="en-US" altLang="ja-JP" sz="2400" b="1" dirty="0" smtClean="0">
                <a:solidFill>
                  <a:srgbClr val="FFFFFF"/>
                </a:solidFill>
                <a:latin typeface="ＭＳ ゴシック" panose="020B0609070205080204" pitchFamily="49" charset="-128"/>
              </a:rPr>
              <a:t>2</a:t>
            </a:r>
            <a:r>
              <a:rPr kumimoji="1" lang="ja-JP" altLang="en-US" sz="2400" b="1" dirty="0" err="1" smtClean="0">
                <a:solidFill>
                  <a:srgbClr val="FFFFFF"/>
                </a:solidFill>
              </a:rPr>
              <a:t>つの</a:t>
            </a:r>
            <a:r>
              <a:rPr kumimoji="1" lang="ja-JP" altLang="en-US" sz="2400" b="1" dirty="0" smtClean="0">
                <a:solidFill>
                  <a:srgbClr val="FFFFFF"/>
                </a:solidFill>
              </a:rPr>
              <a:t>機能に分かれる。</a:t>
            </a:r>
            <a:endParaRPr kumimoji="1" lang="ja-JP" altLang="en-US" sz="2400" b="1" dirty="0">
              <a:solidFill>
                <a:srgbClr val="FFFFFF"/>
              </a:solidFill>
              <a:latin typeface="ＭＳ ゴシック" panose="020B0609070205080204" pitchFamily="49" charset="-128"/>
            </a:endParaRPr>
          </a:p>
        </p:txBody>
      </p:sp>
      <p:sp>
        <p:nvSpPr>
          <p:cNvPr id="6" name="角丸四角形 5"/>
          <p:cNvSpPr/>
          <p:nvPr/>
        </p:nvSpPr>
        <p:spPr>
          <a:xfrm>
            <a:off x="2381250" y="3790950"/>
            <a:ext cx="3155950" cy="78105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solidFill>
                  <a:srgbClr val="FFFFFF"/>
                </a:solidFill>
              </a:rPr>
              <a:t>アプリ処理機能</a:t>
            </a:r>
            <a:endParaRPr kumimoji="1" lang="en-US" altLang="ja-JP" dirty="0" smtClean="0">
              <a:solidFill>
                <a:srgbClr val="FFFFFF"/>
              </a:solidFill>
            </a:endParaRPr>
          </a:p>
        </p:txBody>
      </p:sp>
      <p:sp>
        <p:nvSpPr>
          <p:cNvPr id="7" name="角丸四角形 6"/>
          <p:cNvSpPr/>
          <p:nvPr/>
        </p:nvSpPr>
        <p:spPr>
          <a:xfrm>
            <a:off x="5803900" y="3797300"/>
            <a:ext cx="2997200" cy="7747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kumimoji="1" lang="ja-JP" altLang="en-US" dirty="0" smtClean="0">
                <a:solidFill>
                  <a:srgbClr val="FFFFFF"/>
                </a:solidFill>
              </a:rPr>
              <a:t>デザイン機能</a:t>
            </a:r>
            <a:endParaRPr kumimoji="1" lang="ja-JP" altLang="en-US" dirty="0">
              <a:solidFill>
                <a:srgbClr val="FFFFFF"/>
              </a:solidFill>
            </a:endParaRPr>
          </a:p>
        </p:txBody>
      </p:sp>
      <p:sp>
        <p:nvSpPr>
          <p:cNvPr id="16" name="テキスト ボックス 15"/>
          <p:cNvSpPr txBox="1"/>
          <p:nvPr/>
        </p:nvSpPr>
        <p:spPr>
          <a:xfrm>
            <a:off x="555219" y="5190530"/>
            <a:ext cx="9254457" cy="461665"/>
          </a:xfrm>
          <a:prstGeom prst="rect">
            <a:avLst/>
          </a:prstGeom>
          <a:noFill/>
        </p:spPr>
        <p:txBody>
          <a:bodyPr wrap="none" rtlCol="0">
            <a:spAutoFit/>
          </a:bodyPr>
          <a:lstStyle/>
          <a:p>
            <a:r>
              <a:rPr kumimoji="1" lang="ja-JP" altLang="en-US" sz="2400" b="1" dirty="0" smtClean="0">
                <a:solidFill>
                  <a:srgbClr val="FFFFFF"/>
                </a:solidFill>
              </a:rPr>
              <a:t>各機能に対して多種多様な言語</a:t>
            </a:r>
            <a:r>
              <a:rPr kumimoji="1" lang="en-US" altLang="ja-JP" sz="2400" b="1" dirty="0" smtClean="0">
                <a:solidFill>
                  <a:srgbClr val="FFFFFF"/>
                </a:solidFill>
              </a:rPr>
              <a:t>,</a:t>
            </a:r>
            <a:r>
              <a:rPr kumimoji="1" lang="ja-JP" altLang="en-US" sz="2400" b="1" dirty="0" smtClean="0">
                <a:solidFill>
                  <a:srgbClr val="FFFFFF"/>
                </a:solidFill>
              </a:rPr>
              <a:t>開発ツール等が存在している。</a:t>
            </a:r>
            <a:endParaRPr kumimoji="1" lang="ja-JP" altLang="en-US" sz="2400" b="1" dirty="0">
              <a:solidFill>
                <a:srgbClr val="FFFFFF"/>
              </a:solidFill>
              <a:latin typeface="ＭＳ ゴシック" panose="020B0609070205080204" pitchFamily="49" charset="-128"/>
            </a:endParaRPr>
          </a:p>
        </p:txBody>
      </p:sp>
    </p:spTree>
    <p:extLst>
      <p:ext uri="{BB962C8B-B14F-4D97-AF65-F5344CB8AC3E}">
        <p14:creationId xmlns:p14="http://schemas.microsoft.com/office/powerpoint/2010/main" val="40658815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円/楕円 2"/>
          <p:cNvSpPr/>
          <p:nvPr/>
        </p:nvSpPr>
        <p:spPr>
          <a:xfrm>
            <a:off x="3721100" y="165100"/>
            <a:ext cx="3479800" cy="812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solidFill>
                  <a:srgbClr val="FFFFFF"/>
                </a:solidFill>
              </a:rPr>
              <a:t>アプリ処理</a:t>
            </a:r>
            <a:r>
              <a:rPr kumimoji="1" lang="ja-JP" altLang="en-US" dirty="0">
                <a:solidFill>
                  <a:srgbClr val="FFFFFF"/>
                </a:solidFill>
              </a:rPr>
              <a:t>機能</a:t>
            </a:r>
          </a:p>
        </p:txBody>
      </p:sp>
      <p:sp>
        <p:nvSpPr>
          <p:cNvPr id="8" name="円/楕円 7"/>
          <p:cNvSpPr/>
          <p:nvPr/>
        </p:nvSpPr>
        <p:spPr>
          <a:xfrm>
            <a:off x="2298700" y="977900"/>
            <a:ext cx="1612900" cy="6223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dirty="0" smtClean="0">
                <a:solidFill>
                  <a:srgbClr val="FFFFFF"/>
                </a:solidFill>
              </a:rPr>
              <a:t>プログラム言語</a:t>
            </a:r>
            <a:endParaRPr kumimoji="1" lang="ja-JP" altLang="en-US" sz="1400" dirty="0">
              <a:solidFill>
                <a:srgbClr val="FFFFFF"/>
              </a:solidFill>
            </a:endParaRPr>
          </a:p>
        </p:txBody>
      </p:sp>
      <p:cxnSp>
        <p:nvCxnSpPr>
          <p:cNvPr id="10" name="直線コネクタ 9"/>
          <p:cNvCxnSpPr>
            <a:stCxn id="3" idx="2"/>
            <a:endCxn id="8" idx="0"/>
          </p:cNvCxnSpPr>
          <p:nvPr/>
        </p:nvCxnSpPr>
        <p:spPr>
          <a:xfrm flipH="1">
            <a:off x="3105150" y="571500"/>
            <a:ext cx="615950" cy="406400"/>
          </a:xfrm>
          <a:prstGeom prst="line">
            <a:avLst/>
          </a:prstGeom>
        </p:spPr>
        <p:style>
          <a:lnRef idx="1">
            <a:schemeClr val="accent1"/>
          </a:lnRef>
          <a:fillRef idx="0">
            <a:schemeClr val="accent1"/>
          </a:fillRef>
          <a:effectRef idx="0">
            <a:schemeClr val="accent1"/>
          </a:effectRef>
          <a:fontRef idx="minor">
            <a:schemeClr val="tx1"/>
          </a:fontRef>
        </p:style>
      </p:cxnSp>
      <p:sp>
        <p:nvSpPr>
          <p:cNvPr id="2" name="雲 1"/>
          <p:cNvSpPr/>
          <p:nvPr/>
        </p:nvSpPr>
        <p:spPr>
          <a:xfrm>
            <a:off x="317500" y="2044700"/>
            <a:ext cx="3162300" cy="9779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smtClean="0">
                <a:solidFill>
                  <a:srgbClr val="FFFFFF"/>
                </a:solidFill>
              </a:rPr>
              <a:t>Java,JS,php</a:t>
            </a:r>
            <a:r>
              <a:rPr kumimoji="1" lang="en-US" altLang="ja-JP" dirty="0" smtClean="0">
                <a:solidFill>
                  <a:srgbClr val="FFFFFF"/>
                </a:solidFill>
              </a:rPr>
              <a:t>…</a:t>
            </a:r>
            <a:endParaRPr kumimoji="1" lang="ja-JP" altLang="en-US" dirty="0">
              <a:solidFill>
                <a:srgbClr val="FFFFFF"/>
              </a:solidFill>
            </a:endParaRPr>
          </a:p>
        </p:txBody>
      </p:sp>
      <p:cxnSp>
        <p:nvCxnSpPr>
          <p:cNvPr id="5" name="直線コネクタ 4"/>
          <p:cNvCxnSpPr>
            <a:stCxn id="8" idx="3"/>
            <a:endCxn id="2" idx="3"/>
          </p:cNvCxnSpPr>
          <p:nvPr/>
        </p:nvCxnSpPr>
        <p:spPr>
          <a:xfrm flipH="1">
            <a:off x="1898650" y="1509066"/>
            <a:ext cx="636254" cy="591546"/>
          </a:xfrm>
          <a:prstGeom prst="line">
            <a:avLst/>
          </a:prstGeom>
        </p:spPr>
        <p:style>
          <a:lnRef idx="1">
            <a:schemeClr val="accent1"/>
          </a:lnRef>
          <a:fillRef idx="0">
            <a:schemeClr val="accent1"/>
          </a:fillRef>
          <a:effectRef idx="0">
            <a:schemeClr val="accent1"/>
          </a:effectRef>
          <a:fontRef idx="minor">
            <a:schemeClr val="tx1"/>
          </a:fontRef>
        </p:style>
      </p:cxnSp>
      <p:sp>
        <p:nvSpPr>
          <p:cNvPr id="14" name="円/楕円 13"/>
          <p:cNvSpPr/>
          <p:nvPr/>
        </p:nvSpPr>
        <p:spPr>
          <a:xfrm>
            <a:off x="4654550" y="1324916"/>
            <a:ext cx="1612900" cy="6223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ja-JP" altLang="en-US" sz="1400" dirty="0" smtClean="0">
                <a:solidFill>
                  <a:srgbClr val="FFFFFF"/>
                </a:solidFill>
              </a:rPr>
              <a:t>開発ツール</a:t>
            </a:r>
            <a:endParaRPr kumimoji="1" lang="ja-JP" altLang="en-US" sz="1400" dirty="0">
              <a:solidFill>
                <a:srgbClr val="FFFFFF"/>
              </a:solidFill>
            </a:endParaRPr>
          </a:p>
        </p:txBody>
      </p:sp>
      <p:cxnSp>
        <p:nvCxnSpPr>
          <p:cNvPr id="16" name="直線コネクタ 15"/>
          <p:cNvCxnSpPr>
            <a:stCxn id="3" idx="4"/>
            <a:endCxn id="14" idx="0"/>
          </p:cNvCxnSpPr>
          <p:nvPr/>
        </p:nvCxnSpPr>
        <p:spPr>
          <a:xfrm>
            <a:off x="5461000" y="977900"/>
            <a:ext cx="0" cy="347016"/>
          </a:xfrm>
          <a:prstGeom prst="line">
            <a:avLst/>
          </a:prstGeom>
        </p:spPr>
        <p:style>
          <a:lnRef idx="1">
            <a:schemeClr val="accent1"/>
          </a:lnRef>
          <a:fillRef idx="0">
            <a:schemeClr val="accent1"/>
          </a:fillRef>
          <a:effectRef idx="0">
            <a:schemeClr val="accent1"/>
          </a:effectRef>
          <a:fontRef idx="minor">
            <a:schemeClr val="tx1"/>
          </a:fontRef>
        </p:style>
      </p:cxnSp>
      <p:sp>
        <p:nvSpPr>
          <p:cNvPr id="18" name="雲 17"/>
          <p:cNvSpPr/>
          <p:nvPr/>
        </p:nvSpPr>
        <p:spPr>
          <a:xfrm>
            <a:off x="3879850" y="2533650"/>
            <a:ext cx="3162300" cy="977900"/>
          </a:xfrm>
          <a:prstGeom prst="clou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dirty="0" err="1" smtClean="0">
                <a:solidFill>
                  <a:srgbClr val="FFFFFF"/>
                </a:solidFill>
              </a:rPr>
              <a:t>Eclipse,TomCat</a:t>
            </a:r>
            <a:r>
              <a:rPr kumimoji="1" lang="en-US" altLang="ja-JP" dirty="0" smtClean="0">
                <a:solidFill>
                  <a:srgbClr val="FFFFFF"/>
                </a:solidFill>
              </a:rPr>
              <a:t>,…</a:t>
            </a:r>
            <a:endParaRPr kumimoji="1" lang="ja-JP" altLang="en-US" dirty="0">
              <a:solidFill>
                <a:srgbClr val="FFFFFF"/>
              </a:solidFill>
            </a:endParaRPr>
          </a:p>
        </p:txBody>
      </p:sp>
      <p:cxnSp>
        <p:nvCxnSpPr>
          <p:cNvPr id="20" name="直線コネクタ 19"/>
          <p:cNvCxnSpPr>
            <a:stCxn id="14" idx="4"/>
            <a:endCxn id="18" idx="3"/>
          </p:cNvCxnSpPr>
          <p:nvPr/>
        </p:nvCxnSpPr>
        <p:spPr>
          <a:xfrm>
            <a:off x="5461000" y="1947216"/>
            <a:ext cx="0" cy="642346"/>
          </a:xfrm>
          <a:prstGeom prst="line">
            <a:avLst/>
          </a:prstGeom>
        </p:spPr>
        <p:style>
          <a:lnRef idx="1">
            <a:schemeClr val="accent1"/>
          </a:lnRef>
          <a:fillRef idx="0">
            <a:schemeClr val="accent1"/>
          </a:fillRef>
          <a:effectRef idx="0">
            <a:schemeClr val="accent1"/>
          </a:effectRef>
          <a:fontRef idx="minor">
            <a:schemeClr val="tx1"/>
          </a:fontRef>
        </p:style>
      </p:cxnSp>
      <p:sp>
        <p:nvSpPr>
          <p:cNvPr id="21" name="円/楕円 20"/>
          <p:cNvSpPr/>
          <p:nvPr/>
        </p:nvSpPr>
        <p:spPr>
          <a:xfrm>
            <a:off x="7816850" y="1289050"/>
            <a:ext cx="1612900" cy="6223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sz="1400" dirty="0" smtClean="0">
                <a:solidFill>
                  <a:srgbClr val="FFFFFF"/>
                </a:solidFill>
              </a:rPr>
              <a:t>フレーム</a:t>
            </a:r>
            <a:r>
              <a:rPr kumimoji="1" lang="ja-JP" altLang="en-US" sz="1400" dirty="0">
                <a:solidFill>
                  <a:srgbClr val="FFFFFF"/>
                </a:solidFill>
              </a:rPr>
              <a:t>ワーク</a:t>
            </a:r>
          </a:p>
        </p:txBody>
      </p:sp>
      <p:cxnSp>
        <p:nvCxnSpPr>
          <p:cNvPr id="23" name="直線コネクタ 22"/>
          <p:cNvCxnSpPr>
            <a:stCxn id="3" idx="6"/>
            <a:endCxn id="21" idx="0"/>
          </p:cNvCxnSpPr>
          <p:nvPr/>
        </p:nvCxnSpPr>
        <p:spPr>
          <a:xfrm>
            <a:off x="7200900" y="571500"/>
            <a:ext cx="1422400" cy="717550"/>
          </a:xfrm>
          <a:prstGeom prst="line">
            <a:avLst/>
          </a:prstGeom>
        </p:spPr>
        <p:style>
          <a:lnRef idx="1">
            <a:schemeClr val="accent1"/>
          </a:lnRef>
          <a:fillRef idx="0">
            <a:schemeClr val="accent1"/>
          </a:fillRef>
          <a:effectRef idx="0">
            <a:schemeClr val="accent1"/>
          </a:effectRef>
          <a:fontRef idx="minor">
            <a:schemeClr val="tx1"/>
          </a:fontRef>
        </p:style>
      </p:cxnSp>
      <p:sp>
        <p:nvSpPr>
          <p:cNvPr id="24" name="雲 23"/>
          <p:cNvSpPr/>
          <p:nvPr/>
        </p:nvSpPr>
        <p:spPr>
          <a:xfrm>
            <a:off x="8309643" y="2100612"/>
            <a:ext cx="3162300" cy="977900"/>
          </a:xfrm>
          <a:prstGeom prst="clou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ja-JP" dirty="0" err="1" smtClean="0">
                <a:solidFill>
                  <a:srgbClr val="FFFFFF"/>
                </a:solidFill>
              </a:rPr>
              <a:t>Xamarin</a:t>
            </a:r>
            <a:r>
              <a:rPr lang="en-US" altLang="ja-JP" dirty="0" smtClean="0">
                <a:solidFill>
                  <a:srgbClr val="FFFFFF"/>
                </a:solidFill>
              </a:rPr>
              <a:t>,</a:t>
            </a:r>
            <a:r>
              <a:rPr lang="en-US" altLang="ja-JP" b="1" dirty="0">
                <a:solidFill>
                  <a:srgbClr val="FFFFFF"/>
                </a:solidFill>
              </a:rPr>
              <a:t> </a:t>
            </a:r>
            <a:r>
              <a:rPr lang="en-US" altLang="ja-JP" dirty="0" smtClean="0">
                <a:solidFill>
                  <a:srgbClr val="FFFFFF"/>
                </a:solidFill>
              </a:rPr>
              <a:t>Cordova…</a:t>
            </a:r>
            <a:endParaRPr kumimoji="1" lang="ja-JP" altLang="en-US" dirty="0">
              <a:solidFill>
                <a:srgbClr val="FFFFFF"/>
              </a:solidFill>
            </a:endParaRPr>
          </a:p>
        </p:txBody>
      </p:sp>
      <p:cxnSp>
        <p:nvCxnSpPr>
          <p:cNvPr id="26" name="直線コネクタ 25"/>
          <p:cNvCxnSpPr>
            <a:stCxn id="21" idx="5"/>
            <a:endCxn id="24" idx="3"/>
          </p:cNvCxnSpPr>
          <p:nvPr/>
        </p:nvCxnSpPr>
        <p:spPr>
          <a:xfrm>
            <a:off x="9193546" y="1820216"/>
            <a:ext cx="697247" cy="336308"/>
          </a:xfrm>
          <a:prstGeom prst="line">
            <a:avLst/>
          </a:prstGeom>
        </p:spPr>
        <p:style>
          <a:lnRef idx="1">
            <a:schemeClr val="accent1"/>
          </a:lnRef>
          <a:fillRef idx="0">
            <a:schemeClr val="accent1"/>
          </a:fillRef>
          <a:effectRef idx="0">
            <a:schemeClr val="accent1"/>
          </a:effectRef>
          <a:fontRef idx="minor">
            <a:schemeClr val="tx1"/>
          </a:fontRef>
        </p:style>
      </p:cxnSp>
      <p:sp>
        <p:nvSpPr>
          <p:cNvPr id="29" name="テキスト ボックス 28"/>
          <p:cNvSpPr txBox="1"/>
          <p:nvPr/>
        </p:nvSpPr>
        <p:spPr>
          <a:xfrm>
            <a:off x="555219" y="4214167"/>
            <a:ext cx="8537915" cy="461665"/>
          </a:xfrm>
          <a:prstGeom prst="rect">
            <a:avLst/>
          </a:prstGeom>
          <a:noFill/>
        </p:spPr>
        <p:txBody>
          <a:bodyPr wrap="none" rtlCol="0">
            <a:spAutoFit/>
          </a:bodyPr>
          <a:lstStyle/>
          <a:p>
            <a:r>
              <a:rPr kumimoji="1" lang="ja-JP" altLang="en-US" sz="2400" b="1" dirty="0" smtClean="0">
                <a:solidFill>
                  <a:srgbClr val="FFFFFF"/>
                </a:solidFill>
                <a:latin typeface="ＭＳ ゴシック" panose="020B0609070205080204" pitchFamily="49" charset="-128"/>
              </a:rPr>
              <a:t>初心者がアプリケーション開発をするための情報量が多い。</a:t>
            </a:r>
            <a:endParaRPr kumimoji="1" lang="ja-JP" altLang="en-US" sz="2400" b="1" dirty="0">
              <a:solidFill>
                <a:srgbClr val="FFFFFF"/>
              </a:solidFill>
              <a:latin typeface="ＭＳ ゴシック" panose="020B0609070205080204" pitchFamily="49" charset="-128"/>
            </a:endParaRPr>
          </a:p>
        </p:txBody>
      </p:sp>
      <p:sp>
        <p:nvSpPr>
          <p:cNvPr id="30" name="テキスト ボックス 29"/>
          <p:cNvSpPr txBox="1"/>
          <p:nvPr/>
        </p:nvSpPr>
        <p:spPr>
          <a:xfrm>
            <a:off x="891835" y="4813946"/>
            <a:ext cx="6062878" cy="461665"/>
          </a:xfrm>
          <a:prstGeom prst="rect">
            <a:avLst/>
          </a:prstGeom>
          <a:noFill/>
        </p:spPr>
        <p:txBody>
          <a:bodyPr wrap="none" rtlCol="0">
            <a:spAutoFit/>
          </a:bodyPr>
          <a:lstStyle/>
          <a:p>
            <a:r>
              <a:rPr kumimoji="1" lang="ja-JP" altLang="en-US" sz="2400" b="1" dirty="0" smtClean="0">
                <a:solidFill>
                  <a:srgbClr val="FFFFFF"/>
                </a:solidFill>
                <a:latin typeface="ＭＳ ゴシック" panose="020B0609070205080204" pitchFamily="49" charset="-128"/>
              </a:rPr>
              <a:t>⇒</a:t>
            </a:r>
            <a:r>
              <a:rPr kumimoji="1" lang="ja-JP" altLang="en-US" sz="2400" b="1" u="sng" dirty="0" smtClean="0">
                <a:solidFill>
                  <a:srgbClr val="FFFFFF"/>
                </a:solidFill>
                <a:latin typeface="ＭＳ ゴシック" panose="020B0609070205080204" pitchFamily="49" charset="-128"/>
              </a:rPr>
              <a:t>何を使用すればいいか困惑してしまう</a:t>
            </a:r>
            <a:r>
              <a:rPr kumimoji="1" lang="en-US" altLang="ja-JP" sz="2400" b="1" u="sng" dirty="0" smtClean="0">
                <a:solidFill>
                  <a:srgbClr val="FFFFFF"/>
                </a:solidFill>
                <a:latin typeface="ＭＳ ゴシック" panose="020B0609070205080204" pitchFamily="49" charset="-128"/>
              </a:rPr>
              <a:t>…</a:t>
            </a:r>
            <a:endParaRPr kumimoji="1" lang="ja-JP" altLang="en-US" sz="2400" b="1" u="sng" dirty="0">
              <a:solidFill>
                <a:srgbClr val="FFFFFF"/>
              </a:solidFill>
              <a:latin typeface="ＭＳ ゴシック" panose="020B0609070205080204" pitchFamily="49" charset="-128"/>
            </a:endParaRPr>
          </a:p>
        </p:txBody>
      </p:sp>
      <p:sp>
        <p:nvSpPr>
          <p:cNvPr id="31" name="テキスト ボックス 30"/>
          <p:cNvSpPr txBox="1"/>
          <p:nvPr/>
        </p:nvSpPr>
        <p:spPr>
          <a:xfrm>
            <a:off x="555218" y="5461646"/>
            <a:ext cx="6837128" cy="461665"/>
          </a:xfrm>
          <a:prstGeom prst="rect">
            <a:avLst/>
          </a:prstGeom>
          <a:noFill/>
        </p:spPr>
        <p:txBody>
          <a:bodyPr wrap="none" rtlCol="0">
            <a:spAutoFit/>
          </a:bodyPr>
          <a:lstStyle/>
          <a:p>
            <a:r>
              <a:rPr kumimoji="1" lang="ja-JP" altLang="en-US" sz="2400" b="1" dirty="0" smtClean="0">
                <a:solidFill>
                  <a:srgbClr val="FFFFFF"/>
                </a:solidFill>
                <a:latin typeface="ＭＳ ゴシック" panose="020B0609070205080204" pitchFamily="49" charset="-128"/>
              </a:rPr>
              <a:t>各ツール等の利点等を調査し、取捨選択を行う</a:t>
            </a:r>
            <a:r>
              <a:rPr kumimoji="1" lang="en-US" altLang="ja-JP" sz="2400" b="1" dirty="0" smtClean="0">
                <a:solidFill>
                  <a:srgbClr val="FFFFFF"/>
                </a:solidFill>
                <a:latin typeface="ＭＳ ゴシック" panose="020B0609070205080204" pitchFamily="49" charset="-128"/>
              </a:rPr>
              <a:t>!</a:t>
            </a:r>
          </a:p>
        </p:txBody>
      </p:sp>
    </p:spTree>
    <p:extLst>
      <p:ext uri="{BB962C8B-B14F-4D97-AF65-F5344CB8AC3E}">
        <p14:creationId xmlns:p14="http://schemas.microsoft.com/office/powerpoint/2010/main" val="18242861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02919" y="284176"/>
            <a:ext cx="9784080" cy="1023924"/>
          </a:xfrm>
        </p:spPr>
        <p:txBody>
          <a:bodyPr/>
          <a:lstStyle/>
          <a:p>
            <a:r>
              <a:rPr lang="ja-JP" altLang="en-US" dirty="0"/>
              <a:t>調査</a:t>
            </a:r>
            <a:r>
              <a:rPr lang="ja-JP" altLang="en-US" dirty="0" smtClean="0"/>
              <a:t>する</a:t>
            </a:r>
            <a:r>
              <a:rPr lang="ja-JP" altLang="en-US" dirty="0"/>
              <a:t>上</a:t>
            </a:r>
            <a:r>
              <a:rPr lang="ja-JP" altLang="en-US" dirty="0" smtClean="0"/>
              <a:t>での前提条件</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開発者がスマートフォンのアプリケーション開発が未経験であること。</a:t>
            </a:r>
            <a:endParaRPr kumimoji="1" lang="en-US" altLang="ja-JP" dirty="0" smtClean="0"/>
          </a:p>
          <a:p>
            <a:pPr marL="0" indent="0">
              <a:buNone/>
            </a:pPr>
            <a:endParaRPr lang="en-US" altLang="ja-JP" dirty="0"/>
          </a:p>
          <a:p>
            <a:pPr marL="0" indent="0">
              <a:buNone/>
            </a:pPr>
            <a:r>
              <a:rPr lang="ja-JP" altLang="en-US" dirty="0" smtClean="0"/>
              <a:t>・開発者がプログラム開発が経験済であること。</a:t>
            </a:r>
            <a:endParaRPr lang="en-US" altLang="ja-JP" dirty="0"/>
          </a:p>
          <a:p>
            <a:endParaRPr lang="en-US" altLang="ja-JP" dirty="0"/>
          </a:p>
          <a:p>
            <a:r>
              <a:rPr kumimoji="1" lang="ja-JP" altLang="en-US" dirty="0" smtClean="0"/>
              <a:t>開発するアプリケーションのベースは日記アプリを開発する。</a:t>
            </a:r>
            <a:endParaRPr kumimoji="1" lang="en-US" altLang="ja-JP" dirty="0" smtClean="0"/>
          </a:p>
          <a:p>
            <a:pPr lvl="1"/>
            <a:r>
              <a:rPr lang="ja-JP" altLang="en-US" dirty="0" smtClean="0"/>
              <a:t>日記アプリを作成していく過程で取捨選択を行う。</a:t>
            </a:r>
            <a:endParaRPr kumimoji="1" lang="en-US" altLang="ja-JP" dirty="0"/>
          </a:p>
          <a:p>
            <a:r>
              <a:rPr lang="ja-JP" altLang="en-US" dirty="0" smtClean="0"/>
              <a:t>スマホアプリは</a:t>
            </a:r>
            <a:r>
              <a:rPr lang="en-US" altLang="ja-JP" dirty="0" smtClean="0"/>
              <a:t>iOS</a:t>
            </a:r>
            <a:r>
              <a:rPr lang="ja-JP" altLang="en-US" dirty="0" smtClean="0"/>
              <a:t>も</a:t>
            </a:r>
            <a:r>
              <a:rPr lang="en-US" altLang="ja-JP" dirty="0" smtClean="0"/>
              <a:t>Android</a:t>
            </a:r>
            <a:r>
              <a:rPr lang="ja-JP" altLang="en-US" dirty="0" smtClean="0"/>
              <a:t>も使用可能なアプリであること。</a:t>
            </a:r>
            <a:endParaRPr kumimoji="1" lang="ja-JP" altLang="en-US" dirty="0"/>
          </a:p>
        </p:txBody>
      </p:sp>
    </p:spTree>
    <p:extLst>
      <p:ext uri="{BB962C8B-B14F-4D97-AF65-F5344CB8AC3E}">
        <p14:creationId xmlns:p14="http://schemas.microsoft.com/office/powerpoint/2010/main" val="5858931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スマートフォンアプリの種類</a:t>
            </a:r>
            <a:endParaRPr kumimoji="1" lang="ja-JP" altLang="en-US" dirty="0"/>
          </a:p>
        </p:txBody>
      </p:sp>
      <p:pic>
        <p:nvPicPr>
          <p:cNvPr id="11" name="コンテンツ プレースホルダー 10"/>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45532" y="445540"/>
            <a:ext cx="2173968" cy="1186032"/>
          </a:xfrm>
        </p:spPr>
      </p:pic>
      <p:sp>
        <p:nvSpPr>
          <p:cNvPr id="5" name="タイトル 1"/>
          <p:cNvSpPr txBox="1">
            <a:spLocks/>
          </p:cNvSpPr>
          <p:nvPr/>
        </p:nvSpPr>
        <p:spPr>
          <a:xfrm>
            <a:off x="1202918" y="3019835"/>
            <a:ext cx="3946597" cy="859145"/>
          </a:xfrm>
          <a:prstGeom prst="rect">
            <a:avLst/>
          </a:prstGeom>
          <a:solidFill>
            <a:schemeClr val="tx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lgn="l" defTabSz="914400" rtl="0" eaLnBrk="1" latinLnBrk="0" hangingPunct="1">
              <a:lnSpc>
                <a:spcPct val="85000"/>
              </a:lnSpc>
              <a:spcBef>
                <a:spcPct val="0"/>
              </a:spcBef>
              <a:buNone/>
              <a:defRPr kumimoji="1" sz="4000" kern="1200" cap="all" baseline="0">
                <a:solidFill>
                  <a:schemeClr val="bg2"/>
                </a:solidFill>
                <a:latin typeface="+mj-lt"/>
                <a:ea typeface="+mj-ea"/>
                <a:cs typeface="+mj-cs"/>
              </a:defRPr>
            </a:lvl1pPr>
          </a:lstStyle>
          <a:p>
            <a:pPr marL="457200" indent="-457200">
              <a:buFont typeface="Wingdings" panose="05000000000000000000" pitchFamily="2" charset="2"/>
              <a:buChar char="u"/>
            </a:pPr>
            <a:r>
              <a:rPr lang="ja-JP" altLang="en-US" sz="2800" b="1" dirty="0" smtClean="0">
                <a:solidFill>
                  <a:schemeClr val="bg2">
                    <a:lumMod val="75000"/>
                  </a:schemeClr>
                </a:solidFill>
              </a:rPr>
              <a:t>ネイティブアプリ</a:t>
            </a:r>
            <a:endParaRPr lang="en-US" altLang="ja-JP" sz="2800" b="1" dirty="0" smtClean="0">
              <a:solidFill>
                <a:schemeClr val="bg2">
                  <a:lumMod val="75000"/>
                </a:schemeClr>
              </a:solidFill>
            </a:endParaRPr>
          </a:p>
        </p:txBody>
      </p:sp>
      <p:sp>
        <p:nvSpPr>
          <p:cNvPr id="6" name="タイトル 1"/>
          <p:cNvSpPr txBox="1">
            <a:spLocks/>
          </p:cNvSpPr>
          <p:nvPr/>
        </p:nvSpPr>
        <p:spPr>
          <a:xfrm>
            <a:off x="1202919" y="1896941"/>
            <a:ext cx="10684281" cy="1035292"/>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kumimoji="1" sz="4000" kern="1200" cap="all" baseline="0">
                <a:solidFill>
                  <a:schemeClr val="bg2"/>
                </a:solidFill>
                <a:latin typeface="+mj-lt"/>
                <a:ea typeface="+mj-ea"/>
                <a:cs typeface="+mj-cs"/>
              </a:defRPr>
            </a:lvl1pPr>
          </a:lstStyle>
          <a:p>
            <a:r>
              <a:rPr lang="ja-JP" altLang="en-US" sz="3200" b="1" dirty="0" smtClean="0">
                <a:solidFill>
                  <a:schemeClr val="tx1"/>
                </a:solidFill>
              </a:rPr>
              <a:t>スマートフォンアプリにはどのような種類があるのか？</a:t>
            </a:r>
            <a:endParaRPr lang="ja-JP" altLang="en-US" sz="3200" b="1" dirty="0">
              <a:solidFill>
                <a:schemeClr val="tx1"/>
              </a:solidFill>
            </a:endParaRPr>
          </a:p>
        </p:txBody>
      </p:sp>
      <p:sp>
        <p:nvSpPr>
          <p:cNvPr id="9" name="タイトル 1"/>
          <p:cNvSpPr txBox="1">
            <a:spLocks/>
          </p:cNvSpPr>
          <p:nvPr/>
        </p:nvSpPr>
        <p:spPr>
          <a:xfrm>
            <a:off x="1202918" y="4258028"/>
            <a:ext cx="3946597" cy="859145"/>
          </a:xfrm>
          <a:prstGeom prst="rect">
            <a:avLst/>
          </a:prstGeom>
          <a:solidFill>
            <a:schemeClr val="tx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lgn="l" defTabSz="914400" rtl="0" eaLnBrk="1" latinLnBrk="0" hangingPunct="1">
              <a:lnSpc>
                <a:spcPct val="85000"/>
              </a:lnSpc>
              <a:spcBef>
                <a:spcPct val="0"/>
              </a:spcBef>
              <a:buNone/>
              <a:defRPr kumimoji="1" sz="4000" kern="1200" cap="all" baseline="0">
                <a:solidFill>
                  <a:schemeClr val="bg2"/>
                </a:solidFill>
                <a:latin typeface="+mj-lt"/>
                <a:ea typeface="+mj-ea"/>
                <a:cs typeface="+mj-cs"/>
              </a:defRPr>
            </a:lvl1pPr>
          </a:lstStyle>
          <a:p>
            <a:pPr marL="457200" indent="-457200">
              <a:buFont typeface="Wingdings" panose="05000000000000000000" pitchFamily="2" charset="2"/>
              <a:buChar char="u"/>
            </a:pPr>
            <a:r>
              <a:rPr lang="en-US" altLang="ja-JP" sz="2800" b="1" dirty="0" smtClean="0">
                <a:solidFill>
                  <a:schemeClr val="bg2">
                    <a:lumMod val="75000"/>
                  </a:schemeClr>
                </a:solidFill>
              </a:rPr>
              <a:t>WE</a:t>
            </a:r>
            <a:r>
              <a:rPr lang="en-US" altLang="ja-JP" sz="2800" b="1" dirty="0">
                <a:solidFill>
                  <a:schemeClr val="bg2">
                    <a:lumMod val="75000"/>
                  </a:schemeClr>
                </a:solidFill>
              </a:rPr>
              <a:t>B</a:t>
            </a:r>
            <a:r>
              <a:rPr lang="ja-JP" altLang="en-US" sz="2800" b="1" dirty="0" smtClean="0">
                <a:solidFill>
                  <a:schemeClr val="bg2">
                    <a:lumMod val="75000"/>
                  </a:schemeClr>
                </a:solidFill>
              </a:rPr>
              <a:t>アプリ</a:t>
            </a:r>
            <a:endParaRPr lang="en-US" altLang="ja-JP" sz="2800" b="1" dirty="0" smtClean="0">
              <a:solidFill>
                <a:schemeClr val="bg2">
                  <a:lumMod val="75000"/>
                </a:schemeClr>
              </a:solidFill>
            </a:endParaRPr>
          </a:p>
        </p:txBody>
      </p:sp>
      <p:sp>
        <p:nvSpPr>
          <p:cNvPr id="10" name="タイトル 1"/>
          <p:cNvSpPr txBox="1">
            <a:spLocks/>
          </p:cNvSpPr>
          <p:nvPr/>
        </p:nvSpPr>
        <p:spPr>
          <a:xfrm>
            <a:off x="1202918" y="5538103"/>
            <a:ext cx="3946597" cy="859145"/>
          </a:xfrm>
          <a:prstGeom prst="rect">
            <a:avLst/>
          </a:prstGeom>
          <a:solidFill>
            <a:schemeClr val="tx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lgn="l" defTabSz="914400" rtl="0" eaLnBrk="1" latinLnBrk="0" hangingPunct="1">
              <a:lnSpc>
                <a:spcPct val="85000"/>
              </a:lnSpc>
              <a:spcBef>
                <a:spcPct val="0"/>
              </a:spcBef>
              <a:buNone/>
              <a:defRPr kumimoji="1" sz="4000" kern="1200" cap="all" baseline="0">
                <a:solidFill>
                  <a:schemeClr val="bg2"/>
                </a:solidFill>
                <a:latin typeface="+mj-lt"/>
                <a:ea typeface="+mj-ea"/>
                <a:cs typeface="+mj-cs"/>
              </a:defRPr>
            </a:lvl1pPr>
          </a:lstStyle>
          <a:p>
            <a:pPr marL="457200" indent="-457200">
              <a:buFont typeface="Wingdings" panose="05000000000000000000" pitchFamily="2" charset="2"/>
              <a:buChar char="u"/>
            </a:pPr>
            <a:r>
              <a:rPr lang="ja-JP" altLang="en-US" sz="2800" b="1" dirty="0">
                <a:solidFill>
                  <a:schemeClr val="bg2">
                    <a:lumMod val="75000"/>
                  </a:schemeClr>
                </a:solidFill>
              </a:rPr>
              <a:t>ハイブリッド</a:t>
            </a:r>
            <a:r>
              <a:rPr lang="ja-JP" altLang="en-US" sz="2800" b="1" dirty="0" smtClean="0">
                <a:solidFill>
                  <a:schemeClr val="bg2">
                    <a:lumMod val="75000"/>
                  </a:schemeClr>
                </a:solidFill>
              </a:rPr>
              <a:t>アプリ</a:t>
            </a:r>
            <a:endParaRPr lang="en-US" altLang="ja-JP" sz="2800" b="1" dirty="0" smtClean="0">
              <a:solidFill>
                <a:schemeClr val="bg2">
                  <a:lumMod val="75000"/>
                </a:schemeClr>
              </a:solidFill>
            </a:endParaRPr>
          </a:p>
        </p:txBody>
      </p:sp>
      <p:sp>
        <p:nvSpPr>
          <p:cNvPr id="12" name="右矢印 11"/>
          <p:cNvSpPr/>
          <p:nvPr/>
        </p:nvSpPr>
        <p:spPr>
          <a:xfrm>
            <a:off x="5464347" y="3154542"/>
            <a:ext cx="868680" cy="621362"/>
          </a:xfrm>
          <a:prstGeom prst="rightArrow">
            <a:avLst/>
          </a:prstGeom>
          <a:solidFill>
            <a:schemeClr val="tx1"/>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右矢印 12"/>
          <p:cNvSpPr/>
          <p:nvPr/>
        </p:nvSpPr>
        <p:spPr>
          <a:xfrm>
            <a:off x="5464347" y="4376919"/>
            <a:ext cx="868680" cy="621362"/>
          </a:xfrm>
          <a:prstGeom prst="rightArrow">
            <a:avLst/>
          </a:prstGeom>
          <a:solidFill>
            <a:schemeClr val="tx1"/>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右矢印 13"/>
          <p:cNvSpPr/>
          <p:nvPr/>
        </p:nvSpPr>
        <p:spPr>
          <a:xfrm>
            <a:off x="5462362" y="5599296"/>
            <a:ext cx="868680" cy="621362"/>
          </a:xfrm>
          <a:prstGeom prst="rightArrow">
            <a:avLst/>
          </a:prstGeom>
          <a:solidFill>
            <a:schemeClr val="tx1"/>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タイトル 1"/>
          <p:cNvSpPr txBox="1">
            <a:spLocks/>
          </p:cNvSpPr>
          <p:nvPr/>
        </p:nvSpPr>
        <p:spPr>
          <a:xfrm>
            <a:off x="6545059" y="2977047"/>
            <a:ext cx="5342141" cy="859145"/>
          </a:xfrm>
          <a:prstGeom prst="rect">
            <a:avLst/>
          </a:prstGeom>
          <a:solidFill>
            <a:schemeClr val="tx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lgn="l" defTabSz="914400" rtl="0" eaLnBrk="1" latinLnBrk="0" hangingPunct="1">
              <a:lnSpc>
                <a:spcPct val="85000"/>
              </a:lnSpc>
              <a:spcBef>
                <a:spcPct val="0"/>
              </a:spcBef>
              <a:buNone/>
              <a:defRPr kumimoji="1" sz="4000" kern="1200" cap="all" baseline="0">
                <a:solidFill>
                  <a:schemeClr val="bg2"/>
                </a:solidFill>
                <a:latin typeface="+mj-lt"/>
                <a:ea typeface="+mj-ea"/>
                <a:cs typeface="+mj-cs"/>
              </a:defRPr>
            </a:lvl1pPr>
          </a:lstStyle>
          <a:p>
            <a:r>
              <a:rPr lang="ja-JP" altLang="en-US" sz="2000" b="1" dirty="0" smtClean="0">
                <a:solidFill>
                  <a:schemeClr val="bg2">
                    <a:lumMod val="75000"/>
                  </a:schemeClr>
                </a:solidFill>
              </a:rPr>
              <a:t>・インストールして</a:t>
            </a:r>
            <a:r>
              <a:rPr lang="en-US" altLang="ja-JP" sz="2000" b="1" dirty="0" smtClean="0">
                <a:solidFill>
                  <a:schemeClr val="bg2">
                    <a:lumMod val="75000"/>
                  </a:schemeClr>
                </a:solidFill>
              </a:rPr>
              <a:t>OS</a:t>
            </a:r>
            <a:r>
              <a:rPr lang="ja-JP" altLang="en-US" sz="2000" b="1" dirty="0" smtClean="0">
                <a:solidFill>
                  <a:schemeClr val="bg2">
                    <a:lumMod val="75000"/>
                  </a:schemeClr>
                </a:solidFill>
              </a:rPr>
              <a:t>上で直接起動</a:t>
            </a:r>
            <a:endParaRPr lang="en-US" altLang="ja-JP" sz="2000" b="1" dirty="0" smtClean="0">
              <a:solidFill>
                <a:schemeClr val="bg2">
                  <a:lumMod val="75000"/>
                </a:schemeClr>
              </a:solidFill>
            </a:endParaRPr>
          </a:p>
          <a:p>
            <a:r>
              <a:rPr lang="ja-JP" altLang="en-US" sz="2000" b="1" dirty="0" smtClean="0">
                <a:solidFill>
                  <a:schemeClr val="bg2">
                    <a:lumMod val="75000"/>
                  </a:schemeClr>
                </a:solidFill>
              </a:rPr>
              <a:t>・ネットワーク環境が必須ではない</a:t>
            </a:r>
            <a:endParaRPr lang="en-US" altLang="ja-JP" sz="2000" b="1" dirty="0" smtClean="0">
              <a:solidFill>
                <a:schemeClr val="bg2">
                  <a:lumMod val="75000"/>
                </a:schemeClr>
              </a:solidFill>
            </a:endParaRPr>
          </a:p>
        </p:txBody>
      </p:sp>
      <p:sp>
        <p:nvSpPr>
          <p:cNvPr id="18" name="タイトル 1"/>
          <p:cNvSpPr txBox="1">
            <a:spLocks/>
          </p:cNvSpPr>
          <p:nvPr/>
        </p:nvSpPr>
        <p:spPr>
          <a:xfrm>
            <a:off x="6545058" y="5617699"/>
            <a:ext cx="5342141" cy="859145"/>
          </a:xfrm>
          <a:prstGeom prst="rect">
            <a:avLst/>
          </a:prstGeom>
          <a:solidFill>
            <a:schemeClr val="accent6">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lgn="l" defTabSz="914400" rtl="0" eaLnBrk="1" latinLnBrk="0" hangingPunct="1">
              <a:lnSpc>
                <a:spcPct val="85000"/>
              </a:lnSpc>
              <a:spcBef>
                <a:spcPct val="0"/>
              </a:spcBef>
              <a:buNone/>
              <a:defRPr kumimoji="1" sz="4000" kern="1200" cap="all" baseline="0">
                <a:solidFill>
                  <a:schemeClr val="bg2"/>
                </a:solidFill>
                <a:latin typeface="+mj-lt"/>
                <a:ea typeface="+mj-ea"/>
                <a:cs typeface="+mj-cs"/>
              </a:defRPr>
            </a:lvl1pPr>
          </a:lstStyle>
          <a:p>
            <a:r>
              <a:rPr lang="ja-JP" altLang="en-US" sz="2000" b="1" dirty="0" smtClean="0">
                <a:solidFill>
                  <a:srgbClr val="FF0000"/>
                </a:solidFill>
              </a:rPr>
              <a:t>・ネイティブアプリと</a:t>
            </a:r>
            <a:r>
              <a:rPr lang="en-US" altLang="ja-JP" sz="2000" b="1" dirty="0" smtClean="0">
                <a:solidFill>
                  <a:srgbClr val="FF0000"/>
                </a:solidFill>
              </a:rPr>
              <a:t>WEB</a:t>
            </a:r>
            <a:r>
              <a:rPr lang="ja-JP" altLang="en-US" sz="2000" b="1" dirty="0" smtClean="0">
                <a:solidFill>
                  <a:srgbClr val="FF0000"/>
                </a:solidFill>
              </a:rPr>
              <a:t>アプリの</a:t>
            </a:r>
            <a:endParaRPr lang="en-US" altLang="ja-JP" sz="2000" b="1" dirty="0" smtClean="0">
              <a:solidFill>
                <a:srgbClr val="FF0000"/>
              </a:solidFill>
            </a:endParaRPr>
          </a:p>
          <a:p>
            <a:r>
              <a:rPr lang="ja-JP" altLang="en-US" sz="2000" b="1" dirty="0">
                <a:solidFill>
                  <a:srgbClr val="FF0000"/>
                </a:solidFill>
              </a:rPr>
              <a:t>　</a:t>
            </a:r>
            <a:r>
              <a:rPr lang="ja-JP" altLang="en-US" sz="2000" b="1" dirty="0" smtClean="0">
                <a:solidFill>
                  <a:srgbClr val="FF0000"/>
                </a:solidFill>
              </a:rPr>
              <a:t>両方の特性を持つ</a:t>
            </a:r>
            <a:endParaRPr lang="en-US" altLang="ja-JP" sz="2000" b="1" dirty="0" smtClean="0">
              <a:solidFill>
                <a:srgbClr val="FF0000"/>
              </a:solidFill>
            </a:endParaRPr>
          </a:p>
        </p:txBody>
      </p:sp>
      <p:sp>
        <p:nvSpPr>
          <p:cNvPr id="15" name="タイトル 1"/>
          <p:cNvSpPr txBox="1">
            <a:spLocks/>
          </p:cNvSpPr>
          <p:nvPr/>
        </p:nvSpPr>
        <p:spPr>
          <a:xfrm>
            <a:off x="6545057" y="4284167"/>
            <a:ext cx="5342141" cy="859145"/>
          </a:xfrm>
          <a:prstGeom prst="rect">
            <a:avLst/>
          </a:prstGeom>
          <a:solidFill>
            <a:schemeClr val="tx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lgn="l" defTabSz="914400" rtl="0" eaLnBrk="1" latinLnBrk="0" hangingPunct="1">
              <a:lnSpc>
                <a:spcPct val="85000"/>
              </a:lnSpc>
              <a:spcBef>
                <a:spcPct val="0"/>
              </a:spcBef>
              <a:buNone/>
              <a:defRPr kumimoji="1" sz="4000" kern="1200" cap="all" baseline="0">
                <a:solidFill>
                  <a:schemeClr val="bg2"/>
                </a:solidFill>
                <a:latin typeface="+mj-lt"/>
                <a:ea typeface="+mj-ea"/>
                <a:cs typeface="+mj-cs"/>
              </a:defRPr>
            </a:lvl1pPr>
          </a:lstStyle>
          <a:p>
            <a:r>
              <a:rPr lang="ja-JP" altLang="en-US" sz="2000" b="1" dirty="0" smtClean="0">
                <a:solidFill>
                  <a:schemeClr val="bg2">
                    <a:lumMod val="75000"/>
                  </a:schemeClr>
                </a:solidFill>
              </a:rPr>
              <a:t>・ブラウザア上で動作する</a:t>
            </a:r>
            <a:endParaRPr lang="en-US" altLang="ja-JP" sz="2000" b="1" dirty="0" smtClean="0">
              <a:solidFill>
                <a:schemeClr val="bg2">
                  <a:lumMod val="75000"/>
                </a:schemeClr>
              </a:solidFill>
            </a:endParaRPr>
          </a:p>
          <a:p>
            <a:r>
              <a:rPr lang="ja-JP" altLang="en-US" sz="2000" b="1" dirty="0" smtClean="0">
                <a:solidFill>
                  <a:schemeClr val="bg2">
                    <a:lumMod val="75000"/>
                  </a:schemeClr>
                </a:solidFill>
              </a:rPr>
              <a:t>・ネットワーク環境が必須</a:t>
            </a:r>
            <a:endParaRPr lang="en-US" altLang="ja-JP" sz="2000" b="1" dirty="0" smtClean="0">
              <a:solidFill>
                <a:schemeClr val="bg2">
                  <a:lumMod val="75000"/>
                </a:schemeClr>
              </a:solidFill>
            </a:endParaRPr>
          </a:p>
        </p:txBody>
      </p:sp>
    </p:spTree>
    <p:extLst>
      <p:ext uri="{BB962C8B-B14F-4D97-AF65-F5344CB8AC3E}">
        <p14:creationId xmlns:p14="http://schemas.microsoft.com/office/powerpoint/2010/main" val="9286919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txBox="1">
            <a:spLocks/>
          </p:cNvSpPr>
          <p:nvPr/>
        </p:nvSpPr>
        <p:spPr>
          <a:xfrm>
            <a:off x="699998" y="2011680"/>
            <a:ext cx="5129302" cy="4663440"/>
          </a:xfrm>
          <a:prstGeom prst="rect">
            <a:avLst/>
          </a:prstGeom>
          <a:solidFill>
            <a:schemeClr val="tx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lgn="l" defTabSz="914400" rtl="0" eaLnBrk="1" latinLnBrk="0" hangingPunct="1">
              <a:lnSpc>
                <a:spcPct val="85000"/>
              </a:lnSpc>
              <a:spcBef>
                <a:spcPct val="0"/>
              </a:spcBef>
              <a:buNone/>
              <a:defRPr kumimoji="1" sz="4000" kern="1200" cap="all" baseline="0">
                <a:solidFill>
                  <a:schemeClr val="bg2"/>
                </a:solidFill>
                <a:latin typeface="+mj-lt"/>
                <a:ea typeface="+mj-ea"/>
                <a:cs typeface="+mj-cs"/>
              </a:defRPr>
            </a:lvl1pPr>
          </a:lstStyle>
          <a:p>
            <a:endParaRPr lang="en-US" altLang="ja-JP" sz="2800" b="1" dirty="0" smtClean="0">
              <a:solidFill>
                <a:schemeClr val="bg2">
                  <a:lumMod val="75000"/>
                </a:schemeClr>
              </a:solidFill>
            </a:endParaRPr>
          </a:p>
        </p:txBody>
      </p:sp>
      <p:sp>
        <p:nvSpPr>
          <p:cNvPr id="7" name="正方形/長方形 6"/>
          <p:cNvSpPr/>
          <p:nvPr/>
        </p:nvSpPr>
        <p:spPr>
          <a:xfrm>
            <a:off x="774114" y="2073912"/>
            <a:ext cx="5009466" cy="685800"/>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1015707" y="1945336"/>
            <a:ext cx="4443502" cy="960120"/>
          </a:xfrm>
        </p:spPr>
        <p:txBody>
          <a:bodyPr>
            <a:normAutofit/>
          </a:bodyPr>
          <a:lstStyle/>
          <a:p>
            <a:pPr algn="ctr"/>
            <a:r>
              <a:rPr lang="ja-JP" altLang="en-US" sz="2800" b="1" dirty="0" smtClean="0">
                <a:solidFill>
                  <a:schemeClr val="bg2">
                    <a:lumMod val="75000"/>
                  </a:schemeClr>
                </a:solidFill>
              </a:rPr>
              <a:t>ネイティブアプリ</a:t>
            </a:r>
            <a:endParaRPr kumimoji="1" lang="ja-JP" altLang="en-US" sz="2800" b="1" dirty="0">
              <a:solidFill>
                <a:schemeClr val="bg2">
                  <a:lumMod val="75000"/>
                </a:schemeClr>
              </a:solidFill>
            </a:endParaRPr>
          </a:p>
        </p:txBody>
      </p:sp>
      <p:sp>
        <p:nvSpPr>
          <p:cNvPr id="17" name="タイトル 1"/>
          <p:cNvSpPr txBox="1">
            <a:spLocks/>
          </p:cNvSpPr>
          <p:nvPr/>
        </p:nvSpPr>
        <p:spPr>
          <a:xfrm>
            <a:off x="6498818" y="2011680"/>
            <a:ext cx="5129302" cy="4663440"/>
          </a:xfrm>
          <a:prstGeom prst="rect">
            <a:avLst/>
          </a:prstGeom>
          <a:solidFill>
            <a:schemeClr val="tx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lgn="l" defTabSz="914400" rtl="0" eaLnBrk="1" latinLnBrk="0" hangingPunct="1">
              <a:lnSpc>
                <a:spcPct val="85000"/>
              </a:lnSpc>
              <a:spcBef>
                <a:spcPct val="0"/>
              </a:spcBef>
              <a:buNone/>
              <a:defRPr kumimoji="1" sz="4000" kern="1200" cap="all" baseline="0">
                <a:solidFill>
                  <a:schemeClr val="bg2"/>
                </a:solidFill>
                <a:latin typeface="+mj-lt"/>
                <a:ea typeface="+mj-ea"/>
                <a:cs typeface="+mj-cs"/>
              </a:defRPr>
            </a:lvl1pPr>
          </a:lstStyle>
          <a:p>
            <a:endParaRPr lang="en-US" altLang="ja-JP" sz="2800" b="1" dirty="0" smtClean="0">
              <a:solidFill>
                <a:schemeClr val="bg2">
                  <a:lumMod val="75000"/>
                </a:schemeClr>
              </a:solidFill>
            </a:endParaRPr>
          </a:p>
        </p:txBody>
      </p:sp>
      <p:sp>
        <p:nvSpPr>
          <p:cNvPr id="19" name="タイトル 1"/>
          <p:cNvSpPr txBox="1">
            <a:spLocks/>
          </p:cNvSpPr>
          <p:nvPr/>
        </p:nvSpPr>
        <p:spPr>
          <a:xfrm>
            <a:off x="937260" y="266549"/>
            <a:ext cx="9784080" cy="1508760"/>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kumimoji="1" sz="4000" kern="1200" cap="all" baseline="0">
                <a:solidFill>
                  <a:schemeClr val="bg2"/>
                </a:solidFill>
                <a:latin typeface="+mj-lt"/>
                <a:ea typeface="+mj-ea"/>
                <a:cs typeface="+mj-cs"/>
              </a:defRPr>
            </a:lvl1pPr>
          </a:lstStyle>
          <a:p>
            <a:r>
              <a:rPr lang="ja-JP" altLang="en-US" dirty="0" smtClean="0"/>
              <a:t>ネイティブアプリと</a:t>
            </a:r>
            <a:r>
              <a:rPr lang="en-US" altLang="ja-JP" dirty="0" smtClean="0"/>
              <a:t>WEB</a:t>
            </a:r>
            <a:r>
              <a:rPr lang="ja-JP" altLang="en-US" dirty="0" smtClean="0"/>
              <a:t>アプリ</a:t>
            </a:r>
            <a:endParaRPr lang="ja-JP" altLang="en-US" dirty="0"/>
          </a:p>
        </p:txBody>
      </p:sp>
      <p:sp>
        <p:nvSpPr>
          <p:cNvPr id="20" name="正方形/長方形 19"/>
          <p:cNvSpPr/>
          <p:nvPr/>
        </p:nvSpPr>
        <p:spPr>
          <a:xfrm>
            <a:off x="6554405" y="2084637"/>
            <a:ext cx="5073715" cy="685800"/>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タイトル 1"/>
          <p:cNvSpPr txBox="1">
            <a:spLocks/>
          </p:cNvSpPr>
          <p:nvPr/>
        </p:nvSpPr>
        <p:spPr>
          <a:xfrm>
            <a:off x="6777469" y="1965960"/>
            <a:ext cx="4443502" cy="960120"/>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kumimoji="1" sz="4000" kern="1200" cap="all" baseline="0">
                <a:solidFill>
                  <a:schemeClr val="bg2"/>
                </a:solidFill>
                <a:latin typeface="+mj-lt"/>
                <a:ea typeface="+mj-ea"/>
                <a:cs typeface="+mj-cs"/>
              </a:defRPr>
            </a:lvl1pPr>
          </a:lstStyle>
          <a:p>
            <a:pPr algn="ctr"/>
            <a:r>
              <a:rPr lang="en-US" altLang="ja-JP" sz="2800" b="1" dirty="0" smtClean="0">
                <a:solidFill>
                  <a:schemeClr val="bg2">
                    <a:lumMod val="75000"/>
                  </a:schemeClr>
                </a:solidFill>
              </a:rPr>
              <a:t>WEB</a:t>
            </a:r>
            <a:r>
              <a:rPr lang="ja-JP" altLang="en-US" sz="2800" b="1" dirty="0" smtClean="0">
                <a:solidFill>
                  <a:schemeClr val="bg2">
                    <a:lumMod val="75000"/>
                  </a:schemeClr>
                </a:solidFill>
              </a:rPr>
              <a:t>アプリ</a:t>
            </a:r>
            <a:endParaRPr lang="ja-JP" altLang="en-US" sz="2800" b="1" dirty="0">
              <a:solidFill>
                <a:schemeClr val="bg2">
                  <a:lumMod val="75000"/>
                </a:schemeClr>
              </a:solidFill>
            </a:endParaRPr>
          </a:p>
        </p:txBody>
      </p:sp>
      <p:sp>
        <p:nvSpPr>
          <p:cNvPr id="22" name="正方形/長方形 21"/>
          <p:cNvSpPr/>
          <p:nvPr/>
        </p:nvSpPr>
        <p:spPr>
          <a:xfrm>
            <a:off x="759916" y="2926080"/>
            <a:ext cx="5023663" cy="3749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タイトル 1"/>
          <p:cNvSpPr txBox="1">
            <a:spLocks/>
          </p:cNvSpPr>
          <p:nvPr/>
        </p:nvSpPr>
        <p:spPr>
          <a:xfrm>
            <a:off x="737055" y="2903220"/>
            <a:ext cx="1526085" cy="550876"/>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kumimoji="1" sz="4000" kern="1200" cap="all" baseline="0">
                <a:solidFill>
                  <a:schemeClr val="bg2"/>
                </a:solidFill>
                <a:latin typeface="+mj-lt"/>
                <a:ea typeface="+mj-ea"/>
                <a:cs typeface="+mj-cs"/>
              </a:defRPr>
            </a:lvl1pPr>
          </a:lstStyle>
          <a:p>
            <a:pPr marL="285750" indent="-285750">
              <a:buFont typeface="Arial" panose="020B0604020202020204" pitchFamily="34" charset="0"/>
              <a:buChar char="•"/>
            </a:pPr>
            <a:r>
              <a:rPr lang="ja-JP" altLang="en-US" sz="1800" b="1" dirty="0" smtClean="0">
                <a:solidFill>
                  <a:schemeClr val="bg2">
                    <a:lumMod val="75000"/>
                  </a:schemeClr>
                </a:solidFill>
              </a:rPr>
              <a:t>開発環境</a:t>
            </a:r>
            <a:endParaRPr lang="ja-JP" altLang="en-US" sz="1800" b="1" dirty="0">
              <a:solidFill>
                <a:schemeClr val="bg2">
                  <a:lumMod val="75000"/>
                </a:schemeClr>
              </a:solidFill>
            </a:endParaRPr>
          </a:p>
        </p:txBody>
      </p:sp>
      <p:sp>
        <p:nvSpPr>
          <p:cNvPr id="24" name="タイトル 1"/>
          <p:cNvSpPr txBox="1">
            <a:spLocks/>
          </p:cNvSpPr>
          <p:nvPr/>
        </p:nvSpPr>
        <p:spPr>
          <a:xfrm>
            <a:off x="1071814" y="3269621"/>
            <a:ext cx="1526085" cy="365759"/>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kumimoji="1" sz="4000" kern="1200" cap="all" baseline="0">
                <a:solidFill>
                  <a:schemeClr val="bg2"/>
                </a:solidFill>
                <a:latin typeface="+mj-lt"/>
                <a:ea typeface="+mj-ea"/>
                <a:cs typeface="+mj-cs"/>
              </a:defRPr>
            </a:lvl1pPr>
          </a:lstStyle>
          <a:p>
            <a:r>
              <a:rPr lang="ja-JP" altLang="en-US" sz="1400" b="1" dirty="0" smtClean="0">
                <a:solidFill>
                  <a:schemeClr val="bg2">
                    <a:lumMod val="75000"/>
                  </a:schemeClr>
                </a:solidFill>
              </a:rPr>
              <a:t>－</a:t>
            </a:r>
            <a:r>
              <a:rPr lang="en-US" altLang="ja-JP" sz="1400" b="1" dirty="0" err="1" smtClean="0">
                <a:solidFill>
                  <a:schemeClr val="bg2">
                    <a:lumMod val="75000"/>
                  </a:schemeClr>
                </a:solidFill>
              </a:rPr>
              <a:t>ios</a:t>
            </a:r>
            <a:r>
              <a:rPr lang="ja-JP" altLang="en-US" sz="1400" b="1" dirty="0" smtClean="0">
                <a:solidFill>
                  <a:schemeClr val="bg2">
                    <a:lumMod val="75000"/>
                  </a:schemeClr>
                </a:solidFill>
              </a:rPr>
              <a:t>アプリ</a:t>
            </a:r>
            <a:endParaRPr lang="ja-JP" altLang="en-US" sz="1400" b="1" dirty="0">
              <a:solidFill>
                <a:schemeClr val="bg2">
                  <a:lumMod val="75000"/>
                </a:schemeClr>
              </a:solidFill>
            </a:endParaRPr>
          </a:p>
        </p:txBody>
      </p:sp>
      <p:sp>
        <p:nvSpPr>
          <p:cNvPr id="25" name="タイトル 1"/>
          <p:cNvSpPr txBox="1">
            <a:spLocks/>
          </p:cNvSpPr>
          <p:nvPr/>
        </p:nvSpPr>
        <p:spPr>
          <a:xfrm>
            <a:off x="1309599" y="3592850"/>
            <a:ext cx="4473981" cy="507393"/>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kumimoji="1" sz="4000" kern="1200" cap="all" baseline="0">
                <a:solidFill>
                  <a:schemeClr val="bg2"/>
                </a:solidFill>
                <a:latin typeface="+mj-lt"/>
                <a:ea typeface="+mj-ea"/>
                <a:cs typeface="+mj-cs"/>
              </a:defRPr>
            </a:lvl1pPr>
          </a:lstStyle>
          <a:p>
            <a:r>
              <a:rPr lang="ja-JP" altLang="en-US" sz="1400" b="1" dirty="0" smtClean="0">
                <a:solidFill>
                  <a:schemeClr val="bg2">
                    <a:lumMod val="75000"/>
                  </a:schemeClr>
                </a:solidFill>
              </a:rPr>
              <a:t>・開発言語に「</a:t>
            </a:r>
            <a:r>
              <a:rPr lang="en-US" altLang="ja-JP" sz="1400" b="1" dirty="0" smtClean="0">
                <a:solidFill>
                  <a:schemeClr val="bg2">
                    <a:lumMod val="75000"/>
                  </a:schemeClr>
                </a:solidFill>
              </a:rPr>
              <a:t>Objective-C</a:t>
            </a:r>
            <a:r>
              <a:rPr lang="ja-JP" altLang="en-US" sz="1400" b="1" dirty="0" smtClean="0">
                <a:solidFill>
                  <a:schemeClr val="bg2">
                    <a:lumMod val="75000"/>
                  </a:schemeClr>
                </a:solidFill>
              </a:rPr>
              <a:t>」「</a:t>
            </a:r>
            <a:r>
              <a:rPr lang="en-US" altLang="ja-JP" sz="1400" b="1" dirty="0">
                <a:solidFill>
                  <a:schemeClr val="bg2">
                    <a:lumMod val="75000"/>
                  </a:schemeClr>
                </a:solidFill>
              </a:rPr>
              <a:t>swift</a:t>
            </a:r>
            <a:r>
              <a:rPr lang="ja-JP" altLang="en-US" sz="1400" b="1" dirty="0" smtClean="0">
                <a:solidFill>
                  <a:schemeClr val="bg2">
                    <a:lumMod val="75000"/>
                  </a:schemeClr>
                </a:solidFill>
              </a:rPr>
              <a:t>」などを使用</a:t>
            </a:r>
            <a:endParaRPr lang="en-US" altLang="ja-JP" sz="1400" b="1" dirty="0" smtClean="0">
              <a:solidFill>
                <a:schemeClr val="bg2">
                  <a:lumMod val="75000"/>
                </a:schemeClr>
              </a:solidFill>
            </a:endParaRPr>
          </a:p>
          <a:p>
            <a:r>
              <a:rPr lang="ja-JP" altLang="en-US" sz="1400" b="1" dirty="0" smtClean="0">
                <a:solidFill>
                  <a:schemeClr val="bg2">
                    <a:lumMod val="75000"/>
                  </a:schemeClr>
                </a:solidFill>
              </a:rPr>
              <a:t>・</a:t>
            </a:r>
            <a:r>
              <a:rPr lang="en-US" altLang="ja-JP" sz="1400" b="1" dirty="0">
                <a:solidFill>
                  <a:schemeClr val="bg2">
                    <a:lumMod val="75000"/>
                  </a:schemeClr>
                </a:solidFill>
              </a:rPr>
              <a:t>Mac</a:t>
            </a:r>
            <a:r>
              <a:rPr lang="ja-JP" altLang="en-US" sz="1400" b="1" dirty="0">
                <a:solidFill>
                  <a:schemeClr val="bg2">
                    <a:lumMod val="75000"/>
                  </a:schemeClr>
                </a:solidFill>
              </a:rPr>
              <a:t>のみ開発可能</a:t>
            </a:r>
            <a:endParaRPr lang="en-US" altLang="ja-JP" sz="1400" b="1" dirty="0" smtClean="0">
              <a:solidFill>
                <a:schemeClr val="bg2">
                  <a:lumMod val="75000"/>
                </a:schemeClr>
              </a:solidFill>
            </a:endParaRPr>
          </a:p>
        </p:txBody>
      </p:sp>
      <p:sp>
        <p:nvSpPr>
          <p:cNvPr id="28" name="タイトル 1"/>
          <p:cNvSpPr txBox="1">
            <a:spLocks/>
          </p:cNvSpPr>
          <p:nvPr/>
        </p:nvSpPr>
        <p:spPr>
          <a:xfrm>
            <a:off x="1090797" y="3989993"/>
            <a:ext cx="1694934" cy="424223"/>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kumimoji="1" sz="4000" kern="1200" cap="all" baseline="0">
                <a:solidFill>
                  <a:schemeClr val="bg2"/>
                </a:solidFill>
                <a:latin typeface="+mj-lt"/>
                <a:ea typeface="+mj-ea"/>
                <a:cs typeface="+mj-cs"/>
              </a:defRPr>
            </a:lvl1pPr>
          </a:lstStyle>
          <a:p>
            <a:r>
              <a:rPr lang="ja-JP" altLang="en-US" sz="1400" b="1" dirty="0" smtClean="0">
                <a:solidFill>
                  <a:schemeClr val="bg2">
                    <a:lumMod val="75000"/>
                  </a:schemeClr>
                </a:solidFill>
              </a:rPr>
              <a:t>－</a:t>
            </a:r>
            <a:r>
              <a:rPr lang="en-US" altLang="ja-JP" sz="1400" b="1" dirty="0">
                <a:solidFill>
                  <a:schemeClr val="bg2">
                    <a:lumMod val="75000"/>
                  </a:schemeClr>
                </a:solidFill>
              </a:rPr>
              <a:t>Android</a:t>
            </a:r>
            <a:r>
              <a:rPr lang="ja-JP" altLang="en-US" sz="1400" b="1" dirty="0">
                <a:solidFill>
                  <a:schemeClr val="bg2">
                    <a:lumMod val="75000"/>
                  </a:schemeClr>
                </a:solidFill>
              </a:rPr>
              <a:t>アプリ</a:t>
            </a:r>
          </a:p>
        </p:txBody>
      </p:sp>
      <p:sp>
        <p:nvSpPr>
          <p:cNvPr id="29" name="タイトル 1"/>
          <p:cNvSpPr txBox="1">
            <a:spLocks/>
          </p:cNvSpPr>
          <p:nvPr/>
        </p:nvSpPr>
        <p:spPr>
          <a:xfrm>
            <a:off x="1392377" y="4313222"/>
            <a:ext cx="4473981" cy="507393"/>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kumimoji="1" sz="4000" kern="1200" cap="all" baseline="0">
                <a:solidFill>
                  <a:schemeClr val="bg2"/>
                </a:solidFill>
                <a:latin typeface="+mj-lt"/>
                <a:ea typeface="+mj-ea"/>
                <a:cs typeface="+mj-cs"/>
              </a:defRPr>
            </a:lvl1pPr>
          </a:lstStyle>
          <a:p>
            <a:r>
              <a:rPr lang="ja-JP" altLang="en-US" sz="1400" b="1" dirty="0" smtClean="0">
                <a:solidFill>
                  <a:schemeClr val="bg2">
                    <a:lumMod val="75000"/>
                  </a:schemeClr>
                </a:solidFill>
              </a:rPr>
              <a:t>・開発言語に「</a:t>
            </a:r>
            <a:r>
              <a:rPr lang="en-US" altLang="ja-JP" sz="1400" b="1" dirty="0" smtClean="0">
                <a:solidFill>
                  <a:schemeClr val="bg2">
                    <a:lumMod val="75000"/>
                  </a:schemeClr>
                </a:solidFill>
              </a:rPr>
              <a:t>JAVA</a:t>
            </a:r>
            <a:r>
              <a:rPr lang="ja-JP" altLang="en-US" sz="1400" b="1" dirty="0" smtClean="0">
                <a:solidFill>
                  <a:schemeClr val="bg2">
                    <a:lumMod val="75000"/>
                  </a:schemeClr>
                </a:solidFill>
              </a:rPr>
              <a:t>」を私用</a:t>
            </a:r>
            <a:endParaRPr lang="en-US" altLang="ja-JP" sz="1400" b="1" dirty="0" smtClean="0">
              <a:solidFill>
                <a:schemeClr val="bg2">
                  <a:lumMod val="75000"/>
                </a:schemeClr>
              </a:solidFill>
            </a:endParaRPr>
          </a:p>
          <a:p>
            <a:r>
              <a:rPr lang="ja-JP" altLang="en-US" sz="1400" b="1" dirty="0" smtClean="0">
                <a:solidFill>
                  <a:schemeClr val="bg2">
                    <a:lumMod val="75000"/>
                  </a:schemeClr>
                </a:solidFill>
              </a:rPr>
              <a:t>・</a:t>
            </a:r>
            <a:r>
              <a:rPr lang="en-US" altLang="ja-JP" sz="1400" b="1" dirty="0" smtClean="0">
                <a:solidFill>
                  <a:schemeClr val="bg2">
                    <a:lumMod val="75000"/>
                  </a:schemeClr>
                </a:solidFill>
              </a:rPr>
              <a:t>WIN/Mac</a:t>
            </a:r>
            <a:r>
              <a:rPr lang="ja-JP" altLang="en-US" sz="1400" b="1" dirty="0" smtClean="0">
                <a:solidFill>
                  <a:schemeClr val="bg2">
                    <a:lumMod val="75000"/>
                  </a:schemeClr>
                </a:solidFill>
              </a:rPr>
              <a:t>で開発</a:t>
            </a:r>
            <a:r>
              <a:rPr lang="ja-JP" altLang="en-US" sz="1400" b="1" dirty="0">
                <a:solidFill>
                  <a:schemeClr val="bg2">
                    <a:lumMod val="75000"/>
                  </a:schemeClr>
                </a:solidFill>
              </a:rPr>
              <a:t>可能</a:t>
            </a:r>
            <a:endParaRPr lang="en-US" altLang="ja-JP" sz="1400" b="1" dirty="0" smtClean="0">
              <a:solidFill>
                <a:schemeClr val="bg2">
                  <a:lumMod val="75000"/>
                </a:schemeClr>
              </a:solidFill>
            </a:endParaRPr>
          </a:p>
        </p:txBody>
      </p:sp>
      <p:sp>
        <p:nvSpPr>
          <p:cNvPr id="30" name="タイトル 1"/>
          <p:cNvSpPr txBox="1">
            <a:spLocks/>
          </p:cNvSpPr>
          <p:nvPr/>
        </p:nvSpPr>
        <p:spPr>
          <a:xfrm>
            <a:off x="737055" y="4841238"/>
            <a:ext cx="2835485" cy="550876"/>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kumimoji="1" sz="4000" kern="1200" cap="all" baseline="0">
                <a:solidFill>
                  <a:schemeClr val="bg2"/>
                </a:solidFill>
                <a:latin typeface="+mj-lt"/>
                <a:ea typeface="+mj-ea"/>
                <a:cs typeface="+mj-cs"/>
              </a:defRPr>
            </a:lvl1pPr>
          </a:lstStyle>
          <a:p>
            <a:pPr marL="285750" indent="-285750">
              <a:buFont typeface="Arial" panose="020B0604020202020204" pitchFamily="34" charset="0"/>
              <a:buChar char="•"/>
            </a:pPr>
            <a:r>
              <a:rPr lang="ja-JP" altLang="en-US" sz="1800" b="1" dirty="0" smtClean="0">
                <a:solidFill>
                  <a:schemeClr val="bg2">
                    <a:lumMod val="75000"/>
                  </a:schemeClr>
                </a:solidFill>
              </a:rPr>
              <a:t>メリット・デメリット</a:t>
            </a:r>
            <a:endParaRPr lang="ja-JP" altLang="en-US" sz="1800" b="1" dirty="0">
              <a:solidFill>
                <a:schemeClr val="bg2">
                  <a:lumMod val="75000"/>
                </a:schemeClr>
              </a:solidFill>
            </a:endParaRPr>
          </a:p>
        </p:txBody>
      </p:sp>
      <p:sp>
        <p:nvSpPr>
          <p:cNvPr id="31" name="タイトル 1"/>
          <p:cNvSpPr txBox="1">
            <a:spLocks/>
          </p:cNvSpPr>
          <p:nvPr/>
        </p:nvSpPr>
        <p:spPr>
          <a:xfrm>
            <a:off x="1142365" y="5229857"/>
            <a:ext cx="4641215" cy="1171928"/>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kumimoji="1" sz="4000" kern="1200" cap="all" baseline="0">
                <a:solidFill>
                  <a:schemeClr val="bg2"/>
                </a:solidFill>
                <a:latin typeface="+mj-lt"/>
                <a:ea typeface="+mj-ea"/>
                <a:cs typeface="+mj-cs"/>
              </a:defRPr>
            </a:lvl1pPr>
          </a:lstStyle>
          <a:p>
            <a:r>
              <a:rPr lang="ja-JP" altLang="en-US" sz="1400" b="1" dirty="0" smtClean="0">
                <a:solidFill>
                  <a:schemeClr val="bg2">
                    <a:lumMod val="75000"/>
                  </a:schemeClr>
                </a:solidFill>
              </a:rPr>
              <a:t>● カメラやセンサーなどの端末の機能を使える</a:t>
            </a:r>
            <a:endParaRPr lang="en-US" altLang="ja-JP" sz="1400" b="1" dirty="0" smtClean="0">
              <a:solidFill>
                <a:schemeClr val="bg2">
                  <a:lumMod val="75000"/>
                </a:schemeClr>
              </a:solidFill>
            </a:endParaRPr>
          </a:p>
          <a:p>
            <a:r>
              <a:rPr lang="ja-JP" altLang="en-US" sz="1400" b="1" dirty="0" smtClean="0">
                <a:solidFill>
                  <a:schemeClr val="bg2">
                    <a:lumMod val="75000"/>
                  </a:schemeClr>
                </a:solidFill>
              </a:rPr>
              <a:t>● アプリストアで課金サービスが利用できる</a:t>
            </a:r>
            <a:endParaRPr lang="en-US" altLang="ja-JP" sz="1400" b="1" dirty="0" smtClean="0">
              <a:solidFill>
                <a:schemeClr val="bg2">
                  <a:lumMod val="75000"/>
                </a:schemeClr>
              </a:solidFill>
            </a:endParaRPr>
          </a:p>
          <a:p>
            <a:r>
              <a:rPr lang="ja-JP" altLang="en-US" sz="1400" b="1" dirty="0" smtClean="0">
                <a:solidFill>
                  <a:schemeClr val="bg2">
                    <a:lumMod val="75000"/>
                  </a:schemeClr>
                </a:solidFill>
              </a:rPr>
              <a:t>● 動作のパフォーマンスが良い</a:t>
            </a:r>
            <a:endParaRPr lang="en-US" altLang="ja-JP" sz="1400" b="1" dirty="0" smtClean="0">
              <a:solidFill>
                <a:schemeClr val="bg2">
                  <a:lumMod val="75000"/>
                </a:schemeClr>
              </a:solidFill>
            </a:endParaRPr>
          </a:p>
          <a:p>
            <a:r>
              <a:rPr lang="en-US" altLang="ja-JP" sz="1400" b="1" dirty="0" smtClean="0">
                <a:solidFill>
                  <a:schemeClr val="bg2">
                    <a:lumMod val="75000"/>
                  </a:schemeClr>
                </a:solidFill>
              </a:rPr>
              <a:t>× OS</a:t>
            </a:r>
            <a:r>
              <a:rPr lang="ja-JP" altLang="en-US" sz="1400" b="1" dirty="0" smtClean="0">
                <a:solidFill>
                  <a:schemeClr val="bg2">
                    <a:lumMod val="75000"/>
                  </a:schemeClr>
                </a:solidFill>
              </a:rPr>
              <a:t>ごとに開発が必要</a:t>
            </a:r>
            <a:endParaRPr lang="en-US" altLang="ja-JP" sz="1400" b="1" dirty="0" smtClean="0">
              <a:solidFill>
                <a:schemeClr val="bg2">
                  <a:lumMod val="75000"/>
                </a:schemeClr>
              </a:solidFill>
            </a:endParaRPr>
          </a:p>
          <a:p>
            <a:r>
              <a:rPr lang="en-US" altLang="ja-JP" sz="1400" b="1" dirty="0" smtClean="0">
                <a:solidFill>
                  <a:schemeClr val="bg2">
                    <a:lumMod val="75000"/>
                  </a:schemeClr>
                </a:solidFill>
              </a:rPr>
              <a:t>× </a:t>
            </a:r>
            <a:r>
              <a:rPr lang="ja-JP" altLang="en-US" sz="1400" b="1" dirty="0" smtClean="0">
                <a:solidFill>
                  <a:schemeClr val="bg2">
                    <a:lumMod val="75000"/>
                  </a:schemeClr>
                </a:solidFill>
              </a:rPr>
              <a:t>インストール作業が必要</a:t>
            </a:r>
            <a:endParaRPr lang="ja-JP" altLang="en-US" sz="1400" b="1" dirty="0">
              <a:solidFill>
                <a:schemeClr val="bg2">
                  <a:lumMod val="75000"/>
                </a:schemeClr>
              </a:solidFill>
            </a:endParaRPr>
          </a:p>
        </p:txBody>
      </p:sp>
      <p:sp>
        <p:nvSpPr>
          <p:cNvPr id="32" name="正方形/長方形 31"/>
          <p:cNvSpPr/>
          <p:nvPr/>
        </p:nvSpPr>
        <p:spPr>
          <a:xfrm>
            <a:off x="6535876" y="2926080"/>
            <a:ext cx="5092244" cy="3749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タイトル 1"/>
          <p:cNvSpPr txBox="1">
            <a:spLocks/>
          </p:cNvSpPr>
          <p:nvPr/>
        </p:nvSpPr>
        <p:spPr>
          <a:xfrm>
            <a:off x="6517749" y="2903220"/>
            <a:ext cx="1526085" cy="550876"/>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kumimoji="1" sz="4000" kern="1200" cap="all" baseline="0">
                <a:solidFill>
                  <a:schemeClr val="bg2"/>
                </a:solidFill>
                <a:latin typeface="+mj-lt"/>
                <a:ea typeface="+mj-ea"/>
                <a:cs typeface="+mj-cs"/>
              </a:defRPr>
            </a:lvl1pPr>
          </a:lstStyle>
          <a:p>
            <a:pPr marL="285750" indent="-285750">
              <a:buFont typeface="Arial" panose="020B0604020202020204" pitchFamily="34" charset="0"/>
              <a:buChar char="•"/>
            </a:pPr>
            <a:r>
              <a:rPr lang="ja-JP" altLang="en-US" sz="1800" b="1" dirty="0" smtClean="0">
                <a:solidFill>
                  <a:schemeClr val="bg2">
                    <a:lumMod val="75000"/>
                  </a:schemeClr>
                </a:solidFill>
              </a:rPr>
              <a:t>開発環境</a:t>
            </a:r>
            <a:endParaRPr lang="ja-JP" altLang="en-US" sz="1800" b="1" dirty="0">
              <a:solidFill>
                <a:schemeClr val="bg2">
                  <a:lumMod val="75000"/>
                </a:schemeClr>
              </a:solidFill>
            </a:endParaRPr>
          </a:p>
        </p:txBody>
      </p:sp>
      <p:sp>
        <p:nvSpPr>
          <p:cNvPr id="34" name="タイトル 1"/>
          <p:cNvSpPr txBox="1">
            <a:spLocks/>
          </p:cNvSpPr>
          <p:nvPr/>
        </p:nvSpPr>
        <p:spPr>
          <a:xfrm>
            <a:off x="6830894" y="3461006"/>
            <a:ext cx="4834284" cy="570859"/>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kumimoji="1" sz="4000" kern="1200" cap="all" baseline="0">
                <a:solidFill>
                  <a:schemeClr val="bg2"/>
                </a:solidFill>
                <a:latin typeface="+mj-lt"/>
                <a:ea typeface="+mj-ea"/>
                <a:cs typeface="+mj-cs"/>
              </a:defRPr>
            </a:lvl1pPr>
          </a:lstStyle>
          <a:p>
            <a:r>
              <a:rPr lang="ja-JP" altLang="en-US" sz="1400" b="1" dirty="0" smtClean="0">
                <a:solidFill>
                  <a:schemeClr val="bg2">
                    <a:lumMod val="75000"/>
                  </a:schemeClr>
                </a:solidFill>
              </a:rPr>
              <a:t>－</a:t>
            </a:r>
            <a:r>
              <a:rPr lang="en-US" altLang="ja-JP" sz="1400" b="1" dirty="0" smtClean="0">
                <a:solidFill>
                  <a:schemeClr val="bg2">
                    <a:lumMod val="75000"/>
                  </a:schemeClr>
                </a:solidFill>
              </a:rPr>
              <a:t>HTML</a:t>
            </a:r>
            <a:r>
              <a:rPr lang="ja-JP" altLang="en-US" sz="1400" b="1" dirty="0" smtClean="0">
                <a:solidFill>
                  <a:schemeClr val="bg2">
                    <a:lumMod val="75000"/>
                  </a:schemeClr>
                </a:solidFill>
              </a:rPr>
              <a:t>・</a:t>
            </a:r>
            <a:r>
              <a:rPr lang="en-US" altLang="ja-JP" sz="1400" b="1" dirty="0" smtClean="0">
                <a:solidFill>
                  <a:schemeClr val="bg2">
                    <a:lumMod val="75000"/>
                  </a:schemeClr>
                </a:solidFill>
              </a:rPr>
              <a:t>CSS</a:t>
            </a:r>
            <a:r>
              <a:rPr lang="ja-JP" altLang="en-US" sz="1400" b="1" dirty="0" smtClean="0">
                <a:solidFill>
                  <a:schemeClr val="bg2">
                    <a:lumMod val="75000"/>
                  </a:schemeClr>
                </a:solidFill>
              </a:rPr>
              <a:t>・</a:t>
            </a:r>
            <a:r>
              <a:rPr lang="en-US" altLang="ja-JP" sz="1400" b="1" dirty="0" smtClean="0">
                <a:solidFill>
                  <a:schemeClr val="bg2">
                    <a:lumMod val="75000"/>
                  </a:schemeClr>
                </a:solidFill>
              </a:rPr>
              <a:t>JavaScript</a:t>
            </a:r>
            <a:r>
              <a:rPr lang="ja-JP" altLang="en-US" sz="1400" b="1" dirty="0" smtClean="0">
                <a:solidFill>
                  <a:schemeClr val="bg2">
                    <a:lumMod val="75000"/>
                  </a:schemeClr>
                </a:solidFill>
              </a:rPr>
              <a:t>など</a:t>
            </a:r>
            <a:r>
              <a:rPr lang="en-US" altLang="ja-JP" sz="1400" b="1" dirty="0" err="1" smtClean="0">
                <a:solidFill>
                  <a:schemeClr val="bg2">
                    <a:lumMod val="75000"/>
                  </a:schemeClr>
                </a:solidFill>
              </a:rPr>
              <a:t>We</a:t>
            </a:r>
            <a:r>
              <a:rPr lang="en-US" altLang="ja-JP" sz="1400" b="1" dirty="0" err="1">
                <a:solidFill>
                  <a:schemeClr val="bg2">
                    <a:lumMod val="75000"/>
                  </a:schemeClr>
                </a:solidFill>
              </a:rPr>
              <a:t>B</a:t>
            </a:r>
            <a:r>
              <a:rPr lang="ja-JP" altLang="en-US" sz="1400" b="1" dirty="0" smtClean="0">
                <a:solidFill>
                  <a:schemeClr val="bg2">
                    <a:lumMod val="75000"/>
                  </a:schemeClr>
                </a:solidFill>
              </a:rPr>
              <a:t>サイト制作技術で</a:t>
            </a:r>
            <a:endParaRPr lang="en-US" altLang="ja-JP" sz="1400" b="1" dirty="0" smtClean="0">
              <a:solidFill>
                <a:schemeClr val="bg2">
                  <a:lumMod val="75000"/>
                </a:schemeClr>
              </a:solidFill>
            </a:endParaRPr>
          </a:p>
          <a:p>
            <a:r>
              <a:rPr lang="ja-JP" altLang="en-US" sz="1400" b="1" dirty="0">
                <a:solidFill>
                  <a:schemeClr val="bg2">
                    <a:lumMod val="75000"/>
                  </a:schemeClr>
                </a:solidFill>
              </a:rPr>
              <a:t>　</a:t>
            </a:r>
            <a:r>
              <a:rPr lang="ja-JP" altLang="en-US" sz="1400" b="1" dirty="0" smtClean="0">
                <a:solidFill>
                  <a:schemeClr val="bg2">
                    <a:lumMod val="75000"/>
                  </a:schemeClr>
                </a:solidFill>
              </a:rPr>
              <a:t>開発が可能</a:t>
            </a:r>
            <a:endParaRPr lang="ja-JP" altLang="en-US" sz="1400" b="1" dirty="0">
              <a:solidFill>
                <a:schemeClr val="bg2">
                  <a:lumMod val="75000"/>
                </a:schemeClr>
              </a:solidFill>
            </a:endParaRPr>
          </a:p>
        </p:txBody>
      </p:sp>
      <p:sp>
        <p:nvSpPr>
          <p:cNvPr id="35" name="タイトル 1"/>
          <p:cNvSpPr txBox="1">
            <a:spLocks/>
          </p:cNvSpPr>
          <p:nvPr/>
        </p:nvSpPr>
        <p:spPr>
          <a:xfrm>
            <a:off x="6836514" y="3968429"/>
            <a:ext cx="4834284" cy="570859"/>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kumimoji="1" sz="4000" kern="1200" cap="all" baseline="0">
                <a:solidFill>
                  <a:schemeClr val="bg2"/>
                </a:solidFill>
                <a:latin typeface="+mj-lt"/>
                <a:ea typeface="+mj-ea"/>
                <a:cs typeface="+mj-cs"/>
              </a:defRPr>
            </a:lvl1pPr>
          </a:lstStyle>
          <a:p>
            <a:r>
              <a:rPr lang="ja-JP" altLang="en-US" sz="1400" b="1" dirty="0" smtClean="0">
                <a:solidFill>
                  <a:schemeClr val="bg2">
                    <a:lumMod val="75000"/>
                  </a:schemeClr>
                </a:solidFill>
              </a:rPr>
              <a:t>－テキストエディタなど様々なツールで開発が可能</a:t>
            </a:r>
            <a:endParaRPr lang="ja-JP" altLang="en-US" sz="1400" b="1" dirty="0">
              <a:solidFill>
                <a:schemeClr val="bg2">
                  <a:lumMod val="75000"/>
                </a:schemeClr>
              </a:solidFill>
            </a:endParaRPr>
          </a:p>
        </p:txBody>
      </p:sp>
      <p:sp>
        <p:nvSpPr>
          <p:cNvPr id="36" name="タイトル 1"/>
          <p:cNvSpPr txBox="1">
            <a:spLocks/>
          </p:cNvSpPr>
          <p:nvPr/>
        </p:nvSpPr>
        <p:spPr>
          <a:xfrm>
            <a:off x="6502772" y="4883297"/>
            <a:ext cx="2835485" cy="550876"/>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kumimoji="1" sz="4000" kern="1200" cap="all" baseline="0">
                <a:solidFill>
                  <a:schemeClr val="bg2"/>
                </a:solidFill>
                <a:latin typeface="+mj-lt"/>
                <a:ea typeface="+mj-ea"/>
                <a:cs typeface="+mj-cs"/>
              </a:defRPr>
            </a:lvl1pPr>
          </a:lstStyle>
          <a:p>
            <a:pPr marL="285750" indent="-285750">
              <a:buFont typeface="Arial" panose="020B0604020202020204" pitchFamily="34" charset="0"/>
              <a:buChar char="•"/>
            </a:pPr>
            <a:r>
              <a:rPr lang="ja-JP" altLang="en-US" sz="1800" b="1" dirty="0" smtClean="0">
                <a:solidFill>
                  <a:schemeClr val="bg2">
                    <a:lumMod val="75000"/>
                  </a:schemeClr>
                </a:solidFill>
              </a:rPr>
              <a:t>メリット・デメリット</a:t>
            </a:r>
            <a:endParaRPr lang="ja-JP" altLang="en-US" sz="1800" b="1" dirty="0">
              <a:solidFill>
                <a:schemeClr val="bg2">
                  <a:lumMod val="75000"/>
                </a:schemeClr>
              </a:solidFill>
            </a:endParaRPr>
          </a:p>
        </p:txBody>
      </p:sp>
      <p:sp>
        <p:nvSpPr>
          <p:cNvPr id="37" name="タイトル 1"/>
          <p:cNvSpPr txBox="1">
            <a:spLocks/>
          </p:cNvSpPr>
          <p:nvPr/>
        </p:nvSpPr>
        <p:spPr>
          <a:xfrm>
            <a:off x="6887324" y="5229857"/>
            <a:ext cx="4641215" cy="1171928"/>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kumimoji="1" sz="4000" kern="1200" cap="all" baseline="0">
                <a:solidFill>
                  <a:schemeClr val="bg2"/>
                </a:solidFill>
                <a:latin typeface="+mj-lt"/>
                <a:ea typeface="+mj-ea"/>
                <a:cs typeface="+mj-cs"/>
              </a:defRPr>
            </a:lvl1pPr>
          </a:lstStyle>
          <a:p>
            <a:r>
              <a:rPr lang="ja-JP" altLang="en-US" sz="1400" b="1" dirty="0" smtClean="0">
                <a:solidFill>
                  <a:schemeClr val="bg2">
                    <a:lumMod val="75000"/>
                  </a:schemeClr>
                </a:solidFill>
              </a:rPr>
              <a:t>● ブラウザがあればどの端末でも動作</a:t>
            </a:r>
            <a:r>
              <a:rPr lang="ja-JP" altLang="en-US" sz="1400" b="1" dirty="0">
                <a:solidFill>
                  <a:schemeClr val="bg2">
                    <a:lumMod val="75000"/>
                  </a:schemeClr>
                </a:solidFill>
              </a:rPr>
              <a:t>可能</a:t>
            </a:r>
            <a:endParaRPr lang="en-US" altLang="ja-JP" sz="1400" b="1" dirty="0" smtClean="0">
              <a:solidFill>
                <a:schemeClr val="bg2">
                  <a:lumMod val="75000"/>
                </a:schemeClr>
              </a:solidFill>
            </a:endParaRPr>
          </a:p>
          <a:p>
            <a:r>
              <a:rPr lang="ja-JP" altLang="en-US" sz="1400" b="1" dirty="0" smtClean="0">
                <a:solidFill>
                  <a:schemeClr val="bg2">
                    <a:lumMod val="75000"/>
                  </a:schemeClr>
                </a:solidFill>
              </a:rPr>
              <a:t>● アプリのアップデートが容易に可能</a:t>
            </a:r>
            <a:endParaRPr lang="en-US" altLang="ja-JP" sz="1400" b="1" dirty="0" smtClean="0">
              <a:solidFill>
                <a:schemeClr val="bg2">
                  <a:lumMod val="75000"/>
                </a:schemeClr>
              </a:solidFill>
            </a:endParaRPr>
          </a:p>
          <a:p>
            <a:r>
              <a:rPr lang="ja-JP" altLang="en-US" sz="1400" b="1" dirty="0" smtClean="0">
                <a:solidFill>
                  <a:schemeClr val="bg2">
                    <a:lumMod val="75000"/>
                  </a:schemeClr>
                </a:solidFill>
              </a:rPr>
              <a:t>● インストール作業が不要</a:t>
            </a:r>
            <a:endParaRPr lang="en-US" altLang="ja-JP" sz="1400" b="1" dirty="0" smtClean="0">
              <a:solidFill>
                <a:schemeClr val="bg2">
                  <a:lumMod val="75000"/>
                </a:schemeClr>
              </a:solidFill>
            </a:endParaRPr>
          </a:p>
          <a:p>
            <a:r>
              <a:rPr lang="en-US" altLang="ja-JP" sz="1400" b="1" dirty="0" smtClean="0">
                <a:solidFill>
                  <a:schemeClr val="bg2">
                    <a:lumMod val="75000"/>
                  </a:schemeClr>
                </a:solidFill>
              </a:rPr>
              <a:t>× </a:t>
            </a:r>
            <a:r>
              <a:rPr lang="ja-JP" altLang="en-US" sz="1400" b="1" dirty="0" smtClean="0">
                <a:solidFill>
                  <a:schemeClr val="bg2">
                    <a:lumMod val="75000"/>
                  </a:schemeClr>
                </a:solidFill>
              </a:rPr>
              <a:t>ネットワーク環境が不可欠</a:t>
            </a:r>
            <a:endParaRPr lang="en-US" altLang="ja-JP" sz="1400" b="1" dirty="0" smtClean="0">
              <a:solidFill>
                <a:schemeClr val="bg2">
                  <a:lumMod val="75000"/>
                </a:schemeClr>
              </a:solidFill>
            </a:endParaRPr>
          </a:p>
          <a:p>
            <a:r>
              <a:rPr lang="en-US" altLang="ja-JP" sz="1400" b="1" dirty="0" smtClean="0">
                <a:solidFill>
                  <a:schemeClr val="bg2">
                    <a:lumMod val="75000"/>
                  </a:schemeClr>
                </a:solidFill>
              </a:rPr>
              <a:t>× </a:t>
            </a:r>
            <a:r>
              <a:rPr lang="ja-JP" altLang="en-US" sz="1400" b="1" dirty="0" smtClean="0">
                <a:solidFill>
                  <a:schemeClr val="bg2">
                    <a:lumMod val="75000"/>
                  </a:schemeClr>
                </a:solidFill>
              </a:rPr>
              <a:t>端末の機能が利用できない</a:t>
            </a:r>
            <a:endParaRPr lang="ja-JP" altLang="en-US" sz="1400" b="1" dirty="0">
              <a:solidFill>
                <a:schemeClr val="bg2">
                  <a:lumMod val="75000"/>
                </a:schemeClr>
              </a:solidFill>
            </a:endParaRPr>
          </a:p>
        </p:txBody>
      </p:sp>
    </p:spTree>
    <p:extLst>
      <p:ext uri="{BB962C8B-B14F-4D97-AF65-F5344CB8AC3E}">
        <p14:creationId xmlns:p14="http://schemas.microsoft.com/office/powerpoint/2010/main" val="41916390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正方形/長方形 16"/>
          <p:cNvSpPr/>
          <p:nvPr/>
        </p:nvSpPr>
        <p:spPr>
          <a:xfrm>
            <a:off x="1142364" y="3573779"/>
            <a:ext cx="4686935" cy="31013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1004662" y="233811"/>
            <a:ext cx="9784080" cy="1508760"/>
          </a:xfrm>
        </p:spPr>
        <p:txBody>
          <a:bodyPr/>
          <a:lstStyle/>
          <a:p>
            <a:r>
              <a:rPr lang="ja-JP" altLang="en-US" dirty="0" smtClean="0"/>
              <a:t>ハイブリッドアプリ</a:t>
            </a:r>
            <a:endParaRPr kumimoji="1" lang="ja-JP" altLang="en-US" dirty="0"/>
          </a:p>
        </p:txBody>
      </p:sp>
      <p:sp>
        <p:nvSpPr>
          <p:cNvPr id="5" name="タイトル 1"/>
          <p:cNvSpPr txBox="1">
            <a:spLocks/>
          </p:cNvSpPr>
          <p:nvPr/>
        </p:nvSpPr>
        <p:spPr>
          <a:xfrm>
            <a:off x="1147550" y="2407207"/>
            <a:ext cx="10032875" cy="1030535"/>
          </a:xfrm>
          <a:prstGeom prst="rect">
            <a:avLst/>
          </a:prstGeom>
          <a:solidFill>
            <a:schemeClr val="tx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lgn="l" defTabSz="914400" rtl="0" eaLnBrk="1" latinLnBrk="0" hangingPunct="1">
              <a:lnSpc>
                <a:spcPct val="85000"/>
              </a:lnSpc>
              <a:spcBef>
                <a:spcPct val="0"/>
              </a:spcBef>
              <a:buNone/>
              <a:defRPr kumimoji="1" sz="4000" kern="1200" cap="all" baseline="0">
                <a:solidFill>
                  <a:schemeClr val="bg2"/>
                </a:solidFill>
                <a:latin typeface="+mj-lt"/>
                <a:ea typeface="+mj-ea"/>
                <a:cs typeface="+mj-cs"/>
              </a:defRPr>
            </a:lvl1pPr>
          </a:lstStyle>
          <a:p>
            <a:pPr algn="ctr"/>
            <a:r>
              <a:rPr lang="ja-JP" altLang="en-US" sz="2400" dirty="0" smtClean="0">
                <a:solidFill>
                  <a:schemeClr val="bg2">
                    <a:lumMod val="75000"/>
                  </a:schemeClr>
                </a:solidFill>
              </a:rPr>
              <a:t>「</a:t>
            </a:r>
            <a:r>
              <a:rPr lang="en-US" altLang="ja-JP" sz="2400" dirty="0">
                <a:solidFill>
                  <a:schemeClr val="bg2">
                    <a:lumMod val="75000"/>
                  </a:schemeClr>
                </a:solidFill>
              </a:rPr>
              <a:t>Web</a:t>
            </a:r>
            <a:r>
              <a:rPr lang="ja-JP" altLang="en-US" sz="2400" dirty="0">
                <a:solidFill>
                  <a:schemeClr val="bg2">
                    <a:lumMod val="75000"/>
                  </a:schemeClr>
                </a:solidFill>
              </a:rPr>
              <a:t>アプリ」と「ネイティブアプリ」のハイブリッドという</a:t>
            </a:r>
            <a:r>
              <a:rPr lang="ja-JP" altLang="en-US" sz="2400" dirty="0" smtClean="0">
                <a:solidFill>
                  <a:schemeClr val="bg2">
                    <a:lumMod val="75000"/>
                  </a:schemeClr>
                </a:solidFill>
              </a:rPr>
              <a:t>意味。</a:t>
            </a:r>
            <a:endParaRPr lang="en-US" altLang="ja-JP" sz="2400" dirty="0" smtClean="0">
              <a:solidFill>
                <a:schemeClr val="bg2">
                  <a:lumMod val="75000"/>
                </a:schemeClr>
              </a:solidFill>
            </a:endParaRPr>
          </a:p>
          <a:p>
            <a:pPr algn="ctr"/>
            <a:r>
              <a:rPr lang="ja-JP" altLang="en-US" sz="1800" dirty="0" smtClean="0">
                <a:solidFill>
                  <a:schemeClr val="bg2">
                    <a:lumMod val="75000"/>
                  </a:schemeClr>
                </a:solidFill>
              </a:rPr>
              <a:t>　　　　　　　　　　　　　　　　</a:t>
            </a:r>
            <a:r>
              <a:rPr lang="en-US" altLang="ja-JP" sz="1800" dirty="0" smtClean="0">
                <a:solidFill>
                  <a:schemeClr val="bg2">
                    <a:lumMod val="75000"/>
                  </a:schemeClr>
                </a:solidFill>
              </a:rPr>
              <a:t>※</a:t>
            </a:r>
            <a:r>
              <a:rPr lang="ja-JP" altLang="en-US" sz="1800" dirty="0" smtClean="0">
                <a:solidFill>
                  <a:schemeClr val="bg2">
                    <a:lumMod val="75000"/>
                  </a:schemeClr>
                </a:solidFill>
              </a:rPr>
              <a:t>ハイブリッド→異種</a:t>
            </a:r>
            <a:r>
              <a:rPr lang="ja-JP" altLang="en-US" sz="1800" dirty="0">
                <a:solidFill>
                  <a:schemeClr val="bg2">
                    <a:lumMod val="75000"/>
                  </a:schemeClr>
                </a:solidFill>
              </a:rPr>
              <a:t>のもの同士を組み合わせた</a:t>
            </a:r>
            <a:r>
              <a:rPr lang="ja-JP" altLang="en-US" sz="1800" dirty="0" smtClean="0">
                <a:solidFill>
                  <a:schemeClr val="bg2">
                    <a:lumMod val="75000"/>
                  </a:schemeClr>
                </a:solidFill>
              </a:rPr>
              <a:t>もの</a:t>
            </a:r>
            <a:endParaRPr lang="ja-JP" altLang="en-US" sz="1800" b="1" dirty="0">
              <a:solidFill>
                <a:schemeClr val="bg2">
                  <a:lumMod val="75000"/>
                </a:schemeClr>
              </a:solidFill>
            </a:endParaRPr>
          </a:p>
        </p:txBody>
      </p:sp>
      <p:sp>
        <p:nvSpPr>
          <p:cNvPr id="6" name="タイトル 1"/>
          <p:cNvSpPr txBox="1">
            <a:spLocks/>
          </p:cNvSpPr>
          <p:nvPr/>
        </p:nvSpPr>
        <p:spPr>
          <a:xfrm>
            <a:off x="604067" y="1774077"/>
            <a:ext cx="5396138" cy="692671"/>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kumimoji="1" sz="4000" kern="1200" cap="all" baseline="0">
                <a:solidFill>
                  <a:schemeClr val="bg2"/>
                </a:solidFill>
                <a:latin typeface="+mj-lt"/>
                <a:ea typeface="+mj-ea"/>
                <a:cs typeface="+mj-cs"/>
              </a:defRPr>
            </a:lvl1pPr>
          </a:lstStyle>
          <a:p>
            <a:r>
              <a:rPr lang="ja-JP" altLang="en-US" sz="3200" b="1" dirty="0" smtClean="0">
                <a:solidFill>
                  <a:schemeClr val="tx1"/>
                </a:solidFill>
              </a:rPr>
              <a:t>・</a:t>
            </a:r>
            <a:r>
              <a:rPr lang="ja-JP" altLang="en-US" sz="2400" b="1" dirty="0" smtClean="0">
                <a:solidFill>
                  <a:schemeClr val="tx1"/>
                </a:solidFill>
              </a:rPr>
              <a:t>ハイブリッドアプリとは・・・</a:t>
            </a:r>
            <a:endParaRPr lang="en-US" altLang="ja-JP" sz="2400" b="1" dirty="0" smtClean="0">
              <a:solidFill>
                <a:schemeClr val="tx1"/>
              </a:solidFill>
            </a:endParaRPr>
          </a:p>
        </p:txBody>
      </p:sp>
      <p:sp>
        <p:nvSpPr>
          <p:cNvPr id="19" name="タイトル 1"/>
          <p:cNvSpPr txBox="1">
            <a:spLocks/>
          </p:cNvSpPr>
          <p:nvPr/>
        </p:nvSpPr>
        <p:spPr>
          <a:xfrm>
            <a:off x="1285692" y="3573779"/>
            <a:ext cx="1526085" cy="550876"/>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kumimoji="1" sz="4000" kern="1200" cap="all" baseline="0">
                <a:solidFill>
                  <a:schemeClr val="bg2"/>
                </a:solidFill>
                <a:latin typeface="+mj-lt"/>
                <a:ea typeface="+mj-ea"/>
                <a:cs typeface="+mj-cs"/>
              </a:defRPr>
            </a:lvl1pPr>
          </a:lstStyle>
          <a:p>
            <a:pPr marL="285750" indent="-285750">
              <a:buFont typeface="Arial" panose="020B0604020202020204" pitchFamily="34" charset="0"/>
              <a:buChar char="•"/>
            </a:pPr>
            <a:r>
              <a:rPr lang="ja-JP" altLang="en-US" sz="1800" b="1" dirty="0" smtClean="0">
                <a:solidFill>
                  <a:schemeClr val="bg2">
                    <a:lumMod val="75000"/>
                  </a:schemeClr>
                </a:solidFill>
              </a:rPr>
              <a:t>開発環境</a:t>
            </a:r>
            <a:endParaRPr lang="ja-JP" altLang="en-US" sz="1800" b="1" dirty="0">
              <a:solidFill>
                <a:schemeClr val="bg2">
                  <a:lumMod val="75000"/>
                </a:schemeClr>
              </a:solidFill>
            </a:endParaRPr>
          </a:p>
        </p:txBody>
      </p:sp>
      <p:sp>
        <p:nvSpPr>
          <p:cNvPr id="24" name="タイトル 1"/>
          <p:cNvSpPr txBox="1">
            <a:spLocks/>
          </p:cNvSpPr>
          <p:nvPr/>
        </p:nvSpPr>
        <p:spPr>
          <a:xfrm>
            <a:off x="1285692" y="4825235"/>
            <a:ext cx="2835485" cy="550876"/>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kumimoji="1" sz="4000" kern="1200" cap="all" baseline="0">
                <a:solidFill>
                  <a:schemeClr val="bg2"/>
                </a:solidFill>
                <a:latin typeface="+mj-lt"/>
                <a:ea typeface="+mj-ea"/>
                <a:cs typeface="+mj-cs"/>
              </a:defRPr>
            </a:lvl1pPr>
          </a:lstStyle>
          <a:p>
            <a:pPr marL="285750" indent="-285750">
              <a:buFont typeface="Arial" panose="020B0604020202020204" pitchFamily="34" charset="0"/>
              <a:buChar char="•"/>
            </a:pPr>
            <a:r>
              <a:rPr lang="ja-JP" altLang="en-US" sz="1800" b="1" dirty="0" smtClean="0">
                <a:solidFill>
                  <a:schemeClr val="bg2">
                    <a:lumMod val="75000"/>
                  </a:schemeClr>
                </a:solidFill>
              </a:rPr>
              <a:t>メリット・デメリット</a:t>
            </a:r>
            <a:endParaRPr lang="ja-JP" altLang="en-US" sz="1800" b="1" dirty="0">
              <a:solidFill>
                <a:schemeClr val="bg2">
                  <a:lumMod val="75000"/>
                </a:schemeClr>
              </a:solidFill>
            </a:endParaRPr>
          </a:p>
        </p:txBody>
      </p:sp>
      <p:sp>
        <p:nvSpPr>
          <p:cNvPr id="25" name="タイトル 1"/>
          <p:cNvSpPr txBox="1">
            <a:spLocks/>
          </p:cNvSpPr>
          <p:nvPr/>
        </p:nvSpPr>
        <p:spPr>
          <a:xfrm>
            <a:off x="1531940" y="5229855"/>
            <a:ext cx="4641215" cy="1213770"/>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kumimoji="1" sz="4000" kern="1200" cap="all" baseline="0">
                <a:solidFill>
                  <a:schemeClr val="bg2"/>
                </a:solidFill>
                <a:latin typeface="+mj-lt"/>
                <a:ea typeface="+mj-ea"/>
                <a:cs typeface="+mj-cs"/>
              </a:defRPr>
            </a:lvl1pPr>
          </a:lstStyle>
          <a:p>
            <a:r>
              <a:rPr lang="ja-JP" altLang="en-US" sz="1400" b="1" dirty="0" smtClean="0">
                <a:solidFill>
                  <a:schemeClr val="bg2">
                    <a:lumMod val="75000"/>
                  </a:schemeClr>
                </a:solidFill>
              </a:rPr>
              <a:t>●複数のプラットフォームに対応できる</a:t>
            </a:r>
            <a:endParaRPr lang="en-US" altLang="ja-JP" sz="1400" b="1" dirty="0" smtClean="0">
              <a:solidFill>
                <a:schemeClr val="bg2">
                  <a:lumMod val="75000"/>
                </a:schemeClr>
              </a:solidFill>
            </a:endParaRPr>
          </a:p>
          <a:p>
            <a:r>
              <a:rPr lang="ja-JP" altLang="en-US" sz="1400" b="1" dirty="0" smtClean="0">
                <a:solidFill>
                  <a:schemeClr val="bg2">
                    <a:lumMod val="75000"/>
                  </a:schemeClr>
                </a:solidFill>
              </a:rPr>
              <a:t>●デバイスの機能がある程度利用できる</a:t>
            </a:r>
            <a:endParaRPr lang="en-US" altLang="ja-JP" sz="1400" b="1" dirty="0" smtClean="0">
              <a:solidFill>
                <a:schemeClr val="bg2">
                  <a:lumMod val="75000"/>
                </a:schemeClr>
              </a:solidFill>
            </a:endParaRPr>
          </a:p>
          <a:p>
            <a:r>
              <a:rPr lang="ja-JP" altLang="en-US" sz="1400" b="1" dirty="0" smtClean="0">
                <a:solidFill>
                  <a:schemeClr val="bg2">
                    <a:lumMod val="75000"/>
                  </a:schemeClr>
                </a:solidFill>
              </a:rPr>
              <a:t>●動作のパフォーマンスが良い</a:t>
            </a:r>
            <a:endParaRPr lang="en-US" altLang="ja-JP" sz="1400" b="1" dirty="0" smtClean="0">
              <a:solidFill>
                <a:schemeClr val="bg2">
                  <a:lumMod val="75000"/>
                </a:schemeClr>
              </a:solidFill>
            </a:endParaRPr>
          </a:p>
          <a:p>
            <a:r>
              <a:rPr lang="en-US" altLang="ja-JP" sz="1400" b="1" dirty="0" smtClean="0">
                <a:solidFill>
                  <a:schemeClr val="bg2">
                    <a:lumMod val="75000"/>
                  </a:schemeClr>
                </a:solidFill>
              </a:rPr>
              <a:t>×</a:t>
            </a:r>
            <a:r>
              <a:rPr lang="ja-JP" altLang="en-US" sz="1400" b="1" dirty="0" smtClean="0">
                <a:solidFill>
                  <a:schemeClr val="bg2">
                    <a:lumMod val="75000"/>
                  </a:schemeClr>
                </a:solidFill>
              </a:rPr>
              <a:t>実行速度がネイティブアプリほど速くない</a:t>
            </a:r>
            <a:endParaRPr lang="en-US" altLang="ja-JP" sz="1400" b="1" dirty="0" smtClean="0">
              <a:solidFill>
                <a:schemeClr val="bg2">
                  <a:lumMod val="75000"/>
                </a:schemeClr>
              </a:solidFill>
            </a:endParaRPr>
          </a:p>
          <a:p>
            <a:r>
              <a:rPr lang="en-US" altLang="ja-JP" sz="1400" b="1" dirty="0" smtClean="0">
                <a:solidFill>
                  <a:schemeClr val="bg2">
                    <a:lumMod val="75000"/>
                  </a:schemeClr>
                </a:solidFill>
              </a:rPr>
              <a:t>×</a:t>
            </a:r>
            <a:r>
              <a:rPr lang="ja-JP" altLang="en-US" sz="1400" b="1" dirty="0" smtClean="0">
                <a:solidFill>
                  <a:schemeClr val="bg2">
                    <a:lumMod val="75000"/>
                  </a:schemeClr>
                </a:solidFill>
              </a:rPr>
              <a:t>ネイティブアプリほど高度なことは出来ない</a:t>
            </a:r>
            <a:endParaRPr lang="ja-JP" altLang="en-US" sz="1400" b="1" dirty="0">
              <a:solidFill>
                <a:schemeClr val="bg2">
                  <a:lumMod val="75000"/>
                </a:schemeClr>
              </a:solidFill>
            </a:endParaRPr>
          </a:p>
        </p:txBody>
      </p:sp>
      <p:sp>
        <p:nvSpPr>
          <p:cNvPr id="26" name="タイトル 1"/>
          <p:cNvSpPr txBox="1">
            <a:spLocks/>
          </p:cNvSpPr>
          <p:nvPr/>
        </p:nvSpPr>
        <p:spPr>
          <a:xfrm>
            <a:off x="1531940" y="3975702"/>
            <a:ext cx="4081200" cy="570859"/>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kumimoji="1" sz="4000" kern="1200" cap="all" baseline="0">
                <a:solidFill>
                  <a:schemeClr val="bg2"/>
                </a:solidFill>
                <a:latin typeface="+mj-lt"/>
                <a:ea typeface="+mj-ea"/>
                <a:cs typeface="+mj-cs"/>
              </a:defRPr>
            </a:lvl1pPr>
          </a:lstStyle>
          <a:p>
            <a:r>
              <a:rPr lang="ja-JP" altLang="en-US" sz="1400" b="1" dirty="0" smtClean="0">
                <a:solidFill>
                  <a:schemeClr val="bg2">
                    <a:lumMod val="75000"/>
                  </a:schemeClr>
                </a:solidFill>
              </a:rPr>
              <a:t>－</a:t>
            </a:r>
            <a:r>
              <a:rPr lang="en-US" altLang="ja-JP" sz="1400" b="1" dirty="0" smtClean="0">
                <a:solidFill>
                  <a:schemeClr val="bg2">
                    <a:lumMod val="75000"/>
                  </a:schemeClr>
                </a:solidFill>
              </a:rPr>
              <a:t>HTML</a:t>
            </a:r>
            <a:r>
              <a:rPr lang="ja-JP" altLang="en-US" sz="1400" b="1" dirty="0" smtClean="0">
                <a:solidFill>
                  <a:schemeClr val="bg2">
                    <a:lumMod val="75000"/>
                  </a:schemeClr>
                </a:solidFill>
              </a:rPr>
              <a:t>・</a:t>
            </a:r>
            <a:r>
              <a:rPr lang="en-US" altLang="ja-JP" sz="1400" b="1" dirty="0" smtClean="0">
                <a:solidFill>
                  <a:schemeClr val="bg2">
                    <a:lumMod val="75000"/>
                  </a:schemeClr>
                </a:solidFill>
              </a:rPr>
              <a:t>CSS</a:t>
            </a:r>
            <a:r>
              <a:rPr lang="ja-JP" altLang="en-US" sz="1400" b="1" dirty="0" smtClean="0">
                <a:solidFill>
                  <a:schemeClr val="bg2">
                    <a:lumMod val="75000"/>
                  </a:schemeClr>
                </a:solidFill>
              </a:rPr>
              <a:t>・</a:t>
            </a:r>
            <a:r>
              <a:rPr lang="en-US" altLang="ja-JP" sz="1400" b="1" dirty="0" smtClean="0">
                <a:solidFill>
                  <a:schemeClr val="bg2">
                    <a:lumMod val="75000"/>
                  </a:schemeClr>
                </a:solidFill>
              </a:rPr>
              <a:t>JavaScript</a:t>
            </a:r>
            <a:r>
              <a:rPr lang="ja-JP" altLang="en-US" sz="1400" b="1" dirty="0" smtClean="0">
                <a:solidFill>
                  <a:schemeClr val="bg2">
                    <a:lumMod val="75000"/>
                  </a:schemeClr>
                </a:solidFill>
              </a:rPr>
              <a:t>など</a:t>
            </a:r>
            <a:r>
              <a:rPr lang="en-US" altLang="ja-JP" sz="1400" b="1" dirty="0" err="1" smtClean="0">
                <a:solidFill>
                  <a:schemeClr val="bg2">
                    <a:lumMod val="75000"/>
                  </a:schemeClr>
                </a:solidFill>
              </a:rPr>
              <a:t>WeB</a:t>
            </a:r>
            <a:r>
              <a:rPr lang="ja-JP" altLang="en-US" sz="1400" b="1" dirty="0" smtClean="0">
                <a:solidFill>
                  <a:schemeClr val="bg2">
                    <a:lumMod val="75000"/>
                  </a:schemeClr>
                </a:solidFill>
              </a:rPr>
              <a:t>サイトの</a:t>
            </a:r>
            <a:endParaRPr lang="en-US" altLang="ja-JP" sz="1400" b="1" dirty="0">
              <a:solidFill>
                <a:schemeClr val="bg2">
                  <a:lumMod val="75000"/>
                </a:schemeClr>
              </a:solidFill>
            </a:endParaRPr>
          </a:p>
          <a:p>
            <a:r>
              <a:rPr lang="ja-JP" altLang="en-US" sz="1400" b="1" dirty="0" smtClean="0">
                <a:solidFill>
                  <a:schemeClr val="bg2">
                    <a:lumMod val="75000"/>
                  </a:schemeClr>
                </a:solidFill>
              </a:rPr>
              <a:t>　制作技術で開発が可能</a:t>
            </a:r>
            <a:endParaRPr lang="ja-JP" altLang="en-US" sz="1400" b="1" dirty="0">
              <a:solidFill>
                <a:schemeClr val="bg2">
                  <a:lumMod val="75000"/>
                </a:schemeClr>
              </a:solidFill>
            </a:endParaRPr>
          </a:p>
        </p:txBody>
      </p:sp>
      <p:sp>
        <p:nvSpPr>
          <p:cNvPr id="27" name="タイトル 1"/>
          <p:cNvSpPr txBox="1">
            <a:spLocks/>
          </p:cNvSpPr>
          <p:nvPr/>
        </p:nvSpPr>
        <p:spPr>
          <a:xfrm>
            <a:off x="1531940" y="4317349"/>
            <a:ext cx="4834284" cy="570859"/>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kumimoji="1" sz="4000" kern="1200" cap="all" baseline="0">
                <a:solidFill>
                  <a:schemeClr val="bg2"/>
                </a:solidFill>
                <a:latin typeface="+mj-lt"/>
                <a:ea typeface="+mj-ea"/>
                <a:cs typeface="+mj-cs"/>
              </a:defRPr>
            </a:lvl1pPr>
          </a:lstStyle>
          <a:p>
            <a:r>
              <a:rPr lang="ja-JP" altLang="en-US" sz="1400" b="1" dirty="0" smtClean="0">
                <a:solidFill>
                  <a:schemeClr val="bg2">
                    <a:lumMod val="75000"/>
                  </a:schemeClr>
                </a:solidFill>
              </a:rPr>
              <a:t>－テキストエディタなど様々なツールで開発が可能</a:t>
            </a:r>
            <a:endParaRPr lang="ja-JP" altLang="en-US" sz="1400" b="1" dirty="0">
              <a:solidFill>
                <a:schemeClr val="bg2">
                  <a:lumMod val="75000"/>
                </a:schemeClr>
              </a:solidFill>
            </a:endParaRPr>
          </a:p>
        </p:txBody>
      </p:sp>
      <p:sp>
        <p:nvSpPr>
          <p:cNvPr id="28" name="右矢印 27"/>
          <p:cNvSpPr/>
          <p:nvPr/>
        </p:nvSpPr>
        <p:spPr>
          <a:xfrm>
            <a:off x="6050373" y="4585713"/>
            <a:ext cx="868680" cy="621362"/>
          </a:xfrm>
          <a:prstGeom prst="rightArrow">
            <a:avLst/>
          </a:prstGeom>
          <a:solidFill>
            <a:schemeClr val="tx1"/>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星 7 2"/>
          <p:cNvSpPr/>
          <p:nvPr/>
        </p:nvSpPr>
        <p:spPr>
          <a:xfrm>
            <a:off x="6652589" y="2863629"/>
            <a:ext cx="5381897" cy="3923211"/>
          </a:xfrm>
          <a:prstGeom prst="star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solidFill>
                  <a:srgbClr val="FF0000"/>
                </a:solidFill>
              </a:rPr>
              <a:t>ネイティブアプリと</a:t>
            </a:r>
            <a:endParaRPr kumimoji="1" lang="en-US" altLang="ja-JP" sz="2400" dirty="0" smtClean="0">
              <a:solidFill>
                <a:srgbClr val="FF0000"/>
              </a:solidFill>
            </a:endParaRPr>
          </a:p>
          <a:p>
            <a:pPr algn="ctr"/>
            <a:r>
              <a:rPr kumimoji="1" lang="en-US" altLang="ja-JP" sz="2400" dirty="0" smtClean="0">
                <a:solidFill>
                  <a:srgbClr val="FF0000"/>
                </a:solidFill>
              </a:rPr>
              <a:t>WEB</a:t>
            </a:r>
            <a:r>
              <a:rPr kumimoji="1" lang="ja-JP" altLang="en-US" sz="2400" dirty="0" smtClean="0">
                <a:solidFill>
                  <a:srgbClr val="FF0000"/>
                </a:solidFill>
              </a:rPr>
              <a:t>アプリの</a:t>
            </a:r>
            <a:endParaRPr kumimoji="1" lang="en-US" altLang="ja-JP" sz="2400" dirty="0" smtClean="0">
              <a:solidFill>
                <a:srgbClr val="FF0000"/>
              </a:solidFill>
            </a:endParaRPr>
          </a:p>
          <a:p>
            <a:pPr algn="ctr"/>
            <a:r>
              <a:rPr kumimoji="1" lang="ja-JP" altLang="en-US" sz="2400" dirty="0" smtClean="0">
                <a:solidFill>
                  <a:srgbClr val="FF0000"/>
                </a:solidFill>
              </a:rPr>
              <a:t>いいとこ取り！！</a:t>
            </a:r>
            <a:endParaRPr kumimoji="1" lang="ja-JP" altLang="en-US" sz="2400" dirty="0">
              <a:solidFill>
                <a:srgbClr val="FF0000"/>
              </a:solidFill>
            </a:endParaRPr>
          </a:p>
        </p:txBody>
      </p:sp>
    </p:spTree>
    <p:extLst>
      <p:ext uri="{BB962C8B-B14F-4D97-AF65-F5344CB8AC3E}">
        <p14:creationId xmlns:p14="http://schemas.microsoft.com/office/powerpoint/2010/main" val="533156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言語・フレームワーク</a:t>
            </a:r>
            <a:endParaRPr kumimoji="1" lang="ja-JP" altLang="en-US" dirty="0"/>
          </a:p>
        </p:txBody>
      </p:sp>
      <p:sp>
        <p:nvSpPr>
          <p:cNvPr id="3" name="コンテンツ プレースホルダー 2"/>
          <p:cNvSpPr>
            <a:spLocks noGrp="1"/>
          </p:cNvSpPr>
          <p:nvPr>
            <p:ph sz="half" idx="1"/>
          </p:nvPr>
        </p:nvSpPr>
        <p:spPr>
          <a:xfrm>
            <a:off x="1205343" y="2234242"/>
            <a:ext cx="10129765" cy="4278701"/>
          </a:xfrm>
        </p:spPr>
        <p:txBody>
          <a:bodyPr>
            <a:normAutofit fontScale="92500" lnSpcReduction="20000"/>
          </a:bodyPr>
          <a:lstStyle/>
          <a:p>
            <a:pPr marL="0" indent="0">
              <a:buNone/>
            </a:pPr>
            <a:r>
              <a:rPr lang="ja-JP" altLang="en-US" sz="2800" dirty="0" smtClean="0">
                <a:ln w="0"/>
                <a:effectLst>
                  <a:outerShdw blurRad="38100" dist="19050" dir="2700000" algn="tl" rotWithShape="0">
                    <a:schemeClr val="dk1">
                      <a:alpha val="40000"/>
                    </a:schemeClr>
                  </a:outerShdw>
                </a:effectLst>
              </a:rPr>
              <a:t>使用する言語</a:t>
            </a:r>
            <a:endParaRPr lang="en-US" altLang="ja-JP" sz="2800" dirty="0" smtClean="0">
              <a:ln w="0"/>
              <a:effectLst>
                <a:outerShdw blurRad="38100" dist="19050" dir="2700000" algn="tl" rotWithShape="0">
                  <a:schemeClr val="dk1">
                    <a:alpha val="40000"/>
                  </a:schemeClr>
                </a:outerShdw>
              </a:effectLst>
            </a:endParaRPr>
          </a:p>
          <a:p>
            <a:r>
              <a:rPr lang="en-US" altLang="ja-JP" sz="2800" dirty="0" smtClean="0"/>
              <a:t>HTML</a:t>
            </a:r>
            <a:endParaRPr lang="en-US" altLang="ja-JP" sz="2800" dirty="0"/>
          </a:p>
          <a:p>
            <a:r>
              <a:rPr lang="en-US" altLang="ja-JP" sz="2800" dirty="0"/>
              <a:t>CSS</a:t>
            </a:r>
          </a:p>
          <a:p>
            <a:r>
              <a:rPr lang="en-US" altLang="ja-JP" sz="2800" dirty="0" smtClean="0"/>
              <a:t>JavaScript</a:t>
            </a:r>
            <a:endParaRPr kumimoji="1" lang="en-US" altLang="ja-JP" sz="2800" dirty="0" smtClean="0">
              <a:ln w="0"/>
              <a:effectLst>
                <a:outerShdw blurRad="38100" dist="19050" dir="2700000" algn="tl" rotWithShape="0">
                  <a:schemeClr val="dk1">
                    <a:alpha val="40000"/>
                  </a:schemeClr>
                </a:outerShdw>
              </a:effectLst>
            </a:endParaRPr>
          </a:p>
          <a:p>
            <a:pPr marL="0" indent="0">
              <a:buNone/>
            </a:pPr>
            <a:endParaRPr kumimoji="1" lang="en-US" altLang="ja-JP" sz="2800" dirty="0" smtClean="0">
              <a:ln w="0"/>
              <a:effectLst>
                <a:outerShdw blurRad="38100" dist="19050" dir="2700000" algn="tl" rotWithShape="0">
                  <a:schemeClr val="dk1">
                    <a:alpha val="40000"/>
                  </a:schemeClr>
                </a:outerShdw>
              </a:effectLst>
            </a:endParaRPr>
          </a:p>
          <a:p>
            <a:pPr marL="0" indent="0">
              <a:buNone/>
            </a:pPr>
            <a:r>
              <a:rPr kumimoji="1" lang="ja-JP" altLang="en-US" sz="2800" dirty="0" smtClean="0">
                <a:ln w="0"/>
                <a:effectLst>
                  <a:outerShdw blurRad="38100" dist="19050" dir="2700000" algn="tl" rotWithShape="0">
                    <a:schemeClr val="dk1">
                      <a:alpha val="40000"/>
                    </a:schemeClr>
                  </a:outerShdw>
                </a:effectLst>
              </a:rPr>
              <a:t>代表的な</a:t>
            </a:r>
            <a:r>
              <a:rPr kumimoji="1" lang="en-US" altLang="ja-JP" sz="2800" dirty="0" smtClean="0">
                <a:ln w="0"/>
                <a:effectLst>
                  <a:outerShdw blurRad="38100" dist="19050" dir="2700000" algn="tl" rotWithShape="0">
                    <a:schemeClr val="dk1">
                      <a:alpha val="40000"/>
                    </a:schemeClr>
                  </a:outerShdw>
                </a:effectLst>
              </a:rPr>
              <a:t>JavaScript</a:t>
            </a:r>
            <a:r>
              <a:rPr kumimoji="1" lang="ja-JP" altLang="en-US" sz="2800" dirty="0" smtClean="0">
                <a:ln w="0"/>
                <a:effectLst>
                  <a:outerShdw blurRad="38100" dist="19050" dir="2700000" algn="tl" rotWithShape="0">
                    <a:schemeClr val="dk1">
                      <a:alpha val="40000"/>
                    </a:schemeClr>
                  </a:outerShdw>
                </a:effectLst>
              </a:rPr>
              <a:t>のフレームワーク</a:t>
            </a:r>
            <a:endParaRPr lang="en-US" altLang="ja-JP" sz="2800" dirty="0" smtClean="0">
              <a:ln w="0"/>
              <a:effectLst>
                <a:outerShdw blurRad="38100" dist="19050" dir="2700000" algn="tl" rotWithShape="0">
                  <a:schemeClr val="dk1">
                    <a:alpha val="40000"/>
                  </a:schemeClr>
                </a:outerShdw>
              </a:effectLst>
            </a:endParaRPr>
          </a:p>
          <a:p>
            <a:r>
              <a:rPr lang="en-US" altLang="ja-JP" sz="2800" dirty="0"/>
              <a:t>React</a:t>
            </a:r>
          </a:p>
          <a:p>
            <a:r>
              <a:rPr lang="en-US" altLang="ja-JP" sz="2800" dirty="0"/>
              <a:t>Angular</a:t>
            </a:r>
          </a:p>
          <a:p>
            <a:r>
              <a:rPr lang="en-US" altLang="ja-JP" sz="2800" dirty="0" smtClean="0"/>
              <a:t>Vue.js</a:t>
            </a:r>
          </a:p>
          <a:p>
            <a:pPr marL="0" indent="0">
              <a:buNone/>
            </a:pPr>
            <a:endParaRPr lang="en-US" altLang="ja-JP" sz="2800" dirty="0" smtClean="0"/>
          </a:p>
          <a:p>
            <a:endParaRPr lang="en-US" altLang="ja-JP" sz="2800" dirty="0" smtClean="0"/>
          </a:p>
        </p:txBody>
      </p:sp>
    </p:spTree>
    <p:extLst>
      <p:ext uri="{BB962C8B-B14F-4D97-AF65-F5344CB8AC3E}">
        <p14:creationId xmlns:p14="http://schemas.microsoft.com/office/powerpoint/2010/main" val="32934898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293962" y="431321"/>
            <a:ext cx="2820838" cy="769441"/>
          </a:xfrm>
          <a:prstGeom prst="rect">
            <a:avLst/>
          </a:prstGeom>
          <a:solidFill>
            <a:schemeClr val="bg2">
              <a:lumMod val="40000"/>
              <a:lumOff val="60000"/>
            </a:schemeClr>
          </a:solidFill>
        </p:spPr>
        <p:txBody>
          <a:bodyPr wrap="square" rtlCol="0">
            <a:spAutoFit/>
          </a:bodyPr>
          <a:lstStyle/>
          <a:p>
            <a:pPr algn="ctr"/>
            <a:r>
              <a:rPr kumimoji="1" lang="en-US" altLang="ja-JP" sz="4400" dirty="0" smtClean="0">
                <a:ln w="0"/>
                <a:solidFill>
                  <a:srgbClr val="FFFFFF"/>
                </a:solidFill>
                <a:effectLst>
                  <a:outerShdw blurRad="38100" dist="19050" dir="2700000" algn="tl" rotWithShape="0">
                    <a:srgbClr val="2C2C2C">
                      <a:alpha val="40000"/>
                    </a:srgbClr>
                  </a:outerShdw>
                </a:effectLst>
              </a:rPr>
              <a:t>AngularJS</a:t>
            </a:r>
            <a:endParaRPr kumimoji="1" lang="en-US" altLang="ja-JP" sz="4400" dirty="0">
              <a:ln w="0"/>
              <a:solidFill>
                <a:srgbClr val="FFFFFF"/>
              </a:solidFill>
              <a:effectLst>
                <a:outerShdw blurRad="38100" dist="19050" dir="2700000" algn="tl" rotWithShape="0">
                  <a:srgbClr val="2C2C2C">
                    <a:alpha val="40000"/>
                  </a:srgbClr>
                </a:outerShdw>
              </a:effectLst>
            </a:endParaRPr>
          </a:p>
        </p:txBody>
      </p:sp>
      <p:sp>
        <p:nvSpPr>
          <p:cNvPr id="5" name="テキスト ボックス 4"/>
          <p:cNvSpPr txBox="1"/>
          <p:nvPr/>
        </p:nvSpPr>
        <p:spPr>
          <a:xfrm>
            <a:off x="1268083" y="1466490"/>
            <a:ext cx="10049774" cy="1200329"/>
          </a:xfrm>
          <a:prstGeom prst="rect">
            <a:avLst/>
          </a:prstGeom>
          <a:noFill/>
        </p:spPr>
        <p:txBody>
          <a:bodyPr wrap="square" rtlCol="0">
            <a:spAutoFit/>
          </a:bodyPr>
          <a:lstStyle/>
          <a:p>
            <a:r>
              <a:rPr kumimoji="1" lang="en-US" altLang="ja-JP" sz="2400" dirty="0" smtClean="0">
                <a:solidFill>
                  <a:srgbClr val="FFFFFF"/>
                </a:solidFill>
              </a:rPr>
              <a:t>Google</a:t>
            </a:r>
            <a:r>
              <a:rPr kumimoji="1" lang="ja-JP" altLang="en-US" sz="2400" dirty="0" smtClean="0">
                <a:solidFill>
                  <a:srgbClr val="FFFFFF"/>
                </a:solidFill>
              </a:rPr>
              <a:t>社とコミュニティが開発</a:t>
            </a:r>
            <a:endParaRPr kumimoji="1" lang="en-US" altLang="ja-JP" sz="2400" dirty="0" smtClean="0">
              <a:solidFill>
                <a:srgbClr val="FFFFFF"/>
              </a:solidFill>
            </a:endParaRPr>
          </a:p>
          <a:p>
            <a:r>
              <a:rPr kumimoji="1" lang="ja-JP" altLang="en-US" sz="2400" dirty="0" smtClean="0">
                <a:solidFill>
                  <a:srgbClr val="FFFFFF"/>
                </a:solidFill>
              </a:rPr>
              <a:t>大規模</a:t>
            </a:r>
            <a:r>
              <a:rPr kumimoji="1" lang="ja-JP" altLang="en-US" sz="2400" dirty="0">
                <a:solidFill>
                  <a:srgbClr val="FFFFFF"/>
                </a:solidFill>
              </a:rPr>
              <a:t>本格開発に向いて</a:t>
            </a:r>
            <a:r>
              <a:rPr kumimoji="1" lang="ja-JP" altLang="en-US" sz="2400" dirty="0" smtClean="0">
                <a:solidFill>
                  <a:srgbClr val="FFFFFF"/>
                </a:solidFill>
              </a:rPr>
              <a:t>いる</a:t>
            </a:r>
            <a:endParaRPr kumimoji="1" lang="en-US" altLang="ja-JP" sz="2400" dirty="0" smtClean="0">
              <a:solidFill>
                <a:srgbClr val="FFFFFF"/>
              </a:solidFill>
            </a:endParaRPr>
          </a:p>
          <a:p>
            <a:r>
              <a:rPr kumimoji="1" lang="en-US" altLang="ja-JP" sz="2400" dirty="0" smtClean="0">
                <a:solidFill>
                  <a:srgbClr val="FFFFFF"/>
                </a:solidFill>
              </a:rPr>
              <a:t>Web</a:t>
            </a:r>
            <a:r>
              <a:rPr kumimoji="1" lang="ja-JP" altLang="en-US" sz="2400" dirty="0">
                <a:solidFill>
                  <a:srgbClr val="FFFFFF"/>
                </a:solidFill>
              </a:rPr>
              <a:t>サービス系</a:t>
            </a:r>
            <a:r>
              <a:rPr kumimoji="1" lang="ja-JP" altLang="en-US" sz="2400" dirty="0" smtClean="0">
                <a:solidFill>
                  <a:srgbClr val="FFFFFF"/>
                </a:solidFill>
              </a:rPr>
              <a:t>各種で採用されている</a:t>
            </a:r>
            <a:endParaRPr kumimoji="1" lang="en-US" altLang="ja-JP" sz="2400" dirty="0" smtClean="0">
              <a:solidFill>
                <a:srgbClr val="FFFFFF"/>
              </a:solidFill>
            </a:endParaRPr>
          </a:p>
        </p:txBody>
      </p:sp>
      <p:sp>
        <p:nvSpPr>
          <p:cNvPr id="6" name="角丸四角形 5"/>
          <p:cNvSpPr/>
          <p:nvPr/>
        </p:nvSpPr>
        <p:spPr>
          <a:xfrm>
            <a:off x="888521" y="3001986"/>
            <a:ext cx="10429336" cy="3114142"/>
          </a:xfrm>
          <a:prstGeom prst="roundRect">
            <a:avLst/>
          </a:prstGeom>
          <a:solidFill>
            <a:schemeClr val="bg2">
              <a:lumMod val="60000"/>
              <a:lumOff val="40000"/>
            </a:schemeClr>
          </a:solidFill>
          <a:ln>
            <a:solidFill>
              <a:schemeClr val="bg2"/>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solidFill>
                <a:srgbClr val="2C2C2C"/>
              </a:solidFill>
            </a:endParaRPr>
          </a:p>
        </p:txBody>
      </p:sp>
      <p:sp>
        <p:nvSpPr>
          <p:cNvPr id="3" name="テキスト ボックス 2"/>
          <p:cNvSpPr txBox="1"/>
          <p:nvPr/>
        </p:nvSpPr>
        <p:spPr>
          <a:xfrm>
            <a:off x="1268083" y="3183145"/>
            <a:ext cx="10049774" cy="2554545"/>
          </a:xfrm>
          <a:prstGeom prst="rect">
            <a:avLst/>
          </a:prstGeom>
          <a:noFill/>
        </p:spPr>
        <p:txBody>
          <a:bodyPr wrap="square" rtlCol="0">
            <a:spAutoFit/>
          </a:bodyPr>
          <a:lstStyle/>
          <a:p>
            <a:r>
              <a:rPr kumimoji="1" lang="ja-JP" altLang="en-US" sz="2000" dirty="0">
                <a:solidFill>
                  <a:srgbClr val="FFFFFF"/>
                </a:solidFill>
              </a:rPr>
              <a:t>メリット</a:t>
            </a:r>
          </a:p>
          <a:p>
            <a:r>
              <a:rPr kumimoji="1" lang="ja-JP" altLang="en-US" sz="2000" dirty="0">
                <a:solidFill>
                  <a:srgbClr val="FFFFFF"/>
                </a:solidFill>
              </a:rPr>
              <a:t>・フルスタックなのでライブラリを調べたり追加しなくても、最初から機能全部</a:t>
            </a:r>
            <a:r>
              <a:rPr kumimoji="1" lang="ja-JP" altLang="en-US" sz="2000" dirty="0" smtClean="0">
                <a:solidFill>
                  <a:srgbClr val="FFFFFF"/>
                </a:solidFill>
              </a:rPr>
              <a:t>入り</a:t>
            </a:r>
            <a:endParaRPr kumimoji="1" lang="en-US" altLang="ja-JP" sz="2000" dirty="0" smtClean="0">
              <a:solidFill>
                <a:srgbClr val="FFFFFF"/>
              </a:solidFill>
            </a:endParaRPr>
          </a:p>
          <a:p>
            <a:r>
              <a:rPr kumimoji="1" lang="ja-JP" altLang="en-US" sz="2000" dirty="0">
                <a:solidFill>
                  <a:srgbClr val="FFFFFF"/>
                </a:solidFill>
              </a:rPr>
              <a:t>・単体テスト</a:t>
            </a:r>
            <a:r>
              <a:rPr kumimoji="1" lang="en-US" altLang="ja-JP" sz="2000" dirty="0">
                <a:solidFill>
                  <a:srgbClr val="FFFFFF"/>
                </a:solidFill>
              </a:rPr>
              <a:t>/</a:t>
            </a:r>
            <a:r>
              <a:rPr kumimoji="1" lang="ja-JP" altLang="en-US" sz="2000" dirty="0">
                <a:solidFill>
                  <a:srgbClr val="FFFFFF"/>
                </a:solidFill>
              </a:rPr>
              <a:t>シナリオテストを支援するテストフレームワークも</a:t>
            </a:r>
            <a:r>
              <a:rPr kumimoji="1" lang="ja-JP" altLang="en-US" sz="2000" dirty="0" smtClean="0">
                <a:solidFill>
                  <a:srgbClr val="FFFFFF"/>
                </a:solidFill>
              </a:rPr>
              <a:t>あり</a:t>
            </a:r>
            <a:endParaRPr kumimoji="1" lang="en-US" altLang="ja-JP" sz="2000" dirty="0" smtClean="0">
              <a:solidFill>
                <a:srgbClr val="FFFFFF"/>
              </a:solidFill>
            </a:endParaRPr>
          </a:p>
          <a:p>
            <a:r>
              <a:rPr kumimoji="1" lang="ja-JP" altLang="en-US" sz="2000" dirty="0" smtClean="0">
                <a:solidFill>
                  <a:srgbClr val="FFFFFF"/>
                </a:solidFill>
              </a:rPr>
              <a:t>・</a:t>
            </a:r>
            <a:r>
              <a:rPr lang="ja-JP" altLang="en-US" sz="2000" dirty="0">
                <a:solidFill>
                  <a:srgbClr val="FFFFFF"/>
                </a:solidFill>
              </a:rPr>
              <a:t>開発言語が</a:t>
            </a:r>
            <a:r>
              <a:rPr lang="en-US" altLang="ja-JP" sz="2000" dirty="0" err="1">
                <a:solidFill>
                  <a:srgbClr val="FFFFFF"/>
                </a:solidFill>
              </a:rPr>
              <a:t>TypeScript</a:t>
            </a:r>
            <a:r>
              <a:rPr lang="ja-JP" altLang="en-US" sz="2000" dirty="0">
                <a:solidFill>
                  <a:srgbClr val="FFFFFF"/>
                </a:solidFill>
              </a:rPr>
              <a:t>なので、型の存在がコードをしっかりバグから守ってくれる</a:t>
            </a:r>
            <a:endParaRPr kumimoji="1" lang="ja-JP" altLang="en-US" sz="2000" dirty="0">
              <a:solidFill>
                <a:srgbClr val="FFFFFF"/>
              </a:solidFill>
            </a:endParaRPr>
          </a:p>
          <a:p>
            <a:endParaRPr kumimoji="1" lang="ja-JP" altLang="en-US" sz="2000" dirty="0">
              <a:solidFill>
                <a:srgbClr val="FFFFFF"/>
              </a:solidFill>
            </a:endParaRPr>
          </a:p>
          <a:p>
            <a:r>
              <a:rPr kumimoji="1" lang="ja-JP" altLang="en-US" sz="2000" dirty="0">
                <a:solidFill>
                  <a:srgbClr val="FFFFFF"/>
                </a:solidFill>
              </a:rPr>
              <a:t>デメリット</a:t>
            </a:r>
          </a:p>
          <a:p>
            <a:r>
              <a:rPr kumimoji="1" lang="ja-JP" altLang="en-US" sz="2000" dirty="0">
                <a:solidFill>
                  <a:srgbClr val="FFFFFF"/>
                </a:solidFill>
              </a:rPr>
              <a:t>・ </a:t>
            </a:r>
            <a:r>
              <a:rPr kumimoji="1" lang="en-US" altLang="ja-JP" sz="2000" dirty="0" err="1">
                <a:solidFill>
                  <a:srgbClr val="FFFFFF"/>
                </a:solidFill>
              </a:rPr>
              <a:t>TypeScript</a:t>
            </a:r>
            <a:r>
              <a:rPr kumimoji="1" lang="ja-JP" altLang="en-US" sz="2000" dirty="0">
                <a:solidFill>
                  <a:srgbClr val="FFFFFF"/>
                </a:solidFill>
              </a:rPr>
              <a:t>学習、本体が多機能、新概念が多く覚えることが多い</a:t>
            </a:r>
          </a:p>
          <a:p>
            <a:r>
              <a:rPr kumimoji="1" lang="ja-JP" altLang="en-US" sz="2000" dirty="0">
                <a:solidFill>
                  <a:srgbClr val="FFFFFF"/>
                </a:solidFill>
              </a:rPr>
              <a:t>・小規模なアプリではオーバースペック</a:t>
            </a:r>
          </a:p>
        </p:txBody>
      </p:sp>
    </p:spTree>
    <p:extLst>
      <p:ext uri="{BB962C8B-B14F-4D97-AF65-F5344CB8AC3E}">
        <p14:creationId xmlns:p14="http://schemas.microsoft.com/office/powerpoint/2010/main" val="29603309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縞模様">
  <a:themeElements>
    <a:clrScheme name="縞模様">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縞模様">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縞模様">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縞模様</Template>
  <TotalTime>1487</TotalTime>
  <Words>739</Words>
  <Application>Microsoft Office PowerPoint</Application>
  <PresentationFormat>ワイド画面</PresentationFormat>
  <Paragraphs>125</Paragraphs>
  <Slides>11</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11</vt:i4>
      </vt:variant>
    </vt:vector>
  </HeadingPairs>
  <TitlesOfParts>
    <vt:vector size="16" baseType="lpstr">
      <vt:lpstr>ＭＳ ゴシック</vt:lpstr>
      <vt:lpstr>Arial</vt:lpstr>
      <vt:lpstr>Corbel</vt:lpstr>
      <vt:lpstr>Wingdings</vt:lpstr>
      <vt:lpstr>縞模様</vt:lpstr>
      <vt:lpstr>スマホアプリの開発</vt:lpstr>
      <vt:lpstr>概要</vt:lpstr>
      <vt:lpstr>PowerPoint プレゼンテーション</vt:lpstr>
      <vt:lpstr>調査する上での前提条件</vt:lpstr>
      <vt:lpstr>スマートフォンアプリの種類</vt:lpstr>
      <vt:lpstr>ネイティブアプリ</vt:lpstr>
      <vt:lpstr>ハイブリッドアプリ</vt:lpstr>
      <vt:lpstr>言語・フレームワーク</vt:lpstr>
      <vt:lpstr>PowerPoint プレゼンテーション</vt:lpstr>
      <vt:lpstr>PowerPoint プレゼンテーション</vt:lpstr>
      <vt:lpstr>PowerPoint プレゼンテーション</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systemi</dc:creator>
  <cp:lastModifiedBy>systemi</cp:lastModifiedBy>
  <cp:revision>38</cp:revision>
  <dcterms:created xsi:type="dcterms:W3CDTF">2018-04-25T03:26:36Z</dcterms:created>
  <dcterms:modified xsi:type="dcterms:W3CDTF">2018-05-11T09:02:59Z</dcterms:modified>
</cp:coreProperties>
</file>