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303" r:id="rId4"/>
    <p:sldId id="302" r:id="rId5"/>
    <p:sldId id="287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4" r:id="rId16"/>
    <p:sldId id="313" r:id="rId17"/>
    <p:sldId id="315" r:id="rId18"/>
    <p:sldId id="316" r:id="rId19"/>
    <p:sldId id="317" r:id="rId20"/>
    <p:sldId id="318" r:id="rId21"/>
    <p:sldId id="31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9FBF9"/>
    <a:srgbClr val="B0F2EC"/>
    <a:srgbClr val="4FE1D3"/>
    <a:srgbClr val="B9D5FF"/>
    <a:srgbClr val="FFE1FF"/>
    <a:srgbClr val="FFCCFF"/>
    <a:srgbClr val="FF5050"/>
    <a:srgbClr val="EEF7E9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7/17/2018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～</a:t>
            </a:r>
            <a:r>
              <a:rPr lang="en-US" altLang="ja-JP" dirty="0"/>
              <a:t>【2018/7/19</a:t>
            </a:r>
            <a:r>
              <a:rPr lang="en-US" altLang="ja-JP" dirty="0" smtClean="0"/>
              <a:t>】</a:t>
            </a:r>
            <a:r>
              <a:rPr lang="ja-JP" altLang="en-US" dirty="0" smtClean="0"/>
              <a:t>開発環境構築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4000" y="2072110"/>
            <a:ext cx="51098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開発環境構築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コマンドプロンプトで下記のコマンド入力し、インストールされたバージョンが出力されるか確認する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node </a:t>
            </a:r>
            <a:r>
              <a:rPr lang="en-US" altLang="ja-JP" dirty="0">
                <a:solidFill>
                  <a:schemeClr val="bg1"/>
                </a:solidFill>
              </a:rPr>
              <a:t>--version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0" y="3412897"/>
            <a:ext cx="5489120" cy="3121582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426461" y="5948932"/>
            <a:ext cx="937390" cy="3254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0" y="5841120"/>
            <a:ext cx="450241" cy="2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solidFill>
                  <a:srgbClr val="FF0000"/>
                </a:solidFill>
                <a:latin typeface="+mn-lt"/>
              </a:rPr>
              <a:t>React</a:t>
            </a:r>
            <a:r>
              <a:rPr lang="ja-JP" altLang="en-US" b="0" dirty="0" smtClean="0">
                <a:solidFill>
                  <a:srgbClr val="FF0000"/>
                </a:solidFill>
                <a:latin typeface="+mn-lt"/>
              </a:rPr>
              <a:t>開発環境準備</a:t>
            </a:r>
            <a:endParaRPr lang="ja-JP" altLang="en-US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>
                <a:solidFill>
                  <a:schemeClr val="tx1"/>
                </a:solidFill>
              </a:rPr>
              <a:t>Node.js</a:t>
            </a:r>
            <a:r>
              <a:rPr lang="ja-JP" altLang="en-US" dirty="0" smtClean="0">
                <a:solidFill>
                  <a:schemeClr val="tx1"/>
                </a:solidFill>
              </a:rPr>
              <a:t>の導入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スマホテスト環境準備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48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React</a:t>
            </a:r>
            <a:r>
              <a:rPr kumimoji="1" lang="ja-JP" altLang="en-US" dirty="0" smtClean="0"/>
              <a:t>開発環境準備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作業概要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5219" y="1200150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kumimoji="1" lang="en-US" altLang="ja-JP" dirty="0" smtClean="0">
                <a:solidFill>
                  <a:schemeClr val="tx1"/>
                </a:solidFill>
              </a:rPr>
              <a:t>Create-react-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app,cordova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モジュールの導入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55219" y="2573324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/>
                </a:solidFill>
              </a:rPr>
              <a:t>プロジェクトの作成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5219" y="3946498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起動</a:t>
            </a:r>
            <a:r>
              <a:rPr lang="ja-JP" altLang="en-US" dirty="0">
                <a:solidFill>
                  <a:schemeClr val="tx1"/>
                </a:solidFill>
              </a:rPr>
              <a:t>確認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モジュール導入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コマンドプロンプトにて以下のコマンドを入力し、モジュールをインストール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確認する。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install -g create-react-app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install -g </a:t>
            </a:r>
            <a:r>
              <a:rPr lang="en-US" altLang="ja-JP" dirty="0" err="1" smtClean="0">
                <a:solidFill>
                  <a:schemeClr val="bg1"/>
                </a:solidFill>
              </a:rPr>
              <a:t>cordova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5218" y="3369912"/>
            <a:ext cx="11164927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create-react-app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–V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c</a:t>
            </a:r>
            <a:r>
              <a:rPr lang="en-US" altLang="ja-JP" dirty="0" err="1" smtClean="0">
                <a:solidFill>
                  <a:schemeClr val="bg1"/>
                </a:solidFill>
              </a:rPr>
              <a:t>ordova</a:t>
            </a:r>
            <a:r>
              <a:rPr lang="en-US" altLang="ja-JP" dirty="0" smtClean="0">
                <a:solidFill>
                  <a:schemeClr val="bg1"/>
                </a:solidFill>
              </a:rPr>
              <a:t> -v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55217" y="4454793"/>
            <a:ext cx="11164927" cy="2178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 </a:t>
            </a:r>
            <a:r>
              <a:rPr lang="en-US" altLang="ja-JP" dirty="0" smtClean="0">
                <a:solidFill>
                  <a:schemeClr val="tx1"/>
                </a:solidFill>
              </a:rPr>
              <a:t>- 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</a:t>
            </a:r>
            <a:r>
              <a:rPr lang="ja-JP" altLang="en-US" dirty="0" smtClean="0">
                <a:solidFill>
                  <a:schemeClr val="tx1"/>
                </a:solidFill>
              </a:rPr>
              <a:t>社が用意している</a:t>
            </a:r>
            <a:r>
              <a:rPr lang="en-US" altLang="ja-JP" dirty="0" smtClean="0">
                <a:solidFill>
                  <a:schemeClr val="tx1"/>
                </a:solidFill>
              </a:rPr>
              <a:t>react</a:t>
            </a:r>
            <a:r>
              <a:rPr lang="ja-JP" altLang="en-US" dirty="0" smtClean="0">
                <a:solidFill>
                  <a:schemeClr val="tx1"/>
                </a:solidFill>
              </a:rPr>
              <a:t>のプロジェクト作成ツール。すべて必要なモジュールが内包されている。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 </a:t>
            </a:r>
            <a:r>
              <a:rPr lang="ja-JP" altLang="en-US" dirty="0" smtClean="0">
                <a:solidFill>
                  <a:schemeClr val="tx1"/>
                </a:solidFill>
              </a:rPr>
              <a:t>インストール時の「</a:t>
            </a:r>
            <a:r>
              <a:rPr lang="en-US" altLang="ja-JP" dirty="0" smtClean="0">
                <a:solidFill>
                  <a:schemeClr val="tx1"/>
                </a:solidFill>
              </a:rPr>
              <a:t>-g</a:t>
            </a:r>
            <a:r>
              <a:rPr lang="ja-JP" altLang="en-US" dirty="0" smtClean="0">
                <a:solidFill>
                  <a:schemeClr val="tx1"/>
                </a:solidFill>
              </a:rPr>
              <a:t>」オプションについて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</a:rPr>
              <a:t>-g</a:t>
            </a:r>
            <a:r>
              <a:rPr lang="ja-JP" altLang="en-US" dirty="0" smtClean="0">
                <a:solidFill>
                  <a:schemeClr val="tx1"/>
                </a:solidFill>
              </a:rPr>
              <a:t>」　→　グローバルインストール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グローバルインストールすることで、コマンドプロントでコマンド化することが可能となる。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プロジェクトの作成１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コマンドプロンプトにて以下のコマンドを入力し、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プロジェクトを作成する。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create-react-app tutorial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cd tutorial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n</a:t>
            </a:r>
            <a:r>
              <a:rPr lang="en-US" altLang="ja-JP" dirty="0" err="1" smtClean="0">
                <a:solidFill>
                  <a:schemeClr val="bg1"/>
                </a:solidFill>
              </a:rPr>
              <a:t>pm</a:t>
            </a:r>
            <a:r>
              <a:rPr lang="en-US" altLang="ja-JP" dirty="0" smtClean="0">
                <a:solidFill>
                  <a:schemeClr val="bg1"/>
                </a:solidFill>
              </a:rPr>
              <a:t> run eject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55217" y="3881356"/>
            <a:ext cx="11164927" cy="2519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</a:t>
            </a:r>
            <a:r>
              <a:rPr lang="en-US" altLang="ja-JP" dirty="0" err="1" smtClean="0">
                <a:solidFill>
                  <a:schemeClr val="tx1"/>
                </a:solidFill>
              </a:rPr>
              <a:t>npm</a:t>
            </a:r>
            <a:r>
              <a:rPr lang="en-US" altLang="ja-JP" dirty="0" smtClean="0">
                <a:solidFill>
                  <a:schemeClr val="tx1"/>
                </a:solidFill>
              </a:rPr>
              <a:t> run eject</a:t>
            </a:r>
            <a:r>
              <a:rPr lang="ja-JP" altLang="en-US" dirty="0" smtClean="0">
                <a:solidFill>
                  <a:schemeClr val="tx1"/>
                </a:solidFill>
              </a:rPr>
              <a:t>の必要性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smtClean="0">
                <a:solidFill>
                  <a:schemeClr val="tx1"/>
                </a:solidFill>
              </a:rPr>
              <a:t>create-react-app </a:t>
            </a:r>
            <a:r>
              <a:rPr lang="ja-JP" altLang="en-US" dirty="0" smtClean="0">
                <a:solidFill>
                  <a:schemeClr val="tx1"/>
                </a:solidFill>
              </a:rPr>
              <a:t>で作成したプロジェクトの</a:t>
            </a:r>
            <a:r>
              <a:rPr lang="en-US" altLang="ja-JP" dirty="0" err="1" smtClean="0">
                <a:solidFill>
                  <a:schemeClr val="tx1"/>
                </a:solidFill>
              </a:rPr>
              <a:t>pacage.json</a:t>
            </a:r>
            <a:r>
              <a:rPr lang="ja-JP" altLang="en-US" dirty="0" smtClean="0">
                <a:solidFill>
                  <a:schemeClr val="tx1"/>
                </a:solidFill>
              </a:rPr>
              <a:t>には、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で必要なモジュールが足りない。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そのため、追加でモジュールをインストールした場合、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で必要なモジュールが消えて、</a:t>
            </a:r>
            <a:r>
              <a:rPr lang="en-US" altLang="ja-JP" dirty="0" smtClean="0">
                <a:solidFill>
                  <a:schemeClr val="tx1"/>
                </a:solidFill>
              </a:rPr>
              <a:t>build</a:t>
            </a:r>
            <a:r>
              <a:rPr lang="ja-JP" altLang="en-US" dirty="0" smtClean="0">
                <a:solidFill>
                  <a:schemeClr val="tx1"/>
                </a:solidFill>
              </a:rPr>
              <a:t>エラーとなる。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err="1">
                <a:solidFill>
                  <a:schemeClr val="tx1"/>
                </a:solidFill>
              </a:rPr>
              <a:t>n</a:t>
            </a:r>
            <a:r>
              <a:rPr lang="en-US" altLang="ja-JP" dirty="0" err="1" smtClean="0">
                <a:solidFill>
                  <a:schemeClr val="tx1"/>
                </a:solidFill>
              </a:rPr>
              <a:t>pm</a:t>
            </a:r>
            <a:r>
              <a:rPr lang="en-US" altLang="ja-JP" dirty="0" smtClean="0">
                <a:solidFill>
                  <a:schemeClr val="tx1"/>
                </a:solidFill>
              </a:rPr>
              <a:t> run eject </a:t>
            </a:r>
            <a:r>
              <a:rPr lang="ja-JP" altLang="en-US" dirty="0" smtClean="0">
                <a:solidFill>
                  <a:schemeClr val="tx1"/>
                </a:solidFill>
              </a:rPr>
              <a:t>を実行するで、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で使用したライブラリが全て</a:t>
            </a:r>
            <a:r>
              <a:rPr lang="en-US" altLang="ja-JP" dirty="0" err="1" smtClean="0">
                <a:solidFill>
                  <a:schemeClr val="tx1"/>
                </a:solidFill>
              </a:rPr>
              <a:t>pacage.json</a:t>
            </a:r>
            <a:r>
              <a:rPr lang="ja-JP" altLang="en-US" dirty="0" smtClean="0">
                <a:solidFill>
                  <a:schemeClr val="tx1"/>
                </a:solidFill>
              </a:rPr>
              <a:t>に追加される。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プロジェクトの作成２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下記</a:t>
            </a:r>
            <a:r>
              <a:rPr lang="ja-JP" altLang="en-US" dirty="0" smtClean="0"/>
              <a:t>の２ファイルに</a:t>
            </a:r>
            <a:r>
              <a:rPr lang="ja-JP" altLang="en-US" dirty="0"/>
              <a:t>記載</a:t>
            </a:r>
            <a:r>
              <a:rPr lang="ja-JP" altLang="en-US" dirty="0" smtClean="0"/>
              <a:t>を追加する。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it-IT" altLang="ja-JP" dirty="0">
                <a:solidFill>
                  <a:schemeClr val="bg1"/>
                </a:solidFill>
              </a:rPr>
              <a:t>config/paths.js </a:t>
            </a:r>
            <a:endParaRPr lang="it-IT" altLang="ja-JP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dirty="0">
                <a:solidFill>
                  <a:schemeClr val="bg1"/>
                </a:solidFill>
              </a:rPr>
              <a:t>44</a:t>
            </a:r>
            <a:r>
              <a:rPr lang="ja-JP" altLang="en-US" dirty="0">
                <a:solidFill>
                  <a:schemeClr val="bg1"/>
                </a:solidFill>
              </a:rPr>
              <a:t>行目あたりの </a:t>
            </a:r>
            <a:r>
              <a:rPr lang="it-IT" altLang="ja-JP" dirty="0">
                <a:solidFill>
                  <a:schemeClr val="bg1"/>
                </a:solidFill>
              </a:rPr>
              <a:t>appBuild: resolveApp('build') </a:t>
            </a:r>
            <a:r>
              <a:rPr lang="ja-JP" altLang="en-US" dirty="0">
                <a:solidFill>
                  <a:schemeClr val="bg1"/>
                </a:solidFill>
              </a:rPr>
              <a:t>を </a:t>
            </a:r>
            <a:r>
              <a:rPr lang="it-IT" altLang="ja-JP" dirty="0">
                <a:solidFill>
                  <a:schemeClr val="bg1"/>
                </a:solidFill>
              </a:rPr>
              <a:t>appBuild: resolveApp('www') </a:t>
            </a:r>
            <a:r>
              <a:rPr lang="ja-JP" altLang="en-US" dirty="0">
                <a:solidFill>
                  <a:schemeClr val="bg1"/>
                </a:solidFill>
              </a:rPr>
              <a:t>に変更して保存する。</a:t>
            </a:r>
            <a:endParaRPr lang="it-IT" altLang="ja-JP" dirty="0" smtClean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5217" y="3638590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altLang="ja-JP" dirty="0" err="1" smtClean="0"/>
              <a:t>package.json</a:t>
            </a:r>
            <a:endParaRPr lang="en-US" altLang="ja-JP" dirty="0" smtClean="0"/>
          </a:p>
          <a:p>
            <a:pPr>
              <a:buClr>
                <a:schemeClr val="bg1"/>
              </a:buClr>
            </a:pPr>
            <a:r>
              <a:rPr lang="en-US" altLang="ja-JP" dirty="0">
                <a:solidFill>
                  <a:schemeClr val="bg1"/>
                </a:solidFill>
              </a:rPr>
              <a:t>dependencies </a:t>
            </a:r>
            <a:r>
              <a:rPr lang="ja-JP" altLang="en-US" dirty="0">
                <a:solidFill>
                  <a:schemeClr val="bg1"/>
                </a:solidFill>
              </a:rPr>
              <a:t>の上あたりに </a:t>
            </a:r>
            <a:r>
              <a:rPr lang="en-US" altLang="ja-JP" dirty="0">
                <a:solidFill>
                  <a:schemeClr val="bg1"/>
                </a:solidFill>
              </a:rPr>
              <a:t>"homepage": "./", </a:t>
            </a:r>
            <a:r>
              <a:rPr lang="ja-JP" altLang="en-US" dirty="0">
                <a:solidFill>
                  <a:schemeClr val="bg1"/>
                </a:solidFill>
              </a:rPr>
              <a:t>を追加して保存する。</a:t>
            </a:r>
            <a:endParaRPr lang="it-IT" altLang="ja-JP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コマンドプロンプトにて以下のコマンドを入力し、</a:t>
            </a:r>
            <a:r>
              <a:rPr lang="en-US" altLang="ja-JP" dirty="0" err="1" smtClean="0"/>
              <a:t>cordova</a:t>
            </a:r>
            <a:r>
              <a:rPr lang="ja-JP" altLang="en-US" dirty="0" smtClean="0"/>
              <a:t>プロジェクトを作成する。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create-react-app</a:t>
            </a:r>
            <a:r>
              <a:rPr lang="ja-JP" altLang="en-US" dirty="0" smtClean="0">
                <a:solidFill>
                  <a:srgbClr val="FF0000"/>
                </a:solidFill>
              </a:rPr>
              <a:t>を実施した階層で以下のコマンドを実施。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it-IT" altLang="ja-JP" dirty="0">
                <a:solidFill>
                  <a:schemeClr val="bg1"/>
                </a:solidFill>
              </a:rPr>
              <a:t>cordova create tutorial-cordova com.example.tutorial </a:t>
            </a:r>
            <a:r>
              <a:rPr lang="it-IT" altLang="ja-JP" dirty="0" smtClean="0">
                <a:solidFill>
                  <a:schemeClr val="bg1"/>
                </a:solidFill>
              </a:rPr>
              <a:t>Tutorial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55217" y="3881356"/>
            <a:ext cx="11164927" cy="2519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</a:t>
            </a:r>
            <a:r>
              <a:rPr lang="en-US" altLang="ja-JP" dirty="0" err="1" smtClean="0">
                <a:solidFill>
                  <a:schemeClr val="tx1"/>
                </a:solidFill>
              </a:rPr>
              <a:t>cordova</a:t>
            </a:r>
            <a:r>
              <a:rPr lang="ja-JP" altLang="en-US" dirty="0" smtClean="0">
                <a:solidFill>
                  <a:schemeClr val="tx1"/>
                </a:solidFill>
              </a:rPr>
              <a:t>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スマホ向けプラットフォームモジュール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</a:t>
            </a:r>
            <a:r>
              <a:rPr lang="ja-JP" altLang="en-US" dirty="0" smtClean="0"/>
              <a:t>のファイルをコピーする。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it-IT" altLang="ja-JP" dirty="0">
                <a:solidFill>
                  <a:schemeClr val="bg1"/>
                </a:solidFill>
              </a:rPr>
              <a:t>tutorial-corodova/config.xml </a:t>
            </a:r>
            <a:r>
              <a:rPr lang="ja-JP" altLang="en-US" dirty="0">
                <a:solidFill>
                  <a:schemeClr val="bg1"/>
                </a:solidFill>
              </a:rPr>
              <a:t>を </a:t>
            </a:r>
            <a:r>
              <a:rPr lang="it-IT" altLang="ja-JP" dirty="0">
                <a:solidFill>
                  <a:schemeClr val="bg1"/>
                </a:solidFill>
              </a:rPr>
              <a:t>tutorial </a:t>
            </a:r>
            <a:r>
              <a:rPr lang="ja-JP" altLang="en-US" dirty="0">
                <a:solidFill>
                  <a:schemeClr val="bg1"/>
                </a:solidFill>
              </a:rPr>
              <a:t>下にコピー</a:t>
            </a:r>
            <a:r>
              <a:rPr lang="ja-JP" altLang="en-US" dirty="0" smtClean="0">
                <a:solidFill>
                  <a:schemeClr val="bg1"/>
                </a:solidFill>
              </a:rPr>
              <a:t>する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</a:t>
            </a:r>
            <a:r>
              <a:rPr lang="ja-JP" altLang="en-US" dirty="0" smtClean="0"/>
              <a:t>のファイルを書き換える。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6806477" cy="41777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1"/>
              </a:buClr>
            </a:pPr>
            <a:r>
              <a:rPr lang="en-US" altLang="ja-JP" sz="1400" dirty="0" smtClean="0"/>
              <a:t>tutorial/</a:t>
            </a:r>
            <a:r>
              <a:rPr lang="en-US" altLang="ja-JP" sz="1400" dirty="0" err="1" smtClean="0"/>
              <a:t>src</a:t>
            </a:r>
            <a:r>
              <a:rPr lang="en-US" altLang="ja-JP" sz="1400" dirty="0" smtClean="0"/>
              <a:t>/index.js</a:t>
            </a:r>
          </a:p>
          <a:p>
            <a:pPr>
              <a:buClr>
                <a:schemeClr val="bg1"/>
              </a:buClr>
            </a:pPr>
            <a:endParaRPr lang="en-US" altLang="ja-JP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React from 'react';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</a:rPr>
              <a:t>ReactDOM</a:t>
            </a:r>
            <a:r>
              <a:rPr lang="en-US" altLang="ja-JP" sz="1400" dirty="0">
                <a:solidFill>
                  <a:schemeClr val="bg1"/>
                </a:solidFill>
              </a:rPr>
              <a:t> from 'react-</a:t>
            </a:r>
            <a:r>
              <a:rPr lang="en-US" altLang="ja-JP" sz="1400" dirty="0" err="1">
                <a:solidFill>
                  <a:schemeClr val="bg1"/>
                </a:solidFill>
              </a:rPr>
              <a:t>dom</a:t>
            </a:r>
            <a:r>
              <a:rPr lang="en-US" altLang="ja-JP" sz="1400" dirty="0">
                <a:solidFill>
                  <a:schemeClr val="bg1"/>
                </a:solidFill>
              </a:rPr>
              <a:t>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'./index.css';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App from './App';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</a:rPr>
              <a:t>registerServiceWorker</a:t>
            </a:r>
            <a:r>
              <a:rPr lang="en-US" altLang="ja-JP" sz="1400" dirty="0">
                <a:solidFill>
                  <a:schemeClr val="bg1"/>
                </a:solidFill>
              </a:rPr>
              <a:t> from './</a:t>
            </a:r>
            <a:r>
              <a:rPr lang="en-US" altLang="ja-JP" sz="1400" dirty="0" err="1">
                <a:solidFill>
                  <a:schemeClr val="bg1"/>
                </a:solidFill>
              </a:rPr>
              <a:t>registerServiceWorker</a:t>
            </a:r>
            <a:r>
              <a:rPr lang="en-US" altLang="ja-JP" sz="1400" dirty="0">
                <a:solidFill>
                  <a:schemeClr val="bg1"/>
                </a:solidFill>
              </a:rPr>
              <a:t>';</a:t>
            </a:r>
          </a:p>
          <a:p>
            <a:pPr>
              <a:buClr>
                <a:schemeClr val="bg1"/>
              </a:buClr>
            </a:pPr>
            <a:endParaRPr lang="en-US" altLang="ja-JP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400" dirty="0" err="1">
                <a:solidFill>
                  <a:schemeClr val="bg1"/>
                </a:solidFill>
              </a:rPr>
              <a:t>const</a:t>
            </a:r>
            <a:r>
              <a:rPr lang="en-US" altLang="ja-JP" sz="1400" dirty="0">
                <a:solidFill>
                  <a:schemeClr val="bg1"/>
                </a:solidFill>
              </a:rPr>
              <a:t> </a:t>
            </a:r>
            <a:r>
              <a:rPr lang="en-US" altLang="ja-JP" sz="1400" dirty="0" err="1">
                <a:solidFill>
                  <a:schemeClr val="bg1"/>
                </a:solidFill>
              </a:rPr>
              <a:t>startApp</a:t>
            </a:r>
            <a:r>
              <a:rPr lang="en-US" altLang="ja-JP" sz="1400" dirty="0">
                <a:solidFill>
                  <a:schemeClr val="bg1"/>
                </a:solidFill>
              </a:rPr>
              <a:t> = () =&gt; {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ReactDOM.render</a:t>
            </a:r>
            <a:r>
              <a:rPr lang="en-US" altLang="ja-JP" sz="1400" dirty="0">
                <a:solidFill>
                  <a:schemeClr val="bg1"/>
                </a:solidFill>
              </a:rPr>
              <a:t>(&lt;App /&gt;, </a:t>
            </a:r>
            <a:r>
              <a:rPr lang="en-US" altLang="ja-JP" sz="1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ja-JP" sz="1400" dirty="0">
                <a:solidFill>
                  <a:schemeClr val="bg1"/>
                </a:solidFill>
              </a:rPr>
              <a:t>('root'));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registerServiceWorker</a:t>
            </a:r>
            <a:r>
              <a:rPr lang="en-US" altLang="ja-JP" sz="1400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};</a:t>
            </a:r>
          </a:p>
          <a:p>
            <a:pPr>
              <a:buClr>
                <a:schemeClr val="bg1"/>
              </a:buClr>
            </a:pPr>
            <a:endParaRPr lang="en-US" altLang="ja-JP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if(</a:t>
            </a:r>
            <a:r>
              <a:rPr lang="en-US" altLang="ja-JP" sz="1400" dirty="0" err="1">
                <a:solidFill>
                  <a:schemeClr val="bg1"/>
                </a:solidFill>
              </a:rPr>
              <a:t>window.cordova</a:t>
            </a:r>
            <a:r>
              <a:rPr lang="en-US" altLang="ja-JP" sz="1400" dirty="0">
                <a:solidFill>
                  <a:schemeClr val="bg1"/>
                </a:solidFill>
              </a:rPr>
              <a:t>) {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document.addEventListener</a:t>
            </a:r>
            <a:r>
              <a:rPr lang="en-US" altLang="ja-JP" sz="1400" dirty="0">
                <a:solidFill>
                  <a:schemeClr val="bg1"/>
                </a:solidFill>
              </a:rPr>
              <a:t>('</a:t>
            </a:r>
            <a:r>
              <a:rPr lang="en-US" altLang="ja-JP" sz="1400" dirty="0" err="1">
                <a:solidFill>
                  <a:schemeClr val="bg1"/>
                </a:solidFill>
              </a:rPr>
              <a:t>deviceready</a:t>
            </a:r>
            <a:r>
              <a:rPr lang="en-US" altLang="ja-JP" sz="1400" dirty="0">
                <a:solidFill>
                  <a:schemeClr val="bg1"/>
                </a:solidFill>
              </a:rPr>
              <a:t>', </a:t>
            </a:r>
            <a:r>
              <a:rPr lang="en-US" altLang="ja-JP" sz="1400" dirty="0" err="1">
                <a:solidFill>
                  <a:schemeClr val="bg1"/>
                </a:solidFill>
              </a:rPr>
              <a:t>startApp</a:t>
            </a:r>
            <a:r>
              <a:rPr lang="en-US" altLang="ja-JP" sz="1400" dirty="0">
                <a:solidFill>
                  <a:schemeClr val="bg1"/>
                </a:solidFill>
              </a:rPr>
              <a:t>, false);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} else {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startApp</a:t>
            </a:r>
            <a:r>
              <a:rPr lang="en-US" altLang="ja-JP" sz="1400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</a:t>
            </a:r>
            <a:r>
              <a:rPr lang="ja-JP" altLang="en-US" dirty="0" smtClean="0"/>
              <a:t>のファイルに記載を変更。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6806477" cy="94626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1"/>
              </a:buClr>
            </a:pPr>
            <a:r>
              <a:rPr lang="en-US" altLang="ja-JP" sz="1200" dirty="0" smtClean="0"/>
              <a:t>tutorial/public/index.html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&lt;!DOCTYPE html&gt;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&lt;html </a:t>
            </a:r>
            <a:r>
              <a:rPr lang="en-US" altLang="ja-JP" sz="1200" dirty="0" err="1">
                <a:solidFill>
                  <a:schemeClr val="bg1"/>
                </a:solidFill>
              </a:rPr>
              <a:t>lang</a:t>
            </a:r>
            <a:r>
              <a:rPr lang="en-US" altLang="ja-JP" sz="1200" dirty="0">
                <a:solidFill>
                  <a:schemeClr val="bg1"/>
                </a:solidFill>
              </a:rPr>
              <a:t>="</a:t>
            </a:r>
            <a:r>
              <a:rPr lang="en-US" altLang="ja-JP" sz="1200" dirty="0" err="1">
                <a:solidFill>
                  <a:schemeClr val="bg1"/>
                </a:solidFill>
              </a:rPr>
              <a:t>en</a:t>
            </a:r>
            <a:r>
              <a:rPr lang="en-US" altLang="ja-JP" sz="1200" dirty="0">
                <a:solidFill>
                  <a:schemeClr val="bg1"/>
                </a:solidFill>
              </a:rPr>
              <a:t>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&lt;head&gt;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charset="utf-8"&gt;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name="viewport" content="width=device-width, initial-scale=1, shrink-to-fit=no"&gt;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name="theme-color" content="#000000"&gt;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http-</a:t>
            </a:r>
            <a:r>
              <a:rPr lang="en-US" altLang="ja-JP" sz="1200" dirty="0" err="1">
                <a:solidFill>
                  <a:schemeClr val="bg1"/>
                </a:solidFill>
              </a:rPr>
              <a:t>equiv</a:t>
            </a:r>
            <a:r>
              <a:rPr lang="en-US" altLang="ja-JP" sz="1200" dirty="0">
                <a:solidFill>
                  <a:schemeClr val="bg1"/>
                </a:solidFill>
              </a:rPr>
              <a:t>="Content-Security-Policy" content="default-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 'self' data: gap: https://ssl.gstatic.com 'unsafe-</a:t>
            </a:r>
            <a:r>
              <a:rPr lang="en-US" altLang="ja-JP" sz="1200" dirty="0" err="1">
                <a:solidFill>
                  <a:schemeClr val="bg1"/>
                </a:solidFill>
              </a:rPr>
              <a:t>eval</a:t>
            </a:r>
            <a:r>
              <a:rPr lang="en-US" altLang="ja-JP" sz="1200" dirty="0">
                <a:solidFill>
                  <a:schemeClr val="bg1"/>
                </a:solidFill>
              </a:rPr>
              <a:t>'; style-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 'self' 'unsafe-inline'; media-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 *; </a:t>
            </a:r>
            <a:r>
              <a:rPr lang="en-US" altLang="ja-JP" sz="1200" dirty="0" err="1">
                <a:solidFill>
                  <a:schemeClr val="bg1"/>
                </a:solidFill>
              </a:rPr>
              <a:t>img-src</a:t>
            </a:r>
            <a:r>
              <a:rPr lang="en-US" altLang="ja-JP" sz="1200" dirty="0">
                <a:solidFill>
                  <a:schemeClr val="bg1"/>
                </a:solidFill>
              </a:rPr>
              <a:t> 'self' data: content:;"&gt;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name="format-detection" content="telephone=no"&gt;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</a:t>
            </a:r>
            <a:r>
              <a:rPr lang="en-US" altLang="ja-JP" sz="1200" dirty="0" err="1">
                <a:solidFill>
                  <a:schemeClr val="bg1"/>
                </a:solidFill>
              </a:rPr>
              <a:t>msapplication</a:t>
            </a:r>
            <a:r>
              <a:rPr lang="en-US" altLang="ja-JP" sz="1200" dirty="0">
                <a:solidFill>
                  <a:schemeClr val="bg1"/>
                </a:solidFill>
              </a:rPr>
              <a:t>-tap-highlight" content="no"&gt;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&lt;!--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</a:t>
            </a:r>
            <a:r>
              <a:rPr lang="en-US" altLang="ja-JP" sz="1200" dirty="0" err="1">
                <a:solidFill>
                  <a:schemeClr val="bg1"/>
                </a:solidFill>
              </a:rPr>
              <a:t>manifest.json</a:t>
            </a:r>
            <a:r>
              <a:rPr lang="en-US" altLang="ja-JP" sz="1200" dirty="0">
                <a:solidFill>
                  <a:schemeClr val="bg1"/>
                </a:solidFill>
              </a:rPr>
              <a:t> provides metadata used when your web app is added to the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</a:t>
            </a:r>
            <a:r>
              <a:rPr lang="en-US" altLang="ja-JP" sz="1200" dirty="0" err="1">
                <a:solidFill>
                  <a:schemeClr val="bg1"/>
                </a:solidFill>
              </a:rPr>
              <a:t>homescreen</a:t>
            </a:r>
            <a:r>
              <a:rPr lang="en-US" altLang="ja-JP" sz="1200" dirty="0">
                <a:solidFill>
                  <a:schemeClr val="bg1"/>
                </a:solidFill>
              </a:rPr>
              <a:t> on Android. See https://developers.google.com/web/fundamentals/engage-and-retain/web-app-manifest/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--&gt;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&lt;link </a:t>
            </a:r>
            <a:r>
              <a:rPr lang="en-US" altLang="ja-JP" sz="1200" dirty="0" err="1">
                <a:solidFill>
                  <a:schemeClr val="bg1"/>
                </a:solidFill>
              </a:rPr>
              <a:t>rel</a:t>
            </a:r>
            <a:r>
              <a:rPr lang="en-US" altLang="ja-JP" sz="1200" dirty="0">
                <a:solidFill>
                  <a:schemeClr val="bg1"/>
                </a:solidFill>
              </a:rPr>
              <a:t>="manifest" </a:t>
            </a:r>
            <a:r>
              <a:rPr lang="en-US" altLang="ja-JP" sz="1200" dirty="0" err="1">
                <a:solidFill>
                  <a:schemeClr val="bg1"/>
                </a:solidFill>
              </a:rPr>
              <a:t>href</a:t>
            </a:r>
            <a:r>
              <a:rPr lang="en-US" altLang="ja-JP" sz="1200" dirty="0">
                <a:solidFill>
                  <a:schemeClr val="bg1"/>
                </a:solidFill>
              </a:rPr>
              <a:t>="%PUBLIC_URL%/</a:t>
            </a:r>
            <a:r>
              <a:rPr lang="en-US" altLang="ja-JP" sz="1200" dirty="0" err="1">
                <a:solidFill>
                  <a:schemeClr val="bg1"/>
                </a:solidFill>
              </a:rPr>
              <a:t>manifest.json</a:t>
            </a:r>
            <a:r>
              <a:rPr lang="en-US" altLang="ja-JP" sz="1200" dirty="0">
                <a:solidFill>
                  <a:schemeClr val="bg1"/>
                </a:solidFill>
              </a:rPr>
              <a:t>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&lt;link </a:t>
            </a:r>
            <a:r>
              <a:rPr lang="en-US" altLang="ja-JP" sz="1200" dirty="0" err="1">
                <a:solidFill>
                  <a:schemeClr val="bg1"/>
                </a:solidFill>
              </a:rPr>
              <a:t>rel</a:t>
            </a:r>
            <a:r>
              <a:rPr lang="en-US" altLang="ja-JP" sz="1200" dirty="0">
                <a:solidFill>
                  <a:schemeClr val="bg1"/>
                </a:solidFill>
              </a:rPr>
              <a:t>="shortcut icon" </a:t>
            </a:r>
            <a:r>
              <a:rPr lang="en-US" altLang="ja-JP" sz="1200" dirty="0" err="1">
                <a:solidFill>
                  <a:schemeClr val="bg1"/>
                </a:solidFill>
              </a:rPr>
              <a:t>href</a:t>
            </a:r>
            <a:r>
              <a:rPr lang="en-US" altLang="ja-JP" sz="1200" dirty="0">
                <a:solidFill>
                  <a:schemeClr val="bg1"/>
                </a:solidFill>
              </a:rPr>
              <a:t>="%PUBLIC_URL%/favicon.ico"&gt;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&lt;!--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Notice the use of %PUBLIC_URL% in the tags above.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It will be replaced with the URL of the `public` folder during the build.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Only files inside the `public` folder can be referenced from the HTML.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Unlike "/favicon.ico" or "favicon.ico", "%PUBLIC_URL%/favicon.ico" will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work correctly both with client-side routing and a non-root public URL.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Learn how to configure a non-root public URL by running `</a:t>
            </a:r>
            <a:r>
              <a:rPr lang="en-US" altLang="ja-JP" sz="1200" dirty="0" err="1">
                <a:solidFill>
                  <a:schemeClr val="bg1"/>
                </a:solidFill>
              </a:rPr>
              <a:t>npm</a:t>
            </a:r>
            <a:r>
              <a:rPr lang="en-US" altLang="ja-JP" sz="1200" dirty="0">
                <a:solidFill>
                  <a:schemeClr val="bg1"/>
                </a:solidFill>
              </a:rPr>
              <a:t> run build`.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--&gt;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&lt;title&gt;React App&lt;/title&gt;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&lt;/head&gt;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&lt;body&gt;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</a:rPr>
              <a:t>noscript</a:t>
            </a:r>
            <a:r>
              <a:rPr lang="en-US" altLang="ja-JP" sz="1200" dirty="0">
                <a:solidFill>
                  <a:schemeClr val="bg1"/>
                </a:solidFill>
              </a:rPr>
              <a:t>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You need to enable JavaScript to run this app.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</a:rPr>
              <a:t>noscript</a:t>
            </a:r>
            <a:r>
              <a:rPr lang="en-US" altLang="ja-JP" sz="1200" dirty="0">
                <a:solidFill>
                  <a:schemeClr val="bg1"/>
                </a:solidFill>
              </a:rPr>
              <a:t>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&lt;div id="root"&gt;&lt;/div&gt;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&lt;!--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This HTML file is a template.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If you open it directly in the browser, you will see an empty page.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You can add </a:t>
            </a:r>
            <a:r>
              <a:rPr lang="en-US" altLang="ja-JP" sz="1200" dirty="0" err="1">
                <a:solidFill>
                  <a:schemeClr val="bg1"/>
                </a:solidFill>
              </a:rPr>
              <a:t>webfonts</a:t>
            </a:r>
            <a:r>
              <a:rPr lang="en-US" altLang="ja-JP" sz="1200" dirty="0">
                <a:solidFill>
                  <a:schemeClr val="bg1"/>
                </a:solidFill>
              </a:rPr>
              <a:t>, meta tags, or analytics to this file.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The build step will place the bundled scripts into the &lt;body&gt; tag.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To begin the development, run `</a:t>
            </a:r>
            <a:r>
              <a:rPr lang="en-US" altLang="ja-JP" sz="1200" dirty="0" err="1">
                <a:solidFill>
                  <a:schemeClr val="bg1"/>
                </a:solidFill>
              </a:rPr>
              <a:t>npm</a:t>
            </a:r>
            <a:r>
              <a:rPr lang="en-US" altLang="ja-JP" sz="1200" dirty="0">
                <a:solidFill>
                  <a:schemeClr val="bg1"/>
                </a:solidFill>
              </a:rPr>
              <a:t> start` or `yarn start`.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To create a production bundle, use `</a:t>
            </a:r>
            <a:r>
              <a:rPr lang="en-US" altLang="ja-JP" sz="1200" dirty="0" err="1">
                <a:solidFill>
                  <a:schemeClr val="bg1"/>
                </a:solidFill>
              </a:rPr>
              <a:t>npm</a:t>
            </a:r>
            <a:r>
              <a:rPr lang="en-US" altLang="ja-JP" sz="1200" dirty="0">
                <a:solidFill>
                  <a:schemeClr val="bg1"/>
                </a:solidFill>
              </a:rPr>
              <a:t> run build` or `yarn build`.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--&gt;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&lt;script type="text/</a:t>
            </a:r>
            <a:r>
              <a:rPr lang="en-US" altLang="ja-JP" sz="1200" dirty="0" err="1">
                <a:solidFill>
                  <a:schemeClr val="bg1"/>
                </a:solidFill>
              </a:rPr>
              <a:t>javascript</a:t>
            </a:r>
            <a:r>
              <a:rPr lang="en-US" altLang="ja-JP" sz="1200" dirty="0">
                <a:solidFill>
                  <a:schemeClr val="bg1"/>
                </a:solidFill>
              </a:rPr>
              <a:t>" 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="cordova.js"&gt;&lt;/script&gt;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&lt;/body&gt;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&lt;/html&gt;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lang="ja-JP" altLang="en-US" b="0" dirty="0" smtClean="0"/>
              <a:t>開発環境準備</a:t>
            </a:r>
            <a:endParaRPr lang="ja-JP" altLang="en-US" b="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Node.js</a:t>
            </a:r>
            <a:r>
              <a:rPr lang="ja-JP" altLang="en-US" dirty="0" smtClean="0"/>
              <a:t>の導入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スマホテスト環境準備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9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プロジェクト</a:t>
            </a:r>
            <a:r>
              <a:rPr lang="ja-JP" altLang="en-US" dirty="0" smtClean="0"/>
              <a:t>のビルド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プラットフォーム環境の追加。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55218" y="2285030"/>
            <a:ext cx="11164927" cy="15585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cd tutorial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run build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cordova</a:t>
            </a:r>
            <a:r>
              <a:rPr lang="en-US" altLang="ja-JP" dirty="0">
                <a:solidFill>
                  <a:schemeClr val="bg1"/>
                </a:solidFill>
              </a:rPr>
              <a:t> platform add </a:t>
            </a:r>
            <a:r>
              <a:rPr lang="en-US" altLang="ja-JP" dirty="0" smtClean="0">
                <a:solidFill>
                  <a:schemeClr val="bg1"/>
                </a:solidFill>
              </a:rPr>
              <a:t>android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n</a:t>
            </a:r>
            <a:r>
              <a:rPr lang="en-US" altLang="ja-JP" dirty="0" err="1" smtClean="0">
                <a:solidFill>
                  <a:schemeClr val="bg1"/>
                </a:solidFill>
              </a:rPr>
              <a:t>pm</a:t>
            </a:r>
            <a:r>
              <a:rPr lang="en-US" altLang="ja-JP" dirty="0" smtClean="0">
                <a:solidFill>
                  <a:schemeClr val="bg1"/>
                </a:solidFill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2889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err="1" smtClean="0"/>
              <a:t>Andoid</a:t>
            </a:r>
            <a:r>
              <a:rPr lang="ja-JP" altLang="en-US" dirty="0" smtClean="0"/>
              <a:t>エミュレータを起動した状態で、下記のコマンドを入力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55218" y="2285031"/>
            <a:ext cx="11164927" cy="566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cordova</a:t>
            </a:r>
            <a:r>
              <a:rPr lang="en-US" altLang="ja-JP" dirty="0">
                <a:solidFill>
                  <a:schemeClr val="bg1"/>
                </a:solidFill>
              </a:rPr>
              <a:t> run </a:t>
            </a:r>
            <a:r>
              <a:rPr lang="en-US" altLang="ja-JP" dirty="0" smtClean="0">
                <a:solidFill>
                  <a:schemeClr val="bg1"/>
                </a:solidFill>
              </a:rPr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626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前提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55219" y="1317356"/>
            <a:ext cx="10492353" cy="797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kumimoji="1" lang="en-US" altLang="ja-JP" dirty="0" smtClean="0">
                <a:solidFill>
                  <a:schemeClr val="tx1"/>
                </a:solidFill>
              </a:rPr>
              <a:t>Windows</a:t>
            </a:r>
            <a:r>
              <a:rPr kumimoji="1" lang="ja-JP" altLang="en-US" dirty="0" smtClean="0">
                <a:solidFill>
                  <a:schemeClr val="tx1"/>
                </a:solidFill>
              </a:rPr>
              <a:t>環境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5219" y="2368657"/>
            <a:ext cx="10492353" cy="797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kumimoji="1" lang="en-US" altLang="ja-JP" dirty="0" smtClean="0">
                <a:solidFill>
                  <a:schemeClr val="tx1"/>
                </a:solidFill>
              </a:rPr>
              <a:t>JDK</a:t>
            </a:r>
            <a:r>
              <a:rPr kumimoji="1" lang="ja-JP" altLang="en-US" dirty="0" smtClean="0">
                <a:solidFill>
                  <a:schemeClr val="tx1"/>
                </a:solidFill>
              </a:rPr>
              <a:t>導入済み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+mn-lt"/>
              </a:rPr>
              <a:t>React</a:t>
            </a:r>
            <a:r>
              <a:rPr lang="ja-JP" altLang="en-US" b="0" dirty="0" smtClean="0">
                <a:latin typeface="+mn-lt"/>
              </a:rPr>
              <a:t>開発環境準備</a:t>
            </a:r>
            <a:endParaRPr lang="ja-JP" altLang="en-US" b="0" dirty="0">
              <a:latin typeface="+mn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>
                <a:solidFill>
                  <a:srgbClr val="FF0000"/>
                </a:solidFill>
              </a:rPr>
              <a:t>Node.js</a:t>
            </a:r>
            <a:r>
              <a:rPr lang="ja-JP" altLang="en-US" dirty="0" smtClean="0">
                <a:solidFill>
                  <a:srgbClr val="FF0000"/>
                </a:solidFill>
              </a:rPr>
              <a:t>の導入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スマホテスト環境準備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72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5219" y="1200150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サーバーサイド</a:t>
            </a:r>
            <a:r>
              <a:rPr lang="ja-JP" altLang="en-US" dirty="0">
                <a:solidFill>
                  <a:schemeClr val="tx1"/>
                </a:solidFill>
              </a:rPr>
              <a:t>技術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en-US" altLang="ja-JP" dirty="0" err="1" smtClean="0">
                <a:solidFill>
                  <a:schemeClr val="tx1"/>
                </a:solidFill>
              </a:rPr>
              <a:t>javascript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kumimoji="1" lang="en-US" altLang="ja-JP" dirty="0" smtClean="0">
                <a:solidFill>
                  <a:schemeClr val="tx1"/>
                </a:solidFill>
              </a:rPr>
              <a:t>- HTTP</a:t>
            </a:r>
            <a:r>
              <a:rPr kumimoji="1" lang="ja-JP" altLang="en-US" dirty="0" smtClean="0">
                <a:solidFill>
                  <a:schemeClr val="tx1"/>
                </a:solidFill>
              </a:rPr>
              <a:t>サーバ、アプリケーションサーバ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55219" y="2573324"/>
            <a:ext cx="9052940" cy="9144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パッケージ管理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kumimoji="1" lang="en-US" altLang="ja-JP" dirty="0" smtClean="0">
                <a:solidFill>
                  <a:schemeClr val="tx1"/>
                </a:solidFill>
              </a:rPr>
              <a:t>-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npm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510498" y="3030524"/>
            <a:ext cx="1828801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主</a:t>
            </a:r>
            <a:r>
              <a:rPr lang="ja-JP" altLang="en-US" dirty="0" smtClean="0">
                <a:solidFill>
                  <a:schemeClr val="tx1"/>
                </a:solidFill>
              </a:rPr>
              <a:t>な使用目的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インストール１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以下のサイトよりインストーラをダウンロードする。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https</a:t>
            </a:r>
            <a:r>
              <a:rPr lang="en-US" altLang="ja-JP" dirty="0"/>
              <a:t>://nodejs.org/en/download/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99" y="2339778"/>
            <a:ext cx="7325532" cy="3904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673818" y="4717772"/>
            <a:ext cx="1859796" cy="86161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97" y="5307195"/>
            <a:ext cx="604434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設定を変更せずにインストールする。</a:t>
            </a:r>
            <a:endParaRPr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14" y="2257420"/>
            <a:ext cx="4847619" cy="380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735091" y="5563892"/>
            <a:ext cx="821411" cy="3254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89" y="5755203"/>
            <a:ext cx="503696" cy="50369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541" y="2257420"/>
            <a:ext cx="4847619" cy="3800000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5778379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002651" y="5118315"/>
            <a:ext cx="297051" cy="35904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714293" y="5563892"/>
            <a:ext cx="902046" cy="3254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491" y="5721662"/>
            <a:ext cx="503696" cy="50369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68" y="5279921"/>
            <a:ext cx="503696" cy="5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99" y="2292291"/>
            <a:ext cx="4847619" cy="380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56" y="2257420"/>
            <a:ext cx="4847619" cy="38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設定を変更せずにインストールする。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735091" y="5563892"/>
            <a:ext cx="821411" cy="3254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89" y="5755203"/>
            <a:ext cx="503696" cy="503696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5778379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899034" y="5592471"/>
            <a:ext cx="902046" cy="3254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32" y="5726624"/>
            <a:ext cx="503696" cy="5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99" y="2292291"/>
            <a:ext cx="4847619" cy="380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56" y="2292291"/>
            <a:ext cx="4847619" cy="38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設定を変更せずにインストールする。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399499" y="5592471"/>
            <a:ext cx="1079511" cy="3254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89" y="5755203"/>
            <a:ext cx="503696" cy="503696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5778379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740942" y="5592471"/>
            <a:ext cx="937390" cy="3254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40" y="5725663"/>
            <a:ext cx="503696" cy="5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</TotalTime>
  <Words>952</Words>
  <Application>Microsoft Office PowerPoint</Application>
  <PresentationFormat>ワイド画面</PresentationFormat>
  <Paragraphs>155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Meiryo UI</vt:lpstr>
      <vt:lpstr>ＭＳ ゴシック</vt:lpstr>
      <vt:lpstr>Arial</vt:lpstr>
      <vt:lpstr>Wingdings</vt:lpstr>
      <vt:lpstr>Office テーマ</vt:lpstr>
      <vt:lpstr>PowerPoint プレゼンテーション</vt:lpstr>
      <vt:lpstr>目次</vt:lpstr>
      <vt:lpstr>前提</vt:lpstr>
      <vt:lpstr>目次</vt:lpstr>
      <vt:lpstr>Node.jsの導入-Node.jsとは？</vt:lpstr>
      <vt:lpstr>Node.jsの導入-Node.jsインストール１</vt:lpstr>
      <vt:lpstr>Node.jsの導入-Node.jsインストール2</vt:lpstr>
      <vt:lpstr>Node.jsの導入-Node.jsインストール3</vt:lpstr>
      <vt:lpstr>Node.jsの導入-Node.jsインストール3</vt:lpstr>
      <vt:lpstr>Node.jsの導入-Node.jsインストール3</vt:lpstr>
      <vt:lpstr>目次</vt:lpstr>
      <vt:lpstr>React開発環境準備-作業概要</vt:lpstr>
      <vt:lpstr>React開発環境準備-モジュール導入</vt:lpstr>
      <vt:lpstr>React開発環境準備-プロジェクトの作成１</vt:lpstr>
      <vt:lpstr>React開発環境準備-プロジェクトの作成２</vt:lpstr>
      <vt:lpstr>React開発環境準備-プロジェクトの作成3</vt:lpstr>
      <vt:lpstr>React開発環境準備-プロジェクトの作成4</vt:lpstr>
      <vt:lpstr>React開発環境準備-プロジェクトの作成5</vt:lpstr>
      <vt:lpstr>React開発環境準備-プロジェクトの作成6</vt:lpstr>
      <vt:lpstr>React開発環境準備-プロジェクトの作成7</vt:lpstr>
      <vt:lpstr>React開発環境準備-プロジェクトの作成7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255</cp:revision>
  <dcterms:created xsi:type="dcterms:W3CDTF">2018-05-15T23:29:50Z</dcterms:created>
  <dcterms:modified xsi:type="dcterms:W3CDTF">2018-07-17T07:18:27Z</dcterms:modified>
</cp:coreProperties>
</file>