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3" r:id="rId5"/>
    <p:sldId id="265" r:id="rId6"/>
    <p:sldId id="258" r:id="rId7"/>
    <p:sldId id="259" r:id="rId8"/>
    <p:sldId id="260" r:id="rId9"/>
    <p:sldId id="261" r:id="rId10"/>
    <p:sldId id="266" r:id="rId11"/>
    <p:sldId id="267" r:id="rId12"/>
    <p:sldId id="268" r:id="rId13"/>
    <p:sldId id="269" r:id="rId14"/>
    <p:sldId id="270" r:id="rId15"/>
    <p:sldId id="271" r:id="rId16"/>
    <p:sldId id="272" r:id="rId17"/>
    <p:sldId id="273" r:id="rId18"/>
    <p:sldId id="275" r:id="rId19"/>
    <p:sldId id="276"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381000" y="342901"/>
            <a:ext cx="11480800" cy="4473574"/>
          </a:xfrm>
          <a:prstGeom prst="rect">
            <a:avLst/>
          </a:prstGeom>
          <a:solidFill>
            <a:schemeClr val="accent1">
              <a:lumMod val="40000"/>
              <a:lumOff val="60000"/>
            </a:schemeClr>
          </a:solidFill>
          <a:ln>
            <a:solidFill>
              <a:schemeClr val="accent1">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sp>
        <p:nvSpPr>
          <p:cNvPr id="4" name="日付プレースホルダー 3"/>
          <p:cNvSpPr>
            <a:spLocks noGrp="1"/>
          </p:cNvSpPr>
          <p:nvPr>
            <p:ph type="dt" sz="half" idx="10"/>
          </p:nvPr>
        </p:nvSpPr>
        <p:spPr/>
        <p:txBody>
          <a:bodyPr/>
          <a:lstStyle/>
          <a:p>
            <a:fld id="{2FA7D4A1-D6E2-4B97-8DF5-43A2A6E9364B}" type="datetimeFigureOut">
              <a:rPr kumimoji="1" lang="ja-JP" altLang="en-US" smtClean="0"/>
              <a:t>2019/3/28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
        <p:nvSpPr>
          <p:cNvPr id="11" name="コンテンツ プレースホルダー 10"/>
          <p:cNvSpPr>
            <a:spLocks noGrp="1"/>
          </p:cNvSpPr>
          <p:nvPr>
            <p:ph sz="quarter" idx="13" hasCustomPrompt="1"/>
          </p:nvPr>
        </p:nvSpPr>
        <p:spPr>
          <a:xfrm>
            <a:off x="1524000" y="3537744"/>
            <a:ext cx="9144000" cy="9144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dirty="0"/>
              <a:t>～</a:t>
            </a:r>
            <a:r>
              <a:rPr lang="en-US" altLang="ja-JP" dirty="0"/>
              <a:t>【</a:t>
            </a:r>
            <a:r>
              <a:rPr lang="ja-JP" altLang="en-US" dirty="0"/>
              <a:t>開催日（</a:t>
            </a:r>
            <a:r>
              <a:rPr lang="en-US" altLang="ja-JP" dirty="0"/>
              <a:t>YYYY/M/D</a:t>
            </a:r>
            <a:r>
              <a:rPr lang="ja-JP" altLang="en-US" dirty="0"/>
              <a:t>形式）</a:t>
            </a:r>
            <a:r>
              <a:rPr lang="en-US" altLang="ja-JP" dirty="0"/>
              <a:t>】</a:t>
            </a:r>
            <a:r>
              <a:rPr lang="ja-JP" altLang="en-US" dirty="0"/>
              <a:t>第</a:t>
            </a:r>
            <a:r>
              <a:rPr lang="en-US" altLang="ja-JP" dirty="0"/>
              <a:t>X</a:t>
            </a:r>
            <a:r>
              <a:rPr lang="ja-JP" altLang="en-US" dirty="0"/>
              <a:t>会勉強会まとめ資料～</a:t>
            </a:r>
          </a:p>
        </p:txBody>
      </p:sp>
      <p:sp>
        <p:nvSpPr>
          <p:cNvPr id="12" name="正方形/長方形 11"/>
          <p:cNvSpPr/>
          <p:nvPr userDrawn="1"/>
        </p:nvSpPr>
        <p:spPr>
          <a:xfrm>
            <a:off x="1524000" y="1122362"/>
            <a:ext cx="9144000" cy="2415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4000" dirty="0">
                <a:solidFill>
                  <a:schemeClr val="tx1"/>
                </a:solidFill>
                <a:latin typeface="Meiryo UI" panose="020B0604030504040204" pitchFamily="50" charset="-128"/>
                <a:ea typeface="Meiryo UI" panose="020B0604030504040204" pitchFamily="50" charset="-128"/>
              </a:rPr>
              <a:t>勉強会まとめ資料</a:t>
            </a:r>
          </a:p>
        </p:txBody>
      </p:sp>
      <p:sp>
        <p:nvSpPr>
          <p:cNvPr id="10" name="正方形/長方形 9"/>
          <p:cNvSpPr/>
          <p:nvPr userDrawn="1"/>
        </p:nvSpPr>
        <p:spPr>
          <a:xfrm>
            <a:off x="9029700" y="4806951"/>
            <a:ext cx="2832100" cy="779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solidFill>
                <a:latin typeface="+mn-ea"/>
                <a:ea typeface="+mn-ea"/>
              </a:rPr>
              <a:t>株式会社システムアイ</a:t>
            </a:r>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8662" y="4934743"/>
            <a:ext cx="523875" cy="523875"/>
          </a:xfrm>
          <a:prstGeom prst="rect">
            <a:avLst/>
          </a:prstGeom>
        </p:spPr>
      </p:pic>
    </p:spTree>
    <p:extLst>
      <p:ext uri="{BB962C8B-B14F-4D97-AF65-F5344CB8AC3E}">
        <p14:creationId xmlns:p14="http://schemas.microsoft.com/office/powerpoint/2010/main" val="2810891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a:xfrm>
            <a:off x="431800" y="1968500"/>
            <a:ext cx="11379200" cy="4140199"/>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2FA7D4A1-D6E2-4B97-8DF5-43A2A6E9364B}" type="datetimeFigureOut">
              <a:rPr kumimoji="1" lang="ja-JP" altLang="en-US" smtClean="0"/>
              <a:t>2019/3/28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cxnSp>
        <p:nvCxnSpPr>
          <p:cNvPr id="7" name="直線コネクタ 6"/>
          <p:cNvCxnSpPr/>
          <p:nvPr userDrawn="1"/>
        </p:nvCxnSpPr>
        <p:spPr>
          <a:xfrm>
            <a:off x="431800" y="990600"/>
            <a:ext cx="1137920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コンテンツ プレースホルダー 8"/>
          <p:cNvSpPr>
            <a:spLocks noGrp="1"/>
          </p:cNvSpPr>
          <p:nvPr>
            <p:ph sz="quarter" idx="13"/>
          </p:nvPr>
        </p:nvSpPr>
        <p:spPr>
          <a:xfrm>
            <a:off x="431799" y="1054100"/>
            <a:ext cx="11379201" cy="800099"/>
          </a:xfrm>
          <a:solidFill>
            <a:schemeClr val="accent1">
              <a:lumMod val="20000"/>
              <a:lumOff val="80000"/>
            </a:schemeClr>
          </a:solidFill>
        </p:spPr>
        <p:style>
          <a:lnRef idx="2">
            <a:schemeClr val="accent1"/>
          </a:lnRef>
          <a:fillRef idx="1">
            <a:schemeClr val="lt1"/>
          </a:fillRef>
          <a:effectRef idx="0">
            <a:schemeClr val="accent1"/>
          </a:effectRef>
          <a:fontRef idx="none"/>
        </p:style>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55713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31799" y="1152525"/>
            <a:ext cx="5181600" cy="50244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019800" y="1174749"/>
            <a:ext cx="5765800" cy="500221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2FA7D4A1-D6E2-4B97-8DF5-43A2A6E9364B}" type="datetimeFigureOut">
              <a:rPr kumimoji="1" lang="ja-JP" altLang="en-US" smtClean="0"/>
              <a:t>2019/3/28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Tree>
    <p:extLst>
      <p:ext uri="{BB962C8B-B14F-4D97-AF65-F5344CB8AC3E}">
        <p14:creationId xmlns:p14="http://schemas.microsoft.com/office/powerpoint/2010/main" val="373988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FA7D4A1-D6E2-4B97-8DF5-43A2A6E9364B}" type="datetimeFigureOut">
              <a:rPr kumimoji="1" lang="ja-JP" altLang="en-US" smtClean="0"/>
              <a:t>2019/3/28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
        <p:nvSpPr>
          <p:cNvPr id="6" name="コンテンツ プレースホルダー 8"/>
          <p:cNvSpPr>
            <a:spLocks noGrp="1"/>
          </p:cNvSpPr>
          <p:nvPr>
            <p:ph sz="quarter" idx="13"/>
          </p:nvPr>
        </p:nvSpPr>
        <p:spPr>
          <a:xfrm>
            <a:off x="431799" y="1054100"/>
            <a:ext cx="11379201" cy="800099"/>
          </a:xfrm>
          <a:solidFill>
            <a:schemeClr val="accent1">
              <a:lumMod val="20000"/>
              <a:lumOff val="80000"/>
            </a:schemeClr>
          </a:solidFill>
        </p:spPr>
        <p:style>
          <a:lnRef idx="2">
            <a:schemeClr val="accent1"/>
          </a:lnRef>
          <a:fillRef idx="1">
            <a:schemeClr val="lt1"/>
          </a:fillRef>
          <a:effectRef idx="0">
            <a:schemeClr val="accent1"/>
          </a:effectRef>
          <a:fontRef idx="none"/>
        </p:style>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04153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FA7D4A1-D6E2-4B97-8DF5-43A2A6E9364B}" type="datetimeFigureOut">
              <a:rPr kumimoji="1" lang="ja-JP" altLang="en-US" smtClean="0"/>
              <a:t>2019/3/28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
        <p:nvSpPr>
          <p:cNvPr id="6" name="テキスト プレースホルダー 3"/>
          <p:cNvSpPr>
            <a:spLocks noGrp="1"/>
          </p:cNvSpPr>
          <p:nvPr>
            <p:ph type="body" sz="half" idx="2"/>
          </p:nvPr>
        </p:nvSpPr>
        <p:spPr>
          <a:xfrm>
            <a:off x="431799" y="1257300"/>
            <a:ext cx="4051301" cy="4914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7" name="図プレースホルダー 2"/>
          <p:cNvSpPr>
            <a:spLocks noGrp="1"/>
          </p:cNvSpPr>
          <p:nvPr>
            <p:ph type="pic" idx="1"/>
          </p:nvPr>
        </p:nvSpPr>
        <p:spPr>
          <a:xfrm>
            <a:off x="5524500" y="1257300"/>
            <a:ext cx="6172200" cy="49149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Tree>
    <p:extLst>
      <p:ext uri="{BB962C8B-B14F-4D97-AF65-F5344CB8AC3E}">
        <p14:creationId xmlns:p14="http://schemas.microsoft.com/office/powerpoint/2010/main" val="16653811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31799" y="339725"/>
            <a:ext cx="10515601" cy="536575"/>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31800" y="1104901"/>
            <a:ext cx="11379200" cy="4538662"/>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7D4A1-D6E2-4B97-8DF5-43A2A6E9364B}" type="datetimeFigureOut">
              <a:rPr kumimoji="1" lang="ja-JP" altLang="en-US" smtClean="0"/>
              <a:t>2019/3/28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1A00E-05D2-4F1C-A9C7-4C332DD3ED03}" type="slidenum">
              <a:rPr kumimoji="1" lang="ja-JP" altLang="en-US" smtClean="0"/>
              <a:t>‹#›</a:t>
            </a:fld>
            <a:endParaRPr kumimoji="1" lang="ja-JP" altLang="en-US"/>
          </a:p>
        </p:txBody>
      </p:sp>
      <p:cxnSp>
        <p:nvCxnSpPr>
          <p:cNvPr id="12" name="直線コネクタ 11"/>
          <p:cNvCxnSpPr/>
          <p:nvPr userDrawn="1"/>
        </p:nvCxnSpPr>
        <p:spPr>
          <a:xfrm>
            <a:off x="431800" y="990600"/>
            <a:ext cx="11379200" cy="0"/>
          </a:xfrm>
          <a:prstGeom prst="line">
            <a:avLst/>
          </a:prstGeom>
        </p:spPr>
        <p:style>
          <a:lnRef idx="3">
            <a:schemeClr val="accent3"/>
          </a:lnRef>
          <a:fillRef idx="0">
            <a:schemeClr val="accent3"/>
          </a:fillRef>
          <a:effectRef idx="2">
            <a:schemeClr val="accent3"/>
          </a:effectRef>
          <a:fontRef idx="minor">
            <a:schemeClr val="tx1"/>
          </a:fontRef>
        </p:style>
      </p:cxnSp>
      <p:pic>
        <p:nvPicPr>
          <p:cNvPr id="13" name="図 1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287125" y="339725"/>
            <a:ext cx="523875" cy="523875"/>
          </a:xfrm>
          <a:prstGeom prst="rect">
            <a:avLst/>
          </a:prstGeom>
        </p:spPr>
      </p:pic>
    </p:spTree>
    <p:extLst>
      <p:ext uri="{BB962C8B-B14F-4D97-AF65-F5344CB8AC3E}">
        <p14:creationId xmlns:p14="http://schemas.microsoft.com/office/powerpoint/2010/main" val="1816818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8" r:id="rId5"/>
  </p:sldLayoutIdLst>
  <p:txStyles>
    <p:titleStyle>
      <a:lvl1pPr algn="l" defTabSz="914400" rtl="0" eaLnBrk="1" latinLnBrk="0" hangingPunct="1">
        <a:lnSpc>
          <a:spcPct val="9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2018SYSTEMI34/sample_source/blob/master/react-native/sample-app/dairy/screens/HomeScreen.j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2018SYSTEMI34/sample_source/blob/master/react-native/sample-app/dairy/screens/RegistrationScreen.j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2018SYSTEMI34/sample_source/blob/master/react-native/sample-app/dairy/screens/UpdateScreen.j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3"/>
          </p:nvPr>
        </p:nvSpPr>
        <p:spPr/>
        <p:txBody>
          <a:bodyPr/>
          <a:lstStyle/>
          <a:p>
            <a:r>
              <a:rPr kumimoji="1" lang="ja-JP" altLang="en-US" dirty="0"/>
              <a:t>日記アプリの作成</a:t>
            </a:r>
          </a:p>
        </p:txBody>
      </p:sp>
    </p:spTree>
    <p:extLst>
      <p:ext uri="{BB962C8B-B14F-4D97-AF65-F5344CB8AC3E}">
        <p14:creationId xmlns:p14="http://schemas.microsoft.com/office/powerpoint/2010/main" val="1000495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３－１．日記アプリ実装</a:t>
            </a:r>
            <a:endParaRPr kumimoji="1" lang="ja-JP" altLang="en-US" dirty="0"/>
          </a:p>
        </p:txBody>
      </p:sp>
      <p:sp>
        <p:nvSpPr>
          <p:cNvPr id="7" name="コンテンツ プレースホルダー 5"/>
          <p:cNvSpPr txBox="1">
            <a:spLocks/>
          </p:cNvSpPr>
          <p:nvPr/>
        </p:nvSpPr>
        <p:spPr>
          <a:xfrm>
            <a:off x="406400" y="1405291"/>
            <a:ext cx="11199318" cy="7786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a:t>
            </a:r>
            <a:r>
              <a:rPr lang="ja-JP" altLang="en-US" dirty="0"/>
              <a:t>日記アプリのプログラム一覧</a:t>
            </a:r>
            <a:r>
              <a:rPr lang="en-US" altLang="ja-JP" dirty="0"/>
              <a:t>】</a:t>
            </a:r>
          </a:p>
          <a:p>
            <a:pPr marL="0" indent="0">
              <a:buFont typeface="Arial" panose="020B0604020202020204" pitchFamily="34" charset="0"/>
              <a:buNone/>
            </a:pPr>
            <a:r>
              <a:rPr lang="ja-JP" altLang="en-US" dirty="0"/>
              <a:t>　この日記アプリで修正もしくは新規で作成するプログラムファイルを一覧化します。</a:t>
            </a:r>
            <a:endParaRPr lang="en-US" altLang="ja-JP" dirty="0"/>
          </a:p>
          <a:p>
            <a:pPr marL="0" indent="0">
              <a:buFont typeface="Arial" panose="020B0604020202020204" pitchFamily="34" charset="0"/>
              <a:buNone/>
            </a:pPr>
            <a:endParaRPr lang="en-US" altLang="ja-JP" dirty="0"/>
          </a:p>
        </p:txBody>
      </p:sp>
      <p:sp>
        <p:nvSpPr>
          <p:cNvPr id="4" name="コンテンツ プレースホルダー 2">
            <a:extLst>
              <a:ext uri="{FF2B5EF4-FFF2-40B4-BE49-F238E27FC236}">
                <a16:creationId xmlns:a16="http://schemas.microsoft.com/office/drawing/2014/main" id="{F659CC7C-A0E9-4BCF-B136-54FCC7FEE7AE}"/>
              </a:ext>
            </a:extLst>
          </p:cNvPr>
          <p:cNvSpPr>
            <a:spLocks noGrp="1"/>
          </p:cNvSpPr>
          <p:nvPr>
            <p:ph idx="1"/>
          </p:nvPr>
        </p:nvSpPr>
        <p:spPr>
          <a:xfrm>
            <a:off x="586282" y="2281257"/>
            <a:ext cx="11019436" cy="3171452"/>
          </a:xfrm>
          <a:solidFill>
            <a:schemeClr val="tx1">
              <a:lumMod val="75000"/>
              <a:lumOff val="25000"/>
            </a:schemeClr>
          </a:solidFill>
          <a:ln>
            <a:noFill/>
          </a:ln>
        </p:spPr>
        <p:txBody>
          <a:bodyPr/>
          <a:lstStyle/>
          <a:p>
            <a:pPr marL="0" indent="0">
              <a:buNone/>
            </a:pPr>
            <a:r>
              <a:rPr lang="en-US" altLang="ja-JP" dirty="0">
                <a:solidFill>
                  <a:schemeClr val="bg1"/>
                </a:solidFill>
              </a:rPr>
              <a:t>dairy/</a:t>
            </a:r>
          </a:p>
          <a:p>
            <a:pPr marL="0" indent="0">
              <a:buNone/>
            </a:pPr>
            <a:r>
              <a:rPr lang="en-US" altLang="ja-JP" dirty="0">
                <a:solidFill>
                  <a:schemeClr val="bg1"/>
                </a:solidFill>
              </a:rPr>
              <a:t>┝navigation/</a:t>
            </a:r>
          </a:p>
          <a:p>
            <a:pPr marL="0" indent="0">
              <a:buNone/>
            </a:pPr>
            <a:r>
              <a:rPr lang="en-US" altLang="ja-JP" dirty="0">
                <a:solidFill>
                  <a:schemeClr val="bg1"/>
                </a:solidFill>
              </a:rPr>
              <a:t>┝ MainTabNavigator.js</a:t>
            </a:r>
          </a:p>
          <a:p>
            <a:pPr marL="0" indent="0">
              <a:buNone/>
            </a:pPr>
            <a:r>
              <a:rPr lang="en-US" altLang="ja-JP" dirty="0">
                <a:solidFill>
                  <a:schemeClr val="bg1"/>
                </a:solidFill>
              </a:rPr>
              <a:t>┝ screens/</a:t>
            </a:r>
          </a:p>
          <a:p>
            <a:pPr marL="0" indent="0">
              <a:buNone/>
            </a:pPr>
            <a:r>
              <a:rPr lang="en-US" altLang="ja-JP" dirty="0">
                <a:solidFill>
                  <a:schemeClr val="bg1"/>
                </a:solidFill>
              </a:rPr>
              <a:t>  ┝ HomeScreen.js</a:t>
            </a:r>
          </a:p>
          <a:p>
            <a:pPr marL="0" indent="0">
              <a:buNone/>
            </a:pPr>
            <a:r>
              <a:rPr lang="en-US" altLang="ja-JP" dirty="0">
                <a:solidFill>
                  <a:schemeClr val="bg1"/>
                </a:solidFill>
              </a:rPr>
              <a:t>  ┝ RegistrationScreen.js</a:t>
            </a:r>
          </a:p>
          <a:p>
            <a:pPr marL="0" indent="0">
              <a:buNone/>
            </a:pPr>
            <a:r>
              <a:rPr lang="en-US" altLang="ja-JP" dirty="0">
                <a:solidFill>
                  <a:schemeClr val="bg1"/>
                </a:solidFill>
              </a:rPr>
              <a:t>  ┝ UpdateScreen.js</a:t>
            </a:r>
          </a:p>
        </p:txBody>
      </p:sp>
      <p:sp>
        <p:nvSpPr>
          <p:cNvPr id="9" name="正方形/長方形 8">
            <a:extLst>
              <a:ext uri="{FF2B5EF4-FFF2-40B4-BE49-F238E27FC236}">
                <a16:creationId xmlns:a16="http://schemas.microsoft.com/office/drawing/2014/main" id="{AB5A2EFB-504D-4F19-8D89-8E0F242EA96C}"/>
              </a:ext>
            </a:extLst>
          </p:cNvPr>
          <p:cNvSpPr/>
          <p:nvPr/>
        </p:nvSpPr>
        <p:spPr>
          <a:xfrm>
            <a:off x="3764132" y="3144915"/>
            <a:ext cx="914400" cy="284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2">
                    <a:lumMod val="60000"/>
                    <a:lumOff val="40000"/>
                  </a:schemeClr>
                </a:solidFill>
              </a:rPr>
              <a:t>修正</a:t>
            </a:r>
          </a:p>
        </p:txBody>
      </p:sp>
      <p:sp>
        <p:nvSpPr>
          <p:cNvPr id="10" name="正方形/長方形 9">
            <a:extLst>
              <a:ext uri="{FF2B5EF4-FFF2-40B4-BE49-F238E27FC236}">
                <a16:creationId xmlns:a16="http://schemas.microsoft.com/office/drawing/2014/main" id="{B10C5BCC-7BE7-44A2-BAC2-A957F4D9504D}"/>
              </a:ext>
            </a:extLst>
          </p:cNvPr>
          <p:cNvSpPr/>
          <p:nvPr/>
        </p:nvSpPr>
        <p:spPr>
          <a:xfrm>
            <a:off x="4005304" y="3953540"/>
            <a:ext cx="1188129" cy="284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accent2">
                    <a:lumMod val="60000"/>
                    <a:lumOff val="40000"/>
                  </a:schemeClr>
                </a:solidFill>
              </a:rPr>
              <a:t>新規作成</a:t>
            </a:r>
            <a:endParaRPr kumimoji="1" lang="ja-JP" altLang="en-US" dirty="0">
              <a:solidFill>
                <a:schemeClr val="accent2">
                  <a:lumMod val="60000"/>
                  <a:lumOff val="40000"/>
                </a:schemeClr>
              </a:solidFill>
            </a:endParaRPr>
          </a:p>
        </p:txBody>
      </p:sp>
      <p:sp>
        <p:nvSpPr>
          <p:cNvPr id="11" name="正方形/長方形 10">
            <a:extLst>
              <a:ext uri="{FF2B5EF4-FFF2-40B4-BE49-F238E27FC236}">
                <a16:creationId xmlns:a16="http://schemas.microsoft.com/office/drawing/2014/main" id="{E42405EB-D3B8-434D-BC7B-22B8F863992D}"/>
              </a:ext>
            </a:extLst>
          </p:cNvPr>
          <p:cNvSpPr/>
          <p:nvPr/>
        </p:nvSpPr>
        <p:spPr>
          <a:xfrm>
            <a:off x="4005303" y="4366721"/>
            <a:ext cx="1188129" cy="284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accent2">
                    <a:lumMod val="60000"/>
                    <a:lumOff val="40000"/>
                  </a:schemeClr>
                </a:solidFill>
              </a:rPr>
              <a:t>新規作成</a:t>
            </a:r>
            <a:endParaRPr kumimoji="1" lang="ja-JP" altLang="en-US" dirty="0">
              <a:solidFill>
                <a:schemeClr val="accent2">
                  <a:lumMod val="60000"/>
                  <a:lumOff val="40000"/>
                </a:schemeClr>
              </a:solidFill>
            </a:endParaRPr>
          </a:p>
        </p:txBody>
      </p:sp>
      <p:sp>
        <p:nvSpPr>
          <p:cNvPr id="12" name="正方形/長方形 11">
            <a:extLst>
              <a:ext uri="{FF2B5EF4-FFF2-40B4-BE49-F238E27FC236}">
                <a16:creationId xmlns:a16="http://schemas.microsoft.com/office/drawing/2014/main" id="{66420CEE-4BA7-401F-83C5-7F793CEA36A6}"/>
              </a:ext>
            </a:extLst>
          </p:cNvPr>
          <p:cNvSpPr/>
          <p:nvPr/>
        </p:nvSpPr>
        <p:spPr>
          <a:xfrm>
            <a:off x="4005302" y="4748157"/>
            <a:ext cx="1188129" cy="284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accent2">
                    <a:lumMod val="60000"/>
                    <a:lumOff val="40000"/>
                  </a:schemeClr>
                </a:solidFill>
              </a:rPr>
              <a:t>新規作成</a:t>
            </a:r>
            <a:endParaRPr kumimoji="1" lang="ja-JP" altLang="en-US" dirty="0">
              <a:solidFill>
                <a:schemeClr val="accent2">
                  <a:lumMod val="60000"/>
                  <a:lumOff val="40000"/>
                </a:schemeClr>
              </a:solidFill>
            </a:endParaRPr>
          </a:p>
        </p:txBody>
      </p:sp>
    </p:spTree>
    <p:extLst>
      <p:ext uri="{BB962C8B-B14F-4D97-AF65-F5344CB8AC3E}">
        <p14:creationId xmlns:p14="http://schemas.microsoft.com/office/powerpoint/2010/main" val="224284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３－</a:t>
            </a:r>
            <a:r>
              <a:rPr lang="en-US" altLang="ja-JP" dirty="0"/>
              <a:t>2</a:t>
            </a:r>
            <a:r>
              <a:rPr lang="ja-JP" altLang="en-US" dirty="0" err="1"/>
              <a:t>．</a:t>
            </a:r>
            <a:r>
              <a:rPr lang="ja-JP" altLang="en-US" dirty="0"/>
              <a:t>日記アプリ実装</a:t>
            </a:r>
            <a:endParaRPr kumimoji="1" lang="ja-JP" altLang="en-US" dirty="0"/>
          </a:p>
        </p:txBody>
      </p:sp>
      <p:sp>
        <p:nvSpPr>
          <p:cNvPr id="7" name="コンテンツ プレースホルダー 5"/>
          <p:cNvSpPr txBox="1">
            <a:spLocks/>
          </p:cNvSpPr>
          <p:nvPr/>
        </p:nvSpPr>
        <p:spPr>
          <a:xfrm>
            <a:off x="431799" y="1174335"/>
            <a:ext cx="11199318" cy="7786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 MainTabNavigator.js 】</a:t>
            </a:r>
          </a:p>
          <a:p>
            <a:pPr marL="0" indent="0">
              <a:buFont typeface="Arial" panose="020B0604020202020204" pitchFamily="34" charset="0"/>
              <a:buNone/>
            </a:pPr>
            <a:r>
              <a:rPr lang="ja-JP" altLang="en-US" dirty="0"/>
              <a:t>　このプログラムはアプリ下部に表示されるツールバーを作成しています。</a:t>
            </a:r>
            <a:endParaRPr lang="en-US" altLang="ja-JP" dirty="0"/>
          </a:p>
        </p:txBody>
      </p:sp>
      <p:sp>
        <p:nvSpPr>
          <p:cNvPr id="8" name="Rectangle 2">
            <a:extLst>
              <a:ext uri="{FF2B5EF4-FFF2-40B4-BE49-F238E27FC236}">
                <a16:creationId xmlns:a16="http://schemas.microsoft.com/office/drawing/2014/main" id="{3EC11A5C-636A-4D66-AA8A-F4B8041B08BB}"/>
              </a:ext>
            </a:extLst>
          </p:cNvPr>
          <p:cNvSpPr>
            <a:spLocks noChangeArrowheads="1"/>
          </p:cNvSpPr>
          <p:nvPr/>
        </p:nvSpPr>
        <p:spPr bwMode="auto">
          <a:xfrm>
            <a:off x="1180730" y="2112678"/>
            <a:ext cx="7856737" cy="3108543"/>
          </a:xfrm>
          <a:prstGeom prst="rect">
            <a:avLst/>
          </a:prstGeom>
          <a:solidFill>
            <a:schemeClr val="tx1">
              <a:lumMod val="75000"/>
              <a:lumOff val="25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100" b="0" i="0" u="none" strike="noStrike" cap="none" normalizeH="0" baseline="0" dirty="0">
                <a:ln>
                  <a:noFill/>
                </a:ln>
                <a:solidFill>
                  <a:srgbClr val="EBD247"/>
                </a:solidFill>
                <a:effectLst/>
                <a:latin typeface="Arial Unicode MS"/>
                <a:ea typeface="SFMono-Regular"/>
              </a:rPr>
              <a:t>import</a:t>
            </a:r>
            <a:r>
              <a:rPr kumimoji="0" lang="ja-JP" altLang="ja-JP" sz="1100" b="0" i="0" u="none" strike="noStrike" cap="none" normalizeH="0" baseline="0" dirty="0">
                <a:ln>
                  <a:noFill/>
                </a:ln>
                <a:solidFill>
                  <a:srgbClr val="E3E3E3"/>
                </a:solidFill>
                <a:effectLst/>
                <a:latin typeface="Arial Unicode MS"/>
                <a:ea typeface="SFMono-Regular"/>
              </a:rPr>
              <a:t> { </a:t>
            </a:r>
            <a:r>
              <a:rPr kumimoji="0" lang="ja-JP" altLang="ja-JP" sz="1100" b="0" i="0" u="none" strike="noStrike" cap="none" normalizeH="0" baseline="0" dirty="0">
                <a:ln>
                  <a:noFill/>
                </a:ln>
                <a:solidFill>
                  <a:srgbClr val="8BDF4C"/>
                </a:solidFill>
                <a:effectLst/>
                <a:latin typeface="Arial Unicode MS"/>
                <a:ea typeface="SFMono-Regular"/>
              </a:rPr>
              <a:t>createStackNavigator</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8BDF4C"/>
                </a:solidFill>
                <a:effectLst/>
                <a:latin typeface="Arial Unicode MS"/>
                <a:ea typeface="SFMono-Regular"/>
              </a:rPr>
              <a:t>createBottomTabNavigator</a:t>
            </a:r>
            <a:r>
              <a:rPr kumimoji="0" lang="ja-JP" altLang="ja-JP" sz="1100" b="0" i="0" u="none" strike="noStrike" cap="none" normalizeH="0" baseline="0" dirty="0">
                <a:ln>
                  <a:noFill/>
                </a:ln>
                <a:solidFill>
                  <a:srgbClr val="E3E3E3"/>
                </a:solidFill>
                <a:effectLst/>
                <a:latin typeface="Arial Unicode MS"/>
                <a:ea typeface="SFMono-Regular"/>
              </a:rPr>
              <a:t> } </a:t>
            </a:r>
            <a:r>
              <a:rPr kumimoji="0" lang="ja-JP" altLang="ja-JP" sz="1100" b="0" i="0" u="none" strike="noStrike" cap="none" normalizeH="0" baseline="0" dirty="0">
                <a:ln>
                  <a:noFill/>
                </a:ln>
                <a:solidFill>
                  <a:srgbClr val="EBD247"/>
                </a:solidFill>
                <a:effectLst/>
                <a:latin typeface="Arial Unicode MS"/>
                <a:ea typeface="SFMono-Regular"/>
              </a:rPr>
              <a:t>from</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41B7D7"/>
                </a:solidFill>
                <a:effectLst/>
                <a:latin typeface="Arial Unicode MS"/>
                <a:ea typeface="SFMono-Regular"/>
              </a:rPr>
              <a:t>'react-navigation</a:t>
            </a:r>
            <a:r>
              <a:rPr kumimoji="0" lang="ja-JP" altLang="en-US" sz="1100" b="0" i="0" u="none" strike="noStrike" cap="none" normalizeH="0" baseline="0" dirty="0">
                <a:ln>
                  <a:noFill/>
                </a:ln>
                <a:solidFill>
                  <a:srgbClr val="41B7D7"/>
                </a:solidFill>
                <a:effectLst/>
                <a:latin typeface="Arial Unicode MS"/>
                <a:ea typeface="SFMono-Regular"/>
              </a:rPr>
              <a:t>’</a:t>
            </a:r>
            <a:r>
              <a:rPr kumimoji="0" lang="ja-JP" altLang="ja-JP" sz="1100" b="0" i="0" u="none" strike="noStrike" cap="none" normalizeH="0" baseline="0" dirty="0">
                <a:ln>
                  <a:noFill/>
                </a:ln>
                <a:solidFill>
                  <a:srgbClr val="E3E3E3"/>
                </a:solidFill>
                <a:effectLst/>
                <a:latin typeface="Arial Unicode MS"/>
                <a:ea typeface="SFMono-Regular"/>
              </a:rPr>
              <a:t>; </a:t>
            </a:r>
            <a:endParaRPr kumimoji="0" lang="en-US" altLang="ja-JP" sz="11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100" b="0" i="0" u="none" strike="noStrike" cap="none" normalizeH="0" baseline="0" dirty="0">
                <a:ln>
                  <a:noFill/>
                </a:ln>
                <a:solidFill>
                  <a:srgbClr val="EBD247"/>
                </a:solidFill>
                <a:effectLst/>
                <a:latin typeface="Arial Unicode MS"/>
                <a:ea typeface="SFMono-Regular"/>
              </a:rPr>
              <a:t>import</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8BDF4C"/>
                </a:solidFill>
                <a:effectLst/>
                <a:latin typeface="Arial Unicode MS"/>
                <a:ea typeface="SFMono-Regular"/>
              </a:rPr>
              <a:t>HomeScreen</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EBD247"/>
                </a:solidFill>
                <a:effectLst/>
                <a:latin typeface="Arial Unicode MS"/>
                <a:ea typeface="SFMono-Regular"/>
              </a:rPr>
              <a:t>from</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41B7D7"/>
                </a:solidFill>
                <a:effectLst/>
                <a:latin typeface="Arial Unicode MS"/>
                <a:ea typeface="SFMono-Regular"/>
              </a:rPr>
              <a:t>'</a:t>
            </a:r>
            <a:r>
              <a:rPr kumimoji="0" lang="ja-JP" altLang="ja-JP" sz="1100" b="0" i="0" u="none" strike="noStrike" cap="none" normalizeH="0" baseline="0" dirty="0" err="1">
                <a:ln>
                  <a:noFill/>
                </a:ln>
                <a:solidFill>
                  <a:srgbClr val="41B7D7"/>
                </a:solidFill>
                <a:effectLst/>
                <a:latin typeface="Arial Unicode MS"/>
                <a:ea typeface="SFMono-Regular"/>
              </a:rPr>
              <a:t>..</a:t>
            </a:r>
            <a:r>
              <a:rPr kumimoji="0" lang="ja-JP" altLang="ja-JP" sz="1100" b="0" i="0" u="none" strike="noStrike" cap="none" normalizeH="0" baseline="0" dirty="0">
                <a:ln>
                  <a:noFill/>
                </a:ln>
                <a:solidFill>
                  <a:srgbClr val="41B7D7"/>
                </a:solidFill>
                <a:effectLst/>
                <a:latin typeface="Arial Unicode MS"/>
                <a:ea typeface="SFMono-Regular"/>
              </a:rPr>
              <a:t>/screens/HomeScreen</a:t>
            </a:r>
            <a:r>
              <a:rPr kumimoji="0" lang="ja-JP" altLang="en-US" sz="1100" b="0" i="0" u="none" strike="noStrike" cap="none" normalizeH="0" baseline="0" dirty="0">
                <a:ln>
                  <a:noFill/>
                </a:ln>
                <a:solidFill>
                  <a:srgbClr val="41B7D7"/>
                </a:solidFill>
                <a:effectLst/>
                <a:latin typeface="Arial Unicode MS"/>
                <a:ea typeface="SFMono-Regular"/>
              </a:rPr>
              <a:t>’</a:t>
            </a:r>
            <a:r>
              <a:rPr kumimoji="0" lang="ja-JP" altLang="ja-JP" sz="1100" b="0" i="0" u="none" strike="noStrike" cap="none" normalizeH="0" baseline="0" dirty="0">
                <a:ln>
                  <a:noFill/>
                </a:ln>
                <a:solidFill>
                  <a:srgbClr val="E3E3E3"/>
                </a:solidFill>
                <a:effectLst/>
                <a:latin typeface="Arial Unicode MS"/>
                <a:ea typeface="SFMono-Regular"/>
              </a:rPr>
              <a:t>; </a:t>
            </a:r>
            <a:endParaRPr kumimoji="0" lang="en-US" altLang="ja-JP" sz="11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100" b="0" i="0" u="none" strike="noStrike" cap="none" normalizeH="0" baseline="0" dirty="0">
                <a:ln>
                  <a:noFill/>
                </a:ln>
                <a:solidFill>
                  <a:srgbClr val="EBD247"/>
                </a:solidFill>
                <a:effectLst/>
                <a:latin typeface="Arial Unicode MS"/>
                <a:ea typeface="SFMono-Regular"/>
              </a:rPr>
              <a:t>import</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8BDF4C"/>
                </a:solidFill>
                <a:effectLst/>
                <a:latin typeface="Arial Unicode MS"/>
                <a:ea typeface="SFMono-Regular"/>
              </a:rPr>
              <a:t>RegistrationScreen</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EBD247"/>
                </a:solidFill>
                <a:effectLst/>
                <a:latin typeface="Arial Unicode MS"/>
                <a:ea typeface="SFMono-Regular"/>
              </a:rPr>
              <a:t>from</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41B7D7"/>
                </a:solidFill>
                <a:effectLst/>
                <a:latin typeface="Arial Unicode MS"/>
                <a:ea typeface="SFMono-Regular"/>
              </a:rPr>
              <a:t>'</a:t>
            </a:r>
            <a:r>
              <a:rPr kumimoji="0" lang="ja-JP" altLang="ja-JP" sz="1100" b="0" i="0" u="none" strike="noStrike" cap="none" normalizeH="0" baseline="0" dirty="0" err="1">
                <a:ln>
                  <a:noFill/>
                </a:ln>
                <a:solidFill>
                  <a:srgbClr val="41B7D7"/>
                </a:solidFill>
                <a:effectLst/>
                <a:latin typeface="Arial Unicode MS"/>
                <a:ea typeface="SFMono-Regular"/>
              </a:rPr>
              <a:t>..</a:t>
            </a:r>
            <a:r>
              <a:rPr kumimoji="0" lang="ja-JP" altLang="ja-JP" sz="1100" b="0" i="0" u="none" strike="noStrike" cap="none" normalizeH="0" baseline="0" dirty="0">
                <a:ln>
                  <a:noFill/>
                </a:ln>
                <a:solidFill>
                  <a:srgbClr val="41B7D7"/>
                </a:solidFill>
                <a:effectLst/>
                <a:latin typeface="Arial Unicode MS"/>
                <a:ea typeface="SFMono-Regular"/>
              </a:rPr>
              <a:t>/screens/RegistrationScreen</a:t>
            </a:r>
            <a:r>
              <a:rPr kumimoji="0" lang="ja-JP" altLang="en-US" sz="1100" b="0" i="0" u="none" strike="noStrike" cap="none" normalizeH="0" baseline="0" dirty="0">
                <a:ln>
                  <a:noFill/>
                </a:ln>
                <a:solidFill>
                  <a:srgbClr val="41B7D7"/>
                </a:solidFill>
                <a:effectLst/>
                <a:latin typeface="Arial Unicode MS"/>
                <a:ea typeface="SFMono-Regular"/>
              </a:rPr>
              <a:t>’</a:t>
            </a:r>
            <a:r>
              <a:rPr kumimoji="0" lang="ja-JP" altLang="ja-JP" sz="1100" b="0" i="0" u="none" strike="noStrike" cap="none" normalizeH="0" baseline="0" dirty="0">
                <a:ln>
                  <a:noFill/>
                </a:ln>
                <a:solidFill>
                  <a:srgbClr val="E3E3E3"/>
                </a:solidFill>
                <a:effectLst/>
                <a:latin typeface="Arial Unicode MS"/>
                <a:ea typeface="SFMono-Regular"/>
              </a:rPr>
              <a:t>;</a:t>
            </a:r>
            <a:endParaRPr kumimoji="0" lang="en-US" altLang="ja-JP" sz="11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EBD247"/>
                </a:solidFill>
                <a:effectLst/>
                <a:latin typeface="Arial Unicode MS"/>
                <a:ea typeface="SFMono-Regular"/>
              </a:rPr>
              <a:t>import</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8BDF4C"/>
                </a:solidFill>
                <a:effectLst/>
                <a:latin typeface="Arial Unicode MS"/>
                <a:ea typeface="SFMono-Regular"/>
              </a:rPr>
              <a:t>UpdateScreen</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EBD247"/>
                </a:solidFill>
                <a:effectLst/>
                <a:latin typeface="Arial Unicode MS"/>
                <a:ea typeface="SFMono-Regular"/>
              </a:rPr>
              <a:t>from</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41B7D7"/>
                </a:solidFill>
                <a:effectLst/>
                <a:latin typeface="Arial Unicode MS"/>
                <a:ea typeface="SFMono-Regular"/>
              </a:rPr>
              <a:t>'</a:t>
            </a:r>
            <a:r>
              <a:rPr kumimoji="0" lang="ja-JP" altLang="ja-JP" sz="1100" b="0" i="0" u="none" strike="noStrike" cap="none" normalizeH="0" baseline="0" dirty="0" err="1">
                <a:ln>
                  <a:noFill/>
                </a:ln>
                <a:solidFill>
                  <a:srgbClr val="41B7D7"/>
                </a:solidFill>
                <a:effectLst/>
                <a:latin typeface="Arial Unicode MS"/>
                <a:ea typeface="SFMono-Regular"/>
              </a:rPr>
              <a:t>..</a:t>
            </a:r>
            <a:r>
              <a:rPr kumimoji="0" lang="ja-JP" altLang="ja-JP" sz="1100" b="0" i="0" u="none" strike="noStrike" cap="none" normalizeH="0" baseline="0" dirty="0">
                <a:ln>
                  <a:noFill/>
                </a:ln>
                <a:solidFill>
                  <a:srgbClr val="41B7D7"/>
                </a:solidFill>
                <a:effectLst/>
                <a:latin typeface="Arial Unicode MS"/>
                <a:ea typeface="SFMono-Regular"/>
              </a:rPr>
              <a:t>/screens/UpdateScreen</a:t>
            </a:r>
            <a:r>
              <a:rPr kumimoji="0" lang="ja-JP" altLang="en-US" sz="1100" b="0" i="0" u="none" strike="noStrike" cap="none" normalizeH="0" baseline="0" dirty="0">
                <a:ln>
                  <a:noFill/>
                </a:ln>
                <a:solidFill>
                  <a:srgbClr val="41B7D7"/>
                </a:solidFill>
                <a:effectLst/>
                <a:latin typeface="Arial Unicode MS"/>
                <a:ea typeface="SFMono-Regular"/>
              </a:rPr>
              <a:t>’</a:t>
            </a:r>
            <a:r>
              <a:rPr kumimoji="0" lang="ja-JP" altLang="ja-JP" sz="1100" b="0" i="0" u="none" strike="noStrike" cap="none" normalizeH="0" baseline="0" dirty="0">
                <a:ln>
                  <a:noFill/>
                </a:ln>
                <a:solidFill>
                  <a:srgbClr val="E3E3E3"/>
                </a:solidFill>
                <a:effectLst/>
                <a:latin typeface="Arial Unicode MS"/>
                <a:ea typeface="SFMono-Regular"/>
              </a:rPr>
              <a:t>;</a:t>
            </a:r>
            <a:endParaRPr kumimoji="0" lang="en-US" altLang="ja-JP" sz="11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1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9DABAE"/>
                </a:solidFill>
                <a:effectLst/>
                <a:latin typeface="Arial Unicode MS"/>
                <a:ea typeface="SFMono-Regular"/>
              </a:rPr>
              <a:t>/** * ホーム画面の読み込み */</a:t>
            </a:r>
            <a:r>
              <a:rPr kumimoji="0" lang="ja-JP" altLang="ja-JP" sz="1100" b="0" i="0" u="none" strike="noStrike" cap="none" normalizeH="0" baseline="0" dirty="0">
                <a:ln>
                  <a:noFill/>
                </a:ln>
                <a:solidFill>
                  <a:srgbClr val="E3E3E3"/>
                </a:solidFill>
                <a:effectLst/>
                <a:latin typeface="Arial Unicode MS"/>
                <a:ea typeface="SFMono-Regular"/>
              </a:rPr>
              <a:t> </a:t>
            </a:r>
            <a:endParaRPr kumimoji="0" lang="en-US" altLang="ja-JP" sz="11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100" b="0" i="0" u="none" strike="noStrike" cap="none" normalizeH="0" baseline="0" dirty="0">
                <a:ln>
                  <a:noFill/>
                </a:ln>
                <a:solidFill>
                  <a:srgbClr val="EBD247"/>
                </a:solidFill>
                <a:effectLst/>
                <a:latin typeface="Arial Unicode MS"/>
                <a:ea typeface="SFMono-Regular"/>
              </a:rPr>
              <a:t>const</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8BDF4C"/>
                </a:solidFill>
                <a:effectLst/>
                <a:latin typeface="Arial Unicode MS"/>
                <a:ea typeface="SFMono-Regular"/>
              </a:rPr>
              <a:t>HomeStack</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FF8095"/>
                </a:solidFill>
                <a:effectLst/>
                <a:latin typeface="Arial" panose="020B0604020202020204" pitchFamily="34" charset="0"/>
              </a:rPr>
              <a:t>=</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8BDF4C"/>
                </a:solidFill>
                <a:effectLst/>
                <a:latin typeface="Arial Unicode MS"/>
                <a:ea typeface="SFMono-Regular"/>
              </a:rPr>
              <a:t>createStackNavigator</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8BDF4C"/>
                </a:solidFill>
                <a:effectLst/>
                <a:latin typeface="Arial Unicode MS"/>
                <a:ea typeface="SFMono-Regular"/>
              </a:rPr>
              <a:t>Update</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8BDF4C"/>
                </a:solidFill>
                <a:effectLst/>
                <a:latin typeface="Arial Unicode MS"/>
                <a:ea typeface="SFMono-Regular"/>
              </a:rPr>
              <a:t>UpdateScreen</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8BDF4C"/>
                </a:solidFill>
                <a:effectLst/>
                <a:latin typeface="Arial Unicode MS"/>
                <a:ea typeface="SFMono-Regular"/>
              </a:rPr>
              <a:t>Home</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8BDF4C"/>
                </a:solidFill>
                <a:effectLst/>
                <a:latin typeface="Arial Unicode MS"/>
                <a:ea typeface="SFMono-Regular"/>
              </a:rPr>
              <a:t>HomeScreen</a:t>
            </a:r>
            <a:r>
              <a:rPr kumimoji="0" lang="ja-JP" altLang="ja-JP" sz="1100" b="0" i="0" u="none" strike="noStrike" cap="none" normalizeH="0" baseline="0" dirty="0">
                <a:ln>
                  <a:noFill/>
                </a:ln>
                <a:solidFill>
                  <a:srgbClr val="E3E3E3"/>
                </a:solidFill>
                <a:effectLst/>
                <a:latin typeface="Arial Unicode MS"/>
                <a:ea typeface="SFMono-Regular"/>
              </a:rPr>
              <a:t> },{ </a:t>
            </a:r>
            <a:r>
              <a:rPr kumimoji="0" lang="ja-JP" altLang="ja-JP" sz="1100" b="0" i="0" u="none" strike="noStrike" cap="none" normalizeH="0" baseline="0" dirty="0">
                <a:ln>
                  <a:noFill/>
                </a:ln>
                <a:solidFill>
                  <a:srgbClr val="8BDF4C"/>
                </a:solidFill>
                <a:effectLst/>
                <a:latin typeface="Arial Unicode MS"/>
                <a:ea typeface="SFMono-Regular"/>
              </a:rPr>
              <a:t>initialRouteName</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41B7D7"/>
                </a:solidFill>
                <a:effectLst/>
                <a:latin typeface="Arial Unicode MS"/>
                <a:ea typeface="SFMono-Regular"/>
              </a:rPr>
              <a:t>'Home'</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8BDF4C"/>
                </a:solidFill>
                <a:effectLst/>
                <a:latin typeface="Arial Unicode MS"/>
                <a:ea typeface="SFMono-Regular"/>
              </a:rPr>
              <a:t>mode</a:t>
            </a:r>
            <a:r>
              <a:rPr kumimoji="0" lang="ja-JP" altLang="ja-JP" sz="1100" b="0" i="0" u="none" strike="noStrike" cap="none" normalizeH="0" baseline="0" dirty="0">
                <a:ln>
                  <a:noFill/>
                </a:ln>
                <a:solidFill>
                  <a:srgbClr val="E3E3E3"/>
                </a:solidFill>
                <a:effectLst/>
                <a:latin typeface="Arial Unicode MS"/>
                <a:ea typeface="SFMono-Regular"/>
              </a:rPr>
              <a:t>:</a:t>
            </a:r>
            <a:r>
              <a:rPr kumimoji="0" lang="ja-JP" altLang="ja-JP" sz="1100" b="0" i="0" u="none" strike="noStrike" cap="none" normalizeH="0" baseline="0" dirty="0">
                <a:ln>
                  <a:noFill/>
                </a:ln>
                <a:solidFill>
                  <a:srgbClr val="41B7D7"/>
                </a:solidFill>
                <a:effectLst/>
                <a:latin typeface="Arial Unicode MS"/>
                <a:ea typeface="SFMono-Regular"/>
              </a:rPr>
              <a:t>'card'</a:t>
            </a:r>
            <a:r>
              <a:rPr kumimoji="0" lang="ja-JP" altLang="ja-JP" sz="1100" b="0" i="0" u="none" strike="noStrike" cap="none" normalizeH="0" baseline="0" dirty="0">
                <a:ln>
                  <a:noFill/>
                </a:ln>
                <a:solidFill>
                  <a:srgbClr val="E3E3E3"/>
                </a:solidFill>
                <a:effectLst/>
                <a:latin typeface="Arial Unicode MS"/>
                <a:ea typeface="SFMono-Regular"/>
              </a:rPr>
              <a:t> });</a:t>
            </a:r>
            <a:endParaRPr kumimoji="0" lang="en-US" altLang="ja-JP" sz="11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8BDF4C"/>
                </a:solidFill>
                <a:effectLst/>
                <a:latin typeface="Arial Unicode MS"/>
                <a:ea typeface="SFMono-Regular"/>
              </a:rPr>
              <a:t>HomeStack</a:t>
            </a:r>
            <a:r>
              <a:rPr kumimoji="0" lang="ja-JP" altLang="ja-JP" sz="1100" b="0" i="0" u="none" strike="noStrike" cap="none" normalizeH="0" baseline="0" dirty="0">
                <a:ln>
                  <a:noFill/>
                </a:ln>
                <a:solidFill>
                  <a:srgbClr val="E3E3E3"/>
                </a:solidFill>
                <a:effectLst/>
                <a:latin typeface="Arial Unicode MS"/>
                <a:ea typeface="SFMono-Regular"/>
              </a:rPr>
              <a:t>.</a:t>
            </a:r>
            <a:r>
              <a:rPr kumimoji="0" lang="ja-JP" altLang="ja-JP" sz="1100" b="0" i="0" u="none" strike="noStrike" cap="none" normalizeH="0" baseline="0" dirty="0">
                <a:ln>
                  <a:noFill/>
                </a:ln>
                <a:solidFill>
                  <a:srgbClr val="8BDF4C"/>
                </a:solidFill>
                <a:effectLst/>
                <a:latin typeface="Arial Unicode MS"/>
                <a:ea typeface="SFMono-Regular"/>
              </a:rPr>
              <a:t>navigationOptions</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FF8095"/>
                </a:solidFill>
                <a:effectLst/>
                <a:latin typeface="Arial" panose="020B0604020202020204" pitchFamily="34" charset="0"/>
              </a:rPr>
              <a:t>=</a:t>
            </a:r>
            <a:r>
              <a:rPr kumimoji="0" lang="ja-JP" altLang="ja-JP" sz="1100" b="0" i="0" u="none" strike="noStrike" cap="none" normalizeH="0" baseline="0" dirty="0">
                <a:ln>
                  <a:noFill/>
                </a:ln>
                <a:solidFill>
                  <a:srgbClr val="E3E3E3"/>
                </a:solidFill>
                <a:effectLst/>
                <a:latin typeface="Arial Unicode MS"/>
                <a:ea typeface="SFMono-Regular"/>
              </a:rPr>
              <a:t> { </a:t>
            </a:r>
            <a:r>
              <a:rPr kumimoji="0" lang="ja-JP" altLang="ja-JP" sz="1100" b="0" i="0" u="none" strike="noStrike" cap="none" normalizeH="0" baseline="0" dirty="0">
                <a:ln>
                  <a:noFill/>
                </a:ln>
                <a:solidFill>
                  <a:srgbClr val="8BDF4C"/>
                </a:solidFill>
                <a:effectLst/>
                <a:latin typeface="Arial Unicode MS"/>
                <a:ea typeface="SFMono-Regular"/>
              </a:rPr>
              <a:t>tabBarLabel</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41B7D7"/>
                </a:solidFill>
                <a:effectLst/>
                <a:latin typeface="Arial Unicode MS"/>
                <a:ea typeface="SFMono-Regular"/>
              </a:rPr>
              <a:t>'ホーム'</a:t>
            </a:r>
            <a:r>
              <a:rPr kumimoji="0" lang="ja-JP" altLang="ja-JP" sz="1100" b="0" i="0" u="none" strike="noStrike" cap="none" normalizeH="0" baseline="0" dirty="0">
                <a:ln>
                  <a:noFill/>
                </a:ln>
                <a:solidFill>
                  <a:srgbClr val="E3E3E3"/>
                </a:solidFill>
                <a:effectLst/>
                <a:latin typeface="Arial Unicode MS"/>
                <a:ea typeface="SFMono-Regular"/>
              </a:rPr>
              <a:t>, };</a:t>
            </a:r>
            <a:endParaRPr kumimoji="0" lang="en-US" altLang="ja-JP" sz="11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9DABAE"/>
                </a:solidFill>
                <a:effectLst/>
                <a:latin typeface="Arial Unicode MS"/>
                <a:ea typeface="SFMono-Regular"/>
              </a:rPr>
              <a:t>/** * 登録画面の読み込み */</a:t>
            </a:r>
            <a:r>
              <a:rPr kumimoji="0" lang="ja-JP" altLang="ja-JP" sz="1100" b="0" i="0" u="none" strike="noStrike" cap="none" normalizeH="0" baseline="0" dirty="0">
                <a:ln>
                  <a:noFill/>
                </a:ln>
                <a:solidFill>
                  <a:srgbClr val="E3E3E3"/>
                </a:solidFill>
                <a:effectLst/>
                <a:latin typeface="Arial Unicode MS"/>
                <a:ea typeface="SFMono-Regular"/>
              </a:rPr>
              <a:t> </a:t>
            </a:r>
            <a:endParaRPr kumimoji="0" lang="en-US" altLang="ja-JP" sz="11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100" b="0" i="0" u="none" strike="noStrike" cap="none" normalizeH="0" baseline="0" dirty="0">
                <a:ln>
                  <a:noFill/>
                </a:ln>
                <a:solidFill>
                  <a:srgbClr val="EBD247"/>
                </a:solidFill>
                <a:effectLst/>
                <a:latin typeface="Arial Unicode MS"/>
                <a:ea typeface="SFMono-Regular"/>
              </a:rPr>
              <a:t>const</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8BDF4C"/>
                </a:solidFill>
                <a:effectLst/>
                <a:latin typeface="Arial Unicode MS"/>
                <a:ea typeface="SFMono-Regular"/>
              </a:rPr>
              <a:t>RegisrationStack</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FF8095"/>
                </a:solidFill>
                <a:effectLst/>
                <a:latin typeface="Arial" panose="020B0604020202020204" pitchFamily="34" charset="0"/>
              </a:rPr>
              <a:t>=</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8BDF4C"/>
                </a:solidFill>
                <a:effectLst/>
                <a:latin typeface="Arial Unicode MS"/>
                <a:ea typeface="SFMono-Regular"/>
              </a:rPr>
              <a:t>createStackNavigator</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8BDF4C"/>
                </a:solidFill>
                <a:effectLst/>
                <a:latin typeface="Arial Unicode MS"/>
                <a:ea typeface="SFMono-Regular"/>
              </a:rPr>
              <a:t>Settings</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8BDF4C"/>
                </a:solidFill>
                <a:effectLst/>
                <a:latin typeface="Arial Unicode MS"/>
                <a:ea typeface="SFMono-Regular"/>
              </a:rPr>
              <a:t>RegistrationScreen</a:t>
            </a:r>
            <a:r>
              <a:rPr kumimoji="0" lang="ja-JP" altLang="ja-JP" sz="1100" b="0" i="0" u="none" strike="noStrike" cap="none" normalizeH="0" baseline="0" dirty="0">
                <a:ln>
                  <a:noFill/>
                </a:ln>
                <a:solidFill>
                  <a:srgbClr val="E3E3E3"/>
                </a:solidFill>
                <a:effectLst/>
                <a:latin typeface="Arial Unicode MS"/>
                <a:ea typeface="SFMono-Regular"/>
              </a:rPr>
              <a:t>, }); </a:t>
            </a:r>
            <a:endParaRPr kumimoji="0" lang="en-US" altLang="ja-JP" sz="11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100" b="0" i="0" u="none" strike="noStrike" cap="none" normalizeH="0" baseline="0" dirty="0">
                <a:ln>
                  <a:noFill/>
                </a:ln>
                <a:solidFill>
                  <a:srgbClr val="8BDF4C"/>
                </a:solidFill>
                <a:effectLst/>
                <a:latin typeface="Arial Unicode MS"/>
                <a:ea typeface="SFMono-Regular"/>
              </a:rPr>
              <a:t>RegisrationStack</a:t>
            </a:r>
            <a:r>
              <a:rPr kumimoji="0" lang="ja-JP" altLang="ja-JP" sz="1100" b="0" i="0" u="none" strike="noStrike" cap="none" normalizeH="0" baseline="0" dirty="0">
                <a:ln>
                  <a:noFill/>
                </a:ln>
                <a:solidFill>
                  <a:srgbClr val="E3E3E3"/>
                </a:solidFill>
                <a:effectLst/>
                <a:latin typeface="Arial Unicode MS"/>
                <a:ea typeface="SFMono-Regular"/>
              </a:rPr>
              <a:t>.</a:t>
            </a:r>
            <a:r>
              <a:rPr kumimoji="0" lang="ja-JP" altLang="ja-JP" sz="1100" b="0" i="0" u="none" strike="noStrike" cap="none" normalizeH="0" baseline="0" dirty="0">
                <a:ln>
                  <a:noFill/>
                </a:ln>
                <a:solidFill>
                  <a:srgbClr val="8BDF4C"/>
                </a:solidFill>
                <a:effectLst/>
                <a:latin typeface="Arial Unicode MS"/>
                <a:ea typeface="SFMono-Regular"/>
              </a:rPr>
              <a:t>navigationOptions</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FF8095"/>
                </a:solidFill>
                <a:effectLst/>
                <a:latin typeface="Arial" panose="020B0604020202020204" pitchFamily="34" charset="0"/>
              </a:rPr>
              <a:t>=</a:t>
            </a:r>
            <a:r>
              <a:rPr kumimoji="0" lang="ja-JP" altLang="ja-JP" sz="1100" b="0" i="0" u="none" strike="noStrike" cap="none" normalizeH="0" baseline="0" dirty="0">
                <a:ln>
                  <a:noFill/>
                </a:ln>
                <a:solidFill>
                  <a:srgbClr val="E3E3E3"/>
                </a:solidFill>
                <a:effectLst/>
                <a:latin typeface="Arial Unicode MS"/>
                <a:ea typeface="SFMono-Regular"/>
              </a:rPr>
              <a:t> { </a:t>
            </a:r>
            <a:r>
              <a:rPr kumimoji="0" lang="ja-JP" altLang="ja-JP" sz="1100" b="0" i="0" u="none" strike="noStrike" cap="none" normalizeH="0" baseline="0" dirty="0">
                <a:ln>
                  <a:noFill/>
                </a:ln>
                <a:solidFill>
                  <a:srgbClr val="8BDF4C"/>
                </a:solidFill>
                <a:effectLst/>
                <a:latin typeface="Arial Unicode MS"/>
                <a:ea typeface="SFMono-Regular"/>
              </a:rPr>
              <a:t>tabBarLabel</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41B7D7"/>
                </a:solidFill>
                <a:effectLst/>
                <a:latin typeface="Arial Unicode MS"/>
                <a:ea typeface="SFMono-Regular"/>
              </a:rPr>
              <a:t>'登録'</a:t>
            </a:r>
            <a:r>
              <a:rPr kumimoji="0" lang="ja-JP" altLang="ja-JP" sz="1100" b="0" i="0" u="none" strike="noStrike" cap="none" normalizeH="0" baseline="0" dirty="0">
                <a:ln>
                  <a:noFill/>
                </a:ln>
                <a:solidFill>
                  <a:srgbClr val="E3E3E3"/>
                </a:solidFill>
                <a:effectLst/>
                <a:latin typeface="Arial Unicode MS"/>
                <a:ea typeface="SFMono-Regular"/>
              </a:rPr>
              <a:t>, }; </a:t>
            </a:r>
            <a:endParaRPr kumimoji="0" lang="en-US" altLang="ja-JP" sz="11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100" b="0" i="0" u="none" strike="noStrike" cap="none" normalizeH="0" baseline="0" dirty="0">
              <a:ln>
                <a:noFill/>
              </a:ln>
              <a:solidFill>
                <a:srgbClr val="9DABAE"/>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100" b="0" i="0" u="none" strike="noStrike" cap="none" normalizeH="0" baseline="0" dirty="0">
                <a:ln>
                  <a:noFill/>
                </a:ln>
                <a:solidFill>
                  <a:srgbClr val="9DABAE"/>
                </a:solidFill>
                <a:effectLst/>
                <a:latin typeface="Arial Unicode MS"/>
                <a:ea typeface="SFMono-Regular"/>
              </a:rPr>
              <a:t>/** * Tab Navigation 管理部品 */</a:t>
            </a:r>
            <a:r>
              <a:rPr kumimoji="0" lang="ja-JP" altLang="ja-JP" sz="1100" b="0" i="0" u="none" strike="noStrike" cap="none" normalizeH="0" baseline="0" dirty="0">
                <a:ln>
                  <a:noFill/>
                </a:ln>
                <a:solidFill>
                  <a:srgbClr val="E3E3E3"/>
                </a:solidFill>
                <a:effectLst/>
                <a:latin typeface="Arial Unicode MS"/>
                <a:ea typeface="SFMono-Regular"/>
              </a:rPr>
              <a:t> </a:t>
            </a:r>
            <a:endParaRPr kumimoji="0" lang="en-US" altLang="ja-JP" sz="11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100" b="0" i="0" u="none" strike="noStrike" cap="none" normalizeH="0" baseline="0" dirty="0">
                <a:ln>
                  <a:noFill/>
                </a:ln>
                <a:solidFill>
                  <a:srgbClr val="EBD247"/>
                </a:solidFill>
                <a:effectLst/>
                <a:latin typeface="Arial Unicode MS"/>
                <a:ea typeface="SFMono-Regular"/>
              </a:rPr>
              <a:t>export</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EBD247"/>
                </a:solidFill>
                <a:effectLst/>
                <a:latin typeface="Arial Unicode MS"/>
                <a:ea typeface="SFMono-Regular"/>
              </a:rPr>
              <a:t>default</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8BDF4C"/>
                </a:solidFill>
                <a:effectLst/>
                <a:latin typeface="Arial Unicode MS"/>
                <a:ea typeface="SFMono-Regular"/>
              </a:rPr>
              <a:t>createBottomTabNavigator</a:t>
            </a:r>
            <a:r>
              <a:rPr kumimoji="0" lang="ja-JP" altLang="ja-JP" sz="1100" b="0" i="0" u="none" strike="noStrike" cap="none" normalizeH="0" baseline="0" dirty="0">
                <a:ln>
                  <a:noFill/>
                </a:ln>
                <a:solidFill>
                  <a:srgbClr val="E3E3E3"/>
                </a:solidFill>
                <a:effectLst/>
                <a:latin typeface="Arial Unicode MS"/>
                <a:ea typeface="SFMono-Regular"/>
              </a:rPr>
              <a:t>(</a:t>
            </a:r>
            <a:endParaRPr kumimoji="0" lang="en-US" altLang="ja-JP" sz="11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8BDF4C"/>
                </a:solidFill>
                <a:effectLst/>
                <a:latin typeface="Arial Unicode MS"/>
                <a:ea typeface="SFMono-Regular"/>
              </a:rPr>
              <a:t>HomeStack</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8BDF4C"/>
                </a:solidFill>
                <a:effectLst/>
                <a:latin typeface="Arial Unicode MS"/>
                <a:ea typeface="SFMono-Regular"/>
              </a:rPr>
              <a:t>RegisrationStack</a:t>
            </a:r>
            <a:r>
              <a:rPr kumimoji="0" lang="ja-JP" altLang="ja-JP" sz="1100" b="0" i="0" u="none" strike="noStrike" cap="none" normalizeH="0" baseline="0" dirty="0">
                <a:ln>
                  <a:noFill/>
                </a:ln>
                <a:solidFill>
                  <a:srgbClr val="E3E3E3"/>
                </a:solidFill>
                <a:effectLst/>
                <a:latin typeface="Arial Unicode MS"/>
                <a:ea typeface="SFMono-Regular"/>
              </a:rPr>
              <a:t>, },</a:t>
            </a:r>
            <a:endParaRPr kumimoji="0" lang="en-US" altLang="ja-JP" sz="11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dirty="0">
                <a:solidFill>
                  <a:srgbClr val="E3E3E3"/>
                </a:solidFill>
                <a:latin typeface="Arial Unicode MS"/>
                <a:ea typeface="SFMono-Regular"/>
              </a:rPr>
              <a:t>    </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8BDF4C"/>
                </a:solidFill>
                <a:effectLst/>
                <a:latin typeface="Arial Unicode MS"/>
                <a:ea typeface="SFMono-Regular"/>
              </a:rPr>
              <a:t>initialRouteName</a:t>
            </a:r>
            <a:r>
              <a:rPr kumimoji="0" lang="ja-JP" altLang="ja-JP" sz="1100" b="0" i="0" u="none" strike="noStrike" cap="none" normalizeH="0" baseline="0" dirty="0">
                <a:ln>
                  <a:noFill/>
                </a:ln>
                <a:solidFill>
                  <a:srgbClr val="E3E3E3"/>
                </a:solidFill>
                <a:effectLst/>
                <a:latin typeface="Arial Unicode MS"/>
                <a:ea typeface="SFMono-Regular"/>
              </a:rPr>
              <a:t>: </a:t>
            </a:r>
            <a:r>
              <a:rPr kumimoji="0" lang="ja-JP" altLang="ja-JP" sz="1100" b="0" i="0" u="none" strike="noStrike" cap="none" normalizeH="0" baseline="0" dirty="0">
                <a:ln>
                  <a:noFill/>
                </a:ln>
                <a:solidFill>
                  <a:srgbClr val="41B7D7"/>
                </a:solidFill>
                <a:effectLst/>
                <a:latin typeface="Arial Unicode MS"/>
                <a:ea typeface="SFMono-Regular"/>
              </a:rPr>
              <a:t>'HomeStack</a:t>
            </a:r>
            <a:r>
              <a:rPr kumimoji="0" lang="ja-JP" altLang="en-US" sz="1100" b="0" i="0" u="none" strike="noStrike" cap="none" normalizeH="0" baseline="0" dirty="0">
                <a:ln>
                  <a:noFill/>
                </a:ln>
                <a:solidFill>
                  <a:srgbClr val="41B7D7"/>
                </a:solidFill>
                <a:effectLst/>
                <a:latin typeface="Arial Unicode MS"/>
                <a:ea typeface="SFMono-Regular"/>
              </a:rPr>
              <a:t>’</a:t>
            </a:r>
            <a:r>
              <a:rPr kumimoji="0" lang="ja-JP" altLang="ja-JP" sz="1100" b="0" i="0" u="none" strike="noStrike" cap="none" normalizeH="0" baseline="0" dirty="0">
                <a:ln>
                  <a:noFill/>
                </a:ln>
                <a:solidFill>
                  <a:srgbClr val="E3E3E3"/>
                </a:solidFill>
                <a:effectLst/>
                <a:latin typeface="Arial Unicode MS"/>
                <a:ea typeface="SFMono-Regular"/>
              </a:rPr>
              <a:t> }</a:t>
            </a:r>
            <a:endParaRPr kumimoji="0" lang="en-US" altLang="ja-JP" sz="11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100" b="0" i="0" u="none" strike="noStrike" cap="none" normalizeH="0" baseline="0" dirty="0">
                <a:ln>
                  <a:noFill/>
                </a:ln>
                <a:solidFill>
                  <a:srgbClr val="E3E3E3"/>
                </a:solidFill>
                <a:effectLst/>
                <a:latin typeface="Arial Unicode MS"/>
                <a:ea typeface="SFMono-Regular"/>
              </a:rPr>
              <a:t>);</a:t>
            </a:r>
            <a:r>
              <a:rPr kumimoji="0" lang="ja-JP" altLang="ja-JP" sz="1100" b="0" i="0" u="none" strike="noStrike" cap="none" normalizeH="0" baseline="0" dirty="0">
                <a:ln>
                  <a:noFill/>
                </a:ln>
                <a:solidFill>
                  <a:schemeClr val="tx1"/>
                </a:solidFill>
                <a:effectLst/>
              </a:rPr>
              <a:t> </a:t>
            </a:r>
            <a:endParaRPr kumimoji="0" lang="ja-JP" altLang="ja-JP" sz="1100" b="0" i="0" u="none" strike="noStrike" cap="none" normalizeH="0" baseline="0" dirty="0">
              <a:ln>
                <a:noFill/>
              </a:ln>
              <a:solidFill>
                <a:schemeClr val="tx1"/>
              </a:solidFill>
              <a:effectLst/>
              <a:latin typeface="Arial" panose="020B0604020202020204" pitchFamily="34" charset="0"/>
            </a:endParaRPr>
          </a:p>
        </p:txBody>
      </p:sp>
      <p:sp>
        <p:nvSpPr>
          <p:cNvPr id="18" name="コンテンツ プレースホルダー 5">
            <a:extLst>
              <a:ext uri="{FF2B5EF4-FFF2-40B4-BE49-F238E27FC236}">
                <a16:creationId xmlns:a16="http://schemas.microsoft.com/office/drawing/2014/main" id="{B9C7D2A2-303E-4938-B6AA-C0734C57CABE}"/>
              </a:ext>
            </a:extLst>
          </p:cNvPr>
          <p:cNvSpPr txBox="1">
            <a:spLocks/>
          </p:cNvSpPr>
          <p:nvPr/>
        </p:nvSpPr>
        <p:spPr>
          <a:xfrm>
            <a:off x="770630" y="5380950"/>
            <a:ext cx="7938364" cy="558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このアプリでは</a:t>
            </a:r>
            <a:r>
              <a:rPr lang="en-US" altLang="ja-JP" dirty="0"/>
              <a:t>react-navigation</a:t>
            </a:r>
            <a:r>
              <a:rPr lang="ja-JP" altLang="en-US" dirty="0"/>
              <a:t>を使用して、画面遷移を実現しています。</a:t>
            </a:r>
            <a:endParaRPr lang="en-US" altLang="ja-JP" dirty="0"/>
          </a:p>
        </p:txBody>
      </p:sp>
      <p:sp>
        <p:nvSpPr>
          <p:cNvPr id="19" name="吹き出し: 四角形 18">
            <a:extLst>
              <a:ext uri="{FF2B5EF4-FFF2-40B4-BE49-F238E27FC236}">
                <a16:creationId xmlns:a16="http://schemas.microsoft.com/office/drawing/2014/main" id="{F9DE17EA-11A7-480D-B685-3BB48B82DC95}"/>
              </a:ext>
            </a:extLst>
          </p:cNvPr>
          <p:cNvSpPr/>
          <p:nvPr/>
        </p:nvSpPr>
        <p:spPr>
          <a:xfrm>
            <a:off x="428839" y="2814221"/>
            <a:ext cx="683581" cy="319596"/>
          </a:xfrm>
          <a:prstGeom prst="wedgeRectCallout">
            <a:avLst>
              <a:gd name="adj1" fmla="val 67479"/>
              <a:gd name="adj2" fmla="val 5972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050" dirty="0"/>
              <a:t>ポイント</a:t>
            </a:r>
          </a:p>
        </p:txBody>
      </p:sp>
      <p:sp>
        <p:nvSpPr>
          <p:cNvPr id="20" name="吹き出し: 四角形 19">
            <a:extLst>
              <a:ext uri="{FF2B5EF4-FFF2-40B4-BE49-F238E27FC236}">
                <a16:creationId xmlns:a16="http://schemas.microsoft.com/office/drawing/2014/main" id="{61E19FCA-4713-4EE5-A2CD-77B9D8C176C2}"/>
              </a:ext>
            </a:extLst>
          </p:cNvPr>
          <p:cNvSpPr/>
          <p:nvPr/>
        </p:nvSpPr>
        <p:spPr>
          <a:xfrm>
            <a:off x="428838" y="4304300"/>
            <a:ext cx="683581" cy="319596"/>
          </a:xfrm>
          <a:prstGeom prst="wedgeRectCallout">
            <a:avLst>
              <a:gd name="adj1" fmla="val 67479"/>
              <a:gd name="adj2" fmla="val 5972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050" dirty="0"/>
              <a:t>ポイント</a:t>
            </a:r>
          </a:p>
        </p:txBody>
      </p:sp>
    </p:spTree>
    <p:extLst>
      <p:ext uri="{BB962C8B-B14F-4D97-AF65-F5344CB8AC3E}">
        <p14:creationId xmlns:p14="http://schemas.microsoft.com/office/powerpoint/2010/main" val="98753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３－</a:t>
            </a:r>
            <a:r>
              <a:rPr lang="en-US" altLang="ja-JP" dirty="0"/>
              <a:t>3</a:t>
            </a:r>
            <a:r>
              <a:rPr lang="ja-JP" altLang="en-US" dirty="0" err="1"/>
              <a:t>．</a:t>
            </a:r>
            <a:r>
              <a:rPr lang="ja-JP" altLang="en-US" dirty="0"/>
              <a:t>日記アプリ実装</a:t>
            </a:r>
            <a:endParaRPr kumimoji="1" lang="ja-JP" altLang="en-US" dirty="0"/>
          </a:p>
        </p:txBody>
      </p:sp>
      <p:sp>
        <p:nvSpPr>
          <p:cNvPr id="7" name="コンテンツ プレースホルダー 5"/>
          <p:cNvSpPr txBox="1">
            <a:spLocks/>
          </p:cNvSpPr>
          <p:nvPr/>
        </p:nvSpPr>
        <p:spPr>
          <a:xfrm>
            <a:off x="431799" y="1174335"/>
            <a:ext cx="11199318" cy="55821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 MainTabNavigator.js </a:t>
            </a:r>
            <a:r>
              <a:rPr lang="ja-JP" altLang="en-US" dirty="0"/>
              <a:t>のポイント</a:t>
            </a:r>
            <a:r>
              <a:rPr lang="en-US" altLang="ja-JP" dirty="0"/>
              <a:t>】</a:t>
            </a:r>
          </a:p>
          <a:p>
            <a:pPr marL="0" indent="0">
              <a:buFont typeface="Arial" panose="020B0604020202020204" pitchFamily="34" charset="0"/>
              <a:buNone/>
            </a:pPr>
            <a:r>
              <a:rPr lang="ja-JP" altLang="en-US" dirty="0"/>
              <a:t>　</a:t>
            </a:r>
            <a:endParaRPr lang="en-US" altLang="ja-JP" dirty="0"/>
          </a:p>
        </p:txBody>
      </p:sp>
      <p:sp>
        <p:nvSpPr>
          <p:cNvPr id="8" name="Rectangle 2">
            <a:extLst>
              <a:ext uri="{FF2B5EF4-FFF2-40B4-BE49-F238E27FC236}">
                <a16:creationId xmlns:a16="http://schemas.microsoft.com/office/drawing/2014/main" id="{3EC11A5C-636A-4D66-AA8A-F4B8041B08BB}"/>
              </a:ext>
            </a:extLst>
          </p:cNvPr>
          <p:cNvSpPr>
            <a:spLocks noChangeArrowheads="1"/>
          </p:cNvSpPr>
          <p:nvPr/>
        </p:nvSpPr>
        <p:spPr bwMode="auto">
          <a:xfrm>
            <a:off x="640782" y="1676637"/>
            <a:ext cx="7856737" cy="307777"/>
          </a:xfrm>
          <a:prstGeom prst="rect">
            <a:avLst/>
          </a:prstGeom>
          <a:solidFill>
            <a:schemeClr val="tx1">
              <a:lumMod val="75000"/>
              <a:lumOff val="25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EBD247"/>
                </a:solidFill>
                <a:effectLst/>
                <a:latin typeface="Arial Unicode MS"/>
                <a:ea typeface="SFMono-Regular"/>
              </a:rPr>
              <a:t>const</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HomeStack</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FF8095"/>
                </a:solidFill>
                <a:effectLst/>
                <a:latin typeface="Arial" panose="020B0604020202020204" pitchFamily="34" charset="0"/>
              </a:rPr>
              <a:t>=</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createStackNavigator</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Update</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UpdateScreen</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Home</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HomeScreen</a:t>
            </a:r>
            <a:r>
              <a:rPr kumimoji="0" lang="ja-JP" altLang="ja-JP" sz="1000" b="0" i="0" u="none" strike="noStrike" cap="none" normalizeH="0" baseline="0" dirty="0">
                <a:ln>
                  <a:noFill/>
                </a:ln>
                <a:solidFill>
                  <a:srgbClr val="E3E3E3"/>
                </a:solidFill>
                <a:effectLst/>
                <a:latin typeface="Arial Unicode MS"/>
                <a:ea typeface="SFMono-Regular"/>
              </a:rPr>
              <a:t> },{ </a:t>
            </a:r>
            <a:r>
              <a:rPr kumimoji="0" lang="ja-JP" altLang="ja-JP" sz="1000" b="0" i="0" u="none" strike="noStrike" cap="none" normalizeH="0" baseline="0" dirty="0">
                <a:ln>
                  <a:noFill/>
                </a:ln>
                <a:solidFill>
                  <a:srgbClr val="8BDF4C"/>
                </a:solidFill>
                <a:effectLst/>
                <a:latin typeface="Arial Unicode MS"/>
                <a:ea typeface="SFMono-Regular"/>
              </a:rPr>
              <a:t>initialRouteName</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41B7D7"/>
                </a:solidFill>
                <a:effectLst/>
                <a:latin typeface="Arial Unicode MS"/>
                <a:ea typeface="SFMono-Regular"/>
              </a:rPr>
              <a:t>'Home'</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mode</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41B7D7"/>
                </a:solidFill>
                <a:effectLst/>
                <a:latin typeface="Arial Unicode MS"/>
                <a:ea typeface="SFMono-Regular"/>
              </a:rPr>
              <a:t>'card'</a:t>
            </a:r>
            <a:r>
              <a:rPr kumimoji="0" lang="ja-JP" altLang="ja-JP" sz="1000" b="0" i="0" u="none" strike="noStrike" cap="none" normalizeH="0" baseline="0" dirty="0">
                <a:ln>
                  <a:noFill/>
                </a:ln>
                <a:solidFill>
                  <a:srgbClr val="E3E3E3"/>
                </a:solidFill>
                <a:effectLst/>
                <a:latin typeface="Arial Unicode MS"/>
                <a:ea typeface="SFMono-Regular"/>
              </a:rPr>
              <a:t>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chemeClr val="tx1"/>
                </a:solidFill>
                <a:effectLst/>
              </a:rPr>
              <a:t> </a:t>
            </a:r>
            <a:endParaRPr kumimoji="0" lang="ja-JP" altLang="ja-JP" sz="1000" b="0" i="0" u="none" strike="noStrike" cap="none" normalizeH="0" baseline="0" dirty="0">
              <a:ln>
                <a:noFill/>
              </a:ln>
              <a:solidFill>
                <a:schemeClr val="tx1"/>
              </a:solidFill>
              <a:effectLst/>
              <a:latin typeface="Arial" panose="020B0604020202020204" pitchFamily="34" charset="0"/>
            </a:endParaRPr>
          </a:p>
        </p:txBody>
      </p:sp>
      <p:sp>
        <p:nvSpPr>
          <p:cNvPr id="18" name="コンテンツ プレースホルダー 5">
            <a:extLst>
              <a:ext uri="{FF2B5EF4-FFF2-40B4-BE49-F238E27FC236}">
                <a16:creationId xmlns:a16="http://schemas.microsoft.com/office/drawing/2014/main" id="{B9C7D2A2-303E-4938-B6AA-C0734C57CABE}"/>
              </a:ext>
            </a:extLst>
          </p:cNvPr>
          <p:cNvSpPr txBox="1">
            <a:spLocks/>
          </p:cNvSpPr>
          <p:nvPr/>
        </p:nvSpPr>
        <p:spPr>
          <a:xfrm>
            <a:off x="640781" y="2207611"/>
            <a:ext cx="10784779" cy="5582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a:t>React-navigation</a:t>
            </a:r>
            <a:r>
              <a:rPr lang="ja-JP" altLang="en-US" sz="1400" dirty="0"/>
              <a:t>では、</a:t>
            </a:r>
            <a:r>
              <a:rPr lang="en-US" altLang="ja-JP" sz="1400" dirty="0"/>
              <a:t>stack</a:t>
            </a:r>
            <a:r>
              <a:rPr lang="ja-JP" altLang="en-US" sz="1400" dirty="0"/>
              <a:t>を作成することで、</a:t>
            </a:r>
            <a:r>
              <a:rPr lang="en-US" altLang="ja-JP" sz="1400" dirty="0"/>
              <a:t>react-navigation</a:t>
            </a:r>
            <a:r>
              <a:rPr lang="ja-JP" altLang="en-US" sz="1400" dirty="0"/>
              <a:t>上で画面遷移をさせることが</a:t>
            </a:r>
            <a:endParaRPr lang="en-US" altLang="ja-JP" sz="1400" dirty="0"/>
          </a:p>
          <a:p>
            <a:pPr marL="0" indent="0">
              <a:buNone/>
            </a:pPr>
            <a:r>
              <a:rPr lang="ja-JP" altLang="en-US" sz="1400" dirty="0"/>
              <a:t>可能になります。</a:t>
            </a:r>
            <a:endParaRPr lang="en-US" altLang="ja-JP" sz="1400" dirty="0"/>
          </a:p>
        </p:txBody>
      </p:sp>
      <p:sp>
        <p:nvSpPr>
          <p:cNvPr id="6" name="Rectangle 2">
            <a:extLst>
              <a:ext uri="{FF2B5EF4-FFF2-40B4-BE49-F238E27FC236}">
                <a16:creationId xmlns:a16="http://schemas.microsoft.com/office/drawing/2014/main" id="{2A6DB14A-89CF-49F4-A117-E701947D2B69}"/>
              </a:ext>
            </a:extLst>
          </p:cNvPr>
          <p:cNvSpPr>
            <a:spLocks noChangeArrowheads="1"/>
          </p:cNvSpPr>
          <p:nvPr/>
        </p:nvSpPr>
        <p:spPr bwMode="auto">
          <a:xfrm>
            <a:off x="640781" y="3149064"/>
            <a:ext cx="7856737" cy="769441"/>
          </a:xfrm>
          <a:prstGeom prst="rect">
            <a:avLst/>
          </a:prstGeom>
          <a:solidFill>
            <a:schemeClr val="tx1">
              <a:lumMod val="75000"/>
              <a:lumOff val="25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EBD247"/>
                </a:solidFill>
                <a:effectLst/>
                <a:latin typeface="Arial Unicode MS"/>
                <a:ea typeface="SFMono-Regular"/>
              </a:rPr>
              <a:t>i</a:t>
            </a:r>
            <a:r>
              <a:rPr kumimoji="0" lang="ja-JP" altLang="ja-JP" sz="1000" b="0" i="0" u="none" strike="noStrike" cap="none" normalizeH="0" baseline="0" dirty="0">
                <a:ln>
                  <a:noFill/>
                </a:ln>
                <a:solidFill>
                  <a:srgbClr val="9DABAE"/>
                </a:solidFill>
                <a:effectLst/>
                <a:latin typeface="Arial Unicode MS"/>
                <a:ea typeface="SFMono-Regular"/>
              </a:rPr>
              <a:t>** * Tab Navigation 管理部品 */</a:t>
            </a:r>
            <a:r>
              <a:rPr kumimoji="0" lang="ja-JP" altLang="ja-JP" sz="1000" b="0" i="0" u="none" strike="noStrike" cap="none" normalizeH="0" baseline="0" dirty="0">
                <a:ln>
                  <a:noFill/>
                </a:ln>
                <a:solidFill>
                  <a:srgbClr val="E3E3E3"/>
                </a:solidFill>
                <a:effectLst/>
                <a:latin typeface="Arial Unicode MS"/>
                <a:ea typeface="SFMono-Regular"/>
              </a:rPr>
              <a:t>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EBD247"/>
                </a:solidFill>
                <a:effectLst/>
                <a:latin typeface="Arial Unicode MS"/>
                <a:ea typeface="SFMono-Regular"/>
              </a:rPr>
              <a:t>export</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EBD247"/>
                </a:solidFill>
                <a:effectLst/>
                <a:latin typeface="Arial Unicode MS"/>
                <a:ea typeface="SFMono-Regular"/>
              </a:rPr>
              <a:t>default</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createBottomTabNavigator</a:t>
            </a:r>
            <a:r>
              <a:rPr kumimoji="0" lang="ja-JP" altLang="ja-JP" sz="1000" b="0" i="0" u="none" strike="noStrike" cap="none" normalizeH="0" baseline="0" dirty="0">
                <a:ln>
                  <a:noFill/>
                </a:ln>
                <a:solidFill>
                  <a:srgbClr val="E3E3E3"/>
                </a:solidFill>
                <a:effectLst/>
                <a:latin typeface="Arial Unicode MS"/>
                <a:ea typeface="SFMono-Regular"/>
              </a:rPr>
              <a:t>(</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HomeStack</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RegisrationStack</a:t>
            </a:r>
            <a:r>
              <a:rPr kumimoji="0" lang="ja-JP" altLang="ja-JP" sz="1000" b="0" i="0" u="none" strike="noStrike" cap="none" normalizeH="0" baseline="0" dirty="0">
                <a:ln>
                  <a:noFill/>
                </a:ln>
                <a:solidFill>
                  <a:srgbClr val="E3E3E3"/>
                </a:solidFill>
                <a:effectLst/>
                <a:latin typeface="Arial Unicode MS"/>
                <a:ea typeface="SFMono-Regular"/>
              </a:rPr>
              <a:t>,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E3E3E3"/>
                </a:solidFill>
                <a:latin typeface="Arial Unicode MS"/>
                <a:ea typeface="SFMono-Regular"/>
              </a:rPr>
              <a:t>    </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initialRouteName</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41B7D7"/>
                </a:solidFill>
                <a:effectLst/>
                <a:latin typeface="Arial Unicode MS"/>
                <a:ea typeface="SFMono-Regular"/>
              </a:rPr>
              <a:t>'HomeStack</a:t>
            </a:r>
            <a:r>
              <a:rPr kumimoji="0" lang="ja-JP" altLang="en-US" sz="1000" b="0" i="0" u="none" strike="noStrike" cap="none" normalizeH="0" baseline="0" dirty="0">
                <a:ln>
                  <a:noFill/>
                </a:ln>
                <a:solidFill>
                  <a:srgbClr val="41B7D7"/>
                </a:solidFill>
                <a:effectLst/>
                <a:latin typeface="Arial Unicode MS"/>
                <a:ea typeface="SFMono-Regular"/>
              </a:rPr>
              <a:t>’</a:t>
            </a:r>
            <a:r>
              <a:rPr kumimoji="0" lang="ja-JP" altLang="ja-JP" sz="1000" b="0" i="0" u="none" strike="noStrike" cap="none" normalizeH="0" baseline="0" dirty="0">
                <a:ln>
                  <a:noFill/>
                </a:ln>
                <a:solidFill>
                  <a:srgbClr val="E3E3E3"/>
                </a:solidFill>
                <a:effectLst/>
                <a:latin typeface="Arial Unicode MS"/>
                <a:ea typeface="SFMono-Regular"/>
              </a:rPr>
              <a:t>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chemeClr val="tx1"/>
                </a:solidFill>
                <a:effectLst/>
              </a:rPr>
              <a:t> </a:t>
            </a:r>
            <a:endParaRPr kumimoji="0" lang="ja-JP" altLang="ja-JP" sz="1000" b="0" i="0" u="none" strike="noStrike" cap="none" normalizeH="0" baseline="0" dirty="0">
              <a:ln>
                <a:noFill/>
              </a:ln>
              <a:solidFill>
                <a:schemeClr val="tx1"/>
              </a:solidFill>
              <a:effectLst/>
              <a:latin typeface="Arial" panose="020B0604020202020204" pitchFamily="34" charset="0"/>
            </a:endParaRPr>
          </a:p>
        </p:txBody>
      </p:sp>
      <p:sp>
        <p:nvSpPr>
          <p:cNvPr id="9" name="コンテンツ プレースホルダー 5">
            <a:extLst>
              <a:ext uri="{FF2B5EF4-FFF2-40B4-BE49-F238E27FC236}">
                <a16:creationId xmlns:a16="http://schemas.microsoft.com/office/drawing/2014/main" id="{001F3812-5EC0-466F-B065-56A864B390AB}"/>
              </a:ext>
            </a:extLst>
          </p:cNvPr>
          <p:cNvSpPr txBox="1">
            <a:spLocks/>
          </p:cNvSpPr>
          <p:nvPr/>
        </p:nvSpPr>
        <p:spPr>
          <a:xfrm>
            <a:off x="639068" y="4162178"/>
            <a:ext cx="10784779" cy="5582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a:t>React-navigation</a:t>
            </a:r>
            <a:r>
              <a:rPr lang="ja-JP" altLang="en-US" sz="1400" dirty="0"/>
              <a:t>では、作成した</a:t>
            </a:r>
            <a:r>
              <a:rPr lang="en-US" altLang="ja-JP" sz="1400" dirty="0"/>
              <a:t>stack</a:t>
            </a:r>
            <a:r>
              <a:rPr lang="ja-JP" altLang="en-US" sz="1400" dirty="0"/>
              <a:t>を用いてツールバーを作成していきます。</a:t>
            </a:r>
            <a:endParaRPr lang="en-US" altLang="ja-JP" sz="1400" dirty="0"/>
          </a:p>
          <a:p>
            <a:pPr marL="0" indent="0">
              <a:buNone/>
            </a:pPr>
            <a:r>
              <a:rPr lang="en-US" altLang="ja-JP" sz="1400" dirty="0"/>
              <a:t>Stack</a:t>
            </a:r>
            <a:r>
              <a:rPr lang="ja-JP" altLang="en-US" sz="1400" dirty="0"/>
              <a:t>を指定した数だけメニューができていきます。</a:t>
            </a:r>
            <a:endParaRPr lang="en-US" altLang="ja-JP" sz="1400" dirty="0"/>
          </a:p>
        </p:txBody>
      </p:sp>
      <p:pic>
        <p:nvPicPr>
          <p:cNvPr id="4" name="図 3">
            <a:extLst>
              <a:ext uri="{FF2B5EF4-FFF2-40B4-BE49-F238E27FC236}">
                <a16:creationId xmlns:a16="http://schemas.microsoft.com/office/drawing/2014/main" id="{CF99EFB7-1822-4BD5-B20E-5929E61A94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01958" y="1174335"/>
            <a:ext cx="2274300" cy="4893440"/>
          </a:xfrm>
          <a:prstGeom prst="rect">
            <a:avLst/>
          </a:prstGeom>
        </p:spPr>
      </p:pic>
      <p:sp>
        <p:nvSpPr>
          <p:cNvPr id="5" name="正方形/長方形 4">
            <a:extLst>
              <a:ext uri="{FF2B5EF4-FFF2-40B4-BE49-F238E27FC236}">
                <a16:creationId xmlns:a16="http://schemas.microsoft.com/office/drawing/2014/main" id="{FBE070B4-1C83-4E7E-8380-A50F1B740E98}"/>
              </a:ext>
            </a:extLst>
          </p:cNvPr>
          <p:cNvSpPr/>
          <p:nvPr/>
        </p:nvSpPr>
        <p:spPr>
          <a:xfrm>
            <a:off x="8868792" y="5575822"/>
            <a:ext cx="2555055" cy="558211"/>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吹き出し: 四角形 9">
            <a:extLst>
              <a:ext uri="{FF2B5EF4-FFF2-40B4-BE49-F238E27FC236}">
                <a16:creationId xmlns:a16="http://schemas.microsoft.com/office/drawing/2014/main" id="{173B4CDF-BCE3-4142-B6E0-63A2BA580023}"/>
              </a:ext>
            </a:extLst>
          </p:cNvPr>
          <p:cNvSpPr/>
          <p:nvPr/>
        </p:nvSpPr>
        <p:spPr>
          <a:xfrm>
            <a:off x="4953741" y="5071017"/>
            <a:ext cx="3222594" cy="612648"/>
          </a:xfrm>
          <a:prstGeom prst="wedgeRectCallout">
            <a:avLst>
              <a:gd name="adj1" fmla="val 79806"/>
              <a:gd name="adj2" fmla="val 697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このような形で表示されます。</a:t>
            </a:r>
          </a:p>
        </p:txBody>
      </p:sp>
    </p:spTree>
    <p:extLst>
      <p:ext uri="{BB962C8B-B14F-4D97-AF65-F5344CB8AC3E}">
        <p14:creationId xmlns:p14="http://schemas.microsoft.com/office/powerpoint/2010/main" val="2692012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３－４．日記アプリ実装</a:t>
            </a:r>
            <a:endParaRPr kumimoji="1" lang="ja-JP" altLang="en-US" dirty="0"/>
          </a:p>
        </p:txBody>
      </p:sp>
      <p:sp>
        <p:nvSpPr>
          <p:cNvPr id="7" name="コンテンツ プレースホルダー 5"/>
          <p:cNvSpPr txBox="1">
            <a:spLocks/>
          </p:cNvSpPr>
          <p:nvPr/>
        </p:nvSpPr>
        <p:spPr>
          <a:xfrm>
            <a:off x="431799" y="1174334"/>
            <a:ext cx="11199318" cy="205713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 HomeScreen.js 】</a:t>
            </a:r>
          </a:p>
          <a:p>
            <a:pPr marL="0" indent="0">
              <a:buFont typeface="Arial" panose="020B0604020202020204" pitchFamily="34" charset="0"/>
              <a:buNone/>
            </a:pPr>
            <a:r>
              <a:rPr lang="ja-JP" altLang="en-US" dirty="0"/>
              <a:t>　このプログラムは日記を一覧化して表示します。</a:t>
            </a:r>
            <a:endParaRPr lang="en-US" altLang="ja-JP" dirty="0"/>
          </a:p>
          <a:p>
            <a:pPr marL="0" indent="0">
              <a:buFont typeface="Arial" panose="020B0604020202020204" pitchFamily="34" charset="0"/>
              <a:buNone/>
            </a:pPr>
            <a:r>
              <a:rPr lang="ja-JP" altLang="en-US" dirty="0"/>
              <a:t>　ソースコードが長いため、</a:t>
            </a:r>
            <a:r>
              <a:rPr lang="en-US" altLang="ja-JP" dirty="0"/>
              <a:t>GitHub</a:t>
            </a:r>
            <a:r>
              <a:rPr lang="ja-JP" altLang="en-US" dirty="0"/>
              <a:t>を参照してください。</a:t>
            </a:r>
            <a:endParaRPr lang="en-US" altLang="ja-JP" dirty="0"/>
          </a:p>
          <a:p>
            <a:pPr marL="0" indent="0">
              <a:buFont typeface="Arial" panose="020B0604020202020204" pitchFamily="34" charset="0"/>
              <a:buNone/>
            </a:pPr>
            <a:endParaRPr lang="en-US" altLang="ja-JP" dirty="0"/>
          </a:p>
          <a:p>
            <a:pPr marL="0" indent="0">
              <a:buNone/>
            </a:pPr>
            <a:r>
              <a:rPr lang="en-US" altLang="ja-JP" dirty="0">
                <a:hlinkClick r:id="rId2"/>
              </a:rPr>
              <a:t>https://github.com/2018SYSTEMI34/sample_source/blob/master/react-native/sample-app/dairy/screens/HomeScreen.js</a:t>
            </a:r>
            <a:endParaRPr lang="en-US" altLang="ja-JP" dirty="0"/>
          </a:p>
          <a:p>
            <a:pPr marL="0" indent="0">
              <a:buNone/>
            </a:pPr>
            <a:endParaRPr lang="en-US" altLang="ja-JP" dirty="0"/>
          </a:p>
          <a:p>
            <a:pPr marL="0" indent="0">
              <a:buFont typeface="Arial" panose="020B0604020202020204" pitchFamily="34" charset="0"/>
              <a:buNone/>
            </a:pPr>
            <a:endParaRPr lang="en-US" altLang="ja-JP" dirty="0"/>
          </a:p>
        </p:txBody>
      </p:sp>
    </p:spTree>
    <p:extLst>
      <p:ext uri="{BB962C8B-B14F-4D97-AF65-F5344CB8AC3E}">
        <p14:creationId xmlns:p14="http://schemas.microsoft.com/office/powerpoint/2010/main" val="3517460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３－</a:t>
            </a:r>
            <a:r>
              <a:rPr lang="en-US" altLang="ja-JP" dirty="0"/>
              <a:t>5</a:t>
            </a:r>
            <a:r>
              <a:rPr lang="ja-JP" altLang="en-US" dirty="0" err="1"/>
              <a:t>．</a:t>
            </a:r>
            <a:r>
              <a:rPr lang="ja-JP" altLang="en-US" dirty="0"/>
              <a:t>日記アプリ実装</a:t>
            </a:r>
            <a:endParaRPr kumimoji="1" lang="ja-JP" altLang="en-US" dirty="0"/>
          </a:p>
        </p:txBody>
      </p:sp>
      <p:sp>
        <p:nvSpPr>
          <p:cNvPr id="7" name="コンテンツ プレースホルダー 5"/>
          <p:cNvSpPr txBox="1">
            <a:spLocks/>
          </p:cNvSpPr>
          <p:nvPr/>
        </p:nvSpPr>
        <p:spPr>
          <a:xfrm>
            <a:off x="431799" y="1174334"/>
            <a:ext cx="11199318" cy="352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a:t>【HomeScreen.js</a:t>
            </a:r>
            <a:r>
              <a:rPr lang="ja-JP" altLang="en-US" sz="1400" dirty="0"/>
              <a:t>のポイント</a:t>
            </a:r>
            <a:r>
              <a:rPr lang="en-US" altLang="ja-JP" sz="1400" dirty="0"/>
              <a:t> 】</a:t>
            </a:r>
          </a:p>
          <a:p>
            <a:pPr marL="0" indent="0">
              <a:buFont typeface="Arial" panose="020B0604020202020204" pitchFamily="34" charset="0"/>
              <a:buNone/>
            </a:pPr>
            <a:r>
              <a:rPr lang="ja-JP" altLang="en-US" sz="1400" dirty="0"/>
              <a:t>　</a:t>
            </a:r>
            <a:endParaRPr lang="en-US" altLang="ja-JP" sz="1400" dirty="0"/>
          </a:p>
        </p:txBody>
      </p:sp>
      <p:sp>
        <p:nvSpPr>
          <p:cNvPr id="18" name="コンテンツ プレースホルダー 5">
            <a:extLst>
              <a:ext uri="{FF2B5EF4-FFF2-40B4-BE49-F238E27FC236}">
                <a16:creationId xmlns:a16="http://schemas.microsoft.com/office/drawing/2014/main" id="{B9C7D2A2-303E-4938-B6AA-C0734C57CABE}"/>
              </a:ext>
            </a:extLst>
          </p:cNvPr>
          <p:cNvSpPr txBox="1">
            <a:spLocks/>
          </p:cNvSpPr>
          <p:nvPr/>
        </p:nvSpPr>
        <p:spPr>
          <a:xfrm>
            <a:off x="560883" y="2091116"/>
            <a:ext cx="7856737" cy="352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err="1"/>
              <a:t>SQLlite</a:t>
            </a:r>
            <a:r>
              <a:rPr lang="ja-JP" altLang="en-US" sz="1400" dirty="0"/>
              <a:t>のデータベースを定義しています。</a:t>
            </a:r>
            <a:endParaRPr lang="en-US" altLang="ja-JP" sz="1400" dirty="0"/>
          </a:p>
        </p:txBody>
      </p:sp>
      <p:sp>
        <p:nvSpPr>
          <p:cNvPr id="9" name="コンテンツ プレースホルダー 5">
            <a:extLst>
              <a:ext uri="{FF2B5EF4-FFF2-40B4-BE49-F238E27FC236}">
                <a16:creationId xmlns:a16="http://schemas.microsoft.com/office/drawing/2014/main" id="{001F3812-5EC0-466F-B065-56A864B390AB}"/>
              </a:ext>
            </a:extLst>
          </p:cNvPr>
          <p:cNvSpPr txBox="1">
            <a:spLocks/>
          </p:cNvSpPr>
          <p:nvPr/>
        </p:nvSpPr>
        <p:spPr>
          <a:xfrm>
            <a:off x="584889" y="5683666"/>
            <a:ext cx="8312030" cy="352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dirty="0"/>
              <a:t>画面表示するときに日記のレコードをすべて取得します。</a:t>
            </a:r>
            <a:endParaRPr lang="en-US" altLang="ja-JP" sz="1400" dirty="0"/>
          </a:p>
        </p:txBody>
      </p:sp>
      <p:pic>
        <p:nvPicPr>
          <p:cNvPr id="4" name="図 3">
            <a:extLst>
              <a:ext uri="{FF2B5EF4-FFF2-40B4-BE49-F238E27FC236}">
                <a16:creationId xmlns:a16="http://schemas.microsoft.com/office/drawing/2014/main" id="{CF99EFB7-1822-4BD5-B20E-5929E61A94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01958" y="1174335"/>
            <a:ext cx="2274300" cy="4893440"/>
          </a:xfrm>
          <a:prstGeom prst="rect">
            <a:avLst/>
          </a:prstGeom>
        </p:spPr>
      </p:pic>
      <p:sp>
        <p:nvSpPr>
          <p:cNvPr id="3" name="Rectangle 1">
            <a:extLst>
              <a:ext uri="{FF2B5EF4-FFF2-40B4-BE49-F238E27FC236}">
                <a16:creationId xmlns:a16="http://schemas.microsoft.com/office/drawing/2014/main" id="{4889884B-40C4-497C-A575-0D8CCDC1D3E5}"/>
              </a:ext>
            </a:extLst>
          </p:cNvPr>
          <p:cNvSpPr>
            <a:spLocks noChangeArrowheads="1"/>
          </p:cNvSpPr>
          <p:nvPr/>
        </p:nvSpPr>
        <p:spPr bwMode="auto">
          <a:xfrm>
            <a:off x="560883" y="1718804"/>
            <a:ext cx="7936635" cy="153888"/>
          </a:xfrm>
          <a:prstGeom prst="rect">
            <a:avLst/>
          </a:prstGeom>
          <a:solidFill>
            <a:schemeClr val="tx1">
              <a:lumMod val="75000"/>
              <a:lumOff val="25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EBD247"/>
                </a:solidFill>
                <a:effectLst/>
                <a:latin typeface="Arial Unicode MS"/>
                <a:ea typeface="SFMono-Regular"/>
              </a:rPr>
              <a:t>const</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db</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FF8095"/>
                </a:solidFill>
                <a:effectLst/>
                <a:latin typeface="Arial" panose="020B0604020202020204" pitchFamily="34" charset="0"/>
              </a:rPr>
              <a:t>=</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SQLite</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openDatabase</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41B7D7"/>
                </a:solidFill>
                <a:effectLst/>
                <a:latin typeface="Arial Unicode MS"/>
                <a:ea typeface="SFMono-Regular"/>
              </a:rPr>
              <a:t>'dairy.db'</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chemeClr val="tx1"/>
                </a:solidFill>
                <a:effectLst/>
              </a:rPr>
              <a:t> </a:t>
            </a:r>
            <a:endParaRPr kumimoji="0" lang="ja-JP" altLang="ja-JP" sz="10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9DB261BA-5ACB-41C3-AC5E-AC776295CDBE}"/>
              </a:ext>
            </a:extLst>
          </p:cNvPr>
          <p:cNvSpPr>
            <a:spLocks noChangeArrowheads="1"/>
          </p:cNvSpPr>
          <p:nvPr/>
        </p:nvSpPr>
        <p:spPr bwMode="auto">
          <a:xfrm>
            <a:off x="584889" y="2874628"/>
            <a:ext cx="3949799" cy="2616101"/>
          </a:xfrm>
          <a:prstGeom prst="rect">
            <a:avLst/>
          </a:prstGeom>
          <a:solidFill>
            <a:schemeClr val="tx1">
              <a:lumMod val="75000"/>
              <a:lumOff val="25000"/>
            </a:schemeClr>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8BDF4C"/>
                </a:solidFill>
                <a:effectLst/>
                <a:latin typeface="Arial Unicode MS"/>
                <a:ea typeface="SFMono-Regular"/>
              </a:rPr>
              <a:t>componentDidMount</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FF8095"/>
                </a:solidFill>
                <a:effectLst/>
                <a:latin typeface="Arial" panose="020B0604020202020204" pitchFamily="34" charset="0"/>
              </a:rPr>
              <a:t>=</a:t>
            </a:r>
            <a:r>
              <a:rPr kumimoji="0" lang="ja-JP" altLang="ja-JP" sz="1000" b="0" i="0" u="none" strike="noStrike" cap="none" normalizeH="0" baseline="0" dirty="0">
                <a:ln>
                  <a:noFill/>
                </a:ln>
                <a:solidFill>
                  <a:srgbClr val="E3E3E3"/>
                </a:solidFill>
                <a:effectLst/>
                <a:latin typeface="Arial Unicode MS"/>
                <a:ea typeface="SFMono-Regular"/>
              </a:rPr>
              <a:t> () </a:t>
            </a:r>
            <a:r>
              <a:rPr kumimoji="0" lang="ja-JP" altLang="ja-JP" sz="1000" b="0" i="0" u="none" strike="noStrike" cap="none" normalizeH="0" baseline="0" dirty="0">
                <a:ln>
                  <a:noFill/>
                </a:ln>
                <a:solidFill>
                  <a:srgbClr val="FF8095"/>
                </a:solidFill>
                <a:effectLst/>
                <a:latin typeface="Arial" panose="020B0604020202020204" pitchFamily="34" charset="0"/>
              </a:rPr>
              <a:t>=&gt;</a:t>
            </a:r>
            <a:r>
              <a:rPr kumimoji="0" lang="ja-JP" altLang="ja-JP" sz="1000" b="0" i="0" u="none" strike="noStrike" cap="none" normalizeH="0" baseline="0" dirty="0">
                <a:ln>
                  <a:noFill/>
                </a:ln>
                <a:solidFill>
                  <a:srgbClr val="E3E3E3"/>
                </a:solidFill>
                <a:effectLst/>
                <a:latin typeface="Arial Unicode MS"/>
                <a:ea typeface="SFMono-Regular"/>
              </a:rPr>
              <a:t> {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9DABAE"/>
                </a:solidFill>
                <a:effectLst/>
                <a:latin typeface="Arial Unicode MS"/>
                <a:ea typeface="SFMono-Regular"/>
              </a:rPr>
              <a:t>  </a:t>
            </a:r>
            <a:r>
              <a:rPr kumimoji="0" lang="ja-JP" altLang="ja-JP" sz="1000" b="0" i="0" u="none" strike="noStrike" cap="none" normalizeH="0" baseline="0" dirty="0">
                <a:ln>
                  <a:noFill/>
                </a:ln>
                <a:solidFill>
                  <a:srgbClr val="9DABAE"/>
                </a:solidFill>
                <a:effectLst/>
                <a:latin typeface="Arial Unicode MS"/>
                <a:ea typeface="SFMono-Regular"/>
              </a:rPr>
              <a:t>// タブ押下ごとにイベント発生させる</a:t>
            </a:r>
            <a:r>
              <a:rPr kumimoji="0" lang="ja-JP" altLang="ja-JP" sz="1000" b="0" i="0" u="none" strike="noStrike" cap="none" normalizeH="0" baseline="0" dirty="0">
                <a:ln>
                  <a:noFill/>
                </a:ln>
                <a:solidFill>
                  <a:srgbClr val="E3E3E3"/>
                </a:solidFill>
                <a:effectLst/>
                <a:latin typeface="Arial Unicode MS"/>
                <a:ea typeface="SFMono-Regular"/>
              </a:rPr>
              <a:t>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E3E3E3"/>
                </a:solidFill>
                <a:latin typeface="Arial Unicode MS"/>
                <a:ea typeface="SFMono-Regular"/>
              </a:rPr>
              <a:t>  </a:t>
            </a:r>
            <a:r>
              <a:rPr kumimoji="0" lang="ja-JP" altLang="ja-JP" sz="1000" b="0" i="0" u="none" strike="noStrike" cap="none" normalizeH="0" baseline="0" dirty="0">
                <a:ln>
                  <a:noFill/>
                </a:ln>
                <a:solidFill>
                  <a:srgbClr val="EBD247"/>
                </a:solidFill>
                <a:effectLst/>
                <a:latin typeface="Arial Unicode MS"/>
                <a:ea typeface="SFMono-Regular"/>
              </a:rPr>
              <a:t>this</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props</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navigation</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addListener</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41B7D7"/>
                </a:solidFill>
                <a:effectLst/>
                <a:latin typeface="Arial Unicode MS"/>
                <a:ea typeface="SFMono-Regular"/>
              </a:rPr>
              <a:t>'didFocus'</a:t>
            </a:r>
            <a:r>
              <a:rPr kumimoji="0" lang="ja-JP" altLang="ja-JP" sz="1000" b="0" i="0" u="none" strike="noStrike" cap="none" normalizeH="0" baseline="0" dirty="0">
                <a:ln>
                  <a:noFill/>
                </a:ln>
                <a:solidFill>
                  <a:srgbClr val="E3E3E3"/>
                </a:solidFill>
                <a:effectLst/>
                <a:latin typeface="Arial Unicode MS"/>
                <a:ea typeface="SFMono-Regular"/>
              </a:rPr>
              <a:t>, () </a:t>
            </a:r>
            <a:r>
              <a:rPr kumimoji="0" lang="ja-JP" altLang="ja-JP" sz="1000" b="0" i="0" u="none" strike="noStrike" cap="none" normalizeH="0" baseline="0" dirty="0">
                <a:ln>
                  <a:noFill/>
                </a:ln>
                <a:solidFill>
                  <a:srgbClr val="FF8095"/>
                </a:solidFill>
                <a:effectLst/>
                <a:latin typeface="Arial" panose="020B0604020202020204" pitchFamily="34" charset="0"/>
              </a:rPr>
              <a:t>=&gt;</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EBD247"/>
                </a:solidFill>
                <a:effectLst/>
                <a:latin typeface="Arial Unicode MS"/>
                <a:ea typeface="SFMono-Regular"/>
              </a:rPr>
              <a:t>this</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_didFocus</a:t>
            </a:r>
            <a:r>
              <a:rPr kumimoji="0" lang="ja-JP" altLang="ja-JP" sz="1000" b="0" i="0" u="none" strike="noStrike" cap="none" normalizeH="0" baseline="0" dirty="0">
                <a:ln>
                  <a:noFill/>
                </a:ln>
                <a:solidFill>
                  <a:srgbClr val="E3E3E3"/>
                </a:solidFill>
                <a:effectLst/>
                <a:latin typeface="Arial Unicode MS"/>
                <a:ea typeface="SFMono-Regular"/>
              </a:rPr>
              <a:t>());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E3E3E3"/>
                </a:solidFill>
                <a:effectLst/>
                <a:latin typeface="Arial Unicode MS"/>
                <a:ea typeface="SFMono-Regular"/>
              </a:rPr>
              <a:t>}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9DABAE"/>
                </a:solidFill>
                <a:effectLst/>
                <a:latin typeface="Arial Unicode MS"/>
                <a:ea typeface="SFMono-Regular"/>
              </a:rPr>
              <a:t>/** * タブ押下時のイベント定義 */</a:t>
            </a:r>
            <a:r>
              <a:rPr kumimoji="0" lang="ja-JP" altLang="ja-JP" sz="1000" b="0" i="0" u="none" strike="noStrike" cap="none" normalizeH="0" baseline="0" dirty="0">
                <a:ln>
                  <a:noFill/>
                </a:ln>
                <a:solidFill>
                  <a:srgbClr val="E3E3E3"/>
                </a:solidFill>
                <a:effectLst/>
                <a:latin typeface="Arial Unicode MS"/>
                <a:ea typeface="SFMono-Regular"/>
              </a:rPr>
              <a:t>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8BDF4C"/>
                </a:solidFill>
                <a:effectLst/>
                <a:latin typeface="Arial Unicode MS"/>
                <a:ea typeface="SFMono-Regular"/>
              </a:rPr>
              <a:t>_didFocus</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FF8095"/>
                </a:solidFill>
                <a:effectLst/>
                <a:latin typeface="Arial" panose="020B0604020202020204" pitchFamily="34" charset="0"/>
              </a:rPr>
              <a:t>=</a:t>
            </a:r>
            <a:r>
              <a:rPr kumimoji="0" lang="ja-JP" altLang="ja-JP" sz="1000" b="0" i="0" u="none" strike="noStrike" cap="none" normalizeH="0" baseline="0" dirty="0">
                <a:ln>
                  <a:noFill/>
                </a:ln>
                <a:solidFill>
                  <a:srgbClr val="E3E3E3"/>
                </a:solidFill>
                <a:effectLst/>
                <a:latin typeface="Arial Unicode MS"/>
                <a:ea typeface="SFMono-Regular"/>
              </a:rPr>
              <a:t> () </a:t>
            </a:r>
            <a:r>
              <a:rPr kumimoji="0" lang="ja-JP" altLang="ja-JP" sz="1000" b="0" i="0" u="none" strike="noStrike" cap="none" normalizeH="0" baseline="0" dirty="0">
                <a:ln>
                  <a:noFill/>
                </a:ln>
                <a:solidFill>
                  <a:srgbClr val="FF8095"/>
                </a:solidFill>
                <a:effectLst/>
                <a:latin typeface="Arial" panose="020B0604020202020204" pitchFamily="34" charset="0"/>
              </a:rPr>
              <a:t>=&gt;</a:t>
            </a:r>
            <a:r>
              <a:rPr kumimoji="0" lang="ja-JP" altLang="ja-JP" sz="1000" b="0" i="0" u="none" strike="noStrike" cap="none" normalizeH="0" baseline="0" dirty="0">
                <a:ln>
                  <a:noFill/>
                </a:ln>
                <a:solidFill>
                  <a:srgbClr val="E3E3E3"/>
                </a:solidFill>
                <a:effectLst/>
                <a:latin typeface="Arial Unicode MS"/>
                <a:ea typeface="SFMono-Regular"/>
              </a:rPr>
              <a:t> { </a:t>
            </a:r>
            <a:r>
              <a:rPr kumimoji="0" lang="ja-JP" altLang="ja-JP" sz="1000" b="0" i="0" u="none" strike="noStrike" cap="none" normalizeH="0" baseline="0" dirty="0">
                <a:ln>
                  <a:noFill/>
                </a:ln>
                <a:solidFill>
                  <a:srgbClr val="EBD247"/>
                </a:solidFill>
                <a:effectLst/>
                <a:latin typeface="Arial Unicode MS"/>
                <a:ea typeface="SFMono-Regular"/>
              </a:rPr>
              <a:t>this</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selectAllDaireies</a:t>
            </a:r>
            <a:r>
              <a:rPr kumimoji="0" lang="ja-JP" altLang="ja-JP" sz="1000" b="0" i="0" u="none" strike="noStrike" cap="none" normalizeH="0" baseline="0" dirty="0">
                <a:ln>
                  <a:noFill/>
                </a:ln>
                <a:solidFill>
                  <a:srgbClr val="E3E3E3"/>
                </a:solidFill>
                <a:effectLst/>
                <a:latin typeface="Arial Unicode MS"/>
                <a:ea typeface="SFMono-Regular"/>
              </a:rPr>
              <a:t>() }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dirty="0">
              <a:solidFill>
                <a:srgbClr val="E3E3E3"/>
              </a:solidFill>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9DABAE"/>
                </a:solidFill>
                <a:effectLst/>
                <a:latin typeface="Arial Unicode MS"/>
                <a:ea typeface="SFMono-Regular"/>
              </a:rPr>
              <a:t>// 日記の件数を全件取得</a:t>
            </a:r>
            <a:r>
              <a:rPr kumimoji="0" lang="ja-JP" altLang="ja-JP" sz="1000" b="0" i="0" u="none" strike="noStrike" cap="none" normalizeH="0" baseline="0" dirty="0">
                <a:ln>
                  <a:noFill/>
                </a:ln>
                <a:solidFill>
                  <a:srgbClr val="E3E3E3"/>
                </a:solidFill>
                <a:effectLst/>
                <a:latin typeface="Arial Unicode MS"/>
                <a:ea typeface="SFMono-Regular"/>
              </a:rPr>
              <a:t>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8BDF4C"/>
                </a:solidFill>
                <a:effectLst/>
                <a:latin typeface="Arial Unicode MS"/>
                <a:ea typeface="SFMono-Regular"/>
              </a:rPr>
              <a:t>selectAllDaireies</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FF8095"/>
                </a:solidFill>
                <a:effectLst/>
                <a:latin typeface="Arial" panose="020B0604020202020204" pitchFamily="34" charset="0"/>
              </a:rPr>
              <a:t>=</a:t>
            </a:r>
            <a:r>
              <a:rPr kumimoji="0" lang="ja-JP" altLang="ja-JP" sz="1000" b="0" i="0" u="none" strike="noStrike" cap="none" normalizeH="0" baseline="0" dirty="0">
                <a:ln>
                  <a:noFill/>
                </a:ln>
                <a:solidFill>
                  <a:srgbClr val="E3E3E3"/>
                </a:solidFill>
                <a:effectLst/>
                <a:latin typeface="Arial Unicode MS"/>
                <a:ea typeface="SFMono-Regular"/>
              </a:rPr>
              <a:t> () </a:t>
            </a:r>
            <a:r>
              <a:rPr kumimoji="0" lang="ja-JP" altLang="ja-JP" sz="1000" b="0" i="0" u="none" strike="noStrike" cap="none" normalizeH="0" baseline="0" dirty="0">
                <a:ln>
                  <a:noFill/>
                </a:ln>
                <a:solidFill>
                  <a:srgbClr val="FF8095"/>
                </a:solidFill>
                <a:effectLst/>
                <a:latin typeface="Arial" panose="020B0604020202020204" pitchFamily="34" charset="0"/>
              </a:rPr>
              <a:t>=&gt;</a:t>
            </a:r>
            <a:r>
              <a:rPr kumimoji="0" lang="ja-JP" altLang="ja-JP" sz="1000" b="0" i="0" u="none" strike="noStrike" cap="none" normalizeH="0" baseline="0" dirty="0">
                <a:ln>
                  <a:noFill/>
                </a:ln>
                <a:solidFill>
                  <a:srgbClr val="E3E3E3"/>
                </a:solidFill>
                <a:effectLst/>
                <a:latin typeface="Arial Unicode MS"/>
                <a:ea typeface="SFMono-Regular"/>
              </a:rPr>
              <a:t> {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E3E3E3"/>
                </a:solidFill>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db</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transaction</a:t>
            </a:r>
            <a:r>
              <a:rPr kumimoji="0" lang="ja-JP" altLang="ja-JP" sz="1000" b="0" i="0" u="none" strike="noStrike" cap="none" normalizeH="0" baseline="0" dirty="0">
                <a:ln>
                  <a:noFill/>
                </a:ln>
                <a:solidFill>
                  <a:srgbClr val="E3E3E3"/>
                </a:solidFill>
                <a:effectLst/>
                <a:latin typeface="Arial Unicode MS"/>
                <a:ea typeface="SFMono-Regular"/>
              </a:rPr>
              <a:t>(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E3E3E3"/>
                </a:solidFill>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tx</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FF8095"/>
                </a:solidFill>
                <a:effectLst/>
                <a:latin typeface="Arial" panose="020B0604020202020204" pitchFamily="34" charset="0"/>
              </a:rPr>
              <a:t>=&gt;</a:t>
            </a:r>
            <a:r>
              <a:rPr kumimoji="0" lang="ja-JP" altLang="ja-JP" sz="1000" b="0" i="0" u="none" strike="noStrike" cap="none" normalizeH="0" baseline="0" dirty="0">
                <a:ln>
                  <a:noFill/>
                </a:ln>
                <a:solidFill>
                  <a:srgbClr val="E3E3E3"/>
                </a:solidFill>
                <a:effectLst/>
                <a:latin typeface="Arial Unicode MS"/>
                <a:ea typeface="SFMono-Regular"/>
              </a:rPr>
              <a:t> {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E3E3E3"/>
                </a:solidFill>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tx</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executeSql</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41B7D7"/>
                </a:solidFill>
                <a:effectLst/>
                <a:latin typeface="Arial Unicode MS"/>
                <a:ea typeface="SFMono-Regular"/>
              </a:rPr>
              <a:t>'select * from dairies order by date desc;'</a:t>
            </a:r>
            <a:r>
              <a:rPr kumimoji="0" lang="ja-JP" altLang="ja-JP" sz="1000" b="0" i="0" u="none" strike="noStrike" cap="none" normalizeH="0" baseline="0" dirty="0">
                <a:ln>
                  <a:noFill/>
                </a:ln>
                <a:solidFill>
                  <a:srgbClr val="E3E3E3"/>
                </a:solidFill>
                <a:effectLst/>
                <a:latin typeface="Arial Unicode MS"/>
                <a:ea typeface="SFMono-Regular"/>
              </a:rPr>
              <a:t>,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E3E3E3"/>
                </a:solidFill>
                <a:latin typeface="Arial Unicode MS"/>
                <a:ea typeface="SFMono-Regular"/>
              </a:rPr>
              <a:t>        </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_</a:t>
            </a:r>
            <a:r>
              <a:rPr kumimoji="0" lang="ja-JP" altLang="ja-JP" sz="1000" b="0" i="0" u="none" strike="noStrike" cap="none" normalizeH="0" baseline="0" dirty="0">
                <a:ln>
                  <a:noFill/>
                </a:ln>
                <a:solidFill>
                  <a:srgbClr val="E3E3E3"/>
                </a:solidFill>
                <a:effectLst/>
                <a:latin typeface="Arial Unicode MS"/>
                <a:ea typeface="SFMono-Regular"/>
              </a:rPr>
              <a:t>, { </a:t>
            </a:r>
            <a:r>
              <a:rPr kumimoji="0" lang="ja-JP" altLang="ja-JP" sz="1000" b="0" i="0" u="none" strike="noStrike" cap="none" normalizeH="0" baseline="0" dirty="0">
                <a:ln>
                  <a:noFill/>
                </a:ln>
                <a:solidFill>
                  <a:srgbClr val="8BDF4C"/>
                </a:solidFill>
                <a:effectLst/>
                <a:latin typeface="Arial Unicode MS"/>
                <a:ea typeface="SFMono-Regular"/>
              </a:rPr>
              <a:t>rows</a:t>
            </a:r>
            <a:r>
              <a:rPr kumimoji="0" lang="ja-JP" altLang="ja-JP" sz="1000" b="0" i="0" u="none" strike="noStrike" cap="none" normalizeH="0" baseline="0" dirty="0">
                <a:ln>
                  <a:noFill/>
                </a:ln>
                <a:solidFill>
                  <a:srgbClr val="E3E3E3"/>
                </a:solidFill>
                <a:effectLst/>
                <a:latin typeface="Arial Unicode MS"/>
                <a:ea typeface="SFMono-Regular"/>
              </a:rPr>
              <a:t> }) </a:t>
            </a:r>
            <a:r>
              <a:rPr kumimoji="0" lang="ja-JP" altLang="ja-JP" sz="1000" b="0" i="0" u="none" strike="noStrike" cap="none" normalizeH="0" baseline="0" dirty="0">
                <a:ln>
                  <a:noFill/>
                </a:ln>
                <a:solidFill>
                  <a:srgbClr val="FF8095"/>
                </a:solidFill>
                <a:effectLst/>
                <a:latin typeface="Arial" panose="020B0604020202020204" pitchFamily="34" charset="0"/>
              </a:rPr>
              <a:t>=&gt;</a:t>
            </a:r>
            <a:r>
              <a:rPr kumimoji="0" lang="ja-JP" altLang="ja-JP" sz="1000" b="0" i="0" u="none" strike="noStrike" cap="none" normalizeH="0" baseline="0" dirty="0">
                <a:ln>
                  <a:noFill/>
                </a:ln>
                <a:solidFill>
                  <a:srgbClr val="E3E3E3"/>
                </a:solidFill>
                <a:effectLst/>
                <a:latin typeface="Arial Unicode MS"/>
                <a:ea typeface="SFMono-Regular"/>
              </a:rPr>
              <a:t> { </a:t>
            </a:r>
            <a:r>
              <a:rPr kumimoji="0" lang="ja-JP" altLang="ja-JP" sz="1000" b="0" i="0" u="none" strike="noStrike" cap="none" normalizeH="0" baseline="0" dirty="0">
                <a:ln>
                  <a:noFill/>
                </a:ln>
                <a:solidFill>
                  <a:srgbClr val="EBD247"/>
                </a:solidFill>
                <a:effectLst/>
                <a:latin typeface="Arial Unicode MS"/>
                <a:ea typeface="SFMono-Regular"/>
              </a:rPr>
              <a:t>this</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setState</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list</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rows</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_array</a:t>
            </a:r>
            <a:r>
              <a:rPr kumimoji="0" lang="ja-JP" altLang="ja-JP" sz="1000" b="0" i="0" u="none" strike="noStrike" cap="none" normalizeH="0" baseline="0" dirty="0">
                <a:ln>
                  <a:noFill/>
                </a:ln>
                <a:solidFill>
                  <a:srgbClr val="E3E3E3"/>
                </a:solidFill>
                <a:effectLst/>
                <a:latin typeface="Arial Unicode MS"/>
                <a:ea typeface="SFMono-Regular"/>
              </a:rPr>
              <a:t>}) });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E3E3E3"/>
                </a:solidFill>
                <a:latin typeface="Arial Unicode MS"/>
                <a:ea typeface="SFMono-Regular"/>
              </a:rPr>
              <a:t>     </a:t>
            </a:r>
            <a:r>
              <a:rPr kumimoji="0" lang="ja-JP" altLang="ja-JP" sz="1000" b="0" i="0" u="none" strike="noStrike" cap="none" normalizeH="0" baseline="0" dirty="0">
                <a:ln>
                  <a:noFill/>
                </a:ln>
                <a:solidFill>
                  <a:srgbClr val="E3E3E3"/>
                </a:solidFill>
                <a:effectLst/>
                <a:latin typeface="Arial Unicode MS"/>
                <a:ea typeface="SFMono-Regular"/>
              </a:rPr>
              <a:t>}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E3E3E3"/>
                </a:solidFill>
                <a:latin typeface="Arial Unicode MS"/>
                <a:ea typeface="SFMono-Regular"/>
              </a:rPr>
              <a:t>  </a:t>
            </a:r>
            <a:r>
              <a:rPr kumimoji="0" lang="ja-JP" altLang="ja-JP" sz="1000" b="0" i="0" u="none" strike="noStrike" cap="none" normalizeH="0" baseline="0" dirty="0">
                <a:ln>
                  <a:noFill/>
                </a:ln>
                <a:solidFill>
                  <a:srgbClr val="E3E3E3"/>
                </a:solidFill>
                <a:effectLst/>
                <a:latin typeface="Arial Unicode MS"/>
                <a:ea typeface="SFMono-Regular"/>
              </a:rPr>
              <a:t>)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E3E3E3"/>
                </a:solidFill>
                <a:effectLst/>
                <a:latin typeface="Arial Unicode MS"/>
                <a:ea typeface="SFMono-Regular"/>
              </a:rPr>
              <a:t>} </a:t>
            </a:r>
            <a:br>
              <a:rPr kumimoji="0" lang="ja-JP" altLang="ja-JP" sz="1000" b="0" i="0" u="none" strike="noStrike" cap="none" normalizeH="0" baseline="0" dirty="0">
                <a:ln>
                  <a:noFill/>
                </a:ln>
                <a:solidFill>
                  <a:schemeClr val="tx1"/>
                </a:solidFill>
                <a:effectLst/>
              </a:rPr>
            </a:br>
            <a:endParaRPr kumimoji="0" lang="ja-JP" altLang="ja-JP"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2727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３－</a:t>
            </a:r>
            <a:r>
              <a:rPr lang="en-US" altLang="ja-JP" dirty="0"/>
              <a:t>6</a:t>
            </a:r>
            <a:r>
              <a:rPr lang="ja-JP" altLang="en-US" dirty="0" err="1"/>
              <a:t>．</a:t>
            </a:r>
            <a:r>
              <a:rPr lang="ja-JP" altLang="en-US" dirty="0"/>
              <a:t>日記アプリ実装</a:t>
            </a:r>
            <a:endParaRPr kumimoji="1" lang="ja-JP" altLang="en-US" dirty="0"/>
          </a:p>
        </p:txBody>
      </p:sp>
      <p:sp>
        <p:nvSpPr>
          <p:cNvPr id="7" name="コンテンツ プレースホルダー 5"/>
          <p:cNvSpPr txBox="1">
            <a:spLocks/>
          </p:cNvSpPr>
          <p:nvPr/>
        </p:nvSpPr>
        <p:spPr>
          <a:xfrm>
            <a:off x="431799" y="1174334"/>
            <a:ext cx="11199318" cy="352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a:t>【HomeScreen.js </a:t>
            </a:r>
            <a:r>
              <a:rPr lang="ja-JP" altLang="en-US" sz="1400" dirty="0"/>
              <a:t>のポイント</a:t>
            </a:r>
            <a:r>
              <a:rPr lang="en-US" altLang="ja-JP" sz="1400" dirty="0"/>
              <a:t>】</a:t>
            </a:r>
          </a:p>
          <a:p>
            <a:pPr marL="0" indent="0">
              <a:buFont typeface="Arial" panose="020B0604020202020204" pitchFamily="34" charset="0"/>
              <a:buNone/>
            </a:pPr>
            <a:r>
              <a:rPr lang="ja-JP" altLang="en-US" sz="1400" dirty="0"/>
              <a:t>　</a:t>
            </a:r>
            <a:endParaRPr lang="en-US" altLang="ja-JP" sz="1400" dirty="0"/>
          </a:p>
        </p:txBody>
      </p:sp>
      <p:sp>
        <p:nvSpPr>
          <p:cNvPr id="9" name="コンテンツ プレースホルダー 5">
            <a:extLst>
              <a:ext uri="{FF2B5EF4-FFF2-40B4-BE49-F238E27FC236}">
                <a16:creationId xmlns:a16="http://schemas.microsoft.com/office/drawing/2014/main" id="{001F3812-5EC0-466F-B065-56A864B390AB}"/>
              </a:ext>
            </a:extLst>
          </p:cNvPr>
          <p:cNvSpPr txBox="1">
            <a:spLocks/>
          </p:cNvSpPr>
          <p:nvPr/>
        </p:nvSpPr>
        <p:spPr>
          <a:xfrm>
            <a:off x="789252" y="3299387"/>
            <a:ext cx="6224107" cy="352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a:t>React native </a:t>
            </a:r>
            <a:r>
              <a:rPr lang="ja-JP" altLang="en-US" sz="1400" dirty="0"/>
              <a:t>の標準機能</a:t>
            </a:r>
            <a:r>
              <a:rPr lang="en-US" altLang="ja-JP" sz="1400" dirty="0" err="1"/>
              <a:t>Flatlist</a:t>
            </a:r>
            <a:r>
              <a:rPr lang="ja-JP" altLang="en-US" sz="1400" dirty="0"/>
              <a:t>を用いて、日記を一覧化しています。</a:t>
            </a:r>
            <a:endParaRPr lang="en-US" altLang="ja-JP" sz="1400" dirty="0"/>
          </a:p>
        </p:txBody>
      </p:sp>
      <p:pic>
        <p:nvPicPr>
          <p:cNvPr id="4" name="図 3">
            <a:extLst>
              <a:ext uri="{FF2B5EF4-FFF2-40B4-BE49-F238E27FC236}">
                <a16:creationId xmlns:a16="http://schemas.microsoft.com/office/drawing/2014/main" id="{CF99EFB7-1822-4BD5-B20E-5929E61A94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01958" y="1174335"/>
            <a:ext cx="2274300" cy="4893440"/>
          </a:xfrm>
          <a:prstGeom prst="rect">
            <a:avLst/>
          </a:prstGeom>
        </p:spPr>
      </p:pic>
      <p:sp>
        <p:nvSpPr>
          <p:cNvPr id="5" name="Rectangle 1">
            <a:extLst>
              <a:ext uri="{FF2B5EF4-FFF2-40B4-BE49-F238E27FC236}">
                <a16:creationId xmlns:a16="http://schemas.microsoft.com/office/drawing/2014/main" id="{30FCA422-2602-4B33-92E9-B2D4CEADB2FE}"/>
              </a:ext>
            </a:extLst>
          </p:cNvPr>
          <p:cNvSpPr>
            <a:spLocks noChangeArrowheads="1"/>
          </p:cNvSpPr>
          <p:nvPr/>
        </p:nvSpPr>
        <p:spPr bwMode="auto">
          <a:xfrm>
            <a:off x="720681" y="1604504"/>
            <a:ext cx="3547446" cy="1538883"/>
          </a:xfrm>
          <a:prstGeom prst="rect">
            <a:avLst/>
          </a:prstGeom>
          <a:solidFill>
            <a:schemeClr val="tx1">
              <a:lumMod val="75000"/>
              <a:lumOff val="25000"/>
            </a:schemeClr>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8BDF4C"/>
                </a:solidFill>
                <a:effectLst/>
                <a:latin typeface="Arial Unicode MS"/>
                <a:ea typeface="SFMono-Regular"/>
              </a:rPr>
              <a:t>render</a:t>
            </a:r>
            <a:r>
              <a:rPr kumimoji="0" lang="ja-JP" altLang="ja-JP" sz="1000" b="0" i="0" u="none" strike="noStrike" cap="none" normalizeH="0" baseline="0" dirty="0">
                <a:ln>
                  <a:noFill/>
                </a:ln>
                <a:solidFill>
                  <a:srgbClr val="E3E3E3"/>
                </a:solidFill>
                <a:effectLst/>
                <a:latin typeface="Arial Unicode MS"/>
                <a:ea typeface="SFMono-Regular"/>
              </a:rPr>
              <a:t>()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E3E3E3"/>
                </a:solidFill>
                <a:latin typeface="Arial Unicode MS"/>
                <a:ea typeface="SFMono-Regular"/>
              </a:rPr>
              <a:t>  </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EBD247"/>
                </a:solidFill>
                <a:effectLst/>
                <a:latin typeface="Arial Unicode MS"/>
                <a:ea typeface="SFMono-Regular"/>
              </a:rPr>
              <a:t>return</a:t>
            </a:r>
            <a:r>
              <a:rPr kumimoji="0" lang="ja-JP" altLang="ja-JP" sz="1000" b="0" i="0" u="none" strike="noStrike" cap="none" normalizeH="0" baseline="0" dirty="0">
                <a:ln>
                  <a:noFill/>
                </a:ln>
                <a:solidFill>
                  <a:srgbClr val="E3E3E3"/>
                </a:solidFill>
                <a:effectLst/>
                <a:latin typeface="Arial Unicode MS"/>
                <a:ea typeface="SFMono-Regular"/>
              </a:rPr>
              <a:t>(</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E3E3E3"/>
                </a:solidFill>
                <a:latin typeface="Arial Unicode MS"/>
                <a:ea typeface="SFMono-Regular"/>
              </a:rPr>
              <a:t>    </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FF8095"/>
                </a:solidFill>
                <a:effectLst/>
                <a:latin typeface="Arial" panose="020B0604020202020204" pitchFamily="34" charset="0"/>
              </a:rPr>
              <a:t>&lt;</a:t>
            </a:r>
            <a:r>
              <a:rPr kumimoji="0" lang="ja-JP" altLang="ja-JP" sz="1000" b="0" i="0" u="none" strike="noStrike" cap="none" normalizeH="0" baseline="0" dirty="0">
                <a:ln>
                  <a:noFill/>
                </a:ln>
                <a:solidFill>
                  <a:srgbClr val="8BDF4C"/>
                </a:solidFill>
                <a:effectLst/>
                <a:latin typeface="Arial Unicode MS"/>
                <a:ea typeface="SFMono-Regular"/>
              </a:rPr>
              <a:t>View</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style</a:t>
            </a:r>
            <a:r>
              <a:rPr kumimoji="0" lang="en-US" altLang="ja-JP" sz="1000" b="0" i="0" u="none" strike="noStrike" cap="none" normalizeH="0" baseline="0" dirty="0">
                <a:ln>
                  <a:noFill/>
                </a:ln>
                <a:solidFill>
                  <a:srgbClr val="8BDF4C"/>
                </a:solidFill>
                <a:effectLst/>
                <a:latin typeface="Arial Unicode MS"/>
                <a:ea typeface="SFMono-Regular"/>
              </a:rPr>
              <a:t> </a:t>
            </a:r>
            <a:r>
              <a:rPr kumimoji="0" lang="ja-JP" altLang="ja-JP" sz="1000" b="0" i="0" u="none" strike="noStrike" cap="none" normalizeH="0" baseline="0" dirty="0">
                <a:ln>
                  <a:noFill/>
                </a:ln>
                <a:solidFill>
                  <a:srgbClr val="FF8095"/>
                </a:solidFill>
                <a:effectLst/>
                <a:latin typeface="Arial" panose="020B0604020202020204" pitchFamily="34" charset="0"/>
              </a:rPr>
              <a:t>=</a:t>
            </a:r>
            <a:r>
              <a:rPr kumimoji="0" lang="en-US" altLang="ja-JP" sz="1000" b="0" i="0" u="none" strike="noStrike" cap="none" normalizeH="0" baseline="0" dirty="0">
                <a:ln>
                  <a:noFill/>
                </a:ln>
                <a:solidFill>
                  <a:srgbClr val="FF8095"/>
                </a:solidFill>
                <a:effectLst/>
                <a:latin typeface="Arial" panose="020B0604020202020204" pitchFamily="34" charset="0"/>
              </a:rPr>
              <a:t> </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style</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container</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FF8095"/>
                </a:solidFill>
                <a:effectLst/>
                <a:latin typeface="Arial" panose="020B0604020202020204" pitchFamily="34" charset="0"/>
              </a:rPr>
              <a:t>&gt;</a:t>
            </a:r>
            <a:r>
              <a:rPr kumimoji="0" lang="ja-JP" altLang="ja-JP" sz="1000" b="0" i="0" u="none" strike="noStrike" cap="none" normalizeH="0" baseline="0" dirty="0">
                <a:ln>
                  <a:noFill/>
                </a:ln>
                <a:solidFill>
                  <a:srgbClr val="E3E3E3"/>
                </a:solidFill>
                <a:effectLst/>
                <a:latin typeface="Arial Unicode MS"/>
                <a:ea typeface="SFMono-Regular"/>
              </a:rPr>
              <a:t>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E3E3E3"/>
                </a:solidFill>
                <a:latin typeface="Arial Unicode MS"/>
              </a:rPr>
              <a:t>       </a:t>
            </a:r>
            <a:r>
              <a:rPr kumimoji="0" lang="ja-JP" altLang="ja-JP" sz="1000" b="0" i="0" u="none" strike="noStrike" cap="none" normalizeH="0" baseline="0" dirty="0">
                <a:ln>
                  <a:noFill/>
                </a:ln>
                <a:solidFill>
                  <a:srgbClr val="FF8095"/>
                </a:solidFill>
                <a:effectLst/>
                <a:latin typeface="Arial" panose="020B0604020202020204" pitchFamily="34" charset="0"/>
              </a:rPr>
              <a:t>&lt;</a:t>
            </a:r>
            <a:r>
              <a:rPr kumimoji="0" lang="ja-JP" altLang="ja-JP" sz="1000" b="0" i="0" u="none" strike="noStrike" cap="none" normalizeH="0" baseline="0" dirty="0">
                <a:ln>
                  <a:noFill/>
                </a:ln>
                <a:solidFill>
                  <a:srgbClr val="8BDF4C"/>
                </a:solidFill>
                <a:effectLst/>
                <a:latin typeface="Arial Unicode MS"/>
                <a:ea typeface="SFMono-Regular"/>
              </a:rPr>
              <a:t>FlatList</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data</a:t>
            </a:r>
            <a:r>
              <a:rPr kumimoji="0" lang="ja-JP" altLang="ja-JP" sz="1000" b="0" i="0" u="none" strike="noStrike" cap="none" normalizeH="0" baseline="0" dirty="0">
                <a:ln>
                  <a:noFill/>
                </a:ln>
                <a:solidFill>
                  <a:srgbClr val="FF8095"/>
                </a:solidFill>
                <a:effectLst/>
                <a:latin typeface="Arial" panose="020B0604020202020204" pitchFamily="34" charset="0"/>
              </a:rPr>
              <a:t>=</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EBD247"/>
                </a:solidFill>
                <a:effectLst/>
                <a:latin typeface="Arial Unicode MS"/>
                <a:ea typeface="SFMono-Regular"/>
              </a:rPr>
              <a:t>this</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state</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list</a:t>
            </a:r>
            <a:r>
              <a:rPr kumimoji="0" lang="ja-JP" altLang="ja-JP" sz="1000" b="0" i="0" u="none" strike="noStrike" cap="none" normalizeH="0" baseline="0" dirty="0">
                <a:ln>
                  <a:noFill/>
                </a:ln>
                <a:solidFill>
                  <a:srgbClr val="E3E3E3"/>
                </a:solidFill>
                <a:effectLst/>
                <a:latin typeface="Arial Unicode MS"/>
                <a:ea typeface="SFMono-Regular"/>
              </a:rPr>
              <a:t>}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E3E3E3"/>
                </a:solidFill>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style</a:t>
            </a:r>
            <a:r>
              <a:rPr kumimoji="0" lang="ja-JP" altLang="ja-JP" sz="1000" b="0" i="0" u="none" strike="noStrike" cap="none" normalizeH="0" baseline="0" dirty="0">
                <a:ln>
                  <a:noFill/>
                </a:ln>
                <a:solidFill>
                  <a:srgbClr val="FF8095"/>
                </a:solidFill>
                <a:effectLst/>
                <a:latin typeface="Arial" panose="020B0604020202020204" pitchFamily="34" charset="0"/>
              </a:rPr>
              <a:t>=</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style</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flatList</a:t>
            </a:r>
            <a:r>
              <a:rPr kumimoji="0" lang="ja-JP" altLang="ja-JP" sz="1000" b="0" i="0" u="none" strike="noStrike" cap="none" normalizeH="0" baseline="0" dirty="0">
                <a:ln>
                  <a:noFill/>
                </a:ln>
                <a:solidFill>
                  <a:srgbClr val="E3E3E3"/>
                </a:solidFill>
                <a:effectLst/>
                <a:latin typeface="Arial Unicode MS"/>
                <a:ea typeface="SFMono-Regular"/>
              </a:rPr>
              <a:t>}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E3E3E3"/>
                </a:solidFill>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keyExtractor</a:t>
            </a:r>
            <a:r>
              <a:rPr kumimoji="0" lang="ja-JP" altLang="ja-JP" sz="1000" b="0" i="0" u="none" strike="noStrike" cap="none" normalizeH="0" baseline="0" dirty="0">
                <a:ln>
                  <a:noFill/>
                </a:ln>
                <a:solidFill>
                  <a:srgbClr val="FF8095"/>
                </a:solidFill>
                <a:effectLst/>
                <a:latin typeface="Arial" panose="020B0604020202020204" pitchFamily="34" charset="0"/>
              </a:rPr>
              <a:t>=</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item</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index</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FF8095"/>
                </a:solidFill>
                <a:effectLst/>
                <a:latin typeface="Arial" panose="020B0604020202020204" pitchFamily="34" charset="0"/>
              </a:rPr>
              <a:t>=&gt;</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item</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id</a:t>
            </a:r>
            <a:r>
              <a:rPr kumimoji="0" lang="ja-JP" altLang="ja-JP" sz="1000" b="0" i="0" u="none" strike="noStrike" cap="none" normalizeH="0" baseline="0" dirty="0">
                <a:ln>
                  <a:noFill/>
                </a:ln>
                <a:solidFill>
                  <a:srgbClr val="E3E3E3"/>
                </a:solidFill>
                <a:effectLst/>
                <a:latin typeface="Arial Unicode MS"/>
                <a:ea typeface="SFMono-Regular"/>
              </a:rPr>
              <a:t>)}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E3E3E3"/>
                </a:solidFill>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renderItem</a:t>
            </a:r>
            <a:r>
              <a:rPr kumimoji="0" lang="ja-JP" altLang="ja-JP" sz="1000" b="0" i="0" u="none" strike="noStrike" cap="none" normalizeH="0" baseline="0" dirty="0">
                <a:ln>
                  <a:noFill/>
                </a:ln>
                <a:solidFill>
                  <a:srgbClr val="FF8095"/>
                </a:solidFill>
                <a:effectLst/>
                <a:latin typeface="Arial" panose="020B0604020202020204" pitchFamily="34" charset="0"/>
              </a:rPr>
              <a:t>=</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item</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FF8095"/>
                </a:solidFill>
                <a:effectLst/>
                <a:latin typeface="Arial" panose="020B0604020202020204" pitchFamily="34" charset="0"/>
              </a:rPr>
              <a:t>=&gt;</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EBD247"/>
                </a:solidFill>
                <a:effectLst/>
                <a:latin typeface="Arial Unicode MS"/>
                <a:ea typeface="SFMono-Regular"/>
              </a:rPr>
              <a:t>this</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flatListRenderItem</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item</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41B7D7"/>
                </a:solidFill>
                <a:effectLst/>
                <a:latin typeface="Arial Unicode MS"/>
                <a:ea typeface="SFMono-Regular"/>
              </a:rPr>
              <a:t>/</a:t>
            </a:r>
            <a:r>
              <a:rPr kumimoji="0" lang="ja-JP" altLang="ja-JP" sz="1000" b="0" i="0" u="none" strike="noStrike" cap="none" normalizeH="0" baseline="0" dirty="0">
                <a:ln>
                  <a:noFill/>
                </a:ln>
                <a:solidFill>
                  <a:srgbClr val="DDDDDD"/>
                </a:solidFill>
                <a:effectLst/>
                <a:latin typeface="Arial Unicode MS"/>
                <a:ea typeface="SFMono-Regular"/>
              </a:rPr>
              <a:t>&gt; </a:t>
            </a:r>
            <a:endParaRPr kumimoji="0" lang="en-US" altLang="ja-JP" sz="1000" b="0" i="0" u="none" strike="noStrike" cap="none" normalizeH="0" baseline="0" dirty="0">
              <a:ln>
                <a:noFill/>
              </a:ln>
              <a:solidFill>
                <a:srgbClr val="DDDDDD"/>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DDDDDD"/>
                </a:solidFill>
                <a:latin typeface="Arial Unicode MS"/>
              </a:rPr>
              <a:t>      </a:t>
            </a:r>
            <a:r>
              <a:rPr kumimoji="0" lang="ja-JP" altLang="ja-JP" sz="1000" b="0" i="0" u="none" strike="noStrike" cap="none" normalizeH="0" baseline="0" dirty="0">
                <a:ln>
                  <a:noFill/>
                </a:ln>
                <a:solidFill>
                  <a:srgbClr val="FF8095"/>
                </a:solidFill>
                <a:effectLst/>
                <a:latin typeface="Arial" panose="020B0604020202020204" pitchFamily="34" charset="0"/>
              </a:rPr>
              <a:t>&lt;</a:t>
            </a:r>
            <a:r>
              <a:rPr kumimoji="0" lang="ja-JP" altLang="ja-JP" sz="1000" b="0" i="0" u="none" strike="noStrike" cap="none" normalizeH="0" baseline="0" dirty="0">
                <a:ln>
                  <a:noFill/>
                </a:ln>
                <a:solidFill>
                  <a:srgbClr val="41B7D7"/>
                </a:solidFill>
                <a:effectLst/>
                <a:latin typeface="Arial Unicode MS"/>
                <a:ea typeface="SFMono-Regular"/>
              </a:rPr>
              <a:t>/View</a:t>
            </a:r>
            <a:r>
              <a:rPr kumimoji="0" lang="ja-JP" altLang="ja-JP" sz="1000" b="0" i="0" u="none" strike="noStrike" cap="none" normalizeH="0" baseline="0" dirty="0">
                <a:ln>
                  <a:noFill/>
                </a:ln>
                <a:solidFill>
                  <a:srgbClr val="DDDDDD"/>
                </a:solidFill>
                <a:effectLst/>
                <a:latin typeface="Arial Unicode MS"/>
                <a:ea typeface="SFMono-Regular"/>
              </a:rPr>
              <a:t>&gt; </a:t>
            </a:r>
            <a:endParaRPr kumimoji="0" lang="en-US" altLang="ja-JP" sz="1000" b="0" i="0" u="none" strike="noStrike" cap="none" normalizeH="0" baseline="0" dirty="0">
              <a:ln>
                <a:noFill/>
              </a:ln>
              <a:solidFill>
                <a:srgbClr val="DDDDDD"/>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DDDDDD"/>
                </a:solidFill>
                <a:latin typeface="Arial Unicode MS"/>
                <a:ea typeface="SFMono-Regular"/>
              </a:rPr>
              <a:t>   </a:t>
            </a:r>
            <a:r>
              <a:rPr kumimoji="0" lang="ja-JP" altLang="ja-JP" sz="1000" b="0" i="0" u="none" strike="noStrike" cap="none" normalizeH="0" baseline="0" dirty="0">
                <a:ln>
                  <a:noFill/>
                </a:ln>
                <a:solidFill>
                  <a:srgbClr val="E3E3E3"/>
                </a:solidFill>
                <a:effectLst/>
                <a:latin typeface="Arial Unicode MS"/>
                <a:ea typeface="SFMono-Regular"/>
              </a:rPr>
              <a:t>)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chemeClr val="tx1"/>
                </a:solidFill>
                <a:effectLst/>
              </a:rPr>
              <a:t> </a:t>
            </a:r>
            <a:endParaRPr kumimoji="0" lang="ja-JP" altLang="ja-JP" sz="10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2E5B8E2-4CA8-41CB-896F-7A444EDF0E39}"/>
              </a:ext>
            </a:extLst>
          </p:cNvPr>
          <p:cNvSpPr>
            <a:spLocks noChangeArrowheads="1"/>
          </p:cNvSpPr>
          <p:nvPr/>
        </p:nvSpPr>
        <p:spPr bwMode="auto">
          <a:xfrm>
            <a:off x="720681" y="3808013"/>
            <a:ext cx="4744889" cy="1692771"/>
          </a:xfrm>
          <a:prstGeom prst="rect">
            <a:avLst/>
          </a:prstGeom>
          <a:solidFill>
            <a:schemeClr val="tx1">
              <a:lumMod val="75000"/>
              <a:lumOff val="25000"/>
            </a:schemeClr>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FF8095"/>
                </a:solidFill>
                <a:effectLst/>
                <a:latin typeface="Arial" panose="020B0604020202020204" pitchFamily="34" charset="0"/>
              </a:rPr>
              <a:t>&lt;</a:t>
            </a:r>
            <a:r>
              <a:rPr kumimoji="0" lang="ja-JP" altLang="ja-JP" sz="1000" b="0" i="0" u="none" strike="noStrike" cap="none" normalizeH="0" baseline="0" dirty="0">
                <a:ln>
                  <a:noFill/>
                </a:ln>
                <a:solidFill>
                  <a:srgbClr val="8BDF4C"/>
                </a:solidFill>
                <a:effectLst/>
                <a:latin typeface="Arial Unicode MS"/>
                <a:ea typeface="SFMono-Regular"/>
              </a:rPr>
              <a:t>TouchableOpacity</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onPress</a:t>
            </a:r>
            <a:r>
              <a:rPr kumimoji="0" lang="ja-JP" altLang="ja-JP" sz="1000" b="0" i="0" u="none" strike="noStrike" cap="none" normalizeH="0" baseline="0" dirty="0">
                <a:ln>
                  <a:noFill/>
                </a:ln>
                <a:solidFill>
                  <a:srgbClr val="FF8095"/>
                </a:solidFill>
                <a:effectLst/>
                <a:latin typeface="Arial" panose="020B0604020202020204" pitchFamily="34" charset="0"/>
              </a:rPr>
              <a:t>=</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FF8095"/>
                </a:solidFill>
                <a:effectLst/>
                <a:latin typeface="Arial" panose="020B0604020202020204" pitchFamily="34" charset="0"/>
              </a:rPr>
              <a:t>=&gt;</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EBD247"/>
                </a:solidFill>
                <a:effectLst/>
                <a:latin typeface="Arial Unicode MS"/>
                <a:ea typeface="SFMono-Regular"/>
              </a:rPr>
              <a:t>this</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props</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navigation</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navigate</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41B7D7"/>
                </a:solidFill>
                <a:effectLst/>
                <a:latin typeface="Arial Unicode MS"/>
                <a:ea typeface="SFMono-Regular"/>
              </a:rPr>
              <a:t>'Update'</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item</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FF8095"/>
                </a:solidFill>
                <a:effectLst/>
                <a:latin typeface="Arial" panose="020B0604020202020204" pitchFamily="34" charset="0"/>
              </a:rPr>
              <a:t>&gt;</a:t>
            </a:r>
            <a:endParaRPr kumimoji="0" lang="en-US" altLang="ja-JP" sz="1000" dirty="0">
              <a:solidFill>
                <a:srgbClr val="E3E3E3"/>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E3E3E3"/>
                </a:solidFill>
                <a:effectLst/>
                <a:latin typeface="Arial Unicode MS"/>
              </a:rPr>
              <a:t>    </a:t>
            </a:r>
            <a:r>
              <a:rPr kumimoji="0" lang="ja-JP" altLang="ja-JP" sz="1000" b="0" i="0" u="none" strike="noStrike" cap="none" normalizeH="0" baseline="0" dirty="0">
                <a:ln>
                  <a:noFill/>
                </a:ln>
                <a:solidFill>
                  <a:srgbClr val="FF8095"/>
                </a:solidFill>
                <a:effectLst/>
                <a:latin typeface="Arial" panose="020B0604020202020204" pitchFamily="34" charset="0"/>
              </a:rPr>
              <a:t>&lt;</a:t>
            </a:r>
            <a:r>
              <a:rPr kumimoji="0" lang="ja-JP" altLang="ja-JP" sz="1000" b="0" i="0" u="none" strike="noStrike" cap="none" normalizeH="0" baseline="0" dirty="0">
                <a:ln>
                  <a:noFill/>
                </a:ln>
                <a:solidFill>
                  <a:srgbClr val="8BDF4C"/>
                </a:solidFill>
                <a:effectLst/>
                <a:latin typeface="Arial Unicode MS"/>
                <a:ea typeface="SFMono-Regular"/>
              </a:rPr>
              <a:t>View</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style</a:t>
            </a:r>
            <a:r>
              <a:rPr kumimoji="0" lang="ja-JP" altLang="ja-JP" sz="1000" b="0" i="0" u="none" strike="noStrike" cap="none" normalizeH="0" baseline="0" dirty="0">
                <a:ln>
                  <a:noFill/>
                </a:ln>
                <a:solidFill>
                  <a:srgbClr val="FF8095"/>
                </a:solidFill>
                <a:effectLst/>
                <a:latin typeface="Arial" panose="020B0604020202020204" pitchFamily="34" charset="0"/>
              </a:rPr>
              <a:t>=</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style</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line</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FF8095"/>
                </a:solidFill>
                <a:effectLst/>
                <a:latin typeface="Arial" panose="020B0604020202020204" pitchFamily="34" charset="0"/>
              </a:rPr>
              <a:t>&gt;</a:t>
            </a:r>
            <a:endParaRPr kumimoji="0" lang="en-US" altLang="ja-JP" sz="1000" dirty="0">
              <a:solidFill>
                <a:srgbClr val="E3E3E3"/>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E3E3E3"/>
                </a:solidFill>
                <a:effectLst/>
                <a:latin typeface="Arial Unicode MS"/>
              </a:rPr>
              <a:t>        </a:t>
            </a:r>
            <a:r>
              <a:rPr kumimoji="0" lang="ja-JP" altLang="ja-JP" sz="1000" b="0" i="0" u="none" strike="noStrike" cap="none" normalizeH="0" baseline="0" dirty="0">
                <a:ln>
                  <a:noFill/>
                </a:ln>
                <a:solidFill>
                  <a:srgbClr val="FF8095"/>
                </a:solidFill>
                <a:effectLst/>
                <a:latin typeface="Arial" panose="020B0604020202020204" pitchFamily="34" charset="0"/>
              </a:rPr>
              <a:t>&lt;</a:t>
            </a:r>
            <a:r>
              <a:rPr kumimoji="0" lang="ja-JP" altLang="ja-JP" sz="1000" b="0" i="0" u="none" strike="noStrike" cap="none" normalizeH="0" baseline="0" dirty="0">
                <a:ln>
                  <a:noFill/>
                </a:ln>
                <a:solidFill>
                  <a:srgbClr val="8BDF4C"/>
                </a:solidFill>
                <a:effectLst/>
                <a:latin typeface="Arial Unicode MS"/>
                <a:ea typeface="SFMono-Regular"/>
              </a:rPr>
              <a:t>View</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style</a:t>
            </a:r>
            <a:r>
              <a:rPr kumimoji="0" lang="ja-JP" altLang="ja-JP" sz="1000" b="0" i="0" u="none" strike="noStrike" cap="none" normalizeH="0" baseline="0" dirty="0">
                <a:ln>
                  <a:noFill/>
                </a:ln>
                <a:solidFill>
                  <a:srgbClr val="FF8095"/>
                </a:solidFill>
                <a:effectLst/>
                <a:latin typeface="Arial" panose="020B0604020202020204" pitchFamily="34" charset="0"/>
              </a:rPr>
              <a:t>=</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style</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date</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FF8095"/>
                </a:solidFill>
                <a:effectLst/>
                <a:latin typeface="Arial" panose="020B0604020202020204" pitchFamily="34" charset="0"/>
              </a:rPr>
              <a:t>&gt;</a:t>
            </a:r>
            <a:endParaRPr kumimoji="0" lang="en-US" altLang="ja-JP" sz="1000" dirty="0">
              <a:solidFill>
                <a:srgbClr val="E3E3E3"/>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E3E3E3"/>
                </a:solidFill>
                <a:effectLst/>
                <a:latin typeface="Arial Unicode MS"/>
              </a:rPr>
              <a:t>            </a:t>
            </a:r>
            <a:r>
              <a:rPr kumimoji="0" lang="ja-JP" altLang="ja-JP" sz="1000" b="0" i="0" u="none" strike="noStrike" cap="none" normalizeH="0" baseline="0" dirty="0">
                <a:ln>
                  <a:noFill/>
                </a:ln>
                <a:solidFill>
                  <a:srgbClr val="FF8095"/>
                </a:solidFill>
                <a:effectLst/>
                <a:latin typeface="Arial" panose="020B0604020202020204" pitchFamily="34" charset="0"/>
              </a:rPr>
              <a:t>&lt;</a:t>
            </a:r>
            <a:r>
              <a:rPr kumimoji="0" lang="ja-JP" altLang="ja-JP" sz="1000" b="0" i="0" u="none" strike="noStrike" cap="none" normalizeH="0" baseline="0" dirty="0">
                <a:ln>
                  <a:noFill/>
                </a:ln>
                <a:solidFill>
                  <a:srgbClr val="8BDF4C"/>
                </a:solidFill>
                <a:effectLst/>
                <a:latin typeface="Arial Unicode MS"/>
                <a:ea typeface="SFMono-Regular"/>
              </a:rPr>
              <a:t>Text</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style</a:t>
            </a:r>
            <a:r>
              <a:rPr kumimoji="0" lang="ja-JP" altLang="ja-JP" sz="1000" b="0" i="0" u="none" strike="noStrike" cap="none" normalizeH="0" baseline="0" dirty="0">
                <a:ln>
                  <a:noFill/>
                </a:ln>
                <a:solidFill>
                  <a:srgbClr val="FF8095"/>
                </a:solidFill>
                <a:effectLst/>
                <a:latin typeface="Arial" panose="020B0604020202020204" pitchFamily="34" charset="0"/>
              </a:rPr>
              <a:t>=</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style</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text</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FF8095"/>
                </a:solidFill>
                <a:effectLst/>
                <a:latin typeface="Arial" panose="020B0604020202020204" pitchFamily="34" charset="0"/>
              </a:rPr>
              <a:t>&gt;</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date</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getFullYear</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FF8095"/>
                </a:solidFill>
                <a:effectLst/>
                <a:latin typeface="Arial" panose="020B0604020202020204" pitchFamily="34" charset="0"/>
              </a:rPr>
              <a:t>&lt;</a:t>
            </a:r>
            <a:r>
              <a:rPr kumimoji="0" lang="ja-JP" altLang="ja-JP" sz="1000" b="0" i="0" u="none" strike="noStrike" cap="none" normalizeH="0" baseline="0" dirty="0">
                <a:ln>
                  <a:noFill/>
                </a:ln>
                <a:solidFill>
                  <a:srgbClr val="41B7D7"/>
                </a:solidFill>
                <a:effectLst/>
                <a:latin typeface="Arial Unicode MS"/>
                <a:ea typeface="SFMono-Regular"/>
              </a:rPr>
              <a:t>/Text</a:t>
            </a:r>
            <a:r>
              <a:rPr kumimoji="0" lang="ja-JP" altLang="ja-JP" sz="1000" b="0" i="0" u="none" strike="noStrike" cap="none" normalizeH="0" baseline="0" dirty="0">
                <a:ln>
                  <a:noFill/>
                </a:ln>
                <a:solidFill>
                  <a:srgbClr val="DDDDDD"/>
                </a:solidFill>
                <a:effectLst/>
                <a:latin typeface="Arial Unicode MS"/>
                <a:ea typeface="SFMono-Regular"/>
              </a:rPr>
              <a:t>&gt;</a:t>
            </a:r>
            <a:endParaRPr kumimoji="0" lang="en-US" altLang="ja-JP" sz="1000" b="0" i="0" u="none" strike="noStrike" cap="none" normalizeH="0" baseline="0" dirty="0">
              <a:ln>
                <a:noFill/>
              </a:ln>
              <a:solidFill>
                <a:srgbClr val="DDDDDD"/>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DDDDDD"/>
                </a:solidFill>
                <a:latin typeface="Arial Unicode MS"/>
              </a:rPr>
              <a:t>            </a:t>
            </a:r>
            <a:r>
              <a:rPr kumimoji="0" lang="ja-JP" altLang="ja-JP" sz="1000" b="0" i="0" u="none" strike="noStrike" cap="none" normalizeH="0" baseline="0" dirty="0">
                <a:ln>
                  <a:noFill/>
                </a:ln>
                <a:solidFill>
                  <a:srgbClr val="FF8095"/>
                </a:solidFill>
                <a:effectLst/>
                <a:latin typeface="Arial" panose="020B0604020202020204" pitchFamily="34" charset="0"/>
              </a:rPr>
              <a:t>&lt;</a:t>
            </a:r>
            <a:r>
              <a:rPr kumimoji="0" lang="ja-JP" altLang="ja-JP" sz="1000" b="0" i="0" u="none" strike="noStrike" cap="none" normalizeH="0" baseline="0" dirty="0">
                <a:ln>
                  <a:noFill/>
                </a:ln>
                <a:solidFill>
                  <a:srgbClr val="8BDF4C"/>
                </a:solidFill>
                <a:effectLst/>
                <a:latin typeface="Arial Unicode MS"/>
                <a:ea typeface="SFMono-Regular"/>
              </a:rPr>
              <a:t>Text</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style</a:t>
            </a:r>
            <a:r>
              <a:rPr kumimoji="0" lang="ja-JP" altLang="ja-JP" sz="1000" b="0" i="0" u="none" strike="noStrike" cap="none" normalizeH="0" baseline="0" dirty="0">
                <a:ln>
                  <a:noFill/>
                </a:ln>
                <a:solidFill>
                  <a:srgbClr val="FF8095"/>
                </a:solidFill>
                <a:effectLst/>
                <a:latin typeface="Arial" panose="020B0604020202020204" pitchFamily="34" charset="0"/>
              </a:rPr>
              <a:t>=</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style</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text</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FF8095"/>
                </a:solidFill>
                <a:effectLst/>
                <a:latin typeface="Arial" panose="020B0604020202020204" pitchFamily="34" charset="0"/>
              </a:rPr>
              <a:t>&gt;</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date</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getMonth</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FF8095"/>
                </a:solidFill>
                <a:effectLst/>
                <a:latin typeface="Arial" panose="020B0604020202020204" pitchFamily="34" charset="0"/>
              </a:rPr>
              <a:t>+</a:t>
            </a:r>
            <a:r>
              <a:rPr kumimoji="0" lang="ja-JP" altLang="ja-JP" sz="1000" b="0" i="0" u="none" strike="noStrike" cap="none" normalizeH="0" baseline="0" dirty="0">
                <a:ln>
                  <a:noFill/>
                </a:ln>
                <a:solidFill>
                  <a:srgbClr val="A980F5"/>
                </a:solidFill>
                <a:effectLst/>
                <a:latin typeface="Arial Unicode MS"/>
                <a:ea typeface="SFMono-Regular"/>
              </a:rPr>
              <a:t>1</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41B7D7"/>
                </a:solidFill>
                <a:effectLst/>
                <a:latin typeface="Arial Unicode MS"/>
                <a:ea typeface="SFMono-Regular"/>
              </a:rPr>
              <a:t>/{date.getDate</a:t>
            </a:r>
            <a:r>
              <a:rPr kumimoji="0" lang="ja-JP" altLang="ja-JP" sz="1000" b="0" i="0" u="none" strike="noStrike" cap="none" normalizeH="0" baseline="0" dirty="0">
                <a:ln>
                  <a:noFill/>
                </a:ln>
                <a:solidFill>
                  <a:srgbClr val="A980F5"/>
                </a:solidFill>
                <a:effectLst/>
                <a:latin typeface="Arial Unicode MS"/>
                <a:ea typeface="SFMono-Regular"/>
              </a:rPr>
              <a:t>()</a:t>
            </a:r>
            <a:r>
              <a:rPr kumimoji="0" lang="ja-JP" altLang="ja-JP" sz="1000" b="0" i="0" u="none" strike="noStrike" cap="none" normalizeH="0" baseline="0" dirty="0">
                <a:ln>
                  <a:noFill/>
                </a:ln>
                <a:solidFill>
                  <a:srgbClr val="41B7D7"/>
                </a:solidFill>
                <a:effectLst/>
                <a:latin typeface="Arial Unicode MS"/>
                <a:ea typeface="SFMono-Regular"/>
              </a:rPr>
              <a:t>}&lt;/</a:t>
            </a:r>
            <a:r>
              <a:rPr kumimoji="0" lang="ja-JP" altLang="ja-JP" sz="1000" b="0" i="0" u="none" strike="noStrike" cap="none" normalizeH="0" baseline="0" dirty="0">
                <a:ln>
                  <a:noFill/>
                </a:ln>
                <a:solidFill>
                  <a:srgbClr val="8BDF4C"/>
                </a:solidFill>
                <a:effectLst/>
                <a:latin typeface="Arial Unicode MS"/>
                <a:ea typeface="SFMono-Regular"/>
              </a:rPr>
              <a:t>Text</a:t>
            </a:r>
            <a:r>
              <a:rPr kumimoji="0" lang="ja-JP" altLang="ja-JP" sz="1000" b="0" i="0" u="none" strike="noStrike" cap="none" normalizeH="0" baseline="0" dirty="0">
                <a:ln>
                  <a:noFill/>
                </a:ln>
                <a:solidFill>
                  <a:srgbClr val="FF8095"/>
                </a:solidFill>
                <a:effectLst/>
                <a:latin typeface="Arial" panose="020B0604020202020204" pitchFamily="34" charset="0"/>
              </a:rPr>
              <a:t>&gt;</a:t>
            </a:r>
            <a:endParaRPr kumimoji="0" lang="en-US" altLang="ja-JP" sz="1000" dirty="0">
              <a:solidFill>
                <a:srgbClr val="E3E3E3"/>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E3E3E3"/>
                </a:solidFill>
                <a:effectLst/>
                <a:latin typeface="Arial Unicode MS"/>
              </a:rPr>
              <a:t>         </a:t>
            </a:r>
            <a:r>
              <a:rPr kumimoji="0" lang="ja-JP" altLang="ja-JP" sz="1000" b="0" i="0" u="none" strike="noStrike" cap="none" normalizeH="0" baseline="0" dirty="0">
                <a:ln>
                  <a:noFill/>
                </a:ln>
                <a:solidFill>
                  <a:srgbClr val="FF8095"/>
                </a:solidFill>
                <a:effectLst/>
                <a:latin typeface="Arial" panose="020B0604020202020204" pitchFamily="34" charset="0"/>
              </a:rPr>
              <a:t>&lt;</a:t>
            </a:r>
            <a:r>
              <a:rPr kumimoji="0" lang="ja-JP" altLang="ja-JP" sz="1000" b="0" i="0" u="none" strike="noStrike" cap="none" normalizeH="0" baseline="0" dirty="0">
                <a:ln>
                  <a:noFill/>
                </a:ln>
                <a:solidFill>
                  <a:srgbClr val="41B7D7"/>
                </a:solidFill>
                <a:effectLst/>
                <a:latin typeface="Arial Unicode MS"/>
                <a:ea typeface="SFMono-Regular"/>
              </a:rPr>
              <a:t>/View</a:t>
            </a:r>
            <a:r>
              <a:rPr kumimoji="0" lang="ja-JP" altLang="ja-JP" sz="1000" b="0" i="0" u="none" strike="noStrike" cap="none" normalizeH="0" baseline="0" dirty="0">
                <a:ln>
                  <a:noFill/>
                </a:ln>
                <a:solidFill>
                  <a:srgbClr val="DDDDDD"/>
                </a:solidFill>
                <a:effectLst/>
                <a:latin typeface="Arial Unicode MS"/>
                <a:ea typeface="SFMono-Regular"/>
              </a:rPr>
              <a:t>&gt;</a:t>
            </a:r>
            <a:endParaRPr kumimoji="0" lang="en-US" altLang="ja-JP" sz="1000" b="0" i="0" u="none" strike="noStrike" cap="none" normalizeH="0" baseline="0" dirty="0">
              <a:ln>
                <a:noFill/>
              </a:ln>
              <a:solidFill>
                <a:srgbClr val="DDDDDD"/>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DDDDDD"/>
                </a:solidFill>
                <a:latin typeface="Arial Unicode MS"/>
              </a:rPr>
              <a:t>         </a:t>
            </a:r>
            <a:r>
              <a:rPr kumimoji="0" lang="ja-JP" altLang="ja-JP" sz="1000" b="0" i="0" u="none" strike="noStrike" cap="none" normalizeH="0" baseline="0" dirty="0">
                <a:ln>
                  <a:noFill/>
                </a:ln>
                <a:solidFill>
                  <a:srgbClr val="FF8095"/>
                </a:solidFill>
                <a:effectLst/>
                <a:latin typeface="Arial" panose="020B0604020202020204" pitchFamily="34" charset="0"/>
              </a:rPr>
              <a:t>&lt;</a:t>
            </a:r>
            <a:r>
              <a:rPr kumimoji="0" lang="ja-JP" altLang="ja-JP" sz="1000" b="0" i="0" u="none" strike="noStrike" cap="none" normalizeH="0" baseline="0" dirty="0">
                <a:ln>
                  <a:noFill/>
                </a:ln>
                <a:solidFill>
                  <a:srgbClr val="8BDF4C"/>
                </a:solidFill>
                <a:effectLst/>
                <a:latin typeface="Arial Unicode MS"/>
                <a:ea typeface="SFMono-Regular"/>
              </a:rPr>
              <a:t>View</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style</a:t>
            </a:r>
            <a:r>
              <a:rPr kumimoji="0" lang="ja-JP" altLang="ja-JP" sz="1000" b="0" i="0" u="none" strike="noStrike" cap="none" normalizeH="0" baseline="0" dirty="0">
                <a:ln>
                  <a:noFill/>
                </a:ln>
                <a:solidFill>
                  <a:srgbClr val="FF8095"/>
                </a:solidFill>
                <a:effectLst/>
                <a:latin typeface="Arial" panose="020B0604020202020204" pitchFamily="34" charset="0"/>
              </a:rPr>
              <a:t>=</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style</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title</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FF8095"/>
                </a:solidFill>
                <a:effectLst/>
                <a:latin typeface="Arial" panose="020B0604020202020204" pitchFamily="34" charset="0"/>
              </a:rPr>
              <a:t>&gt;</a:t>
            </a:r>
            <a:endParaRPr kumimoji="0" lang="en-US" altLang="ja-JP" sz="1000" dirty="0">
              <a:solidFill>
                <a:srgbClr val="E3E3E3"/>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E3E3E3"/>
                </a:solidFill>
                <a:effectLst/>
                <a:latin typeface="Arial Unicode MS"/>
              </a:rPr>
              <a:t>             </a:t>
            </a:r>
            <a:r>
              <a:rPr kumimoji="0" lang="ja-JP" altLang="ja-JP" sz="1000" b="0" i="0" u="none" strike="noStrike" cap="none" normalizeH="0" baseline="0" dirty="0">
                <a:ln>
                  <a:noFill/>
                </a:ln>
                <a:solidFill>
                  <a:srgbClr val="FF8095"/>
                </a:solidFill>
                <a:effectLst/>
                <a:latin typeface="Arial" panose="020B0604020202020204" pitchFamily="34" charset="0"/>
              </a:rPr>
              <a:t>&lt;</a:t>
            </a:r>
            <a:r>
              <a:rPr kumimoji="0" lang="ja-JP" altLang="ja-JP" sz="1000" b="0" i="0" u="none" strike="noStrike" cap="none" normalizeH="0" baseline="0" dirty="0">
                <a:ln>
                  <a:noFill/>
                </a:ln>
                <a:solidFill>
                  <a:srgbClr val="8BDF4C"/>
                </a:solidFill>
                <a:effectLst/>
                <a:latin typeface="Arial Unicode MS"/>
                <a:ea typeface="SFMono-Regular"/>
              </a:rPr>
              <a:t>Text</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style</a:t>
            </a:r>
            <a:r>
              <a:rPr kumimoji="0" lang="ja-JP" altLang="ja-JP" sz="1000" b="0" i="0" u="none" strike="noStrike" cap="none" normalizeH="0" baseline="0" dirty="0">
                <a:ln>
                  <a:noFill/>
                </a:ln>
                <a:solidFill>
                  <a:srgbClr val="FF8095"/>
                </a:solidFill>
                <a:effectLst/>
                <a:latin typeface="Arial" panose="020B0604020202020204" pitchFamily="34" charset="0"/>
              </a:rPr>
              <a:t>=</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style</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titileText</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FF8095"/>
                </a:solidFill>
                <a:effectLst/>
                <a:latin typeface="Arial" panose="020B0604020202020204" pitchFamily="34" charset="0"/>
              </a:rPr>
              <a:t>&gt;</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item</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title</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FF8095"/>
                </a:solidFill>
                <a:effectLst/>
                <a:latin typeface="Arial" panose="020B0604020202020204" pitchFamily="34" charset="0"/>
              </a:rPr>
              <a:t>&lt;</a:t>
            </a:r>
            <a:r>
              <a:rPr kumimoji="0" lang="ja-JP" altLang="ja-JP" sz="1000" b="0" i="0" u="none" strike="noStrike" cap="none" normalizeH="0" baseline="0" dirty="0">
                <a:ln>
                  <a:noFill/>
                </a:ln>
                <a:solidFill>
                  <a:srgbClr val="41B7D7"/>
                </a:solidFill>
                <a:effectLst/>
                <a:latin typeface="Arial Unicode MS"/>
                <a:ea typeface="SFMono-Regular"/>
              </a:rPr>
              <a:t>/Text</a:t>
            </a:r>
            <a:r>
              <a:rPr kumimoji="0" lang="ja-JP" altLang="ja-JP" sz="1000" b="0" i="0" u="none" strike="noStrike" cap="none" normalizeH="0" baseline="0" dirty="0">
                <a:ln>
                  <a:noFill/>
                </a:ln>
                <a:solidFill>
                  <a:srgbClr val="DDDDDD"/>
                </a:solidFill>
                <a:effectLst/>
                <a:latin typeface="Arial Unicode MS"/>
                <a:ea typeface="SFMono-Regular"/>
              </a:rPr>
              <a:t>&gt;</a:t>
            </a:r>
            <a:endParaRPr kumimoji="0" lang="en-US" altLang="ja-JP" sz="1000" b="0" i="0" u="none" strike="noStrike" cap="none" normalizeH="0" baseline="0" dirty="0">
              <a:ln>
                <a:noFill/>
              </a:ln>
              <a:solidFill>
                <a:srgbClr val="DDDDDD"/>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DDDDDD"/>
                </a:solidFill>
                <a:latin typeface="Arial Unicode MS"/>
              </a:rPr>
              <a:t>         </a:t>
            </a:r>
            <a:r>
              <a:rPr kumimoji="0" lang="ja-JP" altLang="ja-JP" sz="1000" b="0" i="0" u="none" strike="noStrike" cap="none" normalizeH="0" baseline="0" dirty="0">
                <a:ln>
                  <a:noFill/>
                </a:ln>
                <a:solidFill>
                  <a:srgbClr val="FF8095"/>
                </a:solidFill>
                <a:effectLst/>
                <a:latin typeface="Arial" panose="020B0604020202020204" pitchFamily="34" charset="0"/>
              </a:rPr>
              <a:t>&lt;</a:t>
            </a:r>
            <a:r>
              <a:rPr kumimoji="0" lang="ja-JP" altLang="ja-JP" sz="1000" b="0" i="0" u="none" strike="noStrike" cap="none" normalizeH="0" baseline="0" dirty="0">
                <a:ln>
                  <a:noFill/>
                </a:ln>
                <a:solidFill>
                  <a:srgbClr val="41B7D7"/>
                </a:solidFill>
                <a:effectLst/>
                <a:latin typeface="Arial Unicode MS"/>
                <a:ea typeface="SFMono-Regular"/>
              </a:rPr>
              <a:t>/View</a:t>
            </a:r>
            <a:r>
              <a:rPr kumimoji="0" lang="ja-JP" altLang="ja-JP" sz="1000" b="0" i="0" u="none" strike="noStrike" cap="none" normalizeH="0" baseline="0" dirty="0">
                <a:ln>
                  <a:noFill/>
                </a:ln>
                <a:solidFill>
                  <a:srgbClr val="DDDDDD"/>
                </a:solidFill>
                <a:effectLst/>
                <a:latin typeface="Arial Unicode MS"/>
                <a:ea typeface="SFMono-Regular"/>
              </a:rPr>
              <a:t>&gt;</a:t>
            </a:r>
            <a:endParaRPr kumimoji="0" lang="en-US" altLang="ja-JP" sz="1000" b="0" i="0" u="none" strike="noStrike" cap="none" normalizeH="0" baseline="0" dirty="0">
              <a:ln>
                <a:noFill/>
              </a:ln>
              <a:solidFill>
                <a:srgbClr val="DDDDDD"/>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DDDDDD"/>
                </a:solidFill>
                <a:latin typeface="Arial Unicode MS"/>
              </a:rPr>
              <a:t>     </a:t>
            </a:r>
            <a:r>
              <a:rPr kumimoji="0" lang="ja-JP" altLang="ja-JP" sz="1000" b="0" i="0" u="none" strike="noStrike" cap="none" normalizeH="0" baseline="0" dirty="0">
                <a:ln>
                  <a:noFill/>
                </a:ln>
                <a:solidFill>
                  <a:srgbClr val="FF8095"/>
                </a:solidFill>
                <a:effectLst/>
                <a:latin typeface="Arial" panose="020B0604020202020204" pitchFamily="34" charset="0"/>
              </a:rPr>
              <a:t>&lt;</a:t>
            </a:r>
            <a:r>
              <a:rPr kumimoji="0" lang="ja-JP" altLang="ja-JP" sz="1000" b="0" i="0" u="none" strike="noStrike" cap="none" normalizeH="0" baseline="0" dirty="0">
                <a:ln>
                  <a:noFill/>
                </a:ln>
                <a:solidFill>
                  <a:srgbClr val="41B7D7"/>
                </a:solidFill>
                <a:effectLst/>
                <a:latin typeface="Arial Unicode MS"/>
                <a:ea typeface="SFMono-Regular"/>
              </a:rPr>
              <a:t>/View</a:t>
            </a:r>
            <a:r>
              <a:rPr kumimoji="0" lang="ja-JP" altLang="ja-JP" sz="1000" b="0" i="0" u="none" strike="noStrike" cap="none" normalizeH="0" baseline="0" dirty="0">
                <a:ln>
                  <a:noFill/>
                </a:ln>
                <a:solidFill>
                  <a:srgbClr val="DDDDDD"/>
                </a:solidFill>
                <a:effectLst/>
                <a:latin typeface="Arial Unicode MS"/>
                <a:ea typeface="SFMono-Regular"/>
              </a:rPr>
              <a:t>&gt;</a:t>
            </a:r>
            <a:endParaRPr kumimoji="0" lang="en-US" altLang="ja-JP" sz="1000" b="0" i="0" u="none" strike="noStrike" cap="none" normalizeH="0" baseline="0" dirty="0">
              <a:ln>
                <a:noFill/>
              </a:ln>
              <a:solidFill>
                <a:srgbClr val="DDDDDD"/>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FF8095"/>
                </a:solidFill>
                <a:effectLst/>
                <a:latin typeface="Arial" panose="020B0604020202020204" pitchFamily="34" charset="0"/>
              </a:rPr>
              <a:t>&lt;</a:t>
            </a:r>
            <a:r>
              <a:rPr kumimoji="0" lang="ja-JP" altLang="ja-JP" sz="1000" b="0" i="0" u="none" strike="noStrike" cap="none" normalizeH="0" baseline="0" dirty="0">
                <a:ln>
                  <a:noFill/>
                </a:ln>
                <a:solidFill>
                  <a:srgbClr val="41B7D7"/>
                </a:solidFill>
                <a:effectLst/>
                <a:latin typeface="Arial Unicode MS"/>
                <a:ea typeface="SFMono-Regular"/>
              </a:rPr>
              <a:t>/TouchableOpacity</a:t>
            </a:r>
            <a:r>
              <a:rPr kumimoji="0" lang="ja-JP" altLang="ja-JP" sz="1000" b="0" i="0" u="none" strike="noStrike" cap="none" normalizeH="0" baseline="0" dirty="0">
                <a:ln>
                  <a:noFill/>
                </a:ln>
                <a:solidFill>
                  <a:srgbClr val="DDDDDD"/>
                </a:solidFill>
                <a:effectLst/>
                <a:latin typeface="Arial Unicode MS"/>
                <a:ea typeface="SFMono-Regular"/>
              </a:rPr>
              <a:t>&gt;</a:t>
            </a:r>
            <a:r>
              <a:rPr kumimoji="0" lang="ja-JP" altLang="ja-JP" sz="1000" b="0" i="0" u="none" strike="noStrike" cap="none" normalizeH="0" baseline="0" dirty="0">
                <a:ln>
                  <a:noFill/>
                </a:ln>
                <a:solidFill>
                  <a:schemeClr val="tx1"/>
                </a:solidFill>
                <a:effectLst/>
              </a:rPr>
              <a:t> </a:t>
            </a:r>
            <a:endParaRPr kumimoji="0" lang="ja-JP" altLang="ja-JP" sz="1000" b="0" i="0" u="none" strike="noStrike" cap="none" normalizeH="0" baseline="0" dirty="0">
              <a:ln>
                <a:noFill/>
              </a:ln>
              <a:solidFill>
                <a:schemeClr val="tx1"/>
              </a:solidFill>
              <a:effectLst/>
              <a:latin typeface="Arial" panose="020B0604020202020204" pitchFamily="34" charset="0"/>
            </a:endParaRPr>
          </a:p>
        </p:txBody>
      </p:sp>
      <p:sp>
        <p:nvSpPr>
          <p:cNvPr id="12" name="コンテンツ プレースホルダー 5">
            <a:extLst>
              <a:ext uri="{FF2B5EF4-FFF2-40B4-BE49-F238E27FC236}">
                <a16:creationId xmlns:a16="http://schemas.microsoft.com/office/drawing/2014/main" id="{A59C366F-F34F-4A50-A889-A7A9025ABA88}"/>
              </a:ext>
            </a:extLst>
          </p:cNvPr>
          <p:cNvSpPr txBox="1">
            <a:spLocks/>
          </p:cNvSpPr>
          <p:nvPr/>
        </p:nvSpPr>
        <p:spPr>
          <a:xfrm>
            <a:off x="719235" y="5700665"/>
            <a:ext cx="6755763" cy="558092"/>
          </a:xfrm>
          <a:prstGeom prst="rect">
            <a:avLst/>
          </a:prstGeom>
        </p:spPr>
        <p:txBody>
          <a:bodyPr vert="horz" lIns="91440" tIns="45720" rIns="91440" bIns="45720" rtlCol="0">
            <a:noAutofit/>
          </a:bodyPr>
          <a:lstStyle>
            <a:defPPr>
              <a:defRPr lang="ja-JP"/>
            </a:defPPr>
            <a:lvl1pPr indent="0">
              <a:lnSpc>
                <a:spcPct val="90000"/>
              </a:lnSpc>
              <a:spcBef>
                <a:spcPts val="1000"/>
              </a:spcBef>
              <a:buFont typeface="Arial" panose="020B0604020202020204" pitchFamily="34" charset="0"/>
              <a:buNone/>
              <a:defRPr sz="14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ja-JP" dirty="0"/>
              <a:t>TouchableOpacity </a:t>
            </a:r>
            <a:r>
              <a:rPr lang="ja-JP" altLang="en-US" dirty="0"/>
              <a:t>は画面タッチ時に何らかのアクションをさせるコンポーネントです。</a:t>
            </a:r>
            <a:endParaRPr lang="en-US" altLang="ja-JP" dirty="0"/>
          </a:p>
          <a:p>
            <a:r>
              <a:rPr lang="ja-JP" altLang="en-US" dirty="0"/>
              <a:t>この場合、タッチ時に</a:t>
            </a:r>
            <a:r>
              <a:rPr lang="en-US" altLang="ja-JP" dirty="0"/>
              <a:t>navigate</a:t>
            </a:r>
            <a:r>
              <a:rPr lang="ja-JP" altLang="en-US" dirty="0"/>
              <a:t>の関数を使用して画面を遷移させています。</a:t>
            </a:r>
            <a:endParaRPr lang="en-US" altLang="ja-JP" dirty="0"/>
          </a:p>
        </p:txBody>
      </p:sp>
      <p:sp>
        <p:nvSpPr>
          <p:cNvPr id="13" name="正方形/長方形 12">
            <a:extLst>
              <a:ext uri="{FF2B5EF4-FFF2-40B4-BE49-F238E27FC236}">
                <a16:creationId xmlns:a16="http://schemas.microsoft.com/office/drawing/2014/main" id="{760143FF-0C27-4E33-A3FD-E5F484CB20E8}"/>
              </a:ext>
            </a:extLst>
          </p:cNvPr>
          <p:cNvSpPr/>
          <p:nvPr/>
        </p:nvSpPr>
        <p:spPr>
          <a:xfrm>
            <a:off x="8939815" y="1669647"/>
            <a:ext cx="2462934" cy="2591635"/>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吹き出し: 四角形 13">
            <a:extLst>
              <a:ext uri="{FF2B5EF4-FFF2-40B4-BE49-F238E27FC236}">
                <a16:creationId xmlns:a16="http://schemas.microsoft.com/office/drawing/2014/main" id="{8C7F1302-547D-445E-845F-A5F82E4EA423}"/>
              </a:ext>
            </a:extLst>
          </p:cNvPr>
          <p:cNvSpPr/>
          <p:nvPr/>
        </p:nvSpPr>
        <p:spPr>
          <a:xfrm>
            <a:off x="6583996" y="1648679"/>
            <a:ext cx="1782004" cy="352627"/>
          </a:xfrm>
          <a:prstGeom prst="wedgeRectCallout">
            <a:avLst>
              <a:gd name="adj1" fmla="val 79806"/>
              <a:gd name="adj2" fmla="val 697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FlatList</a:t>
            </a:r>
            <a:endParaRPr kumimoji="1" lang="ja-JP" altLang="en-US" dirty="0"/>
          </a:p>
        </p:txBody>
      </p:sp>
      <p:sp>
        <p:nvSpPr>
          <p:cNvPr id="15" name="正方形/長方形 14">
            <a:extLst>
              <a:ext uri="{FF2B5EF4-FFF2-40B4-BE49-F238E27FC236}">
                <a16:creationId xmlns:a16="http://schemas.microsoft.com/office/drawing/2014/main" id="{AAA03C0C-F0B7-4464-B455-0A479EBE99D8}"/>
              </a:ext>
            </a:extLst>
          </p:cNvPr>
          <p:cNvSpPr/>
          <p:nvPr/>
        </p:nvSpPr>
        <p:spPr>
          <a:xfrm>
            <a:off x="9001958" y="3808014"/>
            <a:ext cx="2274300" cy="320104"/>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吹き出し: 四角形 15">
            <a:extLst>
              <a:ext uri="{FF2B5EF4-FFF2-40B4-BE49-F238E27FC236}">
                <a16:creationId xmlns:a16="http://schemas.microsoft.com/office/drawing/2014/main" id="{D153FD56-C215-45BB-B3C6-D30C2F97571D}"/>
              </a:ext>
            </a:extLst>
          </p:cNvPr>
          <p:cNvSpPr/>
          <p:nvPr/>
        </p:nvSpPr>
        <p:spPr>
          <a:xfrm>
            <a:off x="6303146" y="3567996"/>
            <a:ext cx="2205290" cy="352627"/>
          </a:xfrm>
          <a:prstGeom prst="wedgeRectCallout">
            <a:avLst>
              <a:gd name="adj1" fmla="val 68534"/>
              <a:gd name="adj2" fmla="val 697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ja-JP" dirty="0"/>
              <a:t>TouchableOpacity</a:t>
            </a:r>
            <a:endParaRPr kumimoji="1" lang="ja-JP" altLang="en-US" dirty="0"/>
          </a:p>
        </p:txBody>
      </p:sp>
    </p:spTree>
    <p:extLst>
      <p:ext uri="{BB962C8B-B14F-4D97-AF65-F5344CB8AC3E}">
        <p14:creationId xmlns:p14="http://schemas.microsoft.com/office/powerpoint/2010/main" val="2048532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３－７．日記アプリ実装</a:t>
            </a:r>
            <a:endParaRPr kumimoji="1" lang="ja-JP" altLang="en-US" dirty="0"/>
          </a:p>
        </p:txBody>
      </p:sp>
      <p:sp>
        <p:nvSpPr>
          <p:cNvPr id="7" name="コンテンツ プレースホルダー 5"/>
          <p:cNvSpPr txBox="1">
            <a:spLocks/>
          </p:cNvSpPr>
          <p:nvPr/>
        </p:nvSpPr>
        <p:spPr>
          <a:xfrm>
            <a:off x="431799" y="1174334"/>
            <a:ext cx="11199318" cy="205713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 RegistrationScreen.js 】</a:t>
            </a:r>
          </a:p>
          <a:p>
            <a:pPr marL="0" indent="0">
              <a:buFont typeface="Arial" panose="020B0604020202020204" pitchFamily="34" charset="0"/>
              <a:buNone/>
            </a:pPr>
            <a:r>
              <a:rPr lang="ja-JP" altLang="en-US" dirty="0"/>
              <a:t>　このプログラムは日記をデータベースに登録します。</a:t>
            </a:r>
            <a:endParaRPr lang="en-US" altLang="ja-JP" dirty="0"/>
          </a:p>
          <a:p>
            <a:pPr marL="0" indent="0">
              <a:buFont typeface="Arial" panose="020B0604020202020204" pitchFamily="34" charset="0"/>
              <a:buNone/>
            </a:pPr>
            <a:r>
              <a:rPr lang="ja-JP" altLang="en-US" dirty="0"/>
              <a:t>　ソースコードが長いため、</a:t>
            </a:r>
            <a:r>
              <a:rPr lang="en-US" altLang="ja-JP" dirty="0"/>
              <a:t>GitHub</a:t>
            </a:r>
            <a:r>
              <a:rPr lang="ja-JP" altLang="en-US" dirty="0"/>
              <a:t>を参照してください。</a:t>
            </a:r>
            <a:endParaRPr lang="en-US" altLang="ja-JP" dirty="0"/>
          </a:p>
          <a:p>
            <a:pPr marL="0" indent="0">
              <a:buFont typeface="Arial" panose="020B0604020202020204" pitchFamily="34" charset="0"/>
              <a:buNone/>
            </a:pPr>
            <a:endParaRPr lang="en-US" altLang="ja-JP" dirty="0"/>
          </a:p>
          <a:p>
            <a:pPr marL="0" indent="0">
              <a:buNone/>
            </a:pPr>
            <a:r>
              <a:rPr lang="en-US" altLang="ja-JP" dirty="0">
                <a:hlinkClick r:id="rId2"/>
              </a:rPr>
              <a:t>https://github.com/2018SYSTEMI34/sample_source/blob/master/react-native/sample-app/dairy/screens/RegistrationScreen.js</a:t>
            </a:r>
            <a:endParaRPr lang="en-US" altLang="ja-JP" dirty="0"/>
          </a:p>
          <a:p>
            <a:pPr marL="0" indent="0">
              <a:buNone/>
            </a:pPr>
            <a:endParaRPr lang="en-US" altLang="ja-JP" dirty="0"/>
          </a:p>
        </p:txBody>
      </p:sp>
    </p:spTree>
    <p:extLst>
      <p:ext uri="{BB962C8B-B14F-4D97-AF65-F5344CB8AC3E}">
        <p14:creationId xmlns:p14="http://schemas.microsoft.com/office/powerpoint/2010/main" val="2255618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３－</a:t>
            </a:r>
            <a:r>
              <a:rPr lang="en-US" altLang="ja-JP" dirty="0"/>
              <a:t>8</a:t>
            </a:r>
            <a:r>
              <a:rPr lang="ja-JP" altLang="en-US" dirty="0" err="1"/>
              <a:t>．</a:t>
            </a:r>
            <a:r>
              <a:rPr lang="ja-JP" altLang="en-US" dirty="0"/>
              <a:t>日記アプリ実装</a:t>
            </a:r>
            <a:endParaRPr kumimoji="1" lang="ja-JP" altLang="en-US" dirty="0"/>
          </a:p>
        </p:txBody>
      </p:sp>
      <p:sp>
        <p:nvSpPr>
          <p:cNvPr id="7" name="コンテンツ プレースホルダー 5"/>
          <p:cNvSpPr txBox="1">
            <a:spLocks/>
          </p:cNvSpPr>
          <p:nvPr/>
        </p:nvSpPr>
        <p:spPr>
          <a:xfrm>
            <a:off x="431799" y="1174334"/>
            <a:ext cx="11199318" cy="352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a:t>【 RegistrationScreen.js</a:t>
            </a:r>
            <a:r>
              <a:rPr lang="ja-JP" altLang="en-US" sz="1400" dirty="0"/>
              <a:t>のポイント</a:t>
            </a:r>
            <a:r>
              <a:rPr lang="en-US" altLang="ja-JP" sz="1400" dirty="0"/>
              <a:t> 】</a:t>
            </a:r>
          </a:p>
          <a:p>
            <a:pPr marL="0" indent="0">
              <a:buFont typeface="Arial" panose="020B0604020202020204" pitchFamily="34" charset="0"/>
              <a:buNone/>
            </a:pPr>
            <a:r>
              <a:rPr lang="ja-JP" altLang="en-US" sz="1400" dirty="0"/>
              <a:t>　</a:t>
            </a:r>
            <a:endParaRPr lang="en-US" altLang="ja-JP" sz="1400" dirty="0"/>
          </a:p>
        </p:txBody>
      </p:sp>
      <p:sp>
        <p:nvSpPr>
          <p:cNvPr id="9" name="コンテンツ プレースホルダー 5">
            <a:extLst>
              <a:ext uri="{FF2B5EF4-FFF2-40B4-BE49-F238E27FC236}">
                <a16:creationId xmlns:a16="http://schemas.microsoft.com/office/drawing/2014/main" id="{001F3812-5EC0-466F-B065-56A864B390AB}"/>
              </a:ext>
            </a:extLst>
          </p:cNvPr>
          <p:cNvSpPr txBox="1">
            <a:spLocks/>
          </p:cNvSpPr>
          <p:nvPr/>
        </p:nvSpPr>
        <p:spPr>
          <a:xfrm>
            <a:off x="584889" y="3133964"/>
            <a:ext cx="8312030" cy="352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dirty="0"/>
              <a:t>画面表示時に日記のテーブルを作成しています。</a:t>
            </a:r>
            <a:endParaRPr lang="en-US" altLang="ja-JP" sz="1400" dirty="0"/>
          </a:p>
        </p:txBody>
      </p:sp>
      <p:pic>
        <p:nvPicPr>
          <p:cNvPr id="10" name="図 9">
            <a:extLst>
              <a:ext uri="{FF2B5EF4-FFF2-40B4-BE49-F238E27FC236}">
                <a16:creationId xmlns:a16="http://schemas.microsoft.com/office/drawing/2014/main" id="{14F1E442-8C64-40AD-8775-B095187196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9290" y="1718804"/>
            <a:ext cx="1692450" cy="3635406"/>
          </a:xfrm>
          <a:prstGeom prst="rect">
            <a:avLst/>
          </a:prstGeom>
        </p:spPr>
      </p:pic>
      <p:sp>
        <p:nvSpPr>
          <p:cNvPr id="12" name="Rectangle 1">
            <a:extLst>
              <a:ext uri="{FF2B5EF4-FFF2-40B4-BE49-F238E27FC236}">
                <a16:creationId xmlns:a16="http://schemas.microsoft.com/office/drawing/2014/main" id="{6DFDFFA9-80BB-445E-A4DF-7B935DC58C47}"/>
              </a:ext>
            </a:extLst>
          </p:cNvPr>
          <p:cNvSpPr>
            <a:spLocks noChangeArrowheads="1"/>
          </p:cNvSpPr>
          <p:nvPr/>
        </p:nvSpPr>
        <p:spPr bwMode="auto">
          <a:xfrm>
            <a:off x="584889" y="1569658"/>
            <a:ext cx="7723268" cy="1384995"/>
          </a:xfrm>
          <a:prstGeom prst="rect">
            <a:avLst/>
          </a:prstGeom>
          <a:solidFill>
            <a:schemeClr val="tx1">
              <a:lumMod val="75000"/>
              <a:lumOff val="25000"/>
            </a:schemeClr>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9DABAE"/>
                </a:solidFill>
                <a:effectLst/>
                <a:latin typeface="Arial Unicode MS"/>
                <a:ea typeface="SFMono-Regular"/>
              </a:rPr>
              <a:t>// テーブルの作成</a:t>
            </a:r>
            <a:endParaRPr kumimoji="0" lang="en-US" altLang="ja-JP" sz="1000" b="0" i="0" u="none" strike="noStrike" cap="none" normalizeH="0" baseline="0" dirty="0">
              <a:ln>
                <a:noFill/>
              </a:ln>
              <a:solidFill>
                <a:srgbClr val="9DABAE"/>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componentDidMount</a:t>
            </a:r>
            <a:r>
              <a:rPr kumimoji="0" lang="ja-JP" altLang="ja-JP" sz="1000" b="0" i="0" u="none" strike="noStrike" cap="none" normalizeH="0" baseline="0" dirty="0">
                <a:ln>
                  <a:noFill/>
                </a:ln>
                <a:solidFill>
                  <a:srgbClr val="E3E3E3"/>
                </a:solidFill>
                <a:effectLst/>
                <a:latin typeface="Arial Unicode MS"/>
                <a:ea typeface="SFMono-Regular"/>
              </a:rPr>
              <a:t>()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E3E3E3"/>
                </a:solidFill>
                <a:latin typeface="Arial Unicode MS"/>
                <a:ea typeface="SFMono-Regular"/>
              </a:rPr>
              <a:t>  </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db</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transaction</a:t>
            </a:r>
            <a:r>
              <a:rPr kumimoji="0" lang="ja-JP" altLang="ja-JP" sz="1000" b="0" i="0" u="none" strike="noStrike" cap="none" normalizeH="0" baseline="0" dirty="0">
                <a:ln>
                  <a:noFill/>
                </a:ln>
                <a:solidFill>
                  <a:srgbClr val="E3E3E3"/>
                </a:solidFill>
                <a:effectLst/>
                <a:latin typeface="Arial Unicode MS"/>
                <a:ea typeface="SFMono-Regular"/>
              </a:rPr>
              <a:t>(</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E3E3E3"/>
                </a:solidFill>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tx</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FF8095"/>
                </a:solidFill>
                <a:effectLst/>
                <a:latin typeface="Arial" panose="020B0604020202020204" pitchFamily="34" charset="0"/>
              </a:rPr>
              <a:t>=&gt;</a:t>
            </a:r>
            <a:r>
              <a:rPr kumimoji="0" lang="ja-JP" altLang="ja-JP" sz="1000" b="0" i="0" u="none" strike="noStrike" cap="none" normalizeH="0" baseline="0" dirty="0">
                <a:ln>
                  <a:noFill/>
                </a:ln>
                <a:solidFill>
                  <a:srgbClr val="E3E3E3"/>
                </a:solidFill>
                <a:effectLst/>
                <a:latin typeface="Arial Unicode MS"/>
                <a:ea typeface="SFMono-Regular"/>
              </a:rPr>
              <a:t> {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E3E3E3"/>
                </a:solidFill>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tx</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executeSql</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41B7D7"/>
                </a:solidFill>
                <a:effectLst/>
                <a:latin typeface="Arial Unicode MS"/>
                <a:ea typeface="SFMono-Regular"/>
              </a:rPr>
              <a:t>'create table if not exists dairies (id integer primary key autoincrement not null, date numeric, title text, body text);</a:t>
            </a:r>
            <a:r>
              <a:rPr kumimoji="0" lang="ja-JP" altLang="en-US" sz="1000" b="0" i="0" u="none" strike="noStrike" cap="none" normalizeH="0" baseline="0" dirty="0">
                <a:ln>
                  <a:noFill/>
                </a:ln>
                <a:solidFill>
                  <a:srgbClr val="41B7D7"/>
                </a:solidFill>
                <a:effectLst/>
                <a:latin typeface="Arial Unicode MS"/>
                <a:ea typeface="SFMono-Regular"/>
              </a:rPr>
              <a:t>’</a:t>
            </a:r>
            <a:r>
              <a:rPr kumimoji="0" lang="ja-JP" altLang="ja-JP" sz="1000" b="0" i="0" u="none" strike="noStrike" cap="none" normalizeH="0" baseline="0" dirty="0">
                <a:ln>
                  <a:noFill/>
                </a:ln>
                <a:solidFill>
                  <a:srgbClr val="E3E3E3"/>
                </a:solidFill>
                <a:effectLst/>
                <a:latin typeface="Arial Unicode MS"/>
                <a:ea typeface="SFMono-Regular"/>
              </a:rPr>
              <a:t>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E3E3E3"/>
                </a:solidFill>
                <a:latin typeface="Arial Unicode MS"/>
                <a:ea typeface="SFMono-Regular"/>
              </a:rPr>
              <a:t>       </a:t>
            </a:r>
            <a:r>
              <a:rPr kumimoji="0" lang="ja-JP" altLang="ja-JP" sz="1000" b="0" i="0" u="none" strike="noStrike" cap="none" normalizeH="0" baseline="0" dirty="0">
                <a:ln>
                  <a:noFill/>
                </a:ln>
                <a:solidFill>
                  <a:srgbClr val="E3E3E3"/>
                </a:solidFill>
                <a:effectLst/>
                <a:latin typeface="Arial Unicode MS"/>
                <a:ea typeface="SFMono-Regular"/>
              </a:rPr>
              <a:t>}</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dirty="0">
                <a:solidFill>
                  <a:srgbClr val="E3E3E3"/>
                </a:solidFill>
                <a:latin typeface="Arial Unicode MS"/>
                <a:ea typeface="SFMono-Regular"/>
              </a:rPr>
              <a:t>    </a:t>
            </a:r>
            <a:r>
              <a:rPr kumimoji="0" lang="ja-JP" altLang="ja-JP" sz="1000" b="0" i="0" u="none" strike="noStrike" cap="none" normalizeH="0" baseline="0" dirty="0">
                <a:ln>
                  <a:noFill/>
                </a:ln>
                <a:solidFill>
                  <a:srgbClr val="E3E3E3"/>
                </a:solidFill>
                <a:effectLst/>
                <a:latin typeface="Arial Unicode MS"/>
                <a:ea typeface="SFMono-Regular"/>
              </a:rPr>
              <a:t>); </a:t>
            </a:r>
            <a:endParaRPr kumimoji="0" lang="en-US" altLang="ja-JP" sz="1000" b="0" i="0" u="none" strike="noStrike" cap="none" normalizeH="0" baseline="0" dirty="0">
              <a:ln>
                <a:noFill/>
              </a:ln>
              <a:solidFill>
                <a:srgbClr val="E3E3E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E3E3E3"/>
                </a:solidFill>
                <a:effectLst/>
                <a:latin typeface="Arial Unicode MS"/>
                <a:ea typeface="SFMono-Regular"/>
              </a:rPr>
              <a:t>} </a:t>
            </a:r>
            <a:br>
              <a:rPr kumimoji="0" lang="ja-JP" altLang="ja-JP" sz="1000" b="0" i="0" u="none" strike="noStrike" cap="none" normalizeH="0" baseline="0" dirty="0">
                <a:ln>
                  <a:noFill/>
                </a:ln>
                <a:solidFill>
                  <a:schemeClr val="tx1"/>
                </a:solidFill>
                <a:effectLst/>
              </a:rPr>
            </a:br>
            <a:endParaRPr kumimoji="0" lang="ja-JP" altLang="ja-JP" sz="1000" b="0"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E2DD623D-825A-4479-A01E-1DDC68739ED0}"/>
              </a:ext>
            </a:extLst>
          </p:cNvPr>
          <p:cNvSpPr>
            <a:spLocks noChangeArrowheads="1"/>
          </p:cNvSpPr>
          <p:nvPr/>
        </p:nvSpPr>
        <p:spPr bwMode="auto">
          <a:xfrm>
            <a:off x="584889" y="3595571"/>
            <a:ext cx="7934865" cy="307777"/>
          </a:xfrm>
          <a:prstGeom prst="rect">
            <a:avLst/>
          </a:prstGeom>
          <a:solidFill>
            <a:schemeClr val="tx1">
              <a:lumMod val="75000"/>
              <a:lumOff val="25000"/>
            </a:schemeClr>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FF8095"/>
                </a:solidFill>
                <a:effectLst/>
                <a:latin typeface="Arial" panose="020B0604020202020204" pitchFamily="34" charset="0"/>
              </a:rPr>
              <a:t>&lt;</a:t>
            </a:r>
            <a:r>
              <a:rPr kumimoji="0" lang="ja-JP" altLang="ja-JP" sz="1000" b="0" i="0" u="none" strike="noStrike" cap="none" normalizeH="0" baseline="0" dirty="0">
                <a:ln>
                  <a:noFill/>
                </a:ln>
                <a:solidFill>
                  <a:srgbClr val="8BDF4C"/>
                </a:solidFill>
                <a:effectLst/>
                <a:latin typeface="Arial Unicode MS"/>
                <a:ea typeface="SFMono-Regular"/>
              </a:rPr>
              <a:t>DateTimePicker</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isVisible</a:t>
            </a:r>
            <a:r>
              <a:rPr kumimoji="0" lang="ja-JP" altLang="ja-JP" sz="1000" b="0" i="0" u="none" strike="noStrike" cap="none" normalizeH="0" baseline="0" dirty="0">
                <a:ln>
                  <a:noFill/>
                </a:ln>
                <a:solidFill>
                  <a:srgbClr val="FF8095"/>
                </a:solidFill>
                <a:effectLst/>
                <a:latin typeface="Arial" panose="020B0604020202020204" pitchFamily="34" charset="0"/>
              </a:rPr>
              <a:t>=</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EBD247"/>
                </a:solidFill>
                <a:effectLst/>
                <a:latin typeface="Arial Unicode MS"/>
                <a:ea typeface="SFMono-Regular"/>
              </a:rPr>
              <a:t>this</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state</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isDateTimePickerVisible</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onConfirm</a:t>
            </a:r>
            <a:r>
              <a:rPr kumimoji="0" lang="ja-JP" altLang="ja-JP" sz="1000" b="0" i="0" u="none" strike="noStrike" cap="none" normalizeH="0" baseline="0" dirty="0">
                <a:ln>
                  <a:noFill/>
                </a:ln>
                <a:solidFill>
                  <a:srgbClr val="FF8095"/>
                </a:solidFill>
                <a:effectLst/>
                <a:latin typeface="Arial" panose="020B0604020202020204" pitchFamily="34" charset="0"/>
              </a:rPr>
              <a:t>=</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EBD247"/>
                </a:solidFill>
                <a:effectLst/>
                <a:latin typeface="Arial Unicode MS"/>
                <a:ea typeface="SFMono-Regular"/>
              </a:rPr>
              <a:t>this</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handleDatePicked</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8BDF4C"/>
                </a:solidFill>
                <a:effectLst/>
                <a:latin typeface="Arial Unicode MS"/>
                <a:ea typeface="SFMono-Regular"/>
              </a:rPr>
              <a:t>onCancel</a:t>
            </a:r>
            <a:r>
              <a:rPr kumimoji="0" lang="ja-JP" altLang="ja-JP" sz="1000" b="0" i="0" u="none" strike="noStrike" cap="none" normalizeH="0" baseline="0" dirty="0">
                <a:ln>
                  <a:noFill/>
                </a:ln>
                <a:solidFill>
                  <a:srgbClr val="FF8095"/>
                </a:solidFill>
                <a:effectLst/>
                <a:latin typeface="Arial" panose="020B0604020202020204" pitchFamily="34" charset="0"/>
              </a:rPr>
              <a:t>=</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EBD247"/>
                </a:solidFill>
                <a:effectLst/>
                <a:latin typeface="Arial Unicode MS"/>
                <a:ea typeface="SFMono-Regular"/>
              </a:rPr>
              <a:t>this</a:t>
            </a:r>
            <a:r>
              <a:rPr kumimoji="0" lang="ja-JP" altLang="ja-JP" sz="1000" b="0" i="0" u="none" strike="noStrike" cap="none" normalizeH="0" baseline="0" dirty="0">
                <a:ln>
                  <a:noFill/>
                </a:ln>
                <a:solidFill>
                  <a:srgbClr val="E3E3E3"/>
                </a:solidFill>
                <a:effectLst/>
                <a:latin typeface="Arial Unicode MS"/>
                <a:ea typeface="SFMono-Regular"/>
              </a:rPr>
              <a:t>.</a:t>
            </a:r>
            <a:r>
              <a:rPr kumimoji="0" lang="ja-JP" altLang="ja-JP" sz="1000" b="0" i="0" u="none" strike="noStrike" cap="none" normalizeH="0" baseline="0" dirty="0">
                <a:ln>
                  <a:noFill/>
                </a:ln>
                <a:solidFill>
                  <a:srgbClr val="8BDF4C"/>
                </a:solidFill>
                <a:effectLst/>
                <a:latin typeface="Arial Unicode MS"/>
                <a:ea typeface="SFMono-Regular"/>
              </a:rPr>
              <a:t>hideDateTimePicker</a:t>
            </a:r>
            <a:r>
              <a:rPr kumimoji="0" lang="ja-JP" altLang="ja-JP" sz="1000" b="0" i="0" u="none" strike="noStrike" cap="none" normalizeH="0" baseline="0" dirty="0">
                <a:ln>
                  <a:noFill/>
                </a:ln>
                <a:solidFill>
                  <a:srgbClr val="E3E3E3"/>
                </a:solidFill>
                <a:effectLst/>
                <a:latin typeface="Arial Unicode MS"/>
                <a:ea typeface="SFMono-Regular"/>
              </a:rPr>
              <a:t>} </a:t>
            </a:r>
            <a:r>
              <a:rPr kumimoji="0" lang="ja-JP" altLang="ja-JP" sz="1000" b="0" i="0" u="none" strike="noStrike" cap="none" normalizeH="0" baseline="0" dirty="0">
                <a:ln>
                  <a:noFill/>
                </a:ln>
                <a:solidFill>
                  <a:srgbClr val="41B7D7"/>
                </a:solidFill>
                <a:effectLst/>
                <a:latin typeface="Arial Unicode MS"/>
                <a:ea typeface="SFMono-Regular"/>
              </a:rPr>
              <a:t>/</a:t>
            </a:r>
            <a:r>
              <a:rPr kumimoji="0" lang="ja-JP" altLang="ja-JP" sz="1000" b="0" i="0" u="none" strike="noStrike" cap="none" normalizeH="0" baseline="0" dirty="0">
                <a:ln>
                  <a:noFill/>
                </a:ln>
                <a:solidFill>
                  <a:srgbClr val="DDDDDD"/>
                </a:solidFill>
                <a:effectLst/>
                <a:latin typeface="Arial Unicode MS"/>
                <a:ea typeface="SFMono-Regular"/>
              </a:rPr>
              <a:t>&gt; </a:t>
            </a:r>
            <a:br>
              <a:rPr kumimoji="0" lang="ja-JP" altLang="ja-JP" sz="1000" b="0" i="0" u="none" strike="noStrike" cap="none" normalizeH="0" baseline="0" dirty="0">
                <a:ln>
                  <a:noFill/>
                </a:ln>
                <a:solidFill>
                  <a:schemeClr val="tx1"/>
                </a:solidFill>
                <a:effectLst/>
              </a:rPr>
            </a:br>
            <a:endParaRPr kumimoji="0" lang="ja-JP" altLang="ja-JP" sz="1000" b="0" i="0" u="none" strike="noStrike" cap="none" normalizeH="0" baseline="0" dirty="0">
              <a:ln>
                <a:noFill/>
              </a:ln>
              <a:solidFill>
                <a:schemeClr val="tx1"/>
              </a:solidFill>
              <a:effectLst/>
              <a:latin typeface="Arial" panose="020B0604020202020204" pitchFamily="34" charset="0"/>
            </a:endParaRPr>
          </a:p>
        </p:txBody>
      </p:sp>
      <p:sp>
        <p:nvSpPr>
          <p:cNvPr id="15" name="コンテンツ プレースホルダー 5">
            <a:extLst>
              <a:ext uri="{FF2B5EF4-FFF2-40B4-BE49-F238E27FC236}">
                <a16:creationId xmlns:a16="http://schemas.microsoft.com/office/drawing/2014/main" id="{1DDDC128-B108-4664-9CC1-3FFAF75D09D4}"/>
              </a:ext>
            </a:extLst>
          </p:cNvPr>
          <p:cNvSpPr txBox="1">
            <a:spLocks/>
          </p:cNvSpPr>
          <p:nvPr/>
        </p:nvSpPr>
        <p:spPr>
          <a:xfrm>
            <a:off x="651694" y="4226211"/>
            <a:ext cx="8312030" cy="7896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400" dirty="0" err="1"/>
              <a:t>DatePicker</a:t>
            </a:r>
            <a:r>
              <a:rPr lang="ja-JP" altLang="en-US" sz="1400" dirty="0"/>
              <a:t>の部品は</a:t>
            </a:r>
            <a:r>
              <a:rPr lang="en-US" altLang="ja-JP" sz="1400" dirty="0"/>
              <a:t>React</a:t>
            </a:r>
            <a:r>
              <a:rPr lang="ja-JP" altLang="en-US" sz="1400" dirty="0"/>
              <a:t>標準のものは使いにくいため、外部のモジュールをインストールして使用しています。</a:t>
            </a:r>
            <a:endParaRPr lang="en-US" altLang="ja-JP" sz="1400" dirty="0"/>
          </a:p>
          <a:p>
            <a:pPr marL="0" indent="0">
              <a:buNone/>
            </a:pPr>
            <a:r>
              <a:rPr lang="en-US" altLang="ja-JP" sz="1400" dirty="0"/>
              <a:t>react-native-modal-datetime-picker</a:t>
            </a:r>
            <a:r>
              <a:rPr lang="ja-JP" altLang="en-US" sz="1400" dirty="0"/>
              <a:t>を</a:t>
            </a:r>
            <a:r>
              <a:rPr lang="en-US" altLang="ja-JP" sz="1400" dirty="0" err="1"/>
              <a:t>npm</a:t>
            </a:r>
            <a:r>
              <a:rPr lang="ja-JP" altLang="en-US" sz="1400" dirty="0"/>
              <a:t>または</a:t>
            </a:r>
            <a:r>
              <a:rPr lang="en-US" altLang="ja-JP" sz="1400" dirty="0"/>
              <a:t>yarn</a:t>
            </a:r>
            <a:r>
              <a:rPr lang="ja-JP" altLang="en-US" sz="1400" dirty="0"/>
              <a:t>でインストールしてくだい。</a:t>
            </a:r>
            <a:r>
              <a:rPr lang="en-US" altLang="ja-JP" sz="1400" dirty="0"/>
              <a:t> </a:t>
            </a:r>
          </a:p>
          <a:p>
            <a:pPr marL="0" indent="0">
              <a:buNone/>
            </a:pPr>
            <a:endParaRPr lang="en-US" altLang="ja-JP" sz="1400" dirty="0"/>
          </a:p>
        </p:txBody>
      </p:sp>
    </p:spTree>
    <p:extLst>
      <p:ext uri="{BB962C8B-B14F-4D97-AF65-F5344CB8AC3E}">
        <p14:creationId xmlns:p14="http://schemas.microsoft.com/office/powerpoint/2010/main" val="4185927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３－</a:t>
            </a:r>
            <a:r>
              <a:rPr lang="en-US" altLang="ja-JP" dirty="0"/>
              <a:t>9</a:t>
            </a:r>
            <a:r>
              <a:rPr lang="ja-JP" altLang="en-US" dirty="0" err="1"/>
              <a:t>．</a:t>
            </a:r>
            <a:r>
              <a:rPr lang="ja-JP" altLang="en-US" dirty="0"/>
              <a:t>日記アプリ実装</a:t>
            </a:r>
            <a:endParaRPr kumimoji="1" lang="ja-JP" altLang="en-US" dirty="0"/>
          </a:p>
        </p:txBody>
      </p:sp>
      <p:sp>
        <p:nvSpPr>
          <p:cNvPr id="7" name="コンテンツ プレースホルダー 5"/>
          <p:cNvSpPr txBox="1">
            <a:spLocks/>
          </p:cNvSpPr>
          <p:nvPr/>
        </p:nvSpPr>
        <p:spPr>
          <a:xfrm>
            <a:off x="431799" y="1174334"/>
            <a:ext cx="11199318" cy="4258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a:t>【 UpdateScreen.js 】</a:t>
            </a:r>
          </a:p>
          <a:p>
            <a:pPr marL="0" indent="0">
              <a:buFont typeface="Arial" panose="020B0604020202020204" pitchFamily="34" charset="0"/>
              <a:buNone/>
            </a:pPr>
            <a:r>
              <a:rPr lang="ja-JP" altLang="en-US" sz="1800" dirty="0"/>
              <a:t>　このプログラムは日記を更新します。</a:t>
            </a:r>
            <a:endParaRPr lang="en-US" altLang="ja-JP" sz="1800" dirty="0"/>
          </a:p>
          <a:p>
            <a:pPr marL="0" indent="0">
              <a:buFont typeface="Arial" panose="020B0604020202020204" pitchFamily="34" charset="0"/>
              <a:buNone/>
            </a:pPr>
            <a:r>
              <a:rPr lang="ja-JP" altLang="en-US" sz="1800" dirty="0"/>
              <a:t>　ソースコードが長いため、</a:t>
            </a:r>
            <a:r>
              <a:rPr lang="en-US" altLang="ja-JP" sz="1800" dirty="0"/>
              <a:t>GitHub</a:t>
            </a:r>
            <a:r>
              <a:rPr lang="ja-JP" altLang="en-US" sz="1800" dirty="0"/>
              <a:t>を参照してください。</a:t>
            </a:r>
            <a:endParaRPr lang="en-US" altLang="ja-JP" sz="1800" dirty="0"/>
          </a:p>
          <a:p>
            <a:pPr marL="0" indent="0">
              <a:buFont typeface="Arial" panose="020B0604020202020204" pitchFamily="34" charset="0"/>
              <a:buNone/>
            </a:pPr>
            <a:endParaRPr lang="en-US" altLang="ja-JP" sz="1800" dirty="0"/>
          </a:p>
          <a:p>
            <a:pPr marL="0" indent="0">
              <a:buNone/>
            </a:pPr>
            <a:r>
              <a:rPr lang="en-US" altLang="ja-JP" sz="1800" dirty="0">
                <a:hlinkClick r:id="rId2"/>
              </a:rPr>
              <a:t>https://github.com/2018SYSTEMI34/sample_source/blob/master/react-native/sample-app/dairy/screens/UpdateScreen.js</a:t>
            </a:r>
            <a:endParaRPr lang="en-US" altLang="ja-JP" sz="1800" dirty="0"/>
          </a:p>
          <a:p>
            <a:pPr marL="0" indent="0">
              <a:buNone/>
            </a:pPr>
            <a:endParaRPr lang="en-US" altLang="ja-JP" sz="1800" dirty="0"/>
          </a:p>
          <a:p>
            <a:pPr marL="0" indent="0">
              <a:buNone/>
            </a:pPr>
            <a:endParaRPr lang="en-US" altLang="ja-JP" sz="1800" dirty="0"/>
          </a:p>
          <a:p>
            <a:pPr marL="0" indent="0">
              <a:buNone/>
            </a:pPr>
            <a:r>
              <a:rPr lang="ja-JP" altLang="en-US" sz="1800" dirty="0"/>
              <a:t>このソースコードはほぼ</a:t>
            </a:r>
            <a:r>
              <a:rPr lang="en-US" altLang="ja-JP" sz="1800" dirty="0"/>
              <a:t>RegistraionScreen.js</a:t>
            </a:r>
            <a:r>
              <a:rPr lang="ja-JP" altLang="en-US" sz="1800" dirty="0"/>
              <a:t>と同じため説明は省略します。</a:t>
            </a:r>
            <a:endParaRPr lang="en-US" altLang="ja-JP" sz="1800" dirty="0"/>
          </a:p>
        </p:txBody>
      </p:sp>
    </p:spTree>
    <p:extLst>
      <p:ext uri="{BB962C8B-B14F-4D97-AF65-F5344CB8AC3E}">
        <p14:creationId xmlns:p14="http://schemas.microsoft.com/office/powerpoint/2010/main" val="3632286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7" name="コンテンツ プレースホルダー 5"/>
          <p:cNvSpPr txBox="1">
            <a:spLocks/>
          </p:cNvSpPr>
          <p:nvPr/>
        </p:nvSpPr>
        <p:spPr>
          <a:xfrm>
            <a:off x="406400" y="1405291"/>
            <a:ext cx="11379200" cy="4214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a:t>
            </a:r>
            <a:r>
              <a:rPr lang="ja-JP" altLang="en-US" dirty="0"/>
              <a:t>まとめ</a:t>
            </a:r>
            <a:r>
              <a:rPr lang="en-US" altLang="ja-JP" dirty="0"/>
              <a:t>】</a:t>
            </a:r>
          </a:p>
          <a:p>
            <a:pPr marL="0" indent="0">
              <a:buFont typeface="Arial" panose="020B0604020202020204" pitchFamily="34" charset="0"/>
              <a:buNone/>
            </a:pPr>
            <a:r>
              <a:rPr lang="en-US" altLang="ja-JP" dirty="0" err="1"/>
              <a:t>ReactNative</a:t>
            </a:r>
            <a:r>
              <a:rPr lang="ja-JP" altLang="en-US" dirty="0" err="1"/>
              <a:t>での</a:t>
            </a:r>
            <a:r>
              <a:rPr lang="ja-JP" altLang="en-US" dirty="0"/>
              <a:t>アプリ作成の強みは</a:t>
            </a:r>
            <a:r>
              <a:rPr lang="en-US" altLang="ja-JP" dirty="0" err="1"/>
              <a:t>ios</a:t>
            </a:r>
            <a:r>
              <a:rPr lang="ja-JP" altLang="en-US" dirty="0"/>
              <a:t>と</a:t>
            </a:r>
            <a:r>
              <a:rPr lang="en-US" altLang="ja-JP" dirty="0"/>
              <a:t>android</a:t>
            </a:r>
            <a:r>
              <a:rPr lang="ja-JP" altLang="en-US" dirty="0"/>
              <a:t>の両方で動くことが強みとされています。</a:t>
            </a:r>
            <a:endParaRPr lang="en-US" altLang="ja-JP" dirty="0"/>
          </a:p>
          <a:p>
            <a:pPr marL="0" indent="0">
              <a:buFont typeface="Arial" panose="020B0604020202020204" pitchFamily="34" charset="0"/>
              <a:buNone/>
            </a:pPr>
            <a:r>
              <a:rPr lang="ja-JP" altLang="en-US" dirty="0"/>
              <a:t>しかし、</a:t>
            </a:r>
            <a:r>
              <a:rPr lang="en-US" altLang="ja-JP" dirty="0" err="1"/>
              <a:t>ReactNative</a:t>
            </a:r>
            <a:r>
              <a:rPr lang="ja-JP" altLang="en-US" dirty="0"/>
              <a:t>の標準コンポーネントは</a:t>
            </a:r>
            <a:r>
              <a:rPr lang="en-US" altLang="ja-JP" dirty="0"/>
              <a:t>android</a:t>
            </a:r>
            <a:r>
              <a:rPr lang="ja-JP" altLang="en-US" dirty="0"/>
              <a:t>でしか動作しない部品などが存在しています。</a:t>
            </a:r>
            <a:endParaRPr lang="en-US" altLang="ja-JP" dirty="0"/>
          </a:p>
          <a:p>
            <a:pPr marL="0" indent="0">
              <a:buFont typeface="Arial" panose="020B0604020202020204" pitchFamily="34" charset="0"/>
              <a:buNone/>
            </a:pPr>
            <a:r>
              <a:rPr lang="ja-JP" altLang="en-US" dirty="0"/>
              <a:t>今回の日記アプリなど簡単なものならよいのですが、複雑なものになるとかゆいところに手が届かない状態です。</a:t>
            </a:r>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r>
              <a:rPr lang="ja-JP" altLang="en-US" dirty="0"/>
              <a:t>また、</a:t>
            </a:r>
            <a:r>
              <a:rPr lang="en-US" altLang="ja-JP" dirty="0" err="1"/>
              <a:t>ReactNative</a:t>
            </a:r>
            <a:r>
              <a:rPr lang="ja-JP" altLang="en-US" dirty="0"/>
              <a:t>では個人が作ったようなコンポーネントが多数を占めていて、開発の効率化させる場合、</a:t>
            </a:r>
            <a:endParaRPr lang="en-US" altLang="ja-JP" dirty="0"/>
          </a:p>
          <a:p>
            <a:pPr marL="0" indent="0">
              <a:buFont typeface="Arial" panose="020B0604020202020204" pitchFamily="34" charset="0"/>
              <a:buNone/>
            </a:pPr>
            <a:r>
              <a:rPr lang="ja-JP" altLang="en-US" dirty="0"/>
              <a:t>このような部品をいれなければならないケースが存在します。</a:t>
            </a:r>
            <a:endParaRPr lang="en-US" altLang="ja-JP" dirty="0"/>
          </a:p>
          <a:p>
            <a:pPr marL="0" indent="0">
              <a:buFont typeface="Arial" panose="020B0604020202020204" pitchFamily="34" charset="0"/>
              <a:buNone/>
            </a:pPr>
            <a:r>
              <a:rPr lang="ja-JP" altLang="en-US" dirty="0"/>
              <a:t>そういった意味でも、業務で使用する場合は</a:t>
            </a:r>
            <a:r>
              <a:rPr lang="en-US" altLang="ja-JP" dirty="0" err="1"/>
              <a:t>ReactNative</a:t>
            </a:r>
            <a:r>
              <a:rPr lang="ja-JP" altLang="en-US" dirty="0"/>
              <a:t>を使用する難しさは感じました</a:t>
            </a:r>
            <a:endParaRPr lang="en-US" altLang="ja-JP" dirty="0"/>
          </a:p>
        </p:txBody>
      </p:sp>
    </p:spTree>
    <p:extLst>
      <p:ext uri="{BB962C8B-B14F-4D97-AF65-F5344CB8AC3E}">
        <p14:creationId xmlns:p14="http://schemas.microsoft.com/office/powerpoint/2010/main" val="195219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前書き</a:t>
            </a:r>
            <a:endParaRPr kumimoji="1" lang="ja-JP" altLang="en-US" dirty="0"/>
          </a:p>
        </p:txBody>
      </p:sp>
      <p:sp>
        <p:nvSpPr>
          <p:cNvPr id="7" name="コンテンツ プレースホルダー 5"/>
          <p:cNvSpPr txBox="1">
            <a:spLocks/>
          </p:cNvSpPr>
          <p:nvPr/>
        </p:nvSpPr>
        <p:spPr>
          <a:xfrm>
            <a:off x="406400" y="1405292"/>
            <a:ext cx="11379200" cy="2323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a:t>
            </a:r>
            <a:r>
              <a:rPr lang="ja-JP" altLang="en-US" dirty="0"/>
              <a:t>概要</a:t>
            </a:r>
            <a:r>
              <a:rPr lang="en-US" altLang="ja-JP" dirty="0"/>
              <a:t>】</a:t>
            </a:r>
          </a:p>
          <a:p>
            <a:pPr marL="0" indent="0">
              <a:buFont typeface="Arial" panose="020B0604020202020204" pitchFamily="34" charset="0"/>
              <a:buNone/>
            </a:pPr>
            <a:r>
              <a:rPr lang="ja-JP" altLang="en-US" dirty="0"/>
              <a:t>このスライドでは、</a:t>
            </a:r>
            <a:r>
              <a:rPr lang="en-US" altLang="ja-JP" dirty="0" err="1"/>
              <a:t>ReactNative</a:t>
            </a:r>
            <a:r>
              <a:rPr lang="ja-JP" altLang="en-US" dirty="0"/>
              <a:t>の独学で勉強して結果を整理し、簡単な日記アプリを作成していきます。</a:t>
            </a:r>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r>
              <a:rPr lang="en-US" altLang="ja-JP" dirty="0" err="1"/>
              <a:t>ReactNative</a:t>
            </a:r>
            <a:r>
              <a:rPr lang="ja-JP" altLang="en-US" dirty="0"/>
              <a:t>は</a:t>
            </a:r>
            <a:r>
              <a:rPr lang="en-US" altLang="ja-JP" dirty="0"/>
              <a:t>React</a:t>
            </a:r>
            <a:r>
              <a:rPr lang="ja-JP" altLang="en-US" dirty="0"/>
              <a:t>ベースでスマホアプリを作成可能なフレームワークです。</a:t>
            </a:r>
            <a:endParaRPr lang="en-US" altLang="ja-JP" dirty="0"/>
          </a:p>
          <a:p>
            <a:pPr marL="0" indent="0">
              <a:buFont typeface="Arial" panose="020B0604020202020204" pitchFamily="34" charset="0"/>
              <a:buNone/>
            </a:pPr>
            <a:r>
              <a:rPr lang="en-US" altLang="ja-JP" dirty="0"/>
              <a:t>JavaScript</a:t>
            </a:r>
            <a:r>
              <a:rPr lang="ja-JP" altLang="en-US" dirty="0"/>
              <a:t>と</a:t>
            </a:r>
            <a:r>
              <a:rPr lang="en-US" altLang="ja-JP" dirty="0"/>
              <a:t>React</a:t>
            </a:r>
            <a:r>
              <a:rPr lang="ja-JP" altLang="en-US" dirty="0"/>
              <a:t>の知識があれば作成可能なため、</a:t>
            </a:r>
            <a:r>
              <a:rPr lang="en-US" altLang="ja-JP" dirty="0"/>
              <a:t>React</a:t>
            </a:r>
            <a:r>
              <a:rPr lang="ja-JP" altLang="en-US" dirty="0"/>
              <a:t>の知識があれば学習コストが少なくてすみます。</a:t>
            </a:r>
            <a:endParaRPr lang="en-US" altLang="ja-JP" dirty="0"/>
          </a:p>
          <a:p>
            <a:pPr marL="0" indent="0">
              <a:buFont typeface="Arial" panose="020B0604020202020204" pitchFamily="34" charset="0"/>
              <a:buNone/>
            </a:pPr>
            <a:endParaRPr lang="en-US" altLang="ja-JP" dirty="0"/>
          </a:p>
        </p:txBody>
      </p:sp>
      <p:sp>
        <p:nvSpPr>
          <p:cNvPr id="4" name="コンテンツ プレースホルダー 5">
            <a:extLst>
              <a:ext uri="{FF2B5EF4-FFF2-40B4-BE49-F238E27FC236}">
                <a16:creationId xmlns:a16="http://schemas.microsoft.com/office/drawing/2014/main" id="{E406079E-17EF-45E7-8138-EA3592E021F8}"/>
              </a:ext>
            </a:extLst>
          </p:cNvPr>
          <p:cNvSpPr txBox="1">
            <a:spLocks/>
          </p:cNvSpPr>
          <p:nvPr/>
        </p:nvSpPr>
        <p:spPr>
          <a:xfrm>
            <a:off x="431799" y="3701465"/>
            <a:ext cx="11379200" cy="1112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a:t>
            </a:r>
            <a:r>
              <a:rPr lang="ja-JP" altLang="en-US" dirty="0"/>
              <a:t>対象者</a:t>
            </a:r>
            <a:r>
              <a:rPr lang="en-US" altLang="ja-JP" dirty="0"/>
              <a:t>】</a:t>
            </a:r>
          </a:p>
          <a:p>
            <a:pPr marL="0" indent="0">
              <a:buFont typeface="Arial" panose="020B0604020202020204" pitchFamily="34" charset="0"/>
              <a:buNone/>
            </a:pPr>
            <a:r>
              <a:rPr lang="ja-JP" altLang="en-US" dirty="0"/>
              <a:t>このスライドはプログラミングの経験はあるが、</a:t>
            </a:r>
            <a:r>
              <a:rPr lang="en-US" altLang="ja-JP" dirty="0" err="1"/>
              <a:t>ReactNative</a:t>
            </a:r>
            <a:r>
              <a:rPr lang="ja-JP" altLang="en-US" dirty="0"/>
              <a:t>の経験がない人が対象者になります。</a:t>
            </a:r>
            <a:endParaRPr lang="en-US" altLang="ja-JP" dirty="0"/>
          </a:p>
          <a:p>
            <a:pPr marL="0" indent="0">
              <a:buFont typeface="Arial" panose="020B0604020202020204" pitchFamily="34" charset="0"/>
              <a:buNone/>
            </a:pPr>
            <a:endParaRPr lang="en-US" altLang="ja-JP" dirty="0"/>
          </a:p>
        </p:txBody>
      </p:sp>
      <p:sp>
        <p:nvSpPr>
          <p:cNvPr id="5" name="コンテンツ プレースホルダー 5">
            <a:extLst>
              <a:ext uri="{FF2B5EF4-FFF2-40B4-BE49-F238E27FC236}">
                <a16:creationId xmlns:a16="http://schemas.microsoft.com/office/drawing/2014/main" id="{EFC4DA77-1861-4E6C-82EF-28EE09045CA8}"/>
              </a:ext>
            </a:extLst>
          </p:cNvPr>
          <p:cNvSpPr txBox="1">
            <a:spLocks/>
          </p:cNvSpPr>
          <p:nvPr/>
        </p:nvSpPr>
        <p:spPr>
          <a:xfrm>
            <a:off x="431799" y="4736098"/>
            <a:ext cx="11469456" cy="14332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a:t>
            </a:r>
            <a:r>
              <a:rPr lang="ja-JP" altLang="en-US" dirty="0"/>
              <a:t>サンプルソース</a:t>
            </a:r>
            <a:r>
              <a:rPr lang="en-US" altLang="ja-JP" dirty="0"/>
              <a:t>】</a:t>
            </a:r>
          </a:p>
          <a:p>
            <a:pPr marL="0" indent="0">
              <a:buFont typeface="Arial" panose="020B0604020202020204" pitchFamily="34" charset="0"/>
              <a:buNone/>
            </a:pPr>
            <a:r>
              <a:rPr lang="ja-JP" altLang="en-US" dirty="0"/>
              <a:t>サンプルソースは</a:t>
            </a:r>
            <a:r>
              <a:rPr lang="en-US" altLang="ja-JP" dirty="0"/>
              <a:t>GitHub</a:t>
            </a:r>
            <a:r>
              <a:rPr lang="ja-JP" altLang="en-US" dirty="0"/>
              <a:t>に公開しています。</a:t>
            </a:r>
            <a:endParaRPr lang="en-US" altLang="ja-JP" dirty="0"/>
          </a:p>
          <a:p>
            <a:pPr marL="0" indent="0">
              <a:buNone/>
            </a:pPr>
            <a:r>
              <a:rPr lang="en-US" altLang="ja-JP" dirty="0"/>
              <a:t>https://github.com/2018SYSTEMI34/sample_source/tree/master/react-native/sample-app/dairy</a:t>
            </a:r>
          </a:p>
        </p:txBody>
      </p:sp>
    </p:spTree>
    <p:extLst>
      <p:ext uri="{BB962C8B-B14F-4D97-AF65-F5344CB8AC3E}">
        <p14:creationId xmlns:p14="http://schemas.microsoft.com/office/powerpoint/2010/main" val="3428112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目次</a:t>
            </a:r>
          </a:p>
        </p:txBody>
      </p:sp>
      <p:sp>
        <p:nvSpPr>
          <p:cNvPr id="6" name="コンテンツ プレースホルダー 5"/>
          <p:cNvSpPr>
            <a:spLocks noGrp="1"/>
          </p:cNvSpPr>
          <p:nvPr>
            <p:ph idx="1"/>
          </p:nvPr>
        </p:nvSpPr>
        <p:spPr>
          <a:xfrm>
            <a:off x="431800" y="1187356"/>
            <a:ext cx="11379200" cy="4921344"/>
          </a:xfrm>
        </p:spPr>
        <p:txBody>
          <a:bodyPr/>
          <a:lstStyle/>
          <a:p>
            <a:pPr marL="0" indent="0">
              <a:buNone/>
            </a:pPr>
            <a:r>
              <a:rPr lang="ja-JP" altLang="en-US" dirty="0"/>
              <a:t>１．</a:t>
            </a:r>
            <a:r>
              <a:rPr kumimoji="1" lang="ja-JP" altLang="en-US" dirty="0"/>
              <a:t>　日記</a:t>
            </a:r>
            <a:r>
              <a:rPr lang="ja-JP" altLang="en-US" dirty="0"/>
              <a:t>アプリ概要</a:t>
            </a:r>
            <a:endParaRPr lang="en-US" altLang="ja-JP" dirty="0"/>
          </a:p>
          <a:p>
            <a:pPr marL="0" indent="0">
              <a:buNone/>
            </a:pPr>
            <a:r>
              <a:rPr kumimoji="1" lang="ja-JP" altLang="en-US" dirty="0"/>
              <a:t>２．　</a:t>
            </a:r>
            <a:r>
              <a:rPr lang="ja-JP" altLang="en-US" dirty="0"/>
              <a:t>プロジェクト作成</a:t>
            </a:r>
            <a:endParaRPr kumimoji="1" lang="en-US" altLang="ja-JP" dirty="0"/>
          </a:p>
          <a:p>
            <a:pPr marL="0" indent="0">
              <a:buNone/>
            </a:pPr>
            <a:r>
              <a:rPr lang="ja-JP" altLang="en-US" dirty="0"/>
              <a:t>３</a:t>
            </a:r>
            <a:r>
              <a:rPr lang="en-US" altLang="ja-JP" dirty="0"/>
              <a:t>.</a:t>
            </a:r>
            <a:r>
              <a:rPr lang="ja-JP" altLang="en-US" dirty="0"/>
              <a:t>　　日記アプリ実装</a:t>
            </a:r>
            <a:endParaRPr lang="en-US" altLang="ja-JP" dirty="0"/>
          </a:p>
          <a:p>
            <a:pPr marL="0" indent="0">
              <a:buNone/>
            </a:pPr>
            <a:r>
              <a:rPr kumimoji="1" lang="ja-JP" altLang="en-US" dirty="0"/>
              <a:t>４</a:t>
            </a:r>
            <a:r>
              <a:rPr kumimoji="1" lang="en-US" altLang="ja-JP" dirty="0"/>
              <a:t>.</a:t>
            </a:r>
            <a:r>
              <a:rPr kumimoji="1" lang="ja-JP" altLang="en-US" dirty="0"/>
              <a:t>　　まとめ</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9790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１－１．日記アプリ概要</a:t>
            </a:r>
            <a:endParaRPr kumimoji="1" lang="ja-JP" altLang="en-US" dirty="0"/>
          </a:p>
        </p:txBody>
      </p:sp>
      <p:sp>
        <p:nvSpPr>
          <p:cNvPr id="7" name="コンテンツ プレースホルダー 5"/>
          <p:cNvSpPr txBox="1">
            <a:spLocks/>
          </p:cNvSpPr>
          <p:nvPr/>
        </p:nvSpPr>
        <p:spPr>
          <a:xfrm>
            <a:off x="406400" y="1138961"/>
            <a:ext cx="11379200" cy="5389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a:t>
            </a:r>
            <a:r>
              <a:rPr lang="ja-JP" altLang="en-US" dirty="0"/>
              <a:t>日記アプリの画面構成</a:t>
            </a:r>
            <a:r>
              <a:rPr lang="en-US" altLang="ja-JP" dirty="0"/>
              <a:t>】</a:t>
            </a:r>
          </a:p>
        </p:txBody>
      </p:sp>
      <p:sp>
        <p:nvSpPr>
          <p:cNvPr id="3" name="正方形/長方形 2">
            <a:extLst>
              <a:ext uri="{FF2B5EF4-FFF2-40B4-BE49-F238E27FC236}">
                <a16:creationId xmlns:a16="http://schemas.microsoft.com/office/drawing/2014/main" id="{46BC49D8-F1AF-45E2-8691-CB4CE338A854}"/>
              </a:ext>
            </a:extLst>
          </p:cNvPr>
          <p:cNvSpPr/>
          <p:nvPr/>
        </p:nvSpPr>
        <p:spPr>
          <a:xfrm>
            <a:off x="1162975" y="1940541"/>
            <a:ext cx="1447060" cy="19885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4" name="正方形/長方形 3">
            <a:extLst>
              <a:ext uri="{FF2B5EF4-FFF2-40B4-BE49-F238E27FC236}">
                <a16:creationId xmlns:a16="http://schemas.microsoft.com/office/drawing/2014/main" id="{EC56236D-19B6-46FB-A170-A53200627E70}"/>
              </a:ext>
            </a:extLst>
          </p:cNvPr>
          <p:cNvSpPr/>
          <p:nvPr/>
        </p:nvSpPr>
        <p:spPr>
          <a:xfrm>
            <a:off x="1162976" y="1940540"/>
            <a:ext cx="1447060" cy="16016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BD2C3677-487D-48A7-BF13-BBE0B8E9873E}"/>
              </a:ext>
            </a:extLst>
          </p:cNvPr>
          <p:cNvSpPr/>
          <p:nvPr/>
        </p:nvSpPr>
        <p:spPr>
          <a:xfrm>
            <a:off x="1162975" y="3542190"/>
            <a:ext cx="719091" cy="3869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a:t>ホーム</a:t>
            </a:r>
          </a:p>
        </p:txBody>
      </p:sp>
      <p:sp>
        <p:nvSpPr>
          <p:cNvPr id="8" name="正方形/長方形 7">
            <a:extLst>
              <a:ext uri="{FF2B5EF4-FFF2-40B4-BE49-F238E27FC236}">
                <a16:creationId xmlns:a16="http://schemas.microsoft.com/office/drawing/2014/main" id="{FF4DC7F4-AC1B-4C71-BE89-B05111FE937E}"/>
              </a:ext>
            </a:extLst>
          </p:cNvPr>
          <p:cNvSpPr/>
          <p:nvPr/>
        </p:nvSpPr>
        <p:spPr>
          <a:xfrm>
            <a:off x="1882066" y="3542190"/>
            <a:ext cx="719091" cy="3869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000" dirty="0"/>
              <a:t>登録</a:t>
            </a:r>
            <a:endParaRPr kumimoji="1" lang="ja-JP" altLang="en-US" sz="1000" dirty="0"/>
          </a:p>
        </p:txBody>
      </p:sp>
      <p:sp>
        <p:nvSpPr>
          <p:cNvPr id="5" name="正方形/長方形 4">
            <a:extLst>
              <a:ext uri="{FF2B5EF4-FFF2-40B4-BE49-F238E27FC236}">
                <a16:creationId xmlns:a16="http://schemas.microsoft.com/office/drawing/2014/main" id="{E5BB6DB9-99E3-481B-963C-E9237CD9F353}"/>
              </a:ext>
            </a:extLst>
          </p:cNvPr>
          <p:cNvSpPr/>
          <p:nvPr/>
        </p:nvSpPr>
        <p:spPr>
          <a:xfrm>
            <a:off x="1154097" y="1676815"/>
            <a:ext cx="1447060" cy="25745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kumimoji="1" lang="en-US" altLang="ja-JP" sz="1400" dirty="0"/>
              <a:t>【</a:t>
            </a:r>
            <a:r>
              <a:rPr kumimoji="1" lang="ja-JP" altLang="en-US" sz="1400" dirty="0"/>
              <a:t>ホーム画面</a:t>
            </a:r>
            <a:r>
              <a:rPr kumimoji="1" lang="en-US" altLang="ja-JP" sz="1400" dirty="0"/>
              <a:t>】</a:t>
            </a:r>
            <a:endParaRPr kumimoji="1" lang="ja-JP" altLang="en-US" sz="1400" dirty="0"/>
          </a:p>
        </p:txBody>
      </p:sp>
      <p:sp>
        <p:nvSpPr>
          <p:cNvPr id="9" name="正方形/長方形 8">
            <a:extLst>
              <a:ext uri="{FF2B5EF4-FFF2-40B4-BE49-F238E27FC236}">
                <a16:creationId xmlns:a16="http://schemas.microsoft.com/office/drawing/2014/main" id="{37609174-9895-46CE-B2C6-888CB0AE4538}"/>
              </a:ext>
            </a:extLst>
          </p:cNvPr>
          <p:cNvSpPr/>
          <p:nvPr/>
        </p:nvSpPr>
        <p:spPr>
          <a:xfrm>
            <a:off x="1162975" y="1945690"/>
            <a:ext cx="1447060" cy="2574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400" dirty="0"/>
              <a:t>日記</a:t>
            </a:r>
          </a:p>
        </p:txBody>
      </p:sp>
      <p:sp>
        <p:nvSpPr>
          <p:cNvPr id="10" name="正方形/長方形 9">
            <a:extLst>
              <a:ext uri="{FF2B5EF4-FFF2-40B4-BE49-F238E27FC236}">
                <a16:creationId xmlns:a16="http://schemas.microsoft.com/office/drawing/2014/main" id="{4736E22B-CCE3-438A-AF27-A0210A10B2CA}"/>
              </a:ext>
            </a:extLst>
          </p:cNvPr>
          <p:cNvSpPr/>
          <p:nvPr/>
        </p:nvSpPr>
        <p:spPr>
          <a:xfrm>
            <a:off x="1162975" y="2202077"/>
            <a:ext cx="1447060" cy="2574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400" dirty="0"/>
              <a:t>日記</a:t>
            </a:r>
          </a:p>
        </p:txBody>
      </p:sp>
      <p:sp>
        <p:nvSpPr>
          <p:cNvPr id="11" name="正方形/長方形 10">
            <a:extLst>
              <a:ext uri="{FF2B5EF4-FFF2-40B4-BE49-F238E27FC236}">
                <a16:creationId xmlns:a16="http://schemas.microsoft.com/office/drawing/2014/main" id="{626CE986-2068-4868-AA51-C0A881C7976D}"/>
              </a:ext>
            </a:extLst>
          </p:cNvPr>
          <p:cNvSpPr/>
          <p:nvPr/>
        </p:nvSpPr>
        <p:spPr>
          <a:xfrm>
            <a:off x="1162975" y="2458464"/>
            <a:ext cx="1447060" cy="2574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400" dirty="0"/>
              <a:t>日記</a:t>
            </a:r>
          </a:p>
        </p:txBody>
      </p:sp>
      <p:sp>
        <p:nvSpPr>
          <p:cNvPr id="12" name="正方形/長方形 11">
            <a:extLst>
              <a:ext uri="{FF2B5EF4-FFF2-40B4-BE49-F238E27FC236}">
                <a16:creationId xmlns:a16="http://schemas.microsoft.com/office/drawing/2014/main" id="{CDF02CA1-C4C9-4A97-8209-840D9C6432C9}"/>
              </a:ext>
            </a:extLst>
          </p:cNvPr>
          <p:cNvSpPr/>
          <p:nvPr/>
        </p:nvSpPr>
        <p:spPr>
          <a:xfrm>
            <a:off x="5088385" y="1697944"/>
            <a:ext cx="1447060" cy="25745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kumimoji="1" lang="en-US" altLang="ja-JP" sz="1400" dirty="0"/>
              <a:t>【</a:t>
            </a:r>
            <a:r>
              <a:rPr kumimoji="1" lang="ja-JP" altLang="en-US" sz="1400" dirty="0"/>
              <a:t>更新画面</a:t>
            </a:r>
            <a:r>
              <a:rPr kumimoji="1" lang="en-US" altLang="ja-JP" sz="1400" dirty="0"/>
              <a:t>】</a:t>
            </a:r>
            <a:endParaRPr kumimoji="1" lang="ja-JP" altLang="en-US" sz="1400" dirty="0"/>
          </a:p>
        </p:txBody>
      </p:sp>
      <p:sp>
        <p:nvSpPr>
          <p:cNvPr id="13" name="正方形/長方形 12">
            <a:extLst>
              <a:ext uri="{FF2B5EF4-FFF2-40B4-BE49-F238E27FC236}">
                <a16:creationId xmlns:a16="http://schemas.microsoft.com/office/drawing/2014/main" id="{5BD1C8DE-EC55-411C-B613-E1F3C47C576F}"/>
              </a:ext>
            </a:extLst>
          </p:cNvPr>
          <p:cNvSpPr/>
          <p:nvPr/>
        </p:nvSpPr>
        <p:spPr>
          <a:xfrm>
            <a:off x="5203795" y="1940540"/>
            <a:ext cx="1447060" cy="16008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81476B57-F430-426B-BB73-4E185818B651}"/>
              </a:ext>
            </a:extLst>
          </p:cNvPr>
          <p:cNvSpPr/>
          <p:nvPr/>
        </p:nvSpPr>
        <p:spPr>
          <a:xfrm>
            <a:off x="5208234" y="4343015"/>
            <a:ext cx="1447060" cy="16016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3F52CF8-4DDD-4EC3-993A-F45C81CB0712}"/>
              </a:ext>
            </a:extLst>
          </p:cNvPr>
          <p:cNvSpPr/>
          <p:nvPr/>
        </p:nvSpPr>
        <p:spPr>
          <a:xfrm>
            <a:off x="5203795" y="4085563"/>
            <a:ext cx="1447060" cy="25745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kumimoji="1" lang="en-US" altLang="ja-JP" sz="1400" dirty="0"/>
              <a:t>【</a:t>
            </a:r>
            <a:r>
              <a:rPr lang="ja-JP" altLang="en-US" sz="1400" dirty="0"/>
              <a:t>登録</a:t>
            </a:r>
            <a:r>
              <a:rPr kumimoji="1" lang="ja-JP" altLang="en-US" sz="1400" dirty="0"/>
              <a:t>画面</a:t>
            </a:r>
            <a:r>
              <a:rPr kumimoji="1" lang="en-US" altLang="ja-JP" sz="1400" dirty="0"/>
              <a:t>】</a:t>
            </a:r>
            <a:endParaRPr kumimoji="1" lang="ja-JP" altLang="en-US" sz="1400" dirty="0"/>
          </a:p>
        </p:txBody>
      </p:sp>
      <p:sp>
        <p:nvSpPr>
          <p:cNvPr id="18" name="正方形/長方形 17">
            <a:extLst>
              <a:ext uri="{FF2B5EF4-FFF2-40B4-BE49-F238E27FC236}">
                <a16:creationId xmlns:a16="http://schemas.microsoft.com/office/drawing/2014/main" id="{FB490A5F-EC07-4759-A4DC-6F098C6753F5}"/>
              </a:ext>
            </a:extLst>
          </p:cNvPr>
          <p:cNvSpPr/>
          <p:nvPr/>
        </p:nvSpPr>
        <p:spPr>
          <a:xfrm>
            <a:off x="5208234" y="5949281"/>
            <a:ext cx="719091" cy="3869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a:t>ホーム</a:t>
            </a:r>
          </a:p>
        </p:txBody>
      </p:sp>
      <p:sp>
        <p:nvSpPr>
          <p:cNvPr id="19" name="正方形/長方形 18">
            <a:extLst>
              <a:ext uri="{FF2B5EF4-FFF2-40B4-BE49-F238E27FC236}">
                <a16:creationId xmlns:a16="http://schemas.microsoft.com/office/drawing/2014/main" id="{A80EFADD-1D3B-4873-BC6F-DB640456A338}"/>
              </a:ext>
            </a:extLst>
          </p:cNvPr>
          <p:cNvSpPr/>
          <p:nvPr/>
        </p:nvSpPr>
        <p:spPr>
          <a:xfrm>
            <a:off x="5931764" y="5949281"/>
            <a:ext cx="719091" cy="3869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000" dirty="0"/>
              <a:t>登録</a:t>
            </a:r>
            <a:endParaRPr kumimoji="1" lang="ja-JP" altLang="en-US" sz="1000" dirty="0"/>
          </a:p>
        </p:txBody>
      </p:sp>
      <p:cxnSp>
        <p:nvCxnSpPr>
          <p:cNvPr id="21" name="コネクタ: カギ線 20">
            <a:extLst>
              <a:ext uri="{FF2B5EF4-FFF2-40B4-BE49-F238E27FC236}">
                <a16:creationId xmlns:a16="http://schemas.microsoft.com/office/drawing/2014/main" id="{5A427DA2-811C-48A6-9A85-0AFE606969E0}"/>
              </a:ext>
            </a:extLst>
          </p:cNvPr>
          <p:cNvCxnSpPr>
            <a:cxnSpLocks/>
            <a:stCxn id="9" idx="3"/>
            <a:endCxn id="13" idx="1"/>
          </p:cNvCxnSpPr>
          <p:nvPr/>
        </p:nvCxnSpPr>
        <p:spPr>
          <a:xfrm>
            <a:off x="2610035" y="2074416"/>
            <a:ext cx="2593760" cy="6665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D409A645-0F99-4EE8-8A32-CC568BBBE708}"/>
              </a:ext>
            </a:extLst>
          </p:cNvPr>
          <p:cNvCxnSpPr>
            <a:cxnSpLocks/>
            <a:stCxn id="8" idx="2"/>
            <a:endCxn id="16" idx="1"/>
          </p:cNvCxnSpPr>
          <p:nvPr/>
        </p:nvCxnSpPr>
        <p:spPr>
          <a:xfrm rot="16200000" flipH="1">
            <a:off x="3117573" y="3053178"/>
            <a:ext cx="1214701" cy="29666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610A650E-3EA0-4EF7-BE00-60D231D2B1E2}"/>
              </a:ext>
            </a:extLst>
          </p:cNvPr>
          <p:cNvCxnSpPr>
            <a:cxnSpLocks/>
            <a:stCxn id="6" idx="2"/>
            <a:endCxn id="11" idx="1"/>
          </p:cNvCxnSpPr>
          <p:nvPr/>
        </p:nvCxnSpPr>
        <p:spPr>
          <a:xfrm rot="5400000" flipH="1">
            <a:off x="671773" y="3078392"/>
            <a:ext cx="1341949" cy="359546"/>
          </a:xfrm>
          <a:prstGeom prst="bentConnector4">
            <a:avLst>
              <a:gd name="adj1" fmla="val -17035"/>
              <a:gd name="adj2" fmla="val 212962"/>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コンテンツ プレースホルダー 5">
            <a:extLst>
              <a:ext uri="{FF2B5EF4-FFF2-40B4-BE49-F238E27FC236}">
                <a16:creationId xmlns:a16="http://schemas.microsoft.com/office/drawing/2014/main" id="{D6D70D2A-FE97-4446-A039-B933D6112240}"/>
              </a:ext>
            </a:extLst>
          </p:cNvPr>
          <p:cNvSpPr txBox="1">
            <a:spLocks/>
          </p:cNvSpPr>
          <p:nvPr/>
        </p:nvSpPr>
        <p:spPr>
          <a:xfrm>
            <a:off x="6803256" y="1697944"/>
            <a:ext cx="5138265" cy="30427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a:t>
            </a:r>
            <a:r>
              <a:rPr lang="ja-JP" altLang="en-US" dirty="0"/>
              <a:t>ホーム画面</a:t>
            </a:r>
            <a:r>
              <a:rPr lang="en-US" altLang="ja-JP" dirty="0"/>
              <a:t>】</a:t>
            </a:r>
          </a:p>
          <a:p>
            <a:pPr marL="0" indent="0">
              <a:buFont typeface="Arial" panose="020B0604020202020204" pitchFamily="34" charset="0"/>
              <a:buNone/>
            </a:pPr>
            <a:r>
              <a:rPr lang="ja-JP" altLang="en-US" dirty="0"/>
              <a:t>　</a:t>
            </a:r>
            <a:r>
              <a:rPr lang="ja-JP" altLang="en-US" sz="1600" dirty="0"/>
              <a:t>日記を一覧表示する画面です。</a:t>
            </a:r>
            <a:endParaRPr lang="en-US" altLang="ja-JP" sz="1600" dirty="0"/>
          </a:p>
          <a:p>
            <a:pPr marL="0" indent="0">
              <a:buFont typeface="Arial" panose="020B0604020202020204" pitchFamily="34" charset="0"/>
              <a:buNone/>
            </a:pPr>
            <a:r>
              <a:rPr lang="en-US" altLang="ja-JP" dirty="0"/>
              <a:t>【</a:t>
            </a:r>
            <a:r>
              <a:rPr lang="ja-JP" altLang="en-US" dirty="0"/>
              <a:t>更新画面</a:t>
            </a:r>
            <a:r>
              <a:rPr lang="en-US" altLang="ja-JP" dirty="0"/>
              <a:t>】</a:t>
            </a:r>
            <a:r>
              <a:rPr lang="ja-JP" altLang="en-US" dirty="0"/>
              <a:t>　</a:t>
            </a:r>
            <a:endParaRPr lang="en-US" altLang="ja-JP" dirty="0"/>
          </a:p>
          <a:p>
            <a:pPr marL="0" indent="0">
              <a:buFont typeface="Arial" panose="020B0604020202020204" pitchFamily="34" charset="0"/>
              <a:buNone/>
            </a:pPr>
            <a:r>
              <a:rPr lang="ja-JP" altLang="en-US" dirty="0"/>
              <a:t>　</a:t>
            </a:r>
            <a:r>
              <a:rPr lang="ja-JP" altLang="en-US" sz="1600" dirty="0"/>
              <a:t>日記の内容を更新する画面です。</a:t>
            </a:r>
            <a:endParaRPr lang="en-US" altLang="ja-JP" sz="1600" dirty="0"/>
          </a:p>
          <a:p>
            <a:pPr marL="0" indent="0">
              <a:buFont typeface="Arial" panose="020B0604020202020204" pitchFamily="34" charset="0"/>
              <a:buNone/>
            </a:pPr>
            <a:r>
              <a:rPr lang="en-US" altLang="ja-JP" dirty="0"/>
              <a:t>【</a:t>
            </a:r>
            <a:r>
              <a:rPr lang="ja-JP" altLang="en-US" dirty="0"/>
              <a:t>登録画面</a:t>
            </a:r>
            <a:r>
              <a:rPr lang="en-US" altLang="ja-JP" dirty="0"/>
              <a:t>】</a:t>
            </a:r>
          </a:p>
          <a:p>
            <a:pPr marL="0" indent="0">
              <a:buFont typeface="Arial" panose="020B0604020202020204" pitchFamily="34" charset="0"/>
              <a:buNone/>
            </a:pPr>
            <a:r>
              <a:rPr lang="ja-JP" altLang="en-US" sz="1600" dirty="0"/>
              <a:t>　日記の内容を新規登録する画面です。</a:t>
            </a:r>
            <a:endParaRPr lang="en-US" altLang="ja-JP" sz="1600" dirty="0"/>
          </a:p>
          <a:p>
            <a:pPr marL="0" indent="0">
              <a:buFont typeface="Arial" panose="020B0604020202020204" pitchFamily="34" charset="0"/>
              <a:buNone/>
            </a:pPr>
            <a:endParaRPr lang="en-US" altLang="ja-JP" sz="1600" dirty="0"/>
          </a:p>
          <a:p>
            <a:pPr marL="0" indent="0">
              <a:buFont typeface="Arial" panose="020B0604020202020204" pitchFamily="34" charset="0"/>
              <a:buNone/>
            </a:pPr>
            <a:r>
              <a:rPr lang="ja-JP" altLang="en-US" sz="1600" dirty="0"/>
              <a:t>以上、３つの画面を作成していきます。</a:t>
            </a:r>
            <a:endParaRPr lang="en-US" altLang="ja-JP" sz="1600" dirty="0"/>
          </a:p>
        </p:txBody>
      </p:sp>
    </p:spTree>
    <p:extLst>
      <p:ext uri="{BB962C8B-B14F-4D97-AF65-F5344CB8AC3E}">
        <p14:creationId xmlns:p14="http://schemas.microsoft.com/office/powerpoint/2010/main" val="309118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１－２．日記アプリ概要</a:t>
            </a:r>
            <a:endParaRPr kumimoji="1" lang="ja-JP" altLang="en-US" dirty="0"/>
          </a:p>
        </p:txBody>
      </p:sp>
      <p:sp>
        <p:nvSpPr>
          <p:cNvPr id="7" name="コンテンツ プレースホルダー 5"/>
          <p:cNvSpPr txBox="1">
            <a:spLocks/>
          </p:cNvSpPr>
          <p:nvPr/>
        </p:nvSpPr>
        <p:spPr>
          <a:xfrm>
            <a:off x="406400" y="1138961"/>
            <a:ext cx="11379200" cy="51819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a:t>
            </a:r>
            <a:r>
              <a:rPr lang="ja-JP" altLang="en-US" dirty="0"/>
              <a:t>日記アプリのデータベース</a:t>
            </a:r>
            <a:r>
              <a:rPr lang="en-US" altLang="ja-JP" dirty="0"/>
              <a:t>】</a:t>
            </a:r>
          </a:p>
          <a:p>
            <a:pPr marL="0" indent="0">
              <a:buFont typeface="Arial" panose="020B0604020202020204" pitchFamily="34" charset="0"/>
              <a:buNone/>
            </a:pPr>
            <a:r>
              <a:rPr lang="ja-JP" altLang="en-US" dirty="0"/>
              <a:t>　このアプリでは</a:t>
            </a:r>
            <a:r>
              <a:rPr lang="en-US" altLang="ja-JP" dirty="0" err="1"/>
              <a:t>SQLlite</a:t>
            </a:r>
            <a:r>
              <a:rPr lang="ja-JP" altLang="en-US" dirty="0"/>
              <a:t>というアプリに組み込む</a:t>
            </a:r>
            <a:r>
              <a:rPr lang="en-US" altLang="ja-JP" dirty="0"/>
              <a:t>RDB</a:t>
            </a:r>
            <a:r>
              <a:rPr lang="ja-JP" altLang="en-US" dirty="0"/>
              <a:t>を使用して、データを保存していきます。</a:t>
            </a:r>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r>
              <a:rPr lang="en-US" altLang="ja-JP" dirty="0"/>
              <a:t>【</a:t>
            </a:r>
            <a:r>
              <a:rPr lang="ja-JP" altLang="en-US" dirty="0"/>
              <a:t>テーブル構成</a:t>
            </a:r>
            <a:r>
              <a:rPr lang="en-US" altLang="ja-JP" dirty="0"/>
              <a:t>】</a:t>
            </a:r>
          </a:p>
          <a:p>
            <a:pPr marL="0" indent="0">
              <a:buFont typeface="Arial" panose="020B0604020202020204" pitchFamily="34" charset="0"/>
              <a:buNone/>
            </a:pPr>
            <a:endParaRPr lang="en-US" altLang="ja-JP" dirty="0"/>
          </a:p>
          <a:p>
            <a:pPr marL="0" indent="0">
              <a:buFont typeface="Arial" panose="020B0604020202020204" pitchFamily="34" charset="0"/>
              <a:buNone/>
            </a:pPr>
            <a:endParaRPr lang="en-US" altLang="ja-JP" dirty="0"/>
          </a:p>
        </p:txBody>
      </p:sp>
      <p:graphicFrame>
        <p:nvGraphicFramePr>
          <p:cNvPr id="3" name="表 2">
            <a:extLst>
              <a:ext uri="{FF2B5EF4-FFF2-40B4-BE49-F238E27FC236}">
                <a16:creationId xmlns:a16="http://schemas.microsoft.com/office/drawing/2014/main" id="{B375D94A-68C3-4D25-A2ED-63E9F53BBFBE}"/>
              </a:ext>
            </a:extLst>
          </p:cNvPr>
          <p:cNvGraphicFramePr>
            <a:graphicFrameLocks noGrp="1"/>
          </p:cNvGraphicFramePr>
          <p:nvPr>
            <p:extLst>
              <p:ext uri="{D42A27DB-BD31-4B8C-83A1-F6EECF244321}">
                <p14:modId xmlns:p14="http://schemas.microsoft.com/office/powerpoint/2010/main" val="1668459351"/>
              </p:ext>
            </p:extLst>
          </p:nvPr>
        </p:nvGraphicFramePr>
        <p:xfrm>
          <a:off x="828255" y="2802831"/>
          <a:ext cx="5418666" cy="1854200"/>
        </p:xfrm>
        <a:graphic>
          <a:graphicData uri="http://schemas.openxmlformats.org/drawingml/2006/table">
            <a:tbl>
              <a:tblPr firstRow="1" bandRow="1">
                <a:tableStyleId>{5C22544A-7EE6-4342-B048-85BDC9FD1C3A}</a:tableStyleId>
              </a:tblPr>
              <a:tblGrid>
                <a:gridCol w="1190594">
                  <a:extLst>
                    <a:ext uri="{9D8B030D-6E8A-4147-A177-3AD203B41FA5}">
                      <a16:colId xmlns:a16="http://schemas.microsoft.com/office/drawing/2014/main" val="2111541976"/>
                    </a:ext>
                  </a:extLst>
                </a:gridCol>
                <a:gridCol w="4228072">
                  <a:extLst>
                    <a:ext uri="{9D8B030D-6E8A-4147-A177-3AD203B41FA5}">
                      <a16:colId xmlns:a16="http://schemas.microsoft.com/office/drawing/2014/main" val="926657758"/>
                    </a:ext>
                  </a:extLst>
                </a:gridCol>
              </a:tblGrid>
              <a:tr h="370840">
                <a:tc>
                  <a:txBody>
                    <a:bodyPr/>
                    <a:lstStyle/>
                    <a:p>
                      <a:r>
                        <a:rPr kumimoji="1" lang="ja-JP" altLang="en-US" dirty="0"/>
                        <a:t>物理名</a:t>
                      </a:r>
                    </a:p>
                  </a:txBody>
                  <a:tcPr/>
                </a:tc>
                <a:tc>
                  <a:txBody>
                    <a:bodyPr/>
                    <a:lstStyle/>
                    <a:p>
                      <a:r>
                        <a:rPr kumimoji="1" lang="ja-JP" altLang="en-US" dirty="0"/>
                        <a:t>概要</a:t>
                      </a:r>
                    </a:p>
                  </a:txBody>
                  <a:tcPr/>
                </a:tc>
                <a:extLst>
                  <a:ext uri="{0D108BD9-81ED-4DB2-BD59-A6C34878D82A}">
                    <a16:rowId xmlns:a16="http://schemas.microsoft.com/office/drawing/2014/main" val="2948156620"/>
                  </a:ext>
                </a:extLst>
              </a:tr>
              <a:tr h="370840">
                <a:tc>
                  <a:txBody>
                    <a:bodyPr/>
                    <a:lstStyle/>
                    <a:p>
                      <a:r>
                        <a:rPr kumimoji="1" lang="en-US" altLang="ja-JP" dirty="0"/>
                        <a:t>id</a:t>
                      </a:r>
                    </a:p>
                  </a:txBody>
                  <a:tcPr/>
                </a:tc>
                <a:tc>
                  <a:txBody>
                    <a:bodyPr/>
                    <a:lstStyle/>
                    <a:p>
                      <a:r>
                        <a:rPr kumimoji="1" lang="en-US" altLang="ja-JP" dirty="0"/>
                        <a:t>primary key</a:t>
                      </a:r>
                      <a:endParaRPr kumimoji="1" lang="ja-JP" altLang="en-US" dirty="0"/>
                    </a:p>
                  </a:txBody>
                  <a:tcPr/>
                </a:tc>
                <a:extLst>
                  <a:ext uri="{0D108BD9-81ED-4DB2-BD59-A6C34878D82A}">
                    <a16:rowId xmlns:a16="http://schemas.microsoft.com/office/drawing/2014/main" val="2355677734"/>
                  </a:ext>
                </a:extLst>
              </a:tr>
              <a:tr h="370840">
                <a:tc>
                  <a:txBody>
                    <a:bodyPr/>
                    <a:lstStyle/>
                    <a:p>
                      <a:r>
                        <a:rPr kumimoji="1" lang="en-US" altLang="ja-JP" dirty="0"/>
                        <a:t>date</a:t>
                      </a:r>
                      <a:endParaRPr kumimoji="1" lang="ja-JP" altLang="en-US" dirty="0"/>
                    </a:p>
                  </a:txBody>
                  <a:tcPr/>
                </a:tc>
                <a:tc>
                  <a:txBody>
                    <a:bodyPr/>
                    <a:lstStyle/>
                    <a:p>
                      <a:r>
                        <a:rPr kumimoji="1" lang="ja-JP" altLang="en-US" dirty="0"/>
                        <a:t>日記の記入日</a:t>
                      </a:r>
                    </a:p>
                  </a:txBody>
                  <a:tcPr/>
                </a:tc>
                <a:extLst>
                  <a:ext uri="{0D108BD9-81ED-4DB2-BD59-A6C34878D82A}">
                    <a16:rowId xmlns:a16="http://schemas.microsoft.com/office/drawing/2014/main" val="1377991954"/>
                  </a:ext>
                </a:extLst>
              </a:tr>
              <a:tr h="370840">
                <a:tc>
                  <a:txBody>
                    <a:bodyPr/>
                    <a:lstStyle/>
                    <a:p>
                      <a:r>
                        <a:rPr kumimoji="1" lang="en-US" altLang="ja-JP" dirty="0" err="1"/>
                        <a:t>titile</a:t>
                      </a:r>
                      <a:endParaRPr kumimoji="1" lang="ja-JP" altLang="en-US" dirty="0"/>
                    </a:p>
                  </a:txBody>
                  <a:tcPr/>
                </a:tc>
                <a:tc>
                  <a:txBody>
                    <a:bodyPr/>
                    <a:lstStyle/>
                    <a:p>
                      <a:r>
                        <a:rPr kumimoji="1" lang="ja-JP" altLang="en-US" dirty="0"/>
                        <a:t>日記のタイトル</a:t>
                      </a:r>
                    </a:p>
                  </a:txBody>
                  <a:tcPr/>
                </a:tc>
                <a:extLst>
                  <a:ext uri="{0D108BD9-81ED-4DB2-BD59-A6C34878D82A}">
                    <a16:rowId xmlns:a16="http://schemas.microsoft.com/office/drawing/2014/main" val="2703912138"/>
                  </a:ext>
                </a:extLst>
              </a:tr>
              <a:tr h="370840">
                <a:tc>
                  <a:txBody>
                    <a:bodyPr/>
                    <a:lstStyle/>
                    <a:p>
                      <a:r>
                        <a:rPr kumimoji="1" lang="en-US" altLang="ja-JP" dirty="0"/>
                        <a:t>body</a:t>
                      </a:r>
                      <a:endParaRPr kumimoji="1" lang="ja-JP" altLang="en-US" dirty="0"/>
                    </a:p>
                  </a:txBody>
                  <a:tcPr/>
                </a:tc>
                <a:tc>
                  <a:txBody>
                    <a:bodyPr/>
                    <a:lstStyle/>
                    <a:p>
                      <a:r>
                        <a:rPr kumimoji="1" lang="ja-JP" altLang="en-US" dirty="0"/>
                        <a:t>日記の内容</a:t>
                      </a:r>
                    </a:p>
                  </a:txBody>
                  <a:tcPr/>
                </a:tc>
                <a:extLst>
                  <a:ext uri="{0D108BD9-81ED-4DB2-BD59-A6C34878D82A}">
                    <a16:rowId xmlns:a16="http://schemas.microsoft.com/office/drawing/2014/main" val="1668563745"/>
                  </a:ext>
                </a:extLst>
              </a:tr>
            </a:tbl>
          </a:graphicData>
        </a:graphic>
      </p:graphicFrame>
    </p:spTree>
    <p:extLst>
      <p:ext uri="{BB962C8B-B14F-4D97-AF65-F5344CB8AC3E}">
        <p14:creationId xmlns:p14="http://schemas.microsoft.com/office/powerpoint/2010/main" val="1601087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２－１．プロジェクト作成</a:t>
            </a:r>
            <a:endParaRPr kumimoji="1" lang="ja-JP" altLang="en-US" dirty="0"/>
          </a:p>
        </p:txBody>
      </p:sp>
      <p:sp>
        <p:nvSpPr>
          <p:cNvPr id="3" name="コンテンツ プレースホルダー 2"/>
          <p:cNvSpPr>
            <a:spLocks noGrp="1"/>
          </p:cNvSpPr>
          <p:nvPr>
            <p:ph idx="1"/>
          </p:nvPr>
        </p:nvSpPr>
        <p:spPr>
          <a:xfrm>
            <a:off x="791563" y="4471858"/>
            <a:ext cx="11019436" cy="849651"/>
          </a:xfrm>
          <a:solidFill>
            <a:schemeClr val="tx1">
              <a:lumMod val="75000"/>
              <a:lumOff val="25000"/>
            </a:schemeClr>
          </a:solidFill>
        </p:spPr>
        <p:txBody>
          <a:bodyPr/>
          <a:lstStyle/>
          <a:p>
            <a:pPr marL="0" indent="0">
              <a:buNone/>
            </a:pPr>
            <a:r>
              <a:rPr lang="en-US" altLang="ja-JP" dirty="0" err="1">
                <a:solidFill>
                  <a:schemeClr val="bg1"/>
                </a:solidFill>
              </a:rPr>
              <a:t>npm</a:t>
            </a:r>
            <a:r>
              <a:rPr lang="en-US" altLang="ja-JP" dirty="0">
                <a:solidFill>
                  <a:schemeClr val="bg1"/>
                </a:solidFill>
              </a:rPr>
              <a:t> install –g expo-cli</a:t>
            </a:r>
          </a:p>
          <a:p>
            <a:pPr marL="0" indent="0">
              <a:buNone/>
            </a:pPr>
            <a:r>
              <a:rPr lang="en-US" altLang="ja-JP" dirty="0">
                <a:solidFill>
                  <a:schemeClr val="bg1"/>
                </a:solidFill>
              </a:rPr>
              <a:t>yarn add –global expo-cli</a:t>
            </a:r>
          </a:p>
        </p:txBody>
      </p:sp>
      <p:sp>
        <p:nvSpPr>
          <p:cNvPr id="4" name="コンテンツ プレースホルダー 3"/>
          <p:cNvSpPr>
            <a:spLocks noGrp="1"/>
          </p:cNvSpPr>
          <p:nvPr>
            <p:ph sz="quarter" idx="13"/>
          </p:nvPr>
        </p:nvSpPr>
        <p:spPr/>
        <p:txBody>
          <a:bodyPr/>
          <a:lstStyle/>
          <a:p>
            <a:pPr marL="0" indent="0">
              <a:buNone/>
            </a:pPr>
            <a:r>
              <a:rPr kumimoji="1" lang="en-US" altLang="ja-JP" dirty="0"/>
              <a:t>【</a:t>
            </a:r>
            <a:r>
              <a:rPr kumimoji="1" lang="ja-JP" altLang="en-US" dirty="0"/>
              <a:t>前提事項</a:t>
            </a:r>
            <a:r>
              <a:rPr kumimoji="1" lang="en-US" altLang="ja-JP" dirty="0"/>
              <a:t>】</a:t>
            </a:r>
          </a:p>
          <a:p>
            <a:pPr marL="0" indent="0">
              <a:buNone/>
            </a:pPr>
            <a:r>
              <a:rPr lang="en-US" altLang="ja-JP" dirty="0"/>
              <a:t>Node.js</a:t>
            </a:r>
            <a:r>
              <a:rPr lang="ja-JP" altLang="en-US" dirty="0"/>
              <a:t>がインストールされ、</a:t>
            </a:r>
            <a:r>
              <a:rPr lang="en-US" altLang="ja-JP" dirty="0" err="1"/>
              <a:t>npm</a:t>
            </a:r>
            <a:r>
              <a:rPr lang="ja-JP" altLang="en-US" dirty="0"/>
              <a:t>または</a:t>
            </a:r>
            <a:r>
              <a:rPr lang="en-US" altLang="ja-JP" dirty="0"/>
              <a:t>yarn</a:t>
            </a:r>
            <a:r>
              <a:rPr lang="ja-JP" altLang="en-US" dirty="0"/>
              <a:t>のパッケージマネージャがある前提です。</a:t>
            </a:r>
            <a:endParaRPr kumimoji="1" lang="ja-JP" altLang="en-US" dirty="0"/>
          </a:p>
        </p:txBody>
      </p:sp>
      <p:sp>
        <p:nvSpPr>
          <p:cNvPr id="5" name="コンテンツ プレースホルダー 5"/>
          <p:cNvSpPr txBox="1">
            <a:spLocks/>
          </p:cNvSpPr>
          <p:nvPr/>
        </p:nvSpPr>
        <p:spPr>
          <a:xfrm>
            <a:off x="431800" y="2008682"/>
            <a:ext cx="11379200" cy="8544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このサンプルアプリでは、</a:t>
            </a:r>
            <a:r>
              <a:rPr lang="en-US" altLang="ja-JP" dirty="0"/>
              <a:t>Expo</a:t>
            </a:r>
            <a:r>
              <a:rPr lang="ja-JP" altLang="en-US" dirty="0"/>
              <a:t>と言われる開発</a:t>
            </a:r>
            <a:r>
              <a:rPr lang="en-US" altLang="ja-JP" dirty="0"/>
              <a:t>/build</a:t>
            </a:r>
            <a:r>
              <a:rPr lang="ja-JP" altLang="en-US" dirty="0"/>
              <a:t>環境を導入して、</a:t>
            </a:r>
            <a:endParaRPr lang="en-US" altLang="ja-JP" dirty="0"/>
          </a:p>
          <a:p>
            <a:pPr marL="0" indent="0">
              <a:buFont typeface="Arial" panose="020B0604020202020204" pitchFamily="34" charset="0"/>
              <a:buNone/>
            </a:pPr>
            <a:r>
              <a:rPr lang="en-US" altLang="ja-JP" dirty="0" err="1"/>
              <a:t>ReactNative</a:t>
            </a:r>
            <a:r>
              <a:rPr lang="ja-JP" altLang="en-US" dirty="0"/>
              <a:t>のスマホアプリを開発していきます。　</a:t>
            </a:r>
            <a:endParaRPr lang="en-US" altLang="ja-JP" dirty="0"/>
          </a:p>
        </p:txBody>
      </p:sp>
      <p:sp>
        <p:nvSpPr>
          <p:cNvPr id="6" name="コンテンツ プレースホルダー 5"/>
          <p:cNvSpPr txBox="1">
            <a:spLocks/>
          </p:cNvSpPr>
          <p:nvPr/>
        </p:nvSpPr>
        <p:spPr>
          <a:xfrm>
            <a:off x="431799" y="3265045"/>
            <a:ext cx="11379200" cy="804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【Expo</a:t>
            </a:r>
            <a:r>
              <a:rPr lang="ja-JP" altLang="en-US" dirty="0"/>
              <a:t>導入コマンド</a:t>
            </a:r>
            <a:r>
              <a:rPr lang="en-US" altLang="ja-JP" dirty="0"/>
              <a:t>】</a:t>
            </a:r>
          </a:p>
          <a:p>
            <a:pPr marL="0" indent="0">
              <a:buFont typeface="Arial" panose="020B0604020202020204" pitchFamily="34" charset="0"/>
              <a:buNone/>
            </a:pPr>
            <a:r>
              <a:rPr lang="ja-JP" altLang="en-US" dirty="0"/>
              <a:t>　</a:t>
            </a:r>
            <a:r>
              <a:rPr lang="en-US" altLang="ja-JP" sz="1400" dirty="0" err="1"/>
              <a:t>npm</a:t>
            </a:r>
            <a:r>
              <a:rPr lang="ja-JP" altLang="en-US" sz="1400" dirty="0"/>
              <a:t>または</a:t>
            </a:r>
            <a:r>
              <a:rPr lang="en-US" altLang="ja-JP" sz="1400" dirty="0"/>
              <a:t>yarn</a:t>
            </a:r>
            <a:r>
              <a:rPr lang="ja-JP" altLang="en-US" sz="1400" dirty="0"/>
              <a:t>コマンドから</a:t>
            </a:r>
            <a:r>
              <a:rPr lang="en-US" altLang="ja-JP" sz="1400" dirty="0"/>
              <a:t>expo</a:t>
            </a:r>
            <a:r>
              <a:rPr lang="ja-JP" altLang="en-US" sz="1400" dirty="0"/>
              <a:t>を導入してください。</a:t>
            </a:r>
            <a:endParaRPr lang="en-US" altLang="ja-JP" sz="1400" dirty="0"/>
          </a:p>
        </p:txBody>
      </p:sp>
    </p:spTree>
    <p:extLst>
      <p:ext uri="{BB962C8B-B14F-4D97-AF65-F5344CB8AC3E}">
        <p14:creationId xmlns:p14="http://schemas.microsoft.com/office/powerpoint/2010/main" val="2366671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２－２．プロジェクト作成</a:t>
            </a:r>
            <a:endParaRPr kumimoji="1" lang="ja-JP" altLang="en-US" dirty="0"/>
          </a:p>
        </p:txBody>
      </p:sp>
      <p:sp>
        <p:nvSpPr>
          <p:cNvPr id="3" name="コンテンツ プレースホルダー 2"/>
          <p:cNvSpPr>
            <a:spLocks noGrp="1"/>
          </p:cNvSpPr>
          <p:nvPr>
            <p:ph idx="1"/>
          </p:nvPr>
        </p:nvSpPr>
        <p:spPr>
          <a:xfrm>
            <a:off x="716612" y="2328265"/>
            <a:ext cx="11019436" cy="1444745"/>
          </a:xfrm>
          <a:solidFill>
            <a:schemeClr val="tx1">
              <a:lumMod val="75000"/>
              <a:lumOff val="25000"/>
            </a:schemeClr>
          </a:solidFill>
        </p:spPr>
        <p:txBody>
          <a:bodyPr/>
          <a:lstStyle/>
          <a:p>
            <a:pPr marL="0" indent="0">
              <a:buNone/>
            </a:pPr>
            <a:r>
              <a:rPr lang="en-US" altLang="ja-JP" dirty="0">
                <a:solidFill>
                  <a:schemeClr val="bg1"/>
                </a:solidFill>
              </a:rPr>
              <a:t>expo </a:t>
            </a:r>
            <a:r>
              <a:rPr lang="en-US" altLang="ja-JP" dirty="0" err="1">
                <a:solidFill>
                  <a:schemeClr val="bg1"/>
                </a:solidFill>
              </a:rPr>
              <a:t>init</a:t>
            </a:r>
            <a:r>
              <a:rPr lang="en-US" altLang="ja-JP" dirty="0">
                <a:solidFill>
                  <a:schemeClr val="bg1"/>
                </a:solidFill>
              </a:rPr>
              <a:t> dairy</a:t>
            </a:r>
          </a:p>
          <a:p>
            <a:pPr marL="0" indent="0">
              <a:buNone/>
            </a:pPr>
            <a:r>
              <a:rPr lang="en-US" altLang="ja-JP" dirty="0">
                <a:solidFill>
                  <a:schemeClr val="bg1"/>
                </a:solidFill>
              </a:rPr>
              <a:t>tabs</a:t>
            </a:r>
            <a:r>
              <a:rPr lang="ja-JP" altLang="en-US" dirty="0">
                <a:solidFill>
                  <a:schemeClr val="bg1"/>
                </a:solidFill>
              </a:rPr>
              <a:t>　　</a:t>
            </a:r>
            <a:r>
              <a:rPr lang="en-US" altLang="ja-JP" dirty="0">
                <a:solidFill>
                  <a:schemeClr val="bg1"/>
                </a:solidFill>
              </a:rPr>
              <a:t>// tabs</a:t>
            </a:r>
            <a:r>
              <a:rPr lang="ja-JP" altLang="en-US" dirty="0">
                <a:solidFill>
                  <a:schemeClr val="bg1"/>
                </a:solidFill>
              </a:rPr>
              <a:t>を選択してください</a:t>
            </a:r>
            <a:endParaRPr lang="en-US" altLang="ja-JP" dirty="0">
              <a:solidFill>
                <a:schemeClr val="bg1"/>
              </a:solidFill>
            </a:endParaRPr>
          </a:p>
          <a:p>
            <a:pPr marL="0" indent="0">
              <a:buNone/>
            </a:pPr>
            <a:r>
              <a:rPr lang="en-US" altLang="ja-JP" dirty="0">
                <a:solidFill>
                  <a:schemeClr val="bg1"/>
                </a:solidFill>
              </a:rPr>
              <a:t>cd dairy</a:t>
            </a:r>
          </a:p>
        </p:txBody>
      </p:sp>
      <p:sp>
        <p:nvSpPr>
          <p:cNvPr id="6" name="コンテンツ プレースホルダー 5"/>
          <p:cNvSpPr txBox="1">
            <a:spLocks/>
          </p:cNvSpPr>
          <p:nvPr/>
        </p:nvSpPr>
        <p:spPr>
          <a:xfrm>
            <a:off x="431799" y="1151432"/>
            <a:ext cx="11379200" cy="804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【Expo</a:t>
            </a:r>
            <a:r>
              <a:rPr lang="ja-JP" altLang="en-US" dirty="0"/>
              <a:t>コマンドでプロジェクト作成</a:t>
            </a:r>
            <a:r>
              <a:rPr lang="en-US" altLang="ja-JP" dirty="0"/>
              <a:t>】</a:t>
            </a:r>
          </a:p>
          <a:p>
            <a:pPr marL="0" indent="0">
              <a:buFont typeface="Arial" panose="020B0604020202020204" pitchFamily="34" charset="0"/>
              <a:buNone/>
            </a:pPr>
            <a:r>
              <a:rPr lang="ja-JP" altLang="en-US" dirty="0"/>
              <a:t>　以下のコマンドでプロジェクトを作成してください。</a:t>
            </a:r>
            <a:endParaRPr lang="en-US" altLang="ja-JP" sz="1400" dirty="0"/>
          </a:p>
        </p:txBody>
      </p:sp>
      <p:sp>
        <p:nvSpPr>
          <p:cNvPr id="5" name="コンテンツ プレースホルダー 5">
            <a:extLst>
              <a:ext uri="{FF2B5EF4-FFF2-40B4-BE49-F238E27FC236}">
                <a16:creationId xmlns:a16="http://schemas.microsoft.com/office/drawing/2014/main" id="{137192A9-FD70-4651-8EE9-BFC479782C4A}"/>
              </a:ext>
            </a:extLst>
          </p:cNvPr>
          <p:cNvSpPr txBox="1">
            <a:spLocks/>
          </p:cNvSpPr>
          <p:nvPr/>
        </p:nvSpPr>
        <p:spPr>
          <a:xfrm>
            <a:off x="431799" y="4144955"/>
            <a:ext cx="11379200" cy="804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400" dirty="0"/>
              <a:t>プロジェクトの作成するときに</a:t>
            </a:r>
            <a:r>
              <a:rPr lang="en-US" altLang="ja-JP" sz="1400" dirty="0"/>
              <a:t>tabs</a:t>
            </a:r>
            <a:r>
              <a:rPr lang="ja-JP" altLang="en-US" sz="1400" dirty="0"/>
              <a:t>と</a:t>
            </a:r>
            <a:r>
              <a:rPr lang="en-US" altLang="ja-JP" sz="1400" dirty="0"/>
              <a:t>blank</a:t>
            </a:r>
            <a:r>
              <a:rPr lang="ja-JP" altLang="en-US" sz="1400" dirty="0"/>
              <a:t>を選択可能です。</a:t>
            </a:r>
            <a:endParaRPr lang="en-US" altLang="ja-JP" sz="1400" dirty="0"/>
          </a:p>
          <a:p>
            <a:pPr marL="0" indent="0">
              <a:buFont typeface="Arial" panose="020B0604020202020204" pitchFamily="34" charset="0"/>
              <a:buNone/>
            </a:pPr>
            <a:r>
              <a:rPr lang="ja-JP" altLang="en-US" sz="1400" dirty="0"/>
              <a:t>今回は</a:t>
            </a:r>
            <a:r>
              <a:rPr lang="en-US" altLang="ja-JP" sz="1400" dirty="0"/>
              <a:t>tabs</a:t>
            </a:r>
            <a:r>
              <a:rPr lang="ja-JP" altLang="en-US" sz="1400" dirty="0"/>
              <a:t>を選択して、</a:t>
            </a:r>
            <a:r>
              <a:rPr lang="en-US" altLang="ja-JP" sz="1400" dirty="0"/>
              <a:t>Navigation</a:t>
            </a:r>
            <a:r>
              <a:rPr lang="ja-JP" altLang="en-US" sz="1400" dirty="0"/>
              <a:t>のサンプルソースを改修しながらアプリを作成してきます。</a:t>
            </a:r>
            <a:endParaRPr lang="en-US" altLang="ja-JP" sz="1400" dirty="0"/>
          </a:p>
        </p:txBody>
      </p:sp>
    </p:spTree>
    <p:extLst>
      <p:ext uri="{BB962C8B-B14F-4D97-AF65-F5344CB8AC3E}">
        <p14:creationId xmlns:p14="http://schemas.microsoft.com/office/powerpoint/2010/main" val="1605116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a:t>
            </a:r>
            <a:r>
              <a:rPr lang="en-US" altLang="ja-JP" dirty="0"/>
              <a:t>3</a:t>
            </a:r>
            <a:r>
              <a:rPr lang="ja-JP" altLang="en-US" dirty="0" err="1"/>
              <a:t>．</a:t>
            </a:r>
            <a:r>
              <a:rPr lang="ja-JP" altLang="en-US" dirty="0"/>
              <a:t>プロジェクト作成</a:t>
            </a:r>
            <a:endParaRPr kumimoji="1" lang="ja-JP" altLang="en-US" dirty="0"/>
          </a:p>
        </p:txBody>
      </p:sp>
      <p:sp>
        <p:nvSpPr>
          <p:cNvPr id="3" name="コンテンツ プレースホルダー 2"/>
          <p:cNvSpPr>
            <a:spLocks noGrp="1"/>
          </p:cNvSpPr>
          <p:nvPr>
            <p:ph idx="1"/>
          </p:nvPr>
        </p:nvSpPr>
        <p:spPr>
          <a:xfrm>
            <a:off x="716612" y="2328265"/>
            <a:ext cx="11019436" cy="512589"/>
          </a:xfrm>
          <a:solidFill>
            <a:schemeClr val="tx1">
              <a:lumMod val="75000"/>
              <a:lumOff val="25000"/>
            </a:schemeClr>
          </a:solidFill>
        </p:spPr>
        <p:txBody>
          <a:bodyPr/>
          <a:lstStyle/>
          <a:p>
            <a:pPr marL="0" indent="0">
              <a:buNone/>
            </a:pPr>
            <a:r>
              <a:rPr lang="en-US" altLang="ja-JP" dirty="0">
                <a:solidFill>
                  <a:schemeClr val="bg1"/>
                </a:solidFill>
              </a:rPr>
              <a:t>expo</a:t>
            </a:r>
            <a:r>
              <a:rPr lang="ja-JP" altLang="en-US" dirty="0">
                <a:solidFill>
                  <a:schemeClr val="bg1"/>
                </a:solidFill>
              </a:rPr>
              <a:t>　</a:t>
            </a:r>
            <a:r>
              <a:rPr lang="en-US" altLang="ja-JP" dirty="0">
                <a:solidFill>
                  <a:schemeClr val="bg1"/>
                </a:solidFill>
              </a:rPr>
              <a:t>start</a:t>
            </a:r>
          </a:p>
        </p:txBody>
      </p:sp>
      <p:sp>
        <p:nvSpPr>
          <p:cNvPr id="6" name="コンテンツ プレースホルダー 5"/>
          <p:cNvSpPr txBox="1">
            <a:spLocks/>
          </p:cNvSpPr>
          <p:nvPr/>
        </p:nvSpPr>
        <p:spPr>
          <a:xfrm>
            <a:off x="431799" y="1151432"/>
            <a:ext cx="11379200" cy="804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a:t>
            </a:r>
            <a:r>
              <a:rPr lang="ja-JP" altLang="en-US" dirty="0"/>
              <a:t>プロジェクト起動＆初期画面の表示</a:t>
            </a:r>
            <a:r>
              <a:rPr lang="en-US" altLang="ja-JP" dirty="0"/>
              <a:t>】</a:t>
            </a:r>
          </a:p>
          <a:p>
            <a:pPr marL="0" indent="0">
              <a:buFont typeface="Arial" panose="020B0604020202020204" pitchFamily="34" charset="0"/>
              <a:buNone/>
            </a:pPr>
            <a:r>
              <a:rPr lang="ja-JP" altLang="en-US" dirty="0"/>
              <a:t>　以下のコマンドでプロジェクトを起動して、</a:t>
            </a:r>
            <a:r>
              <a:rPr lang="en-US" altLang="ja-JP" dirty="0"/>
              <a:t>QR</a:t>
            </a:r>
            <a:r>
              <a:rPr lang="ja-JP" altLang="en-US" dirty="0"/>
              <a:t>コードが表示されれば成功です。</a:t>
            </a:r>
            <a:endParaRPr lang="en-US" altLang="ja-JP" dirty="0"/>
          </a:p>
        </p:txBody>
      </p:sp>
      <p:sp>
        <p:nvSpPr>
          <p:cNvPr id="5" name="コンテンツ プレースホルダー 5">
            <a:extLst>
              <a:ext uri="{FF2B5EF4-FFF2-40B4-BE49-F238E27FC236}">
                <a16:creationId xmlns:a16="http://schemas.microsoft.com/office/drawing/2014/main" id="{3820A0B8-B463-4D4D-A31B-2A4CCF2E6D20}"/>
              </a:ext>
            </a:extLst>
          </p:cNvPr>
          <p:cNvSpPr txBox="1">
            <a:spLocks/>
          </p:cNvSpPr>
          <p:nvPr/>
        </p:nvSpPr>
        <p:spPr>
          <a:xfrm>
            <a:off x="431799" y="3413464"/>
            <a:ext cx="11379200" cy="2251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a:t>
            </a:r>
            <a:r>
              <a:rPr lang="ja-JP" altLang="en-US" dirty="0"/>
              <a:t>スマートフォンでアプリ起動</a:t>
            </a:r>
            <a:r>
              <a:rPr lang="en-US" altLang="ja-JP" dirty="0"/>
              <a:t>】</a:t>
            </a:r>
          </a:p>
          <a:p>
            <a:pPr marL="0" indent="0">
              <a:buFont typeface="Arial" panose="020B0604020202020204" pitchFamily="34" charset="0"/>
              <a:buNone/>
            </a:pPr>
            <a:r>
              <a:rPr lang="en-US" altLang="ja-JP" dirty="0"/>
              <a:t>Expo</a:t>
            </a:r>
            <a:r>
              <a:rPr lang="ja-JP" altLang="en-US" dirty="0"/>
              <a:t>の機能を利用する場合、</a:t>
            </a:r>
            <a:r>
              <a:rPr lang="en-US" altLang="ja-JP" dirty="0"/>
              <a:t>expo</a:t>
            </a:r>
            <a:r>
              <a:rPr lang="ja-JP" altLang="en-US" dirty="0"/>
              <a:t>の会員登録と</a:t>
            </a:r>
            <a:r>
              <a:rPr lang="ja-JP" altLang="en-US" dirty="0" err="1"/>
              <a:t>スマートフォンののアプリインストールが</a:t>
            </a:r>
            <a:r>
              <a:rPr lang="ja-JP" altLang="en-US" dirty="0"/>
              <a:t>必要です。</a:t>
            </a:r>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r>
              <a:rPr lang="ja-JP" altLang="en-US" dirty="0"/>
              <a:t>以下の</a:t>
            </a:r>
            <a:r>
              <a:rPr lang="en-US" altLang="ja-JP" dirty="0"/>
              <a:t>URL</a:t>
            </a:r>
            <a:r>
              <a:rPr lang="ja-JP" altLang="en-US" dirty="0"/>
              <a:t>にアクセスして、</a:t>
            </a:r>
            <a:r>
              <a:rPr lang="en-US" altLang="ja-JP" dirty="0"/>
              <a:t>expo</a:t>
            </a:r>
            <a:r>
              <a:rPr lang="ja-JP" altLang="en-US" dirty="0"/>
              <a:t>の会員登録をお願いいたします。</a:t>
            </a:r>
            <a:endParaRPr lang="en-US" altLang="ja-JP" dirty="0"/>
          </a:p>
          <a:p>
            <a:pPr marL="0" indent="0">
              <a:buNone/>
            </a:pPr>
            <a:r>
              <a:rPr lang="en-US" altLang="ja-JP" dirty="0"/>
              <a:t>https://expo.io/login</a:t>
            </a:r>
          </a:p>
        </p:txBody>
      </p:sp>
    </p:spTree>
    <p:extLst>
      <p:ext uri="{BB962C8B-B14F-4D97-AF65-F5344CB8AC3E}">
        <p14:creationId xmlns:p14="http://schemas.microsoft.com/office/powerpoint/2010/main" val="3837347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a:t>
            </a:r>
            <a:r>
              <a:rPr lang="en-US" altLang="ja-JP" dirty="0"/>
              <a:t>4</a:t>
            </a:r>
            <a:r>
              <a:rPr lang="ja-JP" altLang="en-US" dirty="0" err="1"/>
              <a:t>．</a:t>
            </a:r>
            <a:r>
              <a:rPr lang="ja-JP" altLang="en-US" dirty="0"/>
              <a:t>プロジェクト作成</a:t>
            </a:r>
            <a:endParaRPr kumimoji="1" lang="ja-JP" altLang="en-US" dirty="0"/>
          </a:p>
        </p:txBody>
      </p:sp>
      <p:sp>
        <p:nvSpPr>
          <p:cNvPr id="7" name="コンテンツ プレースホルダー 5"/>
          <p:cNvSpPr txBox="1">
            <a:spLocks/>
          </p:cNvSpPr>
          <p:nvPr/>
        </p:nvSpPr>
        <p:spPr>
          <a:xfrm>
            <a:off x="406400" y="1405291"/>
            <a:ext cx="11379200" cy="302801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【Expo</a:t>
            </a:r>
            <a:r>
              <a:rPr lang="ja-JP" altLang="en-US" dirty="0"/>
              <a:t>の利点</a:t>
            </a:r>
            <a:r>
              <a:rPr lang="en-US" altLang="ja-JP" dirty="0"/>
              <a:t>】</a:t>
            </a:r>
          </a:p>
          <a:p>
            <a:pPr marL="0" indent="0">
              <a:buFont typeface="Arial" panose="020B0604020202020204" pitchFamily="34" charset="0"/>
              <a:buNone/>
            </a:pPr>
            <a:r>
              <a:rPr lang="en-US" altLang="ja-JP" dirty="0" err="1"/>
              <a:t>ReactNative</a:t>
            </a:r>
            <a:r>
              <a:rPr lang="ja-JP" altLang="en-US" dirty="0"/>
              <a:t>のアプリは、</a:t>
            </a:r>
            <a:r>
              <a:rPr lang="en-US" altLang="ja-JP" dirty="0"/>
              <a:t>Expo</a:t>
            </a:r>
            <a:r>
              <a:rPr lang="ja-JP" altLang="en-US" dirty="0"/>
              <a:t>を利用する以外にも方法がありますが、</a:t>
            </a:r>
            <a:r>
              <a:rPr lang="en-US" altLang="ja-JP" dirty="0"/>
              <a:t>Expo</a:t>
            </a:r>
            <a:r>
              <a:rPr lang="ja-JP" altLang="en-US" dirty="0"/>
              <a:t>を使用するメリットは以下になります。</a:t>
            </a:r>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r>
              <a:rPr lang="ja-JP" altLang="en-US" dirty="0"/>
              <a:t>・実機でのテストが</a:t>
            </a:r>
            <a:r>
              <a:rPr lang="en-US" altLang="ja-JP" dirty="0"/>
              <a:t>QR</a:t>
            </a:r>
            <a:r>
              <a:rPr lang="ja-JP" altLang="en-US" dirty="0"/>
              <a:t>を読み込むことですぐにできる。</a:t>
            </a:r>
            <a:endParaRPr lang="en-US" altLang="ja-JP" dirty="0"/>
          </a:p>
          <a:p>
            <a:pPr marL="0" indent="0">
              <a:buFont typeface="Arial" panose="020B0604020202020204" pitchFamily="34" charset="0"/>
              <a:buNone/>
            </a:pPr>
            <a:r>
              <a:rPr lang="ja-JP" altLang="en-US" dirty="0"/>
              <a:t>・</a:t>
            </a:r>
            <a:r>
              <a:rPr lang="en-US" altLang="ja-JP" dirty="0" err="1"/>
              <a:t>SQLLite</a:t>
            </a:r>
            <a:r>
              <a:rPr lang="ja-JP" altLang="en-US" dirty="0"/>
              <a:t>など様々なモジュールが最初からインストールされているため、手間が少ない。</a:t>
            </a:r>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r>
              <a:rPr lang="ja-JP" altLang="en-US" dirty="0"/>
              <a:t>日記アプリのような簡単なアプリは最小の労力で作成可能なため、</a:t>
            </a:r>
            <a:endParaRPr lang="en-US" altLang="ja-JP" dirty="0"/>
          </a:p>
          <a:p>
            <a:pPr marL="0" indent="0">
              <a:buFont typeface="Arial" panose="020B0604020202020204" pitchFamily="34" charset="0"/>
              <a:buNone/>
            </a:pPr>
            <a:r>
              <a:rPr lang="ja-JP" altLang="en-US" dirty="0"/>
              <a:t>特殊な要件がなければ</a:t>
            </a:r>
            <a:r>
              <a:rPr lang="en-US" altLang="ja-JP" dirty="0"/>
              <a:t>Expo</a:t>
            </a:r>
            <a:r>
              <a:rPr lang="ja-JP" altLang="en-US" dirty="0"/>
              <a:t>で機能を十分に表現できます。</a:t>
            </a:r>
            <a:endParaRPr lang="en-US" altLang="ja-JP" dirty="0"/>
          </a:p>
        </p:txBody>
      </p:sp>
    </p:spTree>
    <p:extLst>
      <p:ext uri="{BB962C8B-B14F-4D97-AF65-F5344CB8AC3E}">
        <p14:creationId xmlns:p14="http://schemas.microsoft.com/office/powerpoint/2010/main" val="41061777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ll MeiryoUI">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1621</Words>
  <Application>Microsoft Office PowerPoint</Application>
  <PresentationFormat>ワイド画面</PresentationFormat>
  <Paragraphs>235</Paragraphs>
  <Slides>19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19</vt:i4>
      </vt:variant>
    </vt:vector>
  </HeadingPairs>
  <TitlesOfParts>
    <vt:vector size="23" baseType="lpstr">
      <vt:lpstr>Arial Unicode MS</vt:lpstr>
      <vt:lpstr>Meiryo UI</vt:lpstr>
      <vt:lpstr>Arial</vt:lpstr>
      <vt:lpstr>Office テーマ</vt:lpstr>
      <vt:lpstr>PowerPoint プレゼンテーション</vt:lpstr>
      <vt:lpstr>前書き</vt:lpstr>
      <vt:lpstr>目次</vt:lpstr>
      <vt:lpstr>１－１．日記アプリ概要</vt:lpstr>
      <vt:lpstr>１－２．日記アプリ概要</vt:lpstr>
      <vt:lpstr>２－１．プロジェクト作成</vt:lpstr>
      <vt:lpstr>２－２．プロジェクト作成</vt:lpstr>
      <vt:lpstr>２－3．プロジェクト作成</vt:lpstr>
      <vt:lpstr>２－4．プロジェクト作成</vt:lpstr>
      <vt:lpstr>３－１．日記アプリ実装</vt:lpstr>
      <vt:lpstr>３－2．日記アプリ実装</vt:lpstr>
      <vt:lpstr>３－3．日記アプリ実装</vt:lpstr>
      <vt:lpstr>３－４．日記アプリ実装</vt:lpstr>
      <vt:lpstr>３－5．日記アプリ実装</vt:lpstr>
      <vt:lpstr>３－6．日記アプリ実装</vt:lpstr>
      <vt:lpstr>３－７．日記アプリ実装</vt:lpstr>
      <vt:lpstr>３－8．日記アプリ実装</vt:lpstr>
      <vt:lpstr>３－9．日記アプリ実装</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systemi</dc:creator>
  <cp:lastModifiedBy>渡部 良輝</cp:lastModifiedBy>
  <cp:revision>83</cp:revision>
  <dcterms:created xsi:type="dcterms:W3CDTF">2018-05-15T23:29:50Z</dcterms:created>
  <dcterms:modified xsi:type="dcterms:W3CDTF">2019-03-28T06:25:27Z</dcterms:modified>
</cp:coreProperties>
</file>