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4" r:id="rId9"/>
    <p:sldId id="266" r:id="rId10"/>
    <p:sldId id="273" r:id="rId11"/>
    <p:sldId id="268" r:id="rId12"/>
    <p:sldId id="269" r:id="rId13"/>
    <p:sldId id="274" r:id="rId14"/>
    <p:sldId id="271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858" y="-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708803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Meiryo UI"/>
      </a:defRPr>
    </a:lvl1pPr>
    <a:lvl2pPr indent="228600" latinLnBrk="0">
      <a:defRPr sz="1200">
        <a:latin typeface="+mn-lt"/>
        <a:ea typeface="+mn-ea"/>
        <a:cs typeface="+mn-cs"/>
        <a:sym typeface="Meiryo UI"/>
      </a:defRPr>
    </a:lvl2pPr>
    <a:lvl3pPr indent="457200" latinLnBrk="0">
      <a:defRPr sz="1200">
        <a:latin typeface="+mn-lt"/>
        <a:ea typeface="+mn-ea"/>
        <a:cs typeface="+mn-cs"/>
        <a:sym typeface="Meiryo UI"/>
      </a:defRPr>
    </a:lvl3pPr>
    <a:lvl4pPr indent="685800" latinLnBrk="0">
      <a:defRPr sz="1200">
        <a:latin typeface="+mn-lt"/>
        <a:ea typeface="+mn-ea"/>
        <a:cs typeface="+mn-cs"/>
        <a:sym typeface="Meiryo UI"/>
      </a:defRPr>
    </a:lvl4pPr>
    <a:lvl5pPr indent="914400" latinLnBrk="0">
      <a:defRPr sz="1200">
        <a:latin typeface="+mn-lt"/>
        <a:ea typeface="+mn-ea"/>
        <a:cs typeface="+mn-cs"/>
        <a:sym typeface="Meiryo UI"/>
      </a:defRPr>
    </a:lvl5pPr>
    <a:lvl6pPr indent="1143000" latinLnBrk="0">
      <a:defRPr sz="1200">
        <a:latin typeface="+mn-lt"/>
        <a:ea typeface="+mn-ea"/>
        <a:cs typeface="+mn-cs"/>
        <a:sym typeface="Meiryo UI"/>
      </a:defRPr>
    </a:lvl6pPr>
    <a:lvl7pPr indent="1371600" latinLnBrk="0">
      <a:defRPr sz="1200">
        <a:latin typeface="+mn-lt"/>
        <a:ea typeface="+mn-ea"/>
        <a:cs typeface="+mn-cs"/>
        <a:sym typeface="Meiryo UI"/>
      </a:defRPr>
    </a:lvl7pPr>
    <a:lvl8pPr indent="1600200" latinLnBrk="0">
      <a:defRPr sz="1200">
        <a:latin typeface="+mn-lt"/>
        <a:ea typeface="+mn-ea"/>
        <a:cs typeface="+mn-cs"/>
        <a:sym typeface="Meiryo UI"/>
      </a:defRPr>
    </a:lvl8pPr>
    <a:lvl9pPr indent="1828800" latinLnBrk="0">
      <a:defRPr sz="1200">
        <a:latin typeface="+mn-lt"/>
        <a:ea typeface="+mn-ea"/>
        <a:cs typeface="+mn-cs"/>
        <a:sym typeface="Meiryo U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/>
          <p:nvPr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rgbClr val="BDD7EE"/>
          </a:solidFill>
          <a:ln w="6350">
            <a:solidFill>
              <a:srgbClr val="BDD7EE"/>
            </a:solidFill>
            <a:miter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1524000" y="3537744"/>
            <a:ext cx="9144000" cy="91440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>
              <a:buFontTx/>
            </a:lvl2pPr>
            <a:lvl3pPr>
              <a:buFontTx/>
            </a:lvl3pPr>
            <a:lvl4pPr>
              <a:buFontTx/>
            </a:lvl4pPr>
            <a:lvl5pPr>
              <a:buFontTx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8" name="Shape 18"/>
          <p:cNvSpPr/>
          <p:nvPr/>
        </p:nvSpPr>
        <p:spPr>
          <a:xfrm>
            <a:off x="1524000" y="2030332"/>
            <a:ext cx="9144000" cy="599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4000"/>
            </a:lvl1pPr>
          </a:lstStyle>
          <a:p>
            <a:r>
              <a:t>勉強会まとめ資料</a:t>
            </a:r>
          </a:p>
        </p:txBody>
      </p:sp>
      <p:sp>
        <p:nvSpPr>
          <p:cNvPr id="19" name="Shape 19"/>
          <p:cNvSpPr/>
          <p:nvPr/>
        </p:nvSpPr>
        <p:spPr>
          <a:xfrm>
            <a:off x="9029700" y="5023961"/>
            <a:ext cx="2832100" cy="345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2000"/>
            </a:lvl1pPr>
          </a:lstStyle>
          <a:p>
            <a:r>
              <a:t>株式会社システムアイ</a:t>
            </a:r>
          </a:p>
        </p:txBody>
      </p:sp>
      <p:pic>
        <p:nvPicPr>
          <p:cNvPr id="2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48660" y="4934741"/>
            <a:ext cx="523877" cy="523877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half" idx="1"/>
          </p:nvPr>
        </p:nvSpPr>
        <p:spPr>
          <a:xfrm>
            <a:off x="431798" y="1152525"/>
            <a:ext cx="5181602" cy="5024438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431798" y="1054100"/>
            <a:ext cx="11379203" cy="800099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sz="half" idx="1"/>
          </p:nvPr>
        </p:nvSpPr>
        <p:spPr>
          <a:xfrm>
            <a:off x="431798" y="1257300"/>
            <a:ext cx="4051304" cy="49149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63" name="Shape 63"/>
          <p:cNvSpPr>
            <a:spLocks noGrp="1"/>
          </p:cNvSpPr>
          <p:nvPr>
            <p:ph type="pic" sz="half" idx="13"/>
          </p:nvPr>
        </p:nvSpPr>
        <p:spPr>
          <a:xfrm>
            <a:off x="5524500" y="1257300"/>
            <a:ext cx="6172200" cy="4914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タイトルのみ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8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9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image1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31798" y="339725"/>
            <a:ext cx="10515603" cy="536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31800" y="1968500"/>
            <a:ext cx="11379200" cy="4140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1pPr>
      <a:lvl2pPr marL="711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2pPr>
      <a:lvl3pPr marL="12001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3pPr>
      <a:lvl4pPr marL="1698170" marR="0" indent="-32657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4pPr>
      <a:lvl5pPr marL="2209800" marR="0" indent="-381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5pPr>
      <a:lvl6pPr marL="25400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6pPr>
      <a:lvl7pPr marL="2997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7pPr>
      <a:lvl8pPr marL="34544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8pPr>
      <a:lvl9pPr marL="39116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～【</a:t>
            </a:r>
            <a:r>
              <a:rPr dirty="0" smtClean="0"/>
              <a:t>2018/</a:t>
            </a:r>
            <a:r>
              <a:rPr lang="en-US" altLang="ja-JP" dirty="0" smtClean="0"/>
              <a:t>8</a:t>
            </a:r>
            <a:r>
              <a:rPr dirty="0" smtClean="0"/>
              <a:t>/</a:t>
            </a:r>
            <a:r>
              <a:rPr lang="en-US" altLang="ja-JP" dirty="0" smtClean="0"/>
              <a:t>23</a:t>
            </a:r>
            <a:r>
              <a:rPr dirty="0" smtClean="0"/>
              <a:t>】第</a:t>
            </a:r>
            <a:r>
              <a:rPr lang="en-US" altLang="ja-JP" dirty="0" smtClean="0"/>
              <a:t>5</a:t>
            </a:r>
            <a:r>
              <a:rPr dirty="0" smtClean="0"/>
              <a:t>回勉強会プレゼン資料</a:t>
            </a:r>
            <a:r>
              <a:rPr dirty="0"/>
              <a:t>～</a:t>
            </a:r>
          </a:p>
        </p:txBody>
      </p:sp>
      <p:sp>
        <p:nvSpPr>
          <p:cNvPr id="104" name="Shape 104"/>
          <p:cNvSpPr/>
          <p:nvPr/>
        </p:nvSpPr>
        <p:spPr>
          <a:xfrm>
            <a:off x="1523999" y="2072108"/>
            <a:ext cx="8980490" cy="646327"/>
          </a:xfrm>
          <a:prstGeom prst="rect">
            <a:avLst/>
          </a:prstGeom>
          <a:solidFill>
            <a:srgbClr val="BDD7E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600"/>
            </a:pPr>
            <a:r>
              <a:rPr lang="en-US" dirty="0" smtClean="0"/>
              <a:t>JSX</a:t>
            </a:r>
            <a:r>
              <a:rPr lang="ja-JP" altLang="en-US" dirty="0"/>
              <a:t>について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t>目次</a:t>
            </a:r>
          </a:p>
        </p:txBody>
      </p:sp>
      <p:sp>
        <p:nvSpPr>
          <p:cNvPr id="11" name="Shape 107"/>
          <p:cNvSpPr/>
          <p:nvPr/>
        </p:nvSpPr>
        <p:spPr>
          <a:xfrm>
            <a:off x="555217" y="1231450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en-US" altLang="ja-JP" dirty="0" smtClean="0">
                <a:solidFill>
                  <a:schemeClr val="tx1"/>
                </a:solidFill>
              </a:rPr>
              <a:t>JSX</a:t>
            </a:r>
            <a:r>
              <a:rPr lang="ja-JP" altLang="en-US" dirty="0" smtClean="0">
                <a:solidFill>
                  <a:schemeClr val="tx1"/>
                </a:solidFill>
              </a:rPr>
              <a:t>と</a:t>
            </a:r>
            <a:r>
              <a:rPr lang="en-US" altLang="ja-JP" dirty="0" smtClean="0">
                <a:solidFill>
                  <a:schemeClr val="tx1"/>
                </a:solidFill>
              </a:rPr>
              <a:t>JavaScript</a:t>
            </a:r>
            <a:r>
              <a:rPr lang="ja-JP" altLang="en-US" dirty="0">
                <a:solidFill>
                  <a:schemeClr val="tx1"/>
                </a:solidFill>
              </a:rPr>
              <a:t>との違い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" name="Shape 108"/>
          <p:cNvSpPr/>
          <p:nvPr/>
        </p:nvSpPr>
        <p:spPr>
          <a:xfrm>
            <a:off x="551049" y="2060848"/>
            <a:ext cx="6705554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JSX</a:t>
            </a:r>
            <a:r>
              <a:rPr lang="ja-JP" altLang="en-US" dirty="0" smtClean="0">
                <a:solidFill>
                  <a:schemeClr val="tx1"/>
                </a:solidFill>
              </a:rPr>
              <a:t>を利用するために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" name="Shape 109"/>
          <p:cNvSpPr/>
          <p:nvPr/>
        </p:nvSpPr>
        <p:spPr>
          <a:xfrm>
            <a:off x="570020" y="3680833"/>
            <a:ext cx="1362876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dirty="0"/>
              <a:t>まとめ</a:t>
            </a:r>
          </a:p>
        </p:txBody>
      </p:sp>
      <p:sp>
        <p:nvSpPr>
          <p:cNvPr id="14" name="Shape 111"/>
          <p:cNvSpPr/>
          <p:nvPr/>
        </p:nvSpPr>
        <p:spPr>
          <a:xfrm>
            <a:off x="551048" y="2852936"/>
            <a:ext cx="5396762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JSX</a:t>
            </a:r>
            <a:r>
              <a:rPr lang="ja-JP" altLang="en-US" dirty="0" smtClean="0">
                <a:solidFill>
                  <a:srgbClr val="FF0000"/>
                </a:solidFill>
              </a:rPr>
              <a:t>を使ったプログラミング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9649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JSX</a:t>
            </a:r>
            <a:r>
              <a:rPr lang="ja-JP" altLang="en-US" dirty="0"/>
              <a:t>を使った</a:t>
            </a:r>
            <a:r>
              <a:rPr lang="ja-JP" altLang="en-US" dirty="0" smtClean="0"/>
              <a:t>プログラミング</a:t>
            </a:r>
            <a:r>
              <a:rPr lang="en-US" altLang="ja-JP" dirty="0" smtClean="0"/>
              <a:t>(</a:t>
            </a:r>
            <a:r>
              <a:rPr lang="ja-JP" altLang="en-US" dirty="0" smtClean="0"/>
              <a:t>条件分岐</a:t>
            </a:r>
            <a:r>
              <a:rPr lang="en-US" altLang="ja-JP" dirty="0" smtClean="0"/>
              <a:t>)</a:t>
            </a:r>
            <a:endParaRPr dirty="0"/>
          </a:p>
        </p:txBody>
      </p:sp>
      <p:sp>
        <p:nvSpPr>
          <p:cNvPr id="10" name="Shape 130"/>
          <p:cNvSpPr/>
          <p:nvPr/>
        </p:nvSpPr>
        <p:spPr>
          <a:xfrm>
            <a:off x="568082" y="1111812"/>
            <a:ext cx="101565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ja-JP" altLang="en-US" dirty="0" smtClean="0"/>
              <a:t>即時関数</a:t>
            </a:r>
            <a:endParaRPr lang="ja-JP" altLang="en-US" dirty="0"/>
          </a:p>
        </p:txBody>
      </p:sp>
      <p:sp>
        <p:nvSpPr>
          <p:cNvPr id="11" name="Shape 131"/>
          <p:cNvSpPr/>
          <p:nvPr/>
        </p:nvSpPr>
        <p:spPr>
          <a:xfrm>
            <a:off x="568082" y="1481140"/>
            <a:ext cx="5167878" cy="4031869"/>
          </a:xfrm>
          <a:prstGeom prst="rect">
            <a:avLst/>
          </a:prstGeom>
          <a:solidFill>
            <a:srgbClr val="FFFFFF"/>
          </a:solidFill>
          <a:ln w="12700">
            <a:solidFill>
              <a:srgbClr val="76717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lang="en-US" sz="1600" dirty="0"/>
              <a:t>class Hello extends React.Component {</a:t>
            </a:r>
          </a:p>
          <a:p>
            <a:r>
              <a:rPr lang="en-US" sz="1600" dirty="0"/>
              <a:t>  render() {</a:t>
            </a:r>
          </a:p>
          <a:p>
            <a:r>
              <a:rPr lang="en-US" sz="1600" dirty="0"/>
              <a:t>    let isMorning = true</a:t>
            </a:r>
          </a:p>
          <a:p>
            <a:r>
              <a:rPr lang="en-US" sz="1600" dirty="0"/>
              <a:t>    return (</a:t>
            </a:r>
          </a:p>
          <a:p>
            <a:r>
              <a:rPr lang="en-US" sz="1600" dirty="0"/>
              <a:t>      &lt;div&gt;</a:t>
            </a:r>
          </a:p>
          <a:p>
            <a:r>
              <a:rPr lang="en-US" sz="1600" dirty="0"/>
              <a:t>        {</a:t>
            </a:r>
            <a:r>
              <a:rPr lang="en-US" sz="1600" dirty="0">
                <a:solidFill>
                  <a:srgbClr val="FF0000"/>
                </a:solidFill>
              </a:rPr>
              <a:t>(() =&gt;</a:t>
            </a:r>
            <a:r>
              <a:rPr lang="en-US" sz="1600" dirty="0"/>
              <a:t> {</a:t>
            </a:r>
          </a:p>
          <a:p>
            <a:r>
              <a:rPr lang="en-US" sz="1600" dirty="0"/>
              <a:t>          if (isMorning) {</a:t>
            </a:r>
          </a:p>
          <a:p>
            <a:r>
              <a:rPr lang="en-US" sz="1600" dirty="0"/>
              <a:t>            return &lt;span&gt;Good morning&lt;/span&gt;</a:t>
            </a:r>
          </a:p>
          <a:p>
            <a:r>
              <a:rPr lang="en-US" sz="1600" dirty="0"/>
              <a:t>          } else {</a:t>
            </a:r>
          </a:p>
          <a:p>
            <a:r>
              <a:rPr lang="en-US" sz="1600" dirty="0"/>
              <a:t>            return &lt;span&gt;Hello&lt;/span&gt;</a:t>
            </a:r>
          </a:p>
          <a:p>
            <a:r>
              <a:rPr lang="en-US" sz="1600" dirty="0"/>
              <a:t>          }</a:t>
            </a:r>
          </a:p>
          <a:p>
            <a:r>
              <a:rPr lang="en-US" sz="1600" dirty="0"/>
              <a:t>        }</a:t>
            </a:r>
            <a:r>
              <a:rPr lang="en-US" sz="1600" dirty="0">
                <a:solidFill>
                  <a:srgbClr val="FF0000"/>
                </a:solidFill>
              </a:rPr>
              <a:t>)()</a:t>
            </a:r>
            <a:r>
              <a:rPr lang="en-US" sz="1600" dirty="0"/>
              <a:t>}</a:t>
            </a:r>
          </a:p>
          <a:p>
            <a:r>
              <a:rPr lang="en-US" sz="1600" dirty="0"/>
              <a:t>      &lt;/div&gt;</a:t>
            </a:r>
          </a:p>
          <a:p>
            <a:r>
              <a:rPr lang="en-US" sz="1600" dirty="0"/>
              <a:t>    )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  <a:endParaRPr sz="1600" dirty="0"/>
          </a:p>
        </p:txBody>
      </p:sp>
      <p:sp>
        <p:nvSpPr>
          <p:cNvPr id="13" name="Shape 130"/>
          <p:cNvSpPr/>
          <p:nvPr/>
        </p:nvSpPr>
        <p:spPr>
          <a:xfrm>
            <a:off x="6331622" y="1111812"/>
            <a:ext cx="723912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ja-JP" altLang="en-US" dirty="0"/>
              <a:t>メソッド</a:t>
            </a:r>
            <a:endParaRPr lang="ja-JP" altLang="en-US" dirty="0"/>
          </a:p>
        </p:txBody>
      </p:sp>
      <p:sp>
        <p:nvSpPr>
          <p:cNvPr id="14" name="Shape 131"/>
          <p:cNvSpPr/>
          <p:nvPr/>
        </p:nvSpPr>
        <p:spPr>
          <a:xfrm>
            <a:off x="6331622" y="1481139"/>
            <a:ext cx="5167878" cy="5016754"/>
          </a:xfrm>
          <a:prstGeom prst="rect">
            <a:avLst/>
          </a:prstGeom>
          <a:solidFill>
            <a:srgbClr val="FFFFFF"/>
          </a:solidFill>
          <a:ln w="12700">
            <a:solidFill>
              <a:srgbClr val="76717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lang="en-US" sz="1600" dirty="0"/>
              <a:t>class Hello extends React.Component {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FF0000"/>
                </a:solidFill>
              </a:rPr>
              <a:t>renderWithCondition</a:t>
            </a:r>
            <a:r>
              <a:rPr lang="en-US" sz="1600" dirty="0" smtClean="0"/>
              <a:t>(isMorning</a:t>
            </a:r>
            <a:r>
              <a:rPr lang="en-US" sz="1600" dirty="0"/>
              <a:t>) {</a:t>
            </a:r>
          </a:p>
          <a:p>
            <a:r>
              <a:rPr lang="en-US" sz="1600" dirty="0"/>
              <a:t>    if (isMorning) {</a:t>
            </a:r>
          </a:p>
          <a:p>
            <a:r>
              <a:rPr lang="en-US" sz="1600" dirty="0"/>
              <a:t>      return &lt;span&gt;GoodMorning&lt;/span&gt;</a:t>
            </a:r>
          </a:p>
          <a:p>
            <a:r>
              <a:rPr lang="en-US" sz="1600" dirty="0"/>
              <a:t>    } else {</a:t>
            </a:r>
          </a:p>
          <a:p>
            <a:r>
              <a:rPr lang="en-US" sz="1600" dirty="0"/>
              <a:t>      return &lt;span&gt;Hello&lt;/span&gt;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}</a:t>
            </a:r>
          </a:p>
          <a:p>
            <a:endParaRPr lang="en-US" sz="1600" dirty="0"/>
          </a:p>
          <a:p>
            <a:r>
              <a:rPr lang="en-US" sz="1600" dirty="0"/>
              <a:t>  render() {</a:t>
            </a:r>
          </a:p>
          <a:p>
            <a:r>
              <a:rPr lang="en-US" sz="1600" dirty="0"/>
              <a:t>    let isMorning = true</a:t>
            </a:r>
          </a:p>
          <a:p>
            <a:r>
              <a:rPr lang="en-US" sz="1600" dirty="0"/>
              <a:t>        </a:t>
            </a:r>
          </a:p>
          <a:p>
            <a:r>
              <a:rPr lang="en-US" sz="1600" dirty="0"/>
              <a:t>    return (</a:t>
            </a:r>
          </a:p>
          <a:p>
            <a:r>
              <a:rPr lang="en-US" sz="1600" dirty="0"/>
              <a:t>        &lt;div&gt;</a:t>
            </a:r>
          </a:p>
          <a:p>
            <a:r>
              <a:rPr lang="en-US" sz="1600" dirty="0"/>
              <a:t>        {this.</a:t>
            </a:r>
            <a:r>
              <a:rPr lang="en-US" sz="1600" dirty="0">
                <a:solidFill>
                  <a:srgbClr val="FF0000"/>
                </a:solidFill>
              </a:rPr>
              <a:t>renderWithCondition</a:t>
            </a:r>
            <a:r>
              <a:rPr lang="en-US" sz="1600" dirty="0"/>
              <a:t>(isMorning)}</a:t>
            </a:r>
          </a:p>
          <a:p>
            <a:r>
              <a:rPr lang="en-US" sz="1600" dirty="0"/>
              <a:t>        &lt;/div&gt;</a:t>
            </a:r>
          </a:p>
          <a:p>
            <a:r>
              <a:rPr lang="en-US" sz="1600" dirty="0"/>
              <a:t>    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  <a:endParaRPr sz="1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JSX</a:t>
            </a:r>
            <a:r>
              <a:rPr lang="ja-JP" altLang="en-US" dirty="0"/>
              <a:t>を使った</a:t>
            </a:r>
            <a:r>
              <a:rPr lang="ja-JP" altLang="en-US" dirty="0" smtClean="0"/>
              <a:t>プログラミング</a:t>
            </a:r>
            <a:r>
              <a:rPr lang="en-US" altLang="ja-JP" dirty="0"/>
              <a:t>(</a:t>
            </a:r>
            <a:r>
              <a:rPr lang="ja-JP" altLang="en-US" dirty="0"/>
              <a:t>条件分岐</a:t>
            </a:r>
            <a:r>
              <a:rPr lang="en-US" altLang="ja-JP" dirty="0"/>
              <a:t>)</a:t>
            </a:r>
            <a:endParaRPr dirty="0"/>
          </a:p>
        </p:txBody>
      </p:sp>
      <p:sp>
        <p:nvSpPr>
          <p:cNvPr id="61" name="Shape 130"/>
          <p:cNvSpPr/>
          <p:nvPr/>
        </p:nvSpPr>
        <p:spPr>
          <a:xfrm>
            <a:off x="568082" y="1043448"/>
            <a:ext cx="1246491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ja-JP" altLang="en-US" dirty="0" smtClean="0"/>
              <a:t>三項演算子</a:t>
            </a:r>
            <a:endParaRPr lang="ja-JP" altLang="en-US" dirty="0"/>
          </a:p>
        </p:txBody>
      </p:sp>
      <p:sp>
        <p:nvSpPr>
          <p:cNvPr id="62" name="Shape 131"/>
          <p:cNvSpPr/>
          <p:nvPr/>
        </p:nvSpPr>
        <p:spPr>
          <a:xfrm>
            <a:off x="568082" y="1378515"/>
            <a:ext cx="10712494" cy="2554541"/>
          </a:xfrm>
          <a:prstGeom prst="rect">
            <a:avLst/>
          </a:prstGeom>
          <a:solidFill>
            <a:srgbClr val="FFFFFF"/>
          </a:solidFill>
          <a:ln w="12700">
            <a:solidFill>
              <a:srgbClr val="76717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lang="en-US" sz="1600" dirty="0"/>
              <a:t>class Hello extends </a:t>
            </a:r>
            <a:r>
              <a:rPr lang="en-US" sz="1600" dirty="0" err="1"/>
              <a:t>React.Component</a:t>
            </a:r>
            <a:r>
              <a:rPr lang="en-US" sz="1600" dirty="0"/>
              <a:t> {</a:t>
            </a:r>
          </a:p>
          <a:p>
            <a:r>
              <a:rPr lang="en-US" sz="1600" dirty="0"/>
              <a:t>  render() {</a:t>
            </a:r>
          </a:p>
          <a:p>
            <a:r>
              <a:rPr lang="en-US" sz="1600" dirty="0"/>
              <a:t>    let isMorning = true</a:t>
            </a:r>
          </a:p>
          <a:p>
            <a:r>
              <a:rPr lang="en-US" sz="1600" dirty="0"/>
              <a:t>    return (</a:t>
            </a:r>
          </a:p>
          <a:p>
            <a:r>
              <a:rPr lang="en-US" sz="1600" dirty="0"/>
              <a:t>      &lt;div&gt;</a:t>
            </a:r>
          </a:p>
          <a:p>
            <a:r>
              <a:rPr lang="en-US" sz="1600" dirty="0"/>
              <a:t>        {</a:t>
            </a:r>
            <a:r>
              <a:rPr lang="en-US" sz="1600" dirty="0" err="1"/>
              <a:t>isMorning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?</a:t>
            </a:r>
            <a:r>
              <a:rPr lang="en-US" sz="1600" dirty="0"/>
              <a:t> &lt;span&gt;GoodMorning&lt;/span&gt; </a:t>
            </a:r>
            <a:r>
              <a:rPr lang="en-US" sz="1600" dirty="0">
                <a:solidFill>
                  <a:srgbClr val="FF0000"/>
                </a:solidFill>
              </a:rPr>
              <a:t>:</a:t>
            </a:r>
            <a:r>
              <a:rPr lang="en-US" sz="1600" dirty="0"/>
              <a:t> &lt;span&gt;Hello&lt;/span&gt;}</a:t>
            </a:r>
          </a:p>
          <a:p>
            <a:r>
              <a:rPr lang="en-US" sz="1600" dirty="0"/>
              <a:t>      &lt;/div&gt;</a:t>
            </a:r>
          </a:p>
          <a:p>
            <a:r>
              <a:rPr lang="en-US" sz="1600" dirty="0"/>
              <a:t>    )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  <a:endParaRPr sz="1600" dirty="0"/>
          </a:p>
        </p:txBody>
      </p:sp>
      <p:sp>
        <p:nvSpPr>
          <p:cNvPr id="63" name="Shape 130"/>
          <p:cNvSpPr/>
          <p:nvPr/>
        </p:nvSpPr>
        <p:spPr>
          <a:xfrm>
            <a:off x="568082" y="3933056"/>
            <a:ext cx="428960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altLang="ja-JP" dirty="0" smtClean="0"/>
              <a:t>&amp;&amp;</a:t>
            </a:r>
            <a:endParaRPr lang="ja-JP" altLang="en-US" dirty="0"/>
          </a:p>
        </p:txBody>
      </p:sp>
      <p:sp>
        <p:nvSpPr>
          <p:cNvPr id="64" name="Shape 131"/>
          <p:cNvSpPr/>
          <p:nvPr/>
        </p:nvSpPr>
        <p:spPr>
          <a:xfrm>
            <a:off x="568082" y="4221088"/>
            <a:ext cx="10712494" cy="2554541"/>
          </a:xfrm>
          <a:prstGeom prst="rect">
            <a:avLst/>
          </a:prstGeom>
          <a:solidFill>
            <a:srgbClr val="FFFFFF"/>
          </a:solidFill>
          <a:ln w="12700">
            <a:solidFill>
              <a:srgbClr val="76717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lang="en-US" sz="1600" dirty="0"/>
              <a:t>class Hello extends </a:t>
            </a:r>
            <a:r>
              <a:rPr lang="en-US" sz="1600" dirty="0" err="1"/>
              <a:t>React.Component</a:t>
            </a:r>
            <a:r>
              <a:rPr lang="en-US" sz="1600" dirty="0"/>
              <a:t> {</a:t>
            </a:r>
          </a:p>
          <a:p>
            <a:r>
              <a:rPr lang="en-US" sz="1600" dirty="0"/>
              <a:t>  render() {</a:t>
            </a:r>
          </a:p>
          <a:p>
            <a:r>
              <a:rPr lang="en-US" sz="1600" dirty="0"/>
              <a:t>    let isMorning = true</a:t>
            </a:r>
          </a:p>
          <a:p>
            <a:r>
              <a:rPr lang="en-US" sz="1600" dirty="0"/>
              <a:t>    return (</a:t>
            </a:r>
          </a:p>
          <a:p>
            <a:r>
              <a:rPr lang="en-US" sz="1600" dirty="0"/>
              <a:t>        &lt;div&gt;</a:t>
            </a:r>
          </a:p>
          <a:p>
            <a:r>
              <a:rPr lang="en-US" sz="1600" dirty="0"/>
              <a:t>          {</a:t>
            </a:r>
            <a:r>
              <a:rPr lang="en-US" sz="1600" dirty="0" smtClean="0"/>
              <a:t>isMorning</a:t>
            </a:r>
            <a:r>
              <a:rPr lang="en-US" sz="1600" dirty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&amp;&amp;</a:t>
            </a:r>
            <a:r>
              <a:rPr lang="en-US" sz="1600" dirty="0" smtClean="0"/>
              <a:t> </a:t>
            </a:r>
            <a:r>
              <a:rPr lang="en-US" sz="1600" dirty="0"/>
              <a:t>&lt;span&gt;GoodMorning&lt;/span&gt;}</a:t>
            </a:r>
          </a:p>
          <a:p>
            <a:r>
              <a:rPr lang="en-US" sz="1600" dirty="0"/>
              <a:t>        &lt;/div&gt;</a:t>
            </a:r>
          </a:p>
          <a:p>
            <a:r>
              <a:rPr lang="en-US" sz="1600" dirty="0"/>
              <a:t>    )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  <a:endParaRPr sz="1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t>目次</a:t>
            </a:r>
          </a:p>
        </p:txBody>
      </p:sp>
      <p:sp>
        <p:nvSpPr>
          <p:cNvPr id="11" name="Shape 107"/>
          <p:cNvSpPr/>
          <p:nvPr/>
        </p:nvSpPr>
        <p:spPr>
          <a:xfrm>
            <a:off x="555217" y="1231450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en-US" altLang="ja-JP" dirty="0" smtClean="0">
                <a:solidFill>
                  <a:schemeClr val="tx1"/>
                </a:solidFill>
              </a:rPr>
              <a:t>JSX</a:t>
            </a:r>
            <a:r>
              <a:rPr lang="ja-JP" altLang="en-US" dirty="0" smtClean="0">
                <a:solidFill>
                  <a:schemeClr val="tx1"/>
                </a:solidFill>
              </a:rPr>
              <a:t>と</a:t>
            </a:r>
            <a:r>
              <a:rPr lang="en-US" altLang="ja-JP" dirty="0" smtClean="0">
                <a:solidFill>
                  <a:schemeClr val="tx1"/>
                </a:solidFill>
              </a:rPr>
              <a:t>JavaScript</a:t>
            </a:r>
            <a:r>
              <a:rPr lang="ja-JP" altLang="en-US" dirty="0">
                <a:solidFill>
                  <a:schemeClr val="tx1"/>
                </a:solidFill>
              </a:rPr>
              <a:t>との違い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" name="Shape 108"/>
          <p:cNvSpPr/>
          <p:nvPr/>
        </p:nvSpPr>
        <p:spPr>
          <a:xfrm>
            <a:off x="551049" y="2060848"/>
            <a:ext cx="6705554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JSX</a:t>
            </a:r>
            <a:r>
              <a:rPr lang="ja-JP" altLang="en-US" dirty="0" smtClean="0">
                <a:solidFill>
                  <a:schemeClr val="tx1"/>
                </a:solidFill>
              </a:rPr>
              <a:t>を利用するために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" name="Shape 109"/>
          <p:cNvSpPr/>
          <p:nvPr/>
        </p:nvSpPr>
        <p:spPr>
          <a:xfrm>
            <a:off x="570020" y="3680833"/>
            <a:ext cx="1362876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dirty="0">
                <a:solidFill>
                  <a:srgbClr val="FF0000"/>
                </a:solidFill>
              </a:rPr>
              <a:t>まとめ</a:t>
            </a:r>
          </a:p>
        </p:txBody>
      </p:sp>
      <p:sp>
        <p:nvSpPr>
          <p:cNvPr id="14" name="Shape 111"/>
          <p:cNvSpPr/>
          <p:nvPr/>
        </p:nvSpPr>
        <p:spPr>
          <a:xfrm>
            <a:off x="551048" y="2852936"/>
            <a:ext cx="5396762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JSX</a:t>
            </a:r>
            <a:r>
              <a:rPr lang="ja-JP" altLang="en-US" dirty="0" smtClean="0">
                <a:solidFill>
                  <a:schemeClr val="tx1"/>
                </a:solidFill>
              </a:rPr>
              <a:t>を使ったプログラミング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1608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t>まとめ</a:t>
            </a:r>
          </a:p>
        </p:txBody>
      </p:sp>
      <p:sp>
        <p:nvSpPr>
          <p:cNvPr id="417" name="Shape 417"/>
          <p:cNvSpPr/>
          <p:nvPr/>
        </p:nvSpPr>
        <p:spPr>
          <a:xfrm>
            <a:off x="926695" y="1671110"/>
            <a:ext cx="5132170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 smtClean="0"/>
              <a:t>・</a:t>
            </a:r>
            <a:r>
              <a:rPr lang="en-US" dirty="0" smtClean="0"/>
              <a:t>JavaScript</a:t>
            </a:r>
            <a:r>
              <a:rPr lang="ja-JP" altLang="en-US" dirty="0" smtClean="0"/>
              <a:t>と違い、型をしっかり設定する必要がある。</a:t>
            </a:r>
            <a:endParaRPr lang="en-US" altLang="ja-JP" dirty="0" smtClean="0"/>
          </a:p>
        </p:txBody>
      </p:sp>
      <p:sp>
        <p:nvSpPr>
          <p:cNvPr id="9" name="Shape 107"/>
          <p:cNvSpPr/>
          <p:nvPr/>
        </p:nvSpPr>
        <p:spPr>
          <a:xfrm>
            <a:off x="555217" y="1231450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en-US" altLang="ja-JP" dirty="0" smtClean="0">
                <a:solidFill>
                  <a:schemeClr val="tx1"/>
                </a:solidFill>
              </a:rPr>
              <a:t>JSX</a:t>
            </a:r>
            <a:r>
              <a:rPr lang="ja-JP" altLang="en-US" dirty="0" smtClean="0">
                <a:solidFill>
                  <a:schemeClr val="tx1"/>
                </a:solidFill>
              </a:rPr>
              <a:t>と</a:t>
            </a:r>
            <a:r>
              <a:rPr lang="en-US" altLang="ja-JP" dirty="0" smtClean="0">
                <a:solidFill>
                  <a:schemeClr val="tx1"/>
                </a:solidFill>
              </a:rPr>
              <a:t>JavaScript</a:t>
            </a:r>
            <a:r>
              <a:rPr lang="ja-JP" altLang="en-US" dirty="0">
                <a:solidFill>
                  <a:schemeClr val="tx1"/>
                </a:solidFill>
              </a:rPr>
              <a:t>との違い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Shape 108"/>
          <p:cNvSpPr/>
          <p:nvPr/>
        </p:nvSpPr>
        <p:spPr>
          <a:xfrm>
            <a:off x="526732" y="2276872"/>
            <a:ext cx="6705554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JSX</a:t>
            </a:r>
            <a:r>
              <a:rPr lang="ja-JP" altLang="en-US" dirty="0" smtClean="0">
                <a:solidFill>
                  <a:schemeClr val="tx1"/>
                </a:solidFill>
              </a:rPr>
              <a:t>を利用するために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" name="Shape 111"/>
          <p:cNvSpPr/>
          <p:nvPr/>
        </p:nvSpPr>
        <p:spPr>
          <a:xfrm>
            <a:off x="523315" y="3717031"/>
            <a:ext cx="5396762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JSX</a:t>
            </a:r>
            <a:r>
              <a:rPr lang="ja-JP" altLang="en-US" dirty="0" smtClean="0">
                <a:solidFill>
                  <a:schemeClr val="tx1"/>
                </a:solidFill>
              </a:rPr>
              <a:t>を使ったプログラミング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" name="Shape 417"/>
          <p:cNvSpPr/>
          <p:nvPr/>
        </p:nvSpPr>
        <p:spPr>
          <a:xfrm>
            <a:off x="915137" y="2786902"/>
            <a:ext cx="4157544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 smtClean="0"/>
              <a:t>・</a:t>
            </a:r>
            <a:r>
              <a:rPr lang="en-US" dirty="0" smtClean="0"/>
              <a:t>js</a:t>
            </a:r>
            <a:r>
              <a:rPr lang="ja-JP" altLang="en-US" dirty="0" smtClean="0"/>
              <a:t>にコンパイルする必要がある。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→「</a:t>
            </a:r>
            <a:r>
              <a:rPr lang="en-US" altLang="ja-JP" dirty="0" smtClean="0"/>
              <a:t>Babel</a:t>
            </a:r>
            <a:r>
              <a:rPr lang="ja-JP" altLang="en-US" dirty="0" smtClean="0"/>
              <a:t>」が一般的によくつかわれている。</a:t>
            </a:r>
            <a:endParaRPr lang="en-US" altLang="ja-JP" dirty="0" smtClean="0"/>
          </a:p>
        </p:txBody>
      </p:sp>
      <p:sp>
        <p:nvSpPr>
          <p:cNvPr id="13" name="Shape 417"/>
          <p:cNvSpPr/>
          <p:nvPr/>
        </p:nvSpPr>
        <p:spPr>
          <a:xfrm>
            <a:off x="926695" y="4322105"/>
            <a:ext cx="47041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 smtClean="0"/>
              <a:t>・</a:t>
            </a:r>
            <a:r>
              <a:rPr lang="ja-JP" altLang="en-US" dirty="0" smtClean="0"/>
              <a:t>条件分岐を実装するだけでも様々な方法がある。</a:t>
            </a:r>
            <a:endParaRPr lang="en-US" altLang="ja-JP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t>目次</a:t>
            </a:r>
          </a:p>
        </p:txBody>
      </p:sp>
      <p:sp>
        <p:nvSpPr>
          <p:cNvPr id="107" name="Shape 107"/>
          <p:cNvSpPr/>
          <p:nvPr/>
        </p:nvSpPr>
        <p:spPr>
          <a:xfrm>
            <a:off x="555217" y="1231450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en-US" altLang="ja-JP" dirty="0">
                <a:solidFill>
                  <a:schemeClr val="tx1"/>
                </a:solidFill>
              </a:rPr>
              <a:t>JSX</a:t>
            </a:r>
            <a:r>
              <a:rPr lang="ja-JP" altLang="en-US" dirty="0">
                <a:solidFill>
                  <a:schemeClr val="tx1"/>
                </a:solidFill>
              </a:rPr>
              <a:t>と</a:t>
            </a:r>
            <a:r>
              <a:rPr lang="en-US" altLang="ja-JP" dirty="0" smtClean="0"/>
              <a:t>JavaScript</a:t>
            </a:r>
            <a:r>
              <a:rPr lang="ja-JP" altLang="en-US" dirty="0"/>
              <a:t>との違い</a:t>
            </a:r>
            <a:endParaRPr dirty="0"/>
          </a:p>
        </p:txBody>
      </p:sp>
      <p:sp>
        <p:nvSpPr>
          <p:cNvPr id="108" name="Shape 108"/>
          <p:cNvSpPr/>
          <p:nvPr/>
        </p:nvSpPr>
        <p:spPr>
          <a:xfrm>
            <a:off x="551049" y="2060848"/>
            <a:ext cx="6705554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en-US" dirty="0" smtClean="0"/>
              <a:t>JSX</a:t>
            </a:r>
            <a:r>
              <a:rPr lang="ja-JP" altLang="en-US" dirty="0" smtClean="0"/>
              <a:t>を利用するために</a:t>
            </a:r>
            <a:endParaRPr dirty="0"/>
          </a:p>
        </p:txBody>
      </p:sp>
      <p:sp>
        <p:nvSpPr>
          <p:cNvPr id="109" name="Shape 109"/>
          <p:cNvSpPr/>
          <p:nvPr/>
        </p:nvSpPr>
        <p:spPr>
          <a:xfrm>
            <a:off x="570020" y="3680833"/>
            <a:ext cx="1362876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dirty="0"/>
              <a:t>まとめ</a:t>
            </a:r>
          </a:p>
        </p:txBody>
      </p:sp>
      <p:sp>
        <p:nvSpPr>
          <p:cNvPr id="111" name="Shape 111"/>
          <p:cNvSpPr/>
          <p:nvPr/>
        </p:nvSpPr>
        <p:spPr>
          <a:xfrm>
            <a:off x="551048" y="2852936"/>
            <a:ext cx="5396762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en-US" dirty="0" smtClean="0"/>
              <a:t>JSX</a:t>
            </a:r>
            <a:r>
              <a:rPr lang="ja-JP" altLang="en-US" dirty="0" smtClean="0"/>
              <a:t>を使ったプログラミング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t>目次</a:t>
            </a:r>
          </a:p>
        </p:txBody>
      </p:sp>
      <p:sp>
        <p:nvSpPr>
          <p:cNvPr id="11" name="Shape 107"/>
          <p:cNvSpPr/>
          <p:nvPr/>
        </p:nvSpPr>
        <p:spPr>
          <a:xfrm>
            <a:off x="555217" y="1231450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en-US" altLang="ja-JP" dirty="0" smtClean="0">
                <a:solidFill>
                  <a:srgbClr val="FF0000"/>
                </a:solidFill>
              </a:rPr>
              <a:t>JSX</a:t>
            </a:r>
            <a:r>
              <a:rPr lang="ja-JP" altLang="en-US" dirty="0" smtClean="0">
                <a:solidFill>
                  <a:srgbClr val="FF0000"/>
                </a:solidFill>
              </a:rPr>
              <a:t>と</a:t>
            </a:r>
            <a:r>
              <a:rPr lang="en-US" altLang="ja-JP" dirty="0" smtClean="0">
                <a:solidFill>
                  <a:srgbClr val="FF0000"/>
                </a:solidFill>
              </a:rPr>
              <a:t>JavaScript</a:t>
            </a:r>
            <a:r>
              <a:rPr lang="ja-JP" altLang="en-US" dirty="0">
                <a:solidFill>
                  <a:srgbClr val="FF0000"/>
                </a:solidFill>
              </a:rPr>
              <a:t>との違い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2" name="Shape 108"/>
          <p:cNvSpPr/>
          <p:nvPr/>
        </p:nvSpPr>
        <p:spPr>
          <a:xfrm>
            <a:off x="551049" y="2060848"/>
            <a:ext cx="6705554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en-US" dirty="0" smtClean="0"/>
              <a:t>JSX</a:t>
            </a:r>
            <a:r>
              <a:rPr lang="ja-JP" altLang="en-US" dirty="0" smtClean="0"/>
              <a:t>を利用するために</a:t>
            </a:r>
            <a:endParaRPr dirty="0"/>
          </a:p>
        </p:txBody>
      </p:sp>
      <p:sp>
        <p:nvSpPr>
          <p:cNvPr id="13" name="Shape 109"/>
          <p:cNvSpPr/>
          <p:nvPr/>
        </p:nvSpPr>
        <p:spPr>
          <a:xfrm>
            <a:off x="570020" y="3680833"/>
            <a:ext cx="1362876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dirty="0"/>
              <a:t>まとめ</a:t>
            </a:r>
          </a:p>
        </p:txBody>
      </p:sp>
      <p:sp>
        <p:nvSpPr>
          <p:cNvPr id="14" name="Shape 111"/>
          <p:cNvSpPr/>
          <p:nvPr/>
        </p:nvSpPr>
        <p:spPr>
          <a:xfrm>
            <a:off x="551048" y="2852936"/>
            <a:ext cx="5396762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en-US" dirty="0" smtClean="0"/>
              <a:t>JSX</a:t>
            </a:r>
            <a:r>
              <a:rPr lang="ja-JP" altLang="en-US" dirty="0" smtClean="0"/>
              <a:t>を使ったプログラミング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JSX</a:t>
            </a:r>
            <a:r>
              <a:rPr lang="ja-JP" altLang="en-US" dirty="0"/>
              <a:t>と</a:t>
            </a:r>
            <a:r>
              <a:rPr lang="en-US" dirty="0"/>
              <a:t>JavaScript</a:t>
            </a:r>
            <a:r>
              <a:rPr lang="ja-JP" altLang="en-US" dirty="0"/>
              <a:t>との違い</a:t>
            </a:r>
            <a:endParaRPr dirty="0"/>
          </a:p>
        </p:txBody>
      </p:sp>
      <p:sp>
        <p:nvSpPr>
          <p:cNvPr id="127" name="Shape 127"/>
          <p:cNvSpPr/>
          <p:nvPr/>
        </p:nvSpPr>
        <p:spPr>
          <a:xfrm>
            <a:off x="537632" y="1164631"/>
            <a:ext cx="11164934" cy="871419"/>
          </a:xfrm>
          <a:prstGeom prst="rect">
            <a:avLst/>
          </a:prstGeom>
          <a:solidFill>
            <a:srgbClr val="DEEBF7"/>
          </a:solidFill>
          <a:ln w="9525" cap="flat">
            <a:solidFill>
              <a:schemeClr val="accent1"/>
            </a:solidFill>
            <a:prstDash val="solid"/>
            <a:round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000"/>
            </a:pPr>
            <a:r>
              <a:rPr lang="ja-JP" altLang="en-US" sz="2000" b="1" dirty="0" smtClean="0"/>
              <a:t>文字列の連結にはキャストが必須</a:t>
            </a:r>
            <a:endParaRPr sz="2000" b="1" dirty="0"/>
          </a:p>
        </p:txBody>
      </p:sp>
      <p:sp>
        <p:nvSpPr>
          <p:cNvPr id="130" name="Shape 130"/>
          <p:cNvSpPr/>
          <p:nvPr/>
        </p:nvSpPr>
        <p:spPr>
          <a:xfrm>
            <a:off x="499312" y="2200553"/>
            <a:ext cx="124007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 smtClean="0"/>
              <a:t>JavaScript</a:t>
            </a:r>
            <a:endParaRPr dirty="0"/>
          </a:p>
        </p:txBody>
      </p:sp>
      <p:sp>
        <p:nvSpPr>
          <p:cNvPr id="131" name="Shape 131"/>
          <p:cNvSpPr/>
          <p:nvPr/>
        </p:nvSpPr>
        <p:spPr>
          <a:xfrm>
            <a:off x="572834" y="2742249"/>
            <a:ext cx="3938990" cy="1754322"/>
          </a:xfrm>
          <a:prstGeom prst="rect">
            <a:avLst/>
          </a:prstGeom>
          <a:solidFill>
            <a:srgbClr val="FFFFFF"/>
          </a:solidFill>
          <a:ln w="12700">
            <a:solidFill>
              <a:srgbClr val="76717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cnt</a:t>
            </a:r>
            <a:r>
              <a:rPr lang="en-US" dirty="0"/>
              <a:t> = 30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cnt</a:t>
            </a:r>
            <a:r>
              <a:rPr lang="en-US" dirty="0"/>
              <a:t> + "</a:t>
            </a:r>
            <a:r>
              <a:rPr lang="ja-JP" altLang="en-US" dirty="0"/>
              <a:t>点ゲット！</a:t>
            </a:r>
            <a:r>
              <a:rPr lang="en-US" altLang="ja-JP" dirty="0" smtClean="0"/>
              <a:t>");</a:t>
            </a:r>
          </a:p>
          <a:p>
            <a:r>
              <a:rPr lang="en-US" altLang="ja-JP" dirty="0" smtClean="0"/>
              <a:t>// </a:t>
            </a:r>
            <a:r>
              <a:rPr lang="en-US" altLang="ja-JP" dirty="0"/>
              <a:t>30</a:t>
            </a:r>
            <a:r>
              <a:rPr lang="ja-JP" altLang="en-US" dirty="0"/>
              <a:t>点ゲット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endParaRPr dirty="0"/>
          </a:p>
        </p:txBody>
      </p:sp>
      <p:sp>
        <p:nvSpPr>
          <p:cNvPr id="133" name="Shape 133"/>
          <p:cNvSpPr/>
          <p:nvPr/>
        </p:nvSpPr>
        <p:spPr>
          <a:xfrm>
            <a:off x="5503102" y="2492896"/>
            <a:ext cx="1240970" cy="1949839"/>
          </a:xfrm>
          <a:prstGeom prst="rightArrow">
            <a:avLst>
              <a:gd name="adj1" fmla="val 50000"/>
              <a:gd name="adj2" fmla="val 64084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7248128" y="2200553"/>
            <a:ext cx="494683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 smtClean="0"/>
              <a:t>JSX</a:t>
            </a:r>
            <a:endParaRPr dirty="0"/>
          </a:p>
        </p:txBody>
      </p:sp>
      <p:sp>
        <p:nvSpPr>
          <p:cNvPr id="34" name="Shape 131"/>
          <p:cNvSpPr/>
          <p:nvPr/>
        </p:nvSpPr>
        <p:spPr>
          <a:xfrm>
            <a:off x="7248128" y="2748019"/>
            <a:ext cx="4320480" cy="1754322"/>
          </a:xfrm>
          <a:prstGeom prst="rect">
            <a:avLst/>
          </a:prstGeom>
          <a:solidFill>
            <a:srgbClr val="FFFFFF"/>
          </a:solidFill>
          <a:ln w="12700">
            <a:solidFill>
              <a:srgbClr val="76717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cnt</a:t>
            </a:r>
            <a:r>
              <a:rPr lang="en-US" dirty="0"/>
              <a:t> = 30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log(</a:t>
            </a:r>
            <a:r>
              <a:rPr lang="en-US" dirty="0" err="1"/>
              <a:t>cnt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as string </a:t>
            </a:r>
            <a:r>
              <a:rPr lang="en-US" dirty="0"/>
              <a:t>+ "</a:t>
            </a:r>
            <a:r>
              <a:rPr lang="ja-JP" altLang="en-US" dirty="0"/>
              <a:t>点ゲット！</a:t>
            </a:r>
            <a:r>
              <a:rPr lang="en-US" altLang="ja-JP" dirty="0" smtClean="0"/>
              <a:t>");</a:t>
            </a:r>
          </a:p>
          <a:p>
            <a:r>
              <a:rPr lang="en-US" altLang="ja-JP" dirty="0" smtClean="0"/>
              <a:t>// </a:t>
            </a:r>
            <a:r>
              <a:rPr lang="en-US" altLang="ja-JP" dirty="0"/>
              <a:t>30</a:t>
            </a:r>
            <a:r>
              <a:rPr lang="ja-JP" altLang="en-US" dirty="0"/>
              <a:t>点ゲット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JSX</a:t>
            </a:r>
            <a:r>
              <a:rPr lang="ja-JP" altLang="en-US" dirty="0"/>
              <a:t>と</a:t>
            </a:r>
            <a:r>
              <a:rPr lang="en-US" dirty="0"/>
              <a:t>JavaScript</a:t>
            </a:r>
            <a:r>
              <a:rPr lang="ja-JP" altLang="en-US" dirty="0"/>
              <a:t>との違い</a:t>
            </a:r>
            <a:endParaRPr dirty="0"/>
          </a:p>
        </p:txBody>
      </p:sp>
      <p:sp>
        <p:nvSpPr>
          <p:cNvPr id="162" name="Shape 162"/>
          <p:cNvSpPr/>
          <p:nvPr/>
        </p:nvSpPr>
        <p:spPr>
          <a:xfrm>
            <a:off x="537632" y="1164631"/>
            <a:ext cx="11164934" cy="871419"/>
          </a:xfrm>
          <a:prstGeom prst="rect">
            <a:avLst/>
          </a:prstGeom>
          <a:solidFill>
            <a:srgbClr val="DEEBF7"/>
          </a:solidFill>
          <a:ln w="9525" cap="flat">
            <a:solidFill>
              <a:schemeClr val="accent1"/>
            </a:solidFill>
            <a:prstDash val="solid"/>
            <a:round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000"/>
            </a:pPr>
            <a:r>
              <a:rPr lang="en-US" b="1" dirty="0"/>
              <a:t>f</a:t>
            </a:r>
            <a:r>
              <a:rPr lang="en-US" b="1" dirty="0" smtClean="0"/>
              <a:t>unction</a:t>
            </a:r>
            <a:r>
              <a:rPr lang="ja-JP" altLang="en-US" b="1" dirty="0" smtClean="0"/>
              <a:t>に返り値の設定が必須</a:t>
            </a:r>
            <a:endParaRPr lang="en-US" altLang="ja-JP" b="1" dirty="0" smtClean="0"/>
          </a:p>
          <a:p>
            <a:pPr>
              <a:lnSpc>
                <a:spcPct val="90000"/>
              </a:lnSpc>
              <a:spcBef>
                <a:spcPts val="1000"/>
              </a:spcBef>
              <a:defRPr sz="2000"/>
            </a:pPr>
            <a:r>
              <a:rPr lang="en-US" altLang="ja-JP" b="1" dirty="0" smtClean="0"/>
              <a:t>(</a:t>
            </a:r>
            <a:r>
              <a:rPr lang="ja-JP" altLang="en-US" b="1" dirty="0" smtClean="0"/>
              <a:t>返り値が不要な場合は</a:t>
            </a:r>
            <a:r>
              <a:rPr lang="en-US" altLang="ja-JP" b="1" dirty="0" smtClean="0"/>
              <a:t>void</a:t>
            </a:r>
            <a:r>
              <a:rPr lang="ja-JP" altLang="en-US" b="1" dirty="0" smtClean="0"/>
              <a:t>を設定</a:t>
            </a:r>
            <a:r>
              <a:rPr lang="en-US" altLang="ja-JP" b="1" dirty="0" smtClean="0"/>
              <a:t>)</a:t>
            </a:r>
          </a:p>
        </p:txBody>
      </p:sp>
      <p:sp>
        <p:nvSpPr>
          <p:cNvPr id="52" name="Shape 130"/>
          <p:cNvSpPr/>
          <p:nvPr/>
        </p:nvSpPr>
        <p:spPr>
          <a:xfrm>
            <a:off x="499312" y="2200553"/>
            <a:ext cx="124007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 smtClean="0"/>
              <a:t>JavaScript</a:t>
            </a:r>
            <a:endParaRPr dirty="0"/>
          </a:p>
        </p:txBody>
      </p:sp>
      <p:sp>
        <p:nvSpPr>
          <p:cNvPr id="53" name="Shape 131"/>
          <p:cNvSpPr/>
          <p:nvPr/>
        </p:nvSpPr>
        <p:spPr>
          <a:xfrm>
            <a:off x="572834" y="2742249"/>
            <a:ext cx="3450866" cy="1477323"/>
          </a:xfrm>
          <a:prstGeom prst="rect">
            <a:avLst/>
          </a:prstGeom>
          <a:solidFill>
            <a:srgbClr val="FFFFFF"/>
          </a:solidFill>
          <a:ln w="12700">
            <a:solidFill>
              <a:srgbClr val="76717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cnt</a:t>
            </a:r>
            <a:r>
              <a:rPr lang="en-US" dirty="0"/>
              <a:t> = 1;</a:t>
            </a:r>
          </a:p>
          <a:p>
            <a:r>
              <a:rPr lang="en-US" dirty="0"/>
              <a:t>function </a:t>
            </a:r>
            <a:r>
              <a:rPr lang="en-US" dirty="0" err="1"/>
              <a:t>countUp</a:t>
            </a:r>
            <a:r>
              <a:rPr lang="en-US" dirty="0"/>
              <a:t>(){</a:t>
            </a:r>
          </a:p>
          <a:p>
            <a:r>
              <a:rPr lang="en-US" dirty="0"/>
              <a:t>  </a:t>
            </a:r>
            <a:r>
              <a:rPr lang="en-US" dirty="0" err="1"/>
              <a:t>cnt</a:t>
            </a:r>
            <a:r>
              <a:rPr lang="en-US" dirty="0"/>
              <a:t>++;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countUp</a:t>
            </a:r>
            <a:r>
              <a:rPr lang="en-US" dirty="0"/>
              <a:t>();</a:t>
            </a:r>
            <a:endParaRPr dirty="0"/>
          </a:p>
        </p:txBody>
      </p:sp>
      <p:sp>
        <p:nvSpPr>
          <p:cNvPr id="54" name="Shape 133"/>
          <p:cNvSpPr/>
          <p:nvPr/>
        </p:nvSpPr>
        <p:spPr>
          <a:xfrm>
            <a:off x="5499614" y="3923705"/>
            <a:ext cx="1240970" cy="1949839"/>
          </a:xfrm>
          <a:prstGeom prst="rightArrow">
            <a:avLst>
              <a:gd name="adj1" fmla="val 50000"/>
              <a:gd name="adj2" fmla="val 64084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" name="Shape 159"/>
          <p:cNvSpPr/>
          <p:nvPr/>
        </p:nvSpPr>
        <p:spPr>
          <a:xfrm>
            <a:off x="7248128" y="2200553"/>
            <a:ext cx="494683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 smtClean="0"/>
              <a:t>JSX</a:t>
            </a:r>
            <a:endParaRPr dirty="0"/>
          </a:p>
        </p:txBody>
      </p:sp>
      <p:sp>
        <p:nvSpPr>
          <p:cNvPr id="56" name="Shape 131"/>
          <p:cNvSpPr/>
          <p:nvPr/>
        </p:nvSpPr>
        <p:spPr>
          <a:xfrm>
            <a:off x="7248128" y="2748019"/>
            <a:ext cx="4454438" cy="3970314"/>
          </a:xfrm>
          <a:prstGeom prst="rect">
            <a:avLst/>
          </a:prstGeom>
          <a:solidFill>
            <a:srgbClr val="FFFFFF"/>
          </a:solidFill>
          <a:ln w="12700">
            <a:solidFill>
              <a:srgbClr val="76717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cnt</a:t>
            </a:r>
            <a:r>
              <a:rPr lang="en-US" dirty="0"/>
              <a:t>: number = 1;</a:t>
            </a:r>
          </a:p>
          <a:p>
            <a:r>
              <a:rPr lang="en-US" dirty="0"/>
              <a:t>function </a:t>
            </a:r>
            <a:r>
              <a:rPr lang="en-US" dirty="0" err="1"/>
              <a:t>countUp</a:t>
            </a:r>
            <a:r>
              <a:rPr lang="en-US" dirty="0"/>
              <a:t>()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void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cnt</a:t>
            </a:r>
            <a:r>
              <a:rPr lang="en-US" dirty="0"/>
              <a:t>++;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countUp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ja-JP" altLang="en-US" dirty="0"/>
              <a:t>もしくは</a:t>
            </a:r>
          </a:p>
          <a:p>
            <a:endParaRPr lang="ja-JP" alt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cnt</a:t>
            </a:r>
            <a:r>
              <a:rPr lang="en-US" dirty="0"/>
              <a:t>: number = 1;</a:t>
            </a:r>
          </a:p>
          <a:p>
            <a:r>
              <a:rPr lang="en-US" dirty="0"/>
              <a:t>function </a:t>
            </a:r>
            <a:r>
              <a:rPr lang="en-US" dirty="0" err="1"/>
              <a:t>countUp</a:t>
            </a:r>
            <a:r>
              <a:rPr lang="en-US" dirty="0"/>
              <a:t>()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cnt</a:t>
            </a:r>
            <a:r>
              <a:rPr lang="en-US" dirty="0"/>
              <a:t>++;</a:t>
            </a:r>
          </a:p>
          <a:p>
            <a:r>
              <a:rPr lang="en-US" dirty="0"/>
              <a:t>  return </a:t>
            </a:r>
            <a:r>
              <a:rPr lang="en-US" dirty="0" err="1"/>
              <a:t>cnt</a:t>
            </a:r>
            <a:r>
              <a:rPr lang="en-US" dirty="0" smtClean="0"/>
              <a:t>;</a:t>
            </a:r>
            <a:endParaRPr lang="ja-JP" altLang="en-US" dirty="0"/>
          </a:p>
          <a:p>
            <a:r>
              <a:rPr lang="en-US" altLang="ja-JP" dirty="0"/>
              <a:t>}</a:t>
            </a:r>
          </a:p>
          <a:p>
            <a:r>
              <a:rPr lang="en-US" dirty="0" err="1"/>
              <a:t>countUp</a:t>
            </a:r>
            <a:r>
              <a:rPr lang="en-US" dirty="0"/>
              <a:t>();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JSX</a:t>
            </a:r>
            <a:r>
              <a:rPr lang="ja-JP" altLang="en-US" dirty="0"/>
              <a:t>と</a:t>
            </a:r>
            <a:r>
              <a:rPr lang="en-US" dirty="0"/>
              <a:t>JavaScript</a:t>
            </a:r>
            <a:r>
              <a:rPr lang="ja-JP" altLang="en-US" dirty="0"/>
              <a:t>との違い</a:t>
            </a:r>
            <a:endParaRPr dirty="0"/>
          </a:p>
        </p:txBody>
      </p:sp>
      <p:sp>
        <p:nvSpPr>
          <p:cNvPr id="217" name="Shape 217"/>
          <p:cNvSpPr/>
          <p:nvPr/>
        </p:nvSpPr>
        <p:spPr>
          <a:xfrm>
            <a:off x="537632" y="1164631"/>
            <a:ext cx="11164934" cy="871419"/>
          </a:xfrm>
          <a:prstGeom prst="rect">
            <a:avLst/>
          </a:prstGeom>
          <a:solidFill>
            <a:srgbClr val="DEEBF7"/>
          </a:solidFill>
          <a:ln w="9525" cap="flat">
            <a:solidFill>
              <a:schemeClr val="accent1"/>
            </a:solidFill>
            <a:prstDash val="solid"/>
            <a:round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000"/>
            </a:pPr>
            <a:r>
              <a:rPr lang="ja-JP" altLang="en-US" b="1" dirty="0" smtClean="0"/>
              <a:t>比較する場合は同じ型でそろえる</a:t>
            </a:r>
            <a:endParaRPr b="1" dirty="0"/>
          </a:p>
        </p:txBody>
      </p:sp>
      <p:sp>
        <p:nvSpPr>
          <p:cNvPr id="11" name="Shape 130"/>
          <p:cNvSpPr/>
          <p:nvPr/>
        </p:nvSpPr>
        <p:spPr>
          <a:xfrm>
            <a:off x="499312" y="2200553"/>
            <a:ext cx="124007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 smtClean="0"/>
              <a:t>JavaScript</a:t>
            </a:r>
            <a:endParaRPr dirty="0"/>
          </a:p>
        </p:txBody>
      </p:sp>
      <p:sp>
        <p:nvSpPr>
          <p:cNvPr id="12" name="Shape 131"/>
          <p:cNvSpPr/>
          <p:nvPr/>
        </p:nvSpPr>
        <p:spPr>
          <a:xfrm>
            <a:off x="572834" y="2742249"/>
            <a:ext cx="4155014" cy="1477323"/>
          </a:xfrm>
          <a:prstGeom prst="rect">
            <a:avLst/>
          </a:prstGeom>
          <a:solidFill>
            <a:srgbClr val="FFFFFF"/>
          </a:solidFill>
          <a:ln w="12700">
            <a:solidFill>
              <a:srgbClr val="76717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cnt</a:t>
            </a:r>
            <a:r>
              <a:rPr lang="en-US" dirty="0"/>
              <a:t> = 30;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cntS</a:t>
            </a:r>
            <a:r>
              <a:rPr lang="en-US" dirty="0"/>
              <a:t> = "30</a:t>
            </a:r>
            <a:r>
              <a:rPr lang="en-US" dirty="0" smtClean="0"/>
              <a:t>";</a:t>
            </a:r>
          </a:p>
          <a:p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cnt</a:t>
            </a:r>
            <a:r>
              <a:rPr lang="en-US" dirty="0"/>
              <a:t> === </a:t>
            </a:r>
            <a:r>
              <a:rPr lang="en-US" dirty="0" err="1"/>
              <a:t>cntS</a:t>
            </a:r>
            <a:r>
              <a:rPr lang="en-US" dirty="0"/>
              <a:t>); // false</a:t>
            </a:r>
          </a:p>
          <a:p>
            <a:r>
              <a:rPr lang="en-US" dirty="0"/>
              <a:t>console.log(</a:t>
            </a:r>
            <a:r>
              <a:rPr lang="en-US" dirty="0" err="1"/>
              <a:t>cnt</a:t>
            </a:r>
            <a:r>
              <a:rPr lang="en-US" dirty="0"/>
              <a:t> == </a:t>
            </a:r>
            <a:r>
              <a:rPr lang="en-US" dirty="0" err="1"/>
              <a:t>cntS</a:t>
            </a:r>
            <a:r>
              <a:rPr lang="en-US" dirty="0"/>
              <a:t>); // true</a:t>
            </a:r>
            <a:endParaRPr dirty="0"/>
          </a:p>
        </p:txBody>
      </p:sp>
      <p:sp>
        <p:nvSpPr>
          <p:cNvPr id="13" name="Shape 133"/>
          <p:cNvSpPr/>
          <p:nvPr/>
        </p:nvSpPr>
        <p:spPr>
          <a:xfrm>
            <a:off x="5499614" y="3923705"/>
            <a:ext cx="1240970" cy="1949839"/>
          </a:xfrm>
          <a:prstGeom prst="rightArrow">
            <a:avLst>
              <a:gd name="adj1" fmla="val 50000"/>
              <a:gd name="adj2" fmla="val 64084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Shape 159"/>
          <p:cNvSpPr/>
          <p:nvPr/>
        </p:nvSpPr>
        <p:spPr>
          <a:xfrm>
            <a:off x="7248128" y="2200553"/>
            <a:ext cx="494683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 smtClean="0"/>
              <a:t>JSX</a:t>
            </a:r>
            <a:endParaRPr dirty="0"/>
          </a:p>
        </p:txBody>
      </p:sp>
      <p:sp>
        <p:nvSpPr>
          <p:cNvPr id="15" name="Shape 131"/>
          <p:cNvSpPr/>
          <p:nvPr/>
        </p:nvSpPr>
        <p:spPr>
          <a:xfrm>
            <a:off x="7248128" y="2748019"/>
            <a:ext cx="4454438" cy="2862318"/>
          </a:xfrm>
          <a:prstGeom prst="rect">
            <a:avLst/>
          </a:prstGeom>
          <a:solidFill>
            <a:srgbClr val="FFFFFF"/>
          </a:solidFill>
          <a:ln w="12700">
            <a:solidFill>
              <a:srgbClr val="76717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cnt</a:t>
            </a:r>
            <a:r>
              <a:rPr lang="en-US" dirty="0"/>
              <a:t>: number = 30;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cntS</a:t>
            </a:r>
            <a:r>
              <a:rPr lang="en-US" dirty="0"/>
              <a:t>: string = "30</a:t>
            </a:r>
            <a:r>
              <a:rPr lang="en-US" dirty="0" smtClean="0"/>
              <a:t>";</a:t>
            </a:r>
          </a:p>
          <a:p>
            <a:endParaRPr lang="en-US" dirty="0"/>
          </a:p>
          <a:p>
            <a:r>
              <a:rPr lang="en-US" dirty="0"/>
              <a:t>log(</a:t>
            </a:r>
            <a:r>
              <a:rPr lang="en-US" dirty="0" err="1"/>
              <a:t>cnt</a:t>
            </a:r>
            <a:r>
              <a:rPr lang="en-US" dirty="0"/>
              <a:t> === </a:t>
            </a:r>
            <a:r>
              <a:rPr lang="en-US" dirty="0" err="1"/>
              <a:t>cntS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// </a:t>
            </a:r>
            <a:r>
              <a:rPr lang="ja-JP" altLang="en-US" dirty="0"/>
              <a:t>そもそも＝</a:t>
            </a:r>
            <a:r>
              <a:rPr lang="en-US" altLang="ja-JP" dirty="0"/>
              <a:t>3</a:t>
            </a:r>
            <a:r>
              <a:rPr lang="ja-JP" altLang="en-US" dirty="0" err="1"/>
              <a:t>つは</a:t>
            </a:r>
            <a:r>
              <a:rPr lang="ja-JP" altLang="en-US" dirty="0"/>
              <a:t>書式の</a:t>
            </a:r>
            <a:r>
              <a:rPr lang="ja-JP" altLang="en-US" dirty="0" smtClean="0"/>
              <a:t>エラー</a:t>
            </a:r>
            <a:endParaRPr lang="en-US" altLang="ja-JP" dirty="0" smtClean="0"/>
          </a:p>
          <a:p>
            <a:endParaRPr lang="ja-JP" altLang="en-US" dirty="0"/>
          </a:p>
          <a:p>
            <a:r>
              <a:rPr lang="en-US" dirty="0"/>
              <a:t>log(</a:t>
            </a:r>
            <a:r>
              <a:rPr lang="en-US" dirty="0" err="1"/>
              <a:t>cnt</a:t>
            </a:r>
            <a:r>
              <a:rPr lang="en-US" dirty="0"/>
              <a:t> == </a:t>
            </a:r>
            <a:r>
              <a:rPr lang="en-US" dirty="0" err="1"/>
              <a:t>cntS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// </a:t>
            </a:r>
            <a:r>
              <a:rPr lang="ja-JP" altLang="en-US" dirty="0"/>
              <a:t>型違いなので比較不可能で</a:t>
            </a:r>
            <a:r>
              <a:rPr lang="ja-JP" altLang="en-US" dirty="0" smtClean="0"/>
              <a:t>エラー</a:t>
            </a:r>
            <a:endParaRPr lang="en-US" altLang="ja-JP" dirty="0" smtClean="0"/>
          </a:p>
          <a:p>
            <a:endParaRPr lang="ja-JP" altLang="en-US" dirty="0"/>
          </a:p>
          <a:p>
            <a:r>
              <a:rPr lang="en-US" dirty="0"/>
              <a:t>log(</a:t>
            </a:r>
            <a:r>
              <a:rPr lang="en-US" dirty="0" err="1"/>
              <a:t>cnt</a:t>
            </a:r>
            <a:r>
              <a:rPr lang="en-US" dirty="0"/>
              <a:t> == </a:t>
            </a:r>
            <a:r>
              <a:rPr lang="en-US" dirty="0" err="1"/>
              <a:t>cntS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as number</a:t>
            </a:r>
            <a:r>
              <a:rPr lang="en-US" dirty="0"/>
              <a:t>); // </a:t>
            </a:r>
            <a:r>
              <a:rPr lang="en-US" dirty="0" smtClean="0"/>
              <a:t>true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t>目次</a:t>
            </a:r>
          </a:p>
        </p:txBody>
      </p:sp>
      <p:sp>
        <p:nvSpPr>
          <p:cNvPr id="11" name="Shape 107"/>
          <p:cNvSpPr/>
          <p:nvPr/>
        </p:nvSpPr>
        <p:spPr>
          <a:xfrm>
            <a:off x="555217" y="1231450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en-US" altLang="ja-JP" dirty="0" smtClean="0">
                <a:solidFill>
                  <a:schemeClr val="tx1"/>
                </a:solidFill>
              </a:rPr>
              <a:t>JSX</a:t>
            </a:r>
            <a:r>
              <a:rPr lang="ja-JP" altLang="en-US" dirty="0" smtClean="0">
                <a:solidFill>
                  <a:schemeClr val="tx1"/>
                </a:solidFill>
              </a:rPr>
              <a:t>と</a:t>
            </a:r>
            <a:r>
              <a:rPr lang="en-US" altLang="ja-JP" dirty="0" smtClean="0">
                <a:solidFill>
                  <a:schemeClr val="tx1"/>
                </a:solidFill>
              </a:rPr>
              <a:t>JavaScript</a:t>
            </a:r>
            <a:r>
              <a:rPr lang="ja-JP" altLang="en-US" dirty="0">
                <a:solidFill>
                  <a:schemeClr val="tx1"/>
                </a:solidFill>
              </a:rPr>
              <a:t>との違い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" name="Shape 108"/>
          <p:cNvSpPr/>
          <p:nvPr/>
        </p:nvSpPr>
        <p:spPr>
          <a:xfrm>
            <a:off x="551049" y="2060848"/>
            <a:ext cx="6705554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JSX</a:t>
            </a:r>
            <a:r>
              <a:rPr lang="ja-JP" altLang="en-US" dirty="0" smtClean="0">
                <a:solidFill>
                  <a:srgbClr val="FF0000"/>
                </a:solidFill>
              </a:rPr>
              <a:t>を利用するために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3" name="Shape 109"/>
          <p:cNvSpPr/>
          <p:nvPr/>
        </p:nvSpPr>
        <p:spPr>
          <a:xfrm>
            <a:off x="570020" y="3680833"/>
            <a:ext cx="1362876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dirty="0"/>
              <a:t>まとめ</a:t>
            </a:r>
          </a:p>
        </p:txBody>
      </p:sp>
      <p:sp>
        <p:nvSpPr>
          <p:cNvPr id="14" name="Shape 111"/>
          <p:cNvSpPr/>
          <p:nvPr/>
        </p:nvSpPr>
        <p:spPr>
          <a:xfrm>
            <a:off x="551048" y="2852936"/>
            <a:ext cx="5396762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r>
              <a:rPr lang="en-US" dirty="0" smtClean="0"/>
              <a:t>JSX</a:t>
            </a:r>
            <a:r>
              <a:rPr lang="ja-JP" altLang="en-US" dirty="0" smtClean="0"/>
              <a:t>を使ったプログラミング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78581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JSX</a:t>
            </a:r>
            <a:r>
              <a:rPr lang="ja-JP" altLang="en-US" dirty="0"/>
              <a:t>を利用するために</a:t>
            </a:r>
            <a:endParaRPr dirty="0"/>
          </a:p>
        </p:txBody>
      </p:sp>
      <p:sp>
        <p:nvSpPr>
          <p:cNvPr id="252" name="Shape 252"/>
          <p:cNvSpPr/>
          <p:nvPr/>
        </p:nvSpPr>
        <p:spPr>
          <a:xfrm>
            <a:off x="609600" y="1164630"/>
            <a:ext cx="11092965" cy="1466491"/>
          </a:xfrm>
          <a:prstGeom prst="rect">
            <a:avLst/>
          </a:prstGeom>
          <a:solidFill>
            <a:srgbClr val="DEEBF7"/>
          </a:solidFill>
          <a:ln w="9525" cap="flat">
            <a:solidFill>
              <a:schemeClr val="accent1"/>
            </a:solidFill>
            <a:prstDash val="solid"/>
            <a:round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000"/>
            </a:pPr>
            <a:r>
              <a:rPr lang="en-US" dirty="0" smtClean="0"/>
              <a:t>JSX</a:t>
            </a:r>
            <a:r>
              <a:rPr lang="ja-JP" altLang="en-US" dirty="0" smtClean="0"/>
              <a:t>を利用した場合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pPr>
              <a:lnSpc>
                <a:spcPct val="90000"/>
              </a:lnSpc>
              <a:spcBef>
                <a:spcPts val="1000"/>
              </a:spcBef>
              <a:defRPr sz="2000"/>
            </a:pPr>
            <a:r>
              <a:rPr lang="ja-JP" altLang="en-US" dirty="0" smtClean="0"/>
              <a:t>使用</a:t>
            </a:r>
            <a:r>
              <a:rPr lang="ja-JP" altLang="en-US" dirty="0" smtClean="0"/>
              <a:t>するために</a:t>
            </a:r>
            <a:r>
              <a:rPr lang="ja-JP" altLang="en-US" dirty="0" smtClean="0"/>
              <a:t>は</a:t>
            </a:r>
            <a:r>
              <a:rPr lang="en-US" dirty="0" smtClean="0"/>
              <a:t>js</a:t>
            </a:r>
            <a:r>
              <a:rPr lang="ja-JP" altLang="en-US" dirty="0" smtClean="0"/>
              <a:t>にコンパイルする必要がある。</a:t>
            </a:r>
            <a:endParaRPr lang="en-US" altLang="ja-JP" dirty="0" smtClean="0"/>
          </a:p>
          <a:p>
            <a:pPr>
              <a:lnSpc>
                <a:spcPct val="90000"/>
              </a:lnSpc>
              <a:spcBef>
                <a:spcPts val="1000"/>
              </a:spcBef>
              <a:defRPr sz="2000"/>
            </a:pPr>
            <a:r>
              <a:rPr lang="ja-JP" altLang="en-US" dirty="0"/>
              <a:t>そのため</a:t>
            </a:r>
            <a:r>
              <a:rPr lang="ja-JP" altLang="en-US" dirty="0" smtClean="0"/>
              <a:t>に一般的に使われている「</a:t>
            </a:r>
            <a:r>
              <a:rPr lang="en-US" altLang="ja-JP" dirty="0" smtClean="0"/>
              <a:t>Babel</a:t>
            </a:r>
            <a:r>
              <a:rPr lang="ja-JP" altLang="en-US" dirty="0" smtClean="0"/>
              <a:t>」のインストールする。</a:t>
            </a:r>
            <a:endParaRPr dirty="0"/>
          </a:p>
        </p:txBody>
      </p:sp>
      <p:sp>
        <p:nvSpPr>
          <p:cNvPr id="16" name="Shape 130"/>
          <p:cNvSpPr/>
          <p:nvPr/>
        </p:nvSpPr>
        <p:spPr>
          <a:xfrm>
            <a:off x="609600" y="2984744"/>
            <a:ext cx="16616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altLang="ja-JP" dirty="0" err="1"/>
              <a:t>npm</a:t>
            </a:r>
            <a:r>
              <a:rPr lang="en-US" altLang="ja-JP" dirty="0"/>
              <a:t> </a:t>
            </a:r>
            <a:r>
              <a:rPr lang="en-US" altLang="ja-JP" dirty="0" err="1" smtClean="0"/>
              <a:t>init</a:t>
            </a:r>
            <a:r>
              <a:rPr lang="ja-JP" altLang="en-US" dirty="0" smtClean="0"/>
              <a:t>を実行</a:t>
            </a:r>
            <a:endParaRPr dirty="0"/>
          </a:p>
        </p:txBody>
      </p:sp>
      <p:sp>
        <p:nvSpPr>
          <p:cNvPr id="17" name="正方形/長方形 16"/>
          <p:cNvSpPr/>
          <p:nvPr/>
        </p:nvSpPr>
        <p:spPr>
          <a:xfrm>
            <a:off x="609599" y="3573016"/>
            <a:ext cx="11092965" cy="914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smtClean="0">
                <a:solidFill>
                  <a:schemeClr val="bg1"/>
                </a:solidFill>
              </a:rPr>
              <a:t>$ </a:t>
            </a:r>
            <a:r>
              <a:rPr lang="en-US" altLang="ja-JP" dirty="0" err="1" smtClean="0">
                <a:solidFill>
                  <a:schemeClr val="bg1"/>
                </a:solidFill>
              </a:rPr>
              <a:t>npm</a:t>
            </a:r>
            <a:r>
              <a:rPr lang="en-US" altLang="ja-JP" dirty="0" smtClean="0">
                <a:solidFill>
                  <a:schemeClr val="bg1"/>
                </a:solidFill>
              </a:rPr>
              <a:t> </a:t>
            </a:r>
            <a:r>
              <a:rPr lang="en-US" altLang="ja-JP" dirty="0" err="1" smtClean="0">
                <a:solidFill>
                  <a:schemeClr val="bg1"/>
                </a:solidFill>
              </a:rPr>
              <a:t>init</a:t>
            </a:r>
            <a:endParaRPr lang="en-US" altLang="ja-JP" dirty="0" smtClean="0">
              <a:solidFill>
                <a:schemeClr val="bg1"/>
              </a:solidFill>
            </a:endParaRPr>
          </a:p>
        </p:txBody>
      </p:sp>
      <p:sp>
        <p:nvSpPr>
          <p:cNvPr id="18" name="Shape 130"/>
          <p:cNvSpPr/>
          <p:nvPr/>
        </p:nvSpPr>
        <p:spPr>
          <a:xfrm>
            <a:off x="609600" y="4797152"/>
            <a:ext cx="194700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altLang="ja-JP" dirty="0" smtClean="0"/>
              <a:t>Babel</a:t>
            </a:r>
            <a:r>
              <a:rPr lang="ja-JP" altLang="en-US" dirty="0" smtClean="0"/>
              <a:t>をインストール</a:t>
            </a:r>
            <a:endParaRPr dirty="0"/>
          </a:p>
        </p:txBody>
      </p:sp>
      <p:sp>
        <p:nvSpPr>
          <p:cNvPr id="19" name="正方形/長方形 18"/>
          <p:cNvSpPr/>
          <p:nvPr/>
        </p:nvSpPr>
        <p:spPr>
          <a:xfrm>
            <a:off x="609600" y="5301208"/>
            <a:ext cx="11092965" cy="914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smtClean="0">
                <a:solidFill>
                  <a:schemeClr val="bg1"/>
                </a:solidFill>
              </a:rPr>
              <a:t>$ </a:t>
            </a:r>
            <a:r>
              <a:rPr lang="en-US" altLang="ja-JP" dirty="0" err="1" smtClean="0">
                <a:solidFill>
                  <a:schemeClr val="bg1"/>
                </a:solidFill>
              </a:rPr>
              <a:t>npm</a:t>
            </a:r>
            <a:r>
              <a:rPr lang="en-US" altLang="ja-JP" dirty="0" smtClean="0">
                <a:solidFill>
                  <a:schemeClr val="bg1"/>
                </a:solidFill>
              </a:rPr>
              <a:t> </a:t>
            </a:r>
            <a:r>
              <a:rPr lang="en-US" altLang="ja-JP" dirty="0"/>
              <a:t>install</a:t>
            </a:r>
            <a:r>
              <a:rPr lang="en-US" altLang="ja-JP" dirty="0"/>
              <a:t> </a:t>
            </a:r>
            <a:r>
              <a:rPr lang="en-US" altLang="ja-JP" dirty="0"/>
              <a:t>--save-dev</a:t>
            </a:r>
            <a:r>
              <a:rPr lang="en-US" altLang="ja-JP" dirty="0"/>
              <a:t> babel-cli</a:t>
            </a:r>
            <a:endParaRPr lang="en-US" altLang="ja-JP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JSX</a:t>
            </a:r>
            <a:r>
              <a:rPr lang="ja-JP" altLang="en-US" dirty="0"/>
              <a:t>を利用するために</a:t>
            </a:r>
            <a:endParaRPr dirty="0"/>
          </a:p>
        </p:txBody>
      </p:sp>
      <p:sp>
        <p:nvSpPr>
          <p:cNvPr id="29" name="Shape 130"/>
          <p:cNvSpPr/>
          <p:nvPr/>
        </p:nvSpPr>
        <p:spPr>
          <a:xfrm>
            <a:off x="581031" y="1268760"/>
            <a:ext cx="821955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ja-JP" altLang="en-US" dirty="0" smtClean="0"/>
              <a:t>インストール後、</a:t>
            </a:r>
            <a:r>
              <a:rPr lang="en-US" altLang="ja-JP" dirty="0" err="1"/>
              <a:t>package.json</a:t>
            </a:r>
            <a:r>
              <a:rPr lang="en-US" altLang="ja-JP" dirty="0"/>
              <a:t> </a:t>
            </a:r>
            <a:r>
              <a:rPr lang="ja-JP" altLang="en-US" dirty="0"/>
              <a:t>の </a:t>
            </a:r>
            <a:r>
              <a:rPr lang="en-US" altLang="ja-JP" dirty="0" smtClean="0"/>
              <a:t>“</a:t>
            </a:r>
            <a:r>
              <a:rPr lang="en-US" altLang="ja-JP" dirty="0" err="1" smtClean="0"/>
              <a:t>devDependencies</a:t>
            </a:r>
            <a:r>
              <a:rPr lang="en-US" altLang="ja-JP" dirty="0" smtClean="0"/>
              <a:t>” </a:t>
            </a:r>
            <a:r>
              <a:rPr lang="ja-JP" altLang="en-US" dirty="0"/>
              <a:t>に </a:t>
            </a:r>
            <a:r>
              <a:rPr lang="en-US" altLang="ja-JP" dirty="0" smtClean="0"/>
              <a:t>“babel-cli”</a:t>
            </a:r>
            <a:r>
              <a:rPr lang="ja-JP" altLang="en-US" dirty="0" smtClean="0"/>
              <a:t>が追加される</a:t>
            </a:r>
            <a:endParaRPr dirty="0"/>
          </a:p>
        </p:txBody>
      </p:sp>
      <p:sp>
        <p:nvSpPr>
          <p:cNvPr id="30" name="正方形/長方形 29"/>
          <p:cNvSpPr/>
          <p:nvPr/>
        </p:nvSpPr>
        <p:spPr>
          <a:xfrm>
            <a:off x="580469" y="1772816"/>
            <a:ext cx="11092965" cy="11521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altLang="ja-JP" dirty="0">
                <a:solidFill>
                  <a:schemeClr val="bg1"/>
                </a:solidFill>
              </a:rPr>
              <a:t>"</a:t>
            </a:r>
            <a:r>
              <a:rPr lang="en-US" altLang="ja-JP" dirty="0" err="1">
                <a:solidFill>
                  <a:schemeClr val="bg1"/>
                </a:solidFill>
              </a:rPr>
              <a:t>devDependencies</a:t>
            </a:r>
            <a:r>
              <a:rPr lang="en-US" altLang="ja-JP" dirty="0">
                <a:solidFill>
                  <a:schemeClr val="bg1"/>
                </a:solidFill>
              </a:rPr>
              <a:t>": {</a:t>
            </a:r>
          </a:p>
          <a:p>
            <a:pPr>
              <a:buClr>
                <a:schemeClr val="bg1"/>
              </a:buClr>
            </a:pPr>
            <a:r>
              <a:rPr lang="en-US" altLang="ja-JP" dirty="0">
                <a:solidFill>
                  <a:schemeClr val="bg1"/>
                </a:solidFill>
              </a:rPr>
              <a:t>    "babel-cli": "^6.9.0"</a:t>
            </a:r>
          </a:p>
          <a:p>
            <a:pPr>
              <a:buClr>
                <a:schemeClr val="bg1"/>
              </a:buClr>
            </a:pPr>
            <a:r>
              <a:rPr lang="en-US" altLang="ja-JP" dirty="0" smtClean="0">
                <a:solidFill>
                  <a:schemeClr val="bg1"/>
                </a:solidFill>
              </a:rPr>
              <a:t>},</a:t>
            </a:r>
            <a:endParaRPr lang="en-US" altLang="ja-JP" dirty="0" smtClean="0">
              <a:solidFill>
                <a:schemeClr val="bg1"/>
              </a:solidFill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81031" y="3094222"/>
            <a:ext cx="5178658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altLang="ja-JP" dirty="0" err="1" smtClean="0"/>
              <a:t>package.json</a:t>
            </a:r>
            <a:r>
              <a:rPr lang="en-US" altLang="ja-JP" dirty="0" smtClean="0"/>
              <a:t> </a:t>
            </a:r>
            <a:r>
              <a:rPr lang="ja-JP" altLang="en-US" dirty="0"/>
              <a:t>の </a:t>
            </a:r>
            <a:r>
              <a:rPr lang="en-US" altLang="ja-JP" dirty="0" smtClean="0"/>
              <a:t>“scripts”</a:t>
            </a:r>
            <a:r>
              <a:rPr lang="ja-JP" altLang="en-US" dirty="0" smtClean="0"/>
              <a:t>を下記のように書き換える</a:t>
            </a:r>
            <a:endParaRPr dirty="0"/>
          </a:p>
        </p:txBody>
      </p:sp>
      <p:sp>
        <p:nvSpPr>
          <p:cNvPr id="32" name="正方形/長方形 31"/>
          <p:cNvSpPr/>
          <p:nvPr/>
        </p:nvSpPr>
        <p:spPr>
          <a:xfrm>
            <a:off x="580468" y="3506517"/>
            <a:ext cx="11092965" cy="13681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altLang="ja-JP" dirty="0" smtClean="0">
                <a:solidFill>
                  <a:schemeClr val="bg1"/>
                </a:solidFill>
              </a:rPr>
              <a:t>"</a:t>
            </a:r>
            <a:r>
              <a:rPr lang="en-US" altLang="ja-JP" dirty="0"/>
              <a:t> scripts </a:t>
            </a:r>
            <a:r>
              <a:rPr lang="en-US" altLang="ja-JP" dirty="0" smtClean="0">
                <a:solidFill>
                  <a:schemeClr val="bg1"/>
                </a:solidFill>
              </a:rPr>
              <a:t>": </a:t>
            </a:r>
            <a:r>
              <a:rPr lang="en-US" altLang="ja-JP" dirty="0">
                <a:solidFill>
                  <a:schemeClr val="bg1"/>
                </a:solidFill>
              </a:rPr>
              <a:t>{</a:t>
            </a:r>
          </a:p>
          <a:p>
            <a:pPr>
              <a:buClr>
                <a:schemeClr val="bg1"/>
              </a:buClr>
            </a:pPr>
            <a:r>
              <a:rPr lang="en-US" altLang="ja-JP" dirty="0">
                <a:solidFill>
                  <a:schemeClr val="bg1"/>
                </a:solidFill>
              </a:rPr>
              <a:t>    </a:t>
            </a:r>
            <a:r>
              <a:rPr lang="en-US" altLang="ja-JP" dirty="0" smtClean="0">
                <a:solidFill>
                  <a:schemeClr val="bg1"/>
                </a:solidFill>
              </a:rPr>
              <a:t>"</a:t>
            </a:r>
            <a:r>
              <a:rPr lang="en-US" altLang="ja-JP" dirty="0"/>
              <a:t>build</a:t>
            </a:r>
            <a:r>
              <a:rPr lang="en-US" altLang="ja-JP" dirty="0" smtClean="0">
                <a:solidFill>
                  <a:schemeClr val="bg1"/>
                </a:solidFill>
              </a:rPr>
              <a:t>": "</a:t>
            </a:r>
            <a:r>
              <a:rPr lang="en-US" altLang="ja-JP" dirty="0" smtClean="0"/>
              <a:t>babel </a:t>
            </a:r>
            <a:r>
              <a:rPr lang="en-US" altLang="ja-JP" dirty="0" err="1"/>
              <a:t>src</a:t>
            </a:r>
            <a:r>
              <a:rPr lang="en-US" altLang="ja-JP" dirty="0"/>
              <a:t> -d </a:t>
            </a:r>
            <a:r>
              <a:rPr lang="en-US" altLang="ja-JP" dirty="0" smtClean="0"/>
              <a:t>lib</a:t>
            </a:r>
            <a:r>
              <a:rPr lang="en-US" altLang="ja-JP" dirty="0" smtClean="0">
                <a:solidFill>
                  <a:schemeClr val="bg1"/>
                </a:solidFill>
              </a:rPr>
              <a:t>"</a:t>
            </a:r>
            <a:endParaRPr lang="en-US" altLang="ja-JP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ja-JP" dirty="0" smtClean="0">
                <a:solidFill>
                  <a:schemeClr val="bg1"/>
                </a:solidFill>
              </a:rPr>
              <a:t>},</a:t>
            </a:r>
            <a:endParaRPr lang="en-US" altLang="ja-JP" dirty="0" smtClean="0">
              <a:solidFill>
                <a:schemeClr val="bg1"/>
              </a:solidFill>
            </a:endParaRPr>
          </a:p>
        </p:txBody>
      </p:sp>
      <p:sp>
        <p:nvSpPr>
          <p:cNvPr id="33" name="Shape 130"/>
          <p:cNvSpPr/>
          <p:nvPr/>
        </p:nvSpPr>
        <p:spPr>
          <a:xfrm>
            <a:off x="581031" y="5051170"/>
            <a:ext cx="100764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altLang="ja-JP" dirty="0"/>
              <a:t>b</a:t>
            </a:r>
            <a:r>
              <a:rPr lang="en-US" altLang="ja-JP" dirty="0" smtClean="0"/>
              <a:t>uild</a:t>
            </a:r>
            <a:r>
              <a:rPr lang="ja-JP" altLang="en-US" dirty="0" smtClean="0"/>
              <a:t>する</a:t>
            </a:r>
            <a:endParaRPr dirty="0"/>
          </a:p>
        </p:txBody>
      </p:sp>
      <p:sp>
        <p:nvSpPr>
          <p:cNvPr id="34" name="正方形/長方形 33"/>
          <p:cNvSpPr/>
          <p:nvPr/>
        </p:nvSpPr>
        <p:spPr>
          <a:xfrm>
            <a:off x="609599" y="5420498"/>
            <a:ext cx="11092965" cy="914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smtClean="0">
                <a:solidFill>
                  <a:schemeClr val="bg1"/>
                </a:solidFill>
              </a:rPr>
              <a:t>$ </a:t>
            </a:r>
            <a:r>
              <a:rPr lang="en-US" altLang="ja-JP" dirty="0" err="1" smtClean="0">
                <a:solidFill>
                  <a:schemeClr val="bg1"/>
                </a:solidFill>
              </a:rPr>
              <a:t>npm</a:t>
            </a:r>
            <a:r>
              <a:rPr lang="en-US" altLang="ja-JP" dirty="0" smtClean="0">
                <a:solidFill>
                  <a:schemeClr val="bg1"/>
                </a:solidFill>
              </a:rPr>
              <a:t> run build</a:t>
            </a:r>
            <a:endParaRPr lang="en-US" altLang="ja-JP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Meiryo UI"/>
        <a:ea typeface="Meiryo UI"/>
        <a:cs typeface="Meiryo UI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Meiryo UI"/>
        <a:ea typeface="Meiryo UI"/>
        <a:cs typeface="Meiryo UI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13680</TotalTime>
  <Words>733</Words>
  <Application>Microsoft Office PowerPoint</Application>
  <PresentationFormat>ユーザー設定</PresentationFormat>
  <Paragraphs>173</Paragraphs>
  <Slides>14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Office テーマ</vt:lpstr>
      <vt:lpstr>PowerPoint プレゼンテーション</vt:lpstr>
      <vt:lpstr>目次</vt:lpstr>
      <vt:lpstr>目次</vt:lpstr>
      <vt:lpstr>JSXとJavaScriptとの違い</vt:lpstr>
      <vt:lpstr>JSXとJavaScriptとの違い</vt:lpstr>
      <vt:lpstr>JSXとJavaScriptとの違い</vt:lpstr>
      <vt:lpstr>目次</vt:lpstr>
      <vt:lpstr>JSXを利用するために</vt:lpstr>
      <vt:lpstr>JSXを利用するために</vt:lpstr>
      <vt:lpstr>目次</vt:lpstr>
      <vt:lpstr>JSXを使ったプログラミング(条件分岐)</vt:lpstr>
      <vt:lpstr>JSXを使ったプログラミング(条件分岐)</vt:lpstr>
      <vt:lpstr>目次</vt:lpstr>
      <vt:lpstr>まとめ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Administrator</cp:lastModifiedBy>
  <cp:revision>27</cp:revision>
  <dcterms:modified xsi:type="dcterms:W3CDTF">2018-08-21T03:12:44Z</dcterms:modified>
</cp:coreProperties>
</file>