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5" r:id="rId4"/>
    <p:sldId id="287" r:id="rId5"/>
    <p:sldId id="289" r:id="rId6"/>
    <p:sldId id="292" r:id="rId7"/>
    <p:sldId id="296" r:id="rId8"/>
    <p:sldId id="272" r:id="rId9"/>
    <p:sldId id="273" r:id="rId10"/>
    <p:sldId id="285" r:id="rId11"/>
    <p:sldId id="297" r:id="rId12"/>
    <p:sldId id="293" r:id="rId13"/>
    <p:sldId id="278" r:id="rId14"/>
    <p:sldId id="294" r:id="rId15"/>
    <p:sldId id="281" r:id="rId16"/>
    <p:sldId id="280" r:id="rId17"/>
    <p:sldId id="279" r:id="rId18"/>
    <p:sldId id="282" r:id="rId19"/>
    <p:sldId id="277" r:id="rId20"/>
    <p:sldId id="298" r:id="rId21"/>
    <p:sldId id="30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9FBF9"/>
    <a:srgbClr val="B0F2EC"/>
    <a:srgbClr val="4FE1D3"/>
    <a:srgbClr val="B9D5FF"/>
    <a:srgbClr val="FFE1FF"/>
    <a:srgbClr val="FFCCFF"/>
    <a:srgbClr val="FF5050"/>
    <a:srgbClr val="EEF7E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7/16/2018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【2018/7/19】</a:t>
            </a:r>
            <a:r>
              <a:rPr lang="ja-JP" altLang="en-US" dirty="0"/>
              <a:t>第４回勉強会プレゼン資料～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React</a:t>
            </a:r>
            <a:r>
              <a:rPr kumimoji="1" lang="ja-JP" altLang="en-US" sz="3600" dirty="0" smtClean="0"/>
              <a:t>の基礎知識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JSX</a:t>
            </a:r>
            <a:r>
              <a:rPr lang="ja-JP" altLang="en-US" dirty="0" smtClean="0"/>
              <a:t>では属性名が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と異なるものがある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r>
                  <a:rPr lang="ja-JP" altLang="en-US" dirty="0"/>
                  <a:t>①</a:t>
                </a: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836873" y="2696575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HTML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class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36873" y="3251263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JSX   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className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37634" y="4320813"/>
            <a:ext cx="11164927" cy="2130787"/>
            <a:chOff x="537634" y="4582078"/>
            <a:chExt cx="11164927" cy="2028856"/>
          </a:xfrm>
        </p:grpSpPr>
        <p:sp>
          <p:nvSpPr>
            <p:cNvPr id="7" name="コンテンツ プレースホルダー 3"/>
            <p:cNvSpPr txBox="1">
              <a:spLocks/>
            </p:cNvSpPr>
            <p:nvPr/>
          </p:nvSpPr>
          <p:spPr>
            <a:xfrm>
              <a:off x="537634" y="4582078"/>
              <a:ext cx="11164927" cy="2028856"/>
            </a:xfrm>
            <a:prstGeom prst="rect">
              <a:avLst/>
            </a:prstGeom>
            <a:solidFill>
              <a:srgbClr val="F3F3F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8" name="コンテンツ プレースホルダー 3"/>
            <p:cNvSpPr txBox="1">
              <a:spLocks/>
            </p:cNvSpPr>
            <p:nvPr/>
          </p:nvSpPr>
          <p:spPr>
            <a:xfrm>
              <a:off x="555218" y="4582079"/>
              <a:ext cx="2008367" cy="3936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コード</a:t>
              </a:r>
              <a:r>
                <a:rPr lang="ja-JP" altLang="en-US" dirty="0"/>
                <a:t>②</a:t>
              </a: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836873" y="5030328"/>
            <a:ext cx="6681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6873" y="5585016"/>
            <a:ext cx="642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  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</a:t>
            </a:r>
            <a:r>
              <a:rPr lang="en-US" altLang="ja-JP" dirty="0" smtClean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803377" y="2363651"/>
            <a:ext cx="4799365" cy="1539226"/>
            <a:chOff x="5208235" y="-2843093"/>
            <a:chExt cx="4799365" cy="1539226"/>
          </a:xfrm>
        </p:grpSpPr>
        <p:sp>
          <p:nvSpPr>
            <p:cNvPr id="23" name="正方形/長方形 22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379877" y="-2198332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HTML</a:t>
              </a:r>
              <a:r>
                <a:rPr lang="ja-JP" altLang="en-US" dirty="0" smtClean="0"/>
                <a:t>の</a:t>
              </a:r>
              <a:r>
                <a:rPr lang="en-US" altLang="ja-JP" dirty="0" smtClean="0"/>
                <a:t>class</a:t>
              </a:r>
              <a:r>
                <a:rPr lang="ja-JP" altLang="en-US" dirty="0"/>
                <a:t>属性</a:t>
              </a:r>
              <a:r>
                <a:rPr lang="ja-JP" altLang="en-US" dirty="0" smtClean="0"/>
                <a:t>は、</a:t>
              </a:r>
              <a:endParaRPr lang="en-US" altLang="ja-JP" dirty="0" smtClean="0"/>
            </a:p>
            <a:p>
              <a:r>
                <a:rPr lang="en-US" altLang="ja-JP" dirty="0" smtClean="0"/>
                <a:t>JSX</a:t>
              </a:r>
              <a:r>
                <a:rPr lang="ja-JP" altLang="en-US" dirty="0" smtClean="0"/>
                <a:t>では</a:t>
              </a:r>
              <a:r>
                <a:rPr lang="en-US" altLang="ja-JP" dirty="0" smtClean="0"/>
                <a:t>className</a:t>
              </a:r>
              <a:r>
                <a:rPr lang="ja-JP" altLang="en-US" dirty="0" smtClean="0"/>
                <a:t>属性となる</a:t>
              </a:r>
              <a:endParaRPr lang="en-US" altLang="ja-JP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3377" y="4628549"/>
            <a:ext cx="4799365" cy="1539226"/>
            <a:chOff x="5208235" y="-2843093"/>
            <a:chExt cx="4799365" cy="1539226"/>
          </a:xfrm>
        </p:grpSpPr>
        <p:sp>
          <p:nvSpPr>
            <p:cNvPr id="27" name="正方形/長方形 26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379877" y="-2198332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HTML</a:t>
              </a:r>
              <a:r>
                <a:rPr lang="ja-JP" altLang="en-US" dirty="0" smtClean="0"/>
                <a:t>の</a:t>
              </a:r>
              <a:r>
                <a:rPr lang="en-US" altLang="ja-JP" dirty="0" smtClean="0"/>
                <a:t>for</a:t>
              </a:r>
              <a:r>
                <a:rPr lang="ja-JP" altLang="en-US" dirty="0" smtClean="0"/>
                <a:t>属性は、</a:t>
              </a:r>
              <a:endParaRPr lang="en-US" altLang="ja-JP" dirty="0" smtClean="0"/>
            </a:p>
            <a:p>
              <a:r>
                <a:rPr lang="en-US" altLang="ja-JP" dirty="0" smtClean="0"/>
                <a:t>JSX</a:t>
              </a:r>
              <a:r>
                <a:rPr lang="ja-JP" altLang="en-US" dirty="0" smtClean="0"/>
                <a:t>では</a:t>
              </a:r>
              <a:r>
                <a:rPr lang="en-US" altLang="ja-JP" dirty="0" smtClean="0"/>
                <a:t>htmlFor</a:t>
              </a:r>
              <a:r>
                <a:rPr lang="ja-JP" altLang="en-US" dirty="0" smtClean="0"/>
                <a:t>属性となる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9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chemeClr val="tx1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コンポーネントについて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0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5908501" y="2414997"/>
            <a:ext cx="5453612" cy="4226872"/>
          </a:xfrm>
          <a:prstGeom prst="rect">
            <a:avLst/>
          </a:prstGeom>
          <a:solidFill>
            <a:srgbClr val="E9FBF9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202372" y="3179975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コンポーネントとは、ページを構成するための部品のこと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837460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5916813" y="2428141"/>
            <a:ext cx="1240924" cy="4435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画面</a:t>
            </a: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4398228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4034699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3184696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838755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657971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4037293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4034699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661184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557086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5082618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448517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751143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4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524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四角形吹き出し 2"/>
          <p:cNvSpPr/>
          <p:nvPr/>
        </p:nvSpPr>
        <p:spPr>
          <a:xfrm>
            <a:off x="3655718" y="3381208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5963380" y="2149155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223647" y="5229445"/>
            <a:ext cx="413239" cy="358128"/>
          </a:xfrm>
          <a:prstGeom prst="wedgeRectCallout">
            <a:avLst>
              <a:gd name="adj1" fmla="val -98412"/>
              <a:gd name="adj2" fmla="val 324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6873072" y="1599805"/>
            <a:ext cx="4620330" cy="4786162"/>
            <a:chOff x="6890656" y="1617389"/>
            <a:chExt cx="4620330" cy="4786162"/>
          </a:xfrm>
        </p:grpSpPr>
        <p:sp>
          <p:nvSpPr>
            <p:cNvPr id="10" name="正方形/長方形 9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066085" y="2285195"/>
              <a:ext cx="427704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smtClean="0"/>
                <a:t>React.Component</a:t>
              </a:r>
              <a:r>
                <a:rPr lang="ja-JP" altLang="en-US" dirty="0" smtClean="0"/>
                <a:t>を継承して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　コンポーネントを作成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②コンポーネントの中身を定義する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 </a:t>
              </a:r>
              <a:r>
                <a:rPr lang="en-US" altLang="ja-JP" dirty="0" smtClean="0"/>
                <a:t>(JSX</a:t>
              </a:r>
              <a:r>
                <a:rPr lang="ja-JP" altLang="en-US" dirty="0" smtClean="0"/>
                <a:t>にて記載する</a:t>
              </a:r>
              <a:r>
                <a:rPr lang="en-US" altLang="ja-JP" dirty="0" smtClean="0"/>
                <a:t>)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③定義したコンポーネントを呼出す</a:t>
              </a:r>
              <a:endParaRPr lang="en-US" altLang="ja-JP" dirty="0" smtClean="0"/>
            </a:p>
            <a:p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14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コンテンツ プレースホルダー 3"/>
            <p:cNvSpPr txBox="1">
              <a:spLocks/>
            </p:cNvSpPr>
            <p:nvPr/>
          </p:nvSpPr>
          <p:spPr>
            <a:xfrm>
              <a:off x="6898673" y="4697106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test1</a:t>
              </a:r>
            </a:p>
            <a:p>
              <a:r>
                <a:rPr lang="en-US" altLang="ja-JP" dirty="0" smtClean="0"/>
                <a:t>test2</a:t>
              </a:r>
              <a:endParaRPr lang="en-US" altLang="ja-JP" dirty="0"/>
            </a:p>
          </p:txBody>
        </p:sp>
      </p:grpSp>
      <p:sp>
        <p:nvSpPr>
          <p:cNvPr id="5" name="右中かっこ 4"/>
          <p:cNvSpPr/>
          <p:nvPr/>
        </p:nvSpPr>
        <p:spPr>
          <a:xfrm>
            <a:off x="3051673" y="2882784"/>
            <a:ext cx="241069" cy="1123951"/>
          </a:xfrm>
          <a:prstGeom prst="rightBrace">
            <a:avLst>
              <a:gd name="adj1" fmla="val 160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103087"/>
            <a:ext cx="11164927" cy="5599154"/>
            <a:chOff x="538890" y="2134708"/>
            <a:chExt cx="11164927" cy="200959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2009594"/>
              <a:chOff x="538890" y="2249011"/>
              <a:chExt cx="11164927" cy="2009594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20095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321643"/>
              <a:ext cx="6269729" cy="182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&lt;ChildComponent /&gt;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&lt;ChildComponent </a:t>
              </a:r>
              <a:r>
                <a:rPr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3699660" y="2612525"/>
            <a:ext cx="413239" cy="358128"/>
          </a:xfrm>
          <a:prstGeom prst="wedgeRectCallout">
            <a:avLst>
              <a:gd name="adj1" fmla="val -94091"/>
              <a:gd name="adj2" fmla="val 372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6841669" y="1397864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285195"/>
              <a:ext cx="427704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①コンポーネントからコンポーネントの</a:t>
              </a:r>
              <a:endParaRPr lang="en-US" altLang="ja-JP" dirty="0" smtClean="0"/>
            </a:p>
            <a:p>
              <a:r>
                <a:rPr lang="ja-JP" altLang="en-US" dirty="0" smtClean="0"/>
                <a:t>   呼出しを行うことが可能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②コンポーネントは再利用可能</a:t>
              </a:r>
              <a:endParaRPr lang="en-US" altLang="ja-JP" dirty="0" smtClean="0"/>
            </a:p>
            <a:p>
              <a:r>
                <a:rPr lang="ja-JP" altLang="en-US" dirty="0"/>
                <a:t>　 </a:t>
              </a:r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子コンポーネント</a:t>
              </a:r>
              <a:endParaRPr lang="en-US" altLang="ja-JP" dirty="0" smtClean="0"/>
            </a:p>
            <a:p>
              <a:r>
                <a:rPr lang="ja-JP" altLang="en-US" dirty="0" smtClean="0"/>
                <a:t>子コンポーネント</a:t>
              </a:r>
              <a:endParaRPr lang="en-US" altLang="ja-JP" dirty="0"/>
            </a:p>
            <a:p>
              <a:endParaRPr lang="ja-JP" altLang="en-US" dirty="0"/>
            </a:p>
          </p:txBody>
        </p:sp>
      </p:grpSp>
      <p:sp>
        <p:nvSpPr>
          <p:cNvPr id="19" name="四角形吹き出し 18"/>
          <p:cNvSpPr/>
          <p:nvPr/>
        </p:nvSpPr>
        <p:spPr>
          <a:xfrm>
            <a:off x="3690884" y="3107301"/>
            <a:ext cx="413239" cy="358128"/>
          </a:xfrm>
          <a:prstGeom prst="wedgeRectCallout">
            <a:avLst>
              <a:gd name="adj1" fmla="val -92080"/>
              <a:gd name="adj2" fmla="val -3468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5162897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5251800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4491916"/>
            <a:ext cx="2971801" cy="185419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5332233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4491916"/>
            <a:ext cx="2745935" cy="1854198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5190415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5219" y="2414699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 ⇒ コンポーネントの外部から渡されるオブジェクト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5219" y="3189934"/>
            <a:ext cx="746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 </a:t>
            </a:r>
            <a:r>
              <a:rPr lang="en-US" altLang="ja-JP" dirty="0"/>
              <a:t> </a:t>
            </a:r>
            <a:r>
              <a:rPr lang="ja-JP" altLang="en-US" dirty="0" smtClean="0"/>
              <a:t>⇒ コンポーネントの内部で保持されるオブジェクト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103088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propsName=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"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value"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2582418" y="3461868"/>
            <a:ext cx="413239" cy="358128"/>
          </a:xfrm>
          <a:prstGeom prst="wedgeRectCallout">
            <a:avLst>
              <a:gd name="adj1" fmla="val -29719"/>
              <a:gd name="adj2" fmla="val -1043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684627" y="4287711"/>
            <a:ext cx="413239" cy="358128"/>
          </a:xfrm>
          <a:prstGeom prst="wedgeRectCallout">
            <a:avLst>
              <a:gd name="adj1" fmla="val -36710"/>
              <a:gd name="adj2" fmla="val 983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" name="カギ線コネクタ 3"/>
          <p:cNvCxnSpPr>
            <a:stCxn id="25" idx="0"/>
            <a:endCxn id="20" idx="3"/>
          </p:cNvCxnSpPr>
          <p:nvPr/>
        </p:nvCxnSpPr>
        <p:spPr>
          <a:xfrm rot="16200000" flipV="1">
            <a:off x="3120063" y="3516527"/>
            <a:ext cx="646779" cy="89559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6841669" y="1397864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285195"/>
              <a:ext cx="427704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smtClean="0"/>
                <a:t>this.props.props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</a:t>
              </a:r>
              <a:r>
                <a:rPr lang="ja-JP" altLang="en-US" dirty="0" smtClean="0"/>
                <a:t>呼出し元から渡された値を取得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②コンポーネント呼出し時に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props</a:t>
              </a:r>
              <a:r>
                <a:rPr lang="ja-JP" altLang="en-US" dirty="0" smtClean="0"/>
                <a:t>に値を設定して渡す</a:t>
              </a:r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value</a:t>
              </a:r>
              <a:endParaRPr lang="en-US" altLang="ja-JP" dirty="0"/>
            </a:p>
            <a:p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11164927" cy="5633283"/>
            <a:chOff x="538890" y="2134708"/>
            <a:chExt cx="11164927" cy="193643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936435"/>
              <a:chOff x="538890" y="2249011"/>
              <a:chExt cx="11164927" cy="1936435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9364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287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294046"/>
              <a:ext cx="6269729" cy="174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this.state 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this.setState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{this.state.stateName}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() =&gt; this.add() } /&gt;</a:t>
              </a:r>
              <a:r>
                <a:rPr lang="ja-JP" altLang="en-US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5577366" y="3090937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841669" y="1559608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135567"/>
              <a:ext cx="427704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①コンストラクタにて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の値に</a:t>
              </a:r>
              <a:r>
                <a:rPr lang="en-US" altLang="ja-JP" dirty="0" smtClean="0"/>
                <a:t>0</a:t>
              </a:r>
              <a:r>
                <a:rPr lang="ja-JP" altLang="en-US" dirty="0" smtClean="0"/>
                <a:t>を設定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②</a:t>
              </a:r>
              <a:r>
                <a:rPr lang="en-US" altLang="ja-JP" dirty="0" smtClean="0"/>
                <a:t>this.setState</a:t>
              </a:r>
              <a:r>
                <a:rPr lang="ja-JP" altLang="en-US" dirty="0" smtClean="0"/>
                <a:t>で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の値を更新する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③</a:t>
              </a:r>
              <a:r>
                <a:rPr lang="en-US" altLang="ja-JP" dirty="0" smtClean="0"/>
                <a:t>this.state.state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state</a:t>
              </a:r>
              <a:r>
                <a:rPr lang="ja-JP" altLang="en-US" dirty="0" smtClean="0"/>
                <a:t>に設定された値を取得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④</a:t>
              </a:r>
              <a:r>
                <a:rPr lang="ja-JP" altLang="en-US" dirty="0" smtClean="0"/>
                <a:t>ボタン押下された場合</a:t>
              </a:r>
              <a:r>
                <a:rPr lang="en-US" altLang="ja-JP" dirty="0" smtClean="0"/>
                <a:t>add</a:t>
              </a:r>
              <a:r>
                <a:rPr lang="ja-JP" altLang="en-US" dirty="0" smtClean="0"/>
                <a:t>メソッドを呼出し</a:t>
              </a:r>
              <a:endParaRPr lang="en-US" altLang="ja-JP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rgbClr val="E9FBF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dirty="0"/>
            </a:p>
          </p:txBody>
        </p:sp>
      </p:grpSp>
      <p:sp>
        <p:nvSpPr>
          <p:cNvPr id="33" name="四角形吹き出し 32"/>
          <p:cNvSpPr/>
          <p:nvPr/>
        </p:nvSpPr>
        <p:spPr>
          <a:xfrm>
            <a:off x="3509164" y="2260709"/>
            <a:ext cx="413239" cy="358128"/>
          </a:xfrm>
          <a:prstGeom prst="wedgeRectCallout">
            <a:avLst>
              <a:gd name="adj1" fmla="val -98760"/>
              <a:gd name="adj2" fmla="val 359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8" name="四角形吹き出し 17"/>
          <p:cNvSpPr/>
          <p:nvPr/>
        </p:nvSpPr>
        <p:spPr>
          <a:xfrm>
            <a:off x="3869781" y="4449455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35" name="四角形吹き出し 34"/>
          <p:cNvSpPr/>
          <p:nvPr/>
        </p:nvSpPr>
        <p:spPr>
          <a:xfrm>
            <a:off x="5834923" y="4341029"/>
            <a:ext cx="413239" cy="358128"/>
          </a:xfrm>
          <a:prstGeom prst="wedgeRectCallout">
            <a:avLst>
              <a:gd name="adj1" fmla="val -47650"/>
              <a:gd name="adj2" fmla="val 998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7017098" y="5386578"/>
            <a:ext cx="427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ボタン押下前 → </a:t>
            </a:r>
            <a:r>
              <a:rPr lang="en-US" altLang="ja-JP" dirty="0" smtClean="0"/>
              <a:t>0</a:t>
            </a:r>
            <a:endParaRPr lang="en-US" altLang="ja-JP" dirty="0"/>
          </a:p>
          <a:p>
            <a:r>
              <a:rPr lang="ja-JP" altLang="en-US" dirty="0" smtClean="0"/>
              <a:t>ボタン押下後 →</a:t>
            </a:r>
            <a:r>
              <a:rPr lang="en-US" altLang="ja-JP" dirty="0"/>
              <a:t> 1</a:t>
            </a:r>
            <a:endParaRPr lang="ja-JP" altLang="en-US" dirty="0"/>
          </a:p>
        </p:txBody>
      </p:sp>
      <p:cxnSp>
        <p:nvCxnSpPr>
          <p:cNvPr id="37" name="カギ線コネクタ 36"/>
          <p:cNvCxnSpPr>
            <a:stCxn id="35" idx="3"/>
            <a:endCxn id="20" idx="3"/>
          </p:cNvCxnSpPr>
          <p:nvPr/>
        </p:nvCxnSpPr>
        <p:spPr>
          <a:xfrm flipH="1" flipV="1">
            <a:off x="5990605" y="3270001"/>
            <a:ext cx="257557" cy="1250092"/>
          </a:xfrm>
          <a:prstGeom prst="bentConnector3">
            <a:avLst>
              <a:gd name="adj1" fmla="val -8875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5085751"/>
            <a:ext cx="2083643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348432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38521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10552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758955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778729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続く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5071108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続き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380166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が更新されることにより再描画が発生する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602876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981846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283518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の特徴を以下の表にまとめる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82851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047067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935133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r>
              <a:rPr lang="ja-JP" altLang="en-US" b="0" dirty="0" smtClean="0">
                <a:latin typeface="+mn-ea"/>
              </a:rPr>
              <a:t>について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chemeClr val="tx1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chemeClr val="tx1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コンポーネントについて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まとめ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99" y="1200150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9491" y="1819757"/>
            <a:ext cx="64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ツリーと呼ばれる階層構造をとる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491" y="2281422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・仮想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の差分比較後、実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に差分反映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1799" y="2978592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490" y="3539871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HTML</a:t>
            </a:r>
            <a:r>
              <a:rPr lang="ja-JP" altLang="en-US" dirty="0"/>
              <a:t>のようなタグ形式で</a:t>
            </a:r>
            <a:r>
              <a:rPr lang="ja-JP" altLang="en-US" dirty="0" smtClean="0"/>
              <a:t>記述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9491" y="4040421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JSX</a:t>
            </a:r>
            <a:r>
              <a:rPr lang="ja-JP" altLang="en-US" dirty="0" smtClean="0"/>
              <a:t>≠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であることに注意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1797" y="4737591"/>
            <a:ext cx="365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9489" y="5357198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・画面を構築するための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9488" y="5818863"/>
            <a:ext cx="648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・データ管理用のオブジェクトとして、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9489" y="6319413"/>
            <a:ext cx="648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の更新により再描画が発生する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2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r>
              <a:rPr lang="ja-JP" altLang="en-US" b="0" dirty="0" smtClean="0">
                <a:latin typeface="+mn-ea"/>
              </a:rPr>
              <a:t>について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>
                <a:solidFill>
                  <a:srgbClr val="FF0000"/>
                </a:solidFill>
              </a:rPr>
              <a:t>DOM</a:t>
            </a:r>
            <a:r>
              <a:rPr lang="ja-JP" altLang="en-US" dirty="0" smtClean="0">
                <a:solidFill>
                  <a:srgbClr val="FF0000"/>
                </a:solidFill>
              </a:rPr>
              <a:t>につい</a:t>
            </a:r>
            <a:r>
              <a:rPr lang="ja-JP" altLang="en-US" dirty="0">
                <a:solidFill>
                  <a:srgbClr val="FF0000"/>
                </a:solidFill>
              </a:rPr>
              <a:t>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5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/>
          <p:cNvSpPr/>
          <p:nvPr/>
        </p:nvSpPr>
        <p:spPr>
          <a:xfrm>
            <a:off x="5121625" y="2211185"/>
            <a:ext cx="6580937" cy="4555375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-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55219" y="2211185"/>
            <a:ext cx="3499917" cy="455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0976" y="2819614"/>
            <a:ext cx="3054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&lt;html&gt;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&lt;head&gt;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&lt;title&gt;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&lt;/title&gt;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&lt;/head&gt;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&lt;body&gt;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&lt;h1&gt;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あいえうお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&lt;/h1&gt;</a:t>
            </a:r>
            <a:endParaRPr lang="en-US" altLang="ja-JP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&lt;/body&gt;</a:t>
            </a:r>
          </a:p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&lt;/html&gt;</a:t>
            </a:r>
            <a:endParaRPr lang="en-US" altLang="ja-JP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537635" y="2197578"/>
            <a:ext cx="1223432" cy="4595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コード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415694" y="2438403"/>
            <a:ext cx="1947334" cy="5571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Documnet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15694" y="3366187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&lt;html&gt;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68360" y="4118396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&lt;head&gt;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438691" y="4201919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&lt;body&gt;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3" idx="2"/>
            <a:endCxn id="9" idx="0"/>
          </p:cNvCxnSpPr>
          <p:nvPr/>
        </p:nvCxnSpPr>
        <p:spPr>
          <a:xfrm>
            <a:off x="8389361" y="2995558"/>
            <a:ext cx="0" cy="370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1"/>
            <a:endCxn id="10" idx="0"/>
          </p:cNvCxnSpPr>
          <p:nvPr/>
        </p:nvCxnSpPr>
        <p:spPr>
          <a:xfrm rot="10800000" flipV="1">
            <a:off x="6442028" y="3644764"/>
            <a:ext cx="973667" cy="473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9" idx="3"/>
            <a:endCxn id="11" idx="0"/>
          </p:cNvCxnSpPr>
          <p:nvPr/>
        </p:nvCxnSpPr>
        <p:spPr>
          <a:xfrm>
            <a:off x="9363028" y="3644765"/>
            <a:ext cx="1049330" cy="557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68360" y="5174126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&lt;title&gt;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0" idx="2"/>
            <a:endCxn id="27" idx="0"/>
          </p:cNvCxnSpPr>
          <p:nvPr/>
        </p:nvCxnSpPr>
        <p:spPr>
          <a:xfrm>
            <a:off x="6442027" y="4675551"/>
            <a:ext cx="0" cy="49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9438692" y="5257649"/>
            <a:ext cx="1947334" cy="5571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&lt;h1&gt;</a:t>
            </a:r>
            <a:endParaRPr kumimoji="1" lang="ja-JP" altLang="en-US" dirty="0"/>
          </a:p>
        </p:txBody>
      </p:sp>
      <p:sp>
        <p:nvSpPr>
          <p:cNvPr id="42" name="右矢印 41"/>
          <p:cNvSpPr/>
          <p:nvPr/>
        </p:nvSpPr>
        <p:spPr>
          <a:xfrm>
            <a:off x="3906982" y="3366187"/>
            <a:ext cx="1240968" cy="1949837"/>
          </a:xfrm>
          <a:prstGeom prst="rightArrow">
            <a:avLst>
              <a:gd name="adj1" fmla="val 50000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DOM</a:t>
            </a:r>
            <a:r>
              <a:rPr lang="ja-JP" altLang="en-US" dirty="0" smtClean="0"/>
              <a:t>は、ツリー構造と呼ばれる階層構造をとる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27" idx="2"/>
            <a:endCxn id="37" idx="0"/>
          </p:cNvCxnSpPr>
          <p:nvPr/>
        </p:nvCxnSpPr>
        <p:spPr>
          <a:xfrm>
            <a:off x="6442027" y="5731281"/>
            <a:ext cx="0" cy="36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2" idx="2"/>
            <a:endCxn id="41" idx="0"/>
          </p:cNvCxnSpPr>
          <p:nvPr/>
        </p:nvCxnSpPr>
        <p:spPr>
          <a:xfrm flipH="1">
            <a:off x="10410965" y="5814804"/>
            <a:ext cx="1394" cy="28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121625" y="226439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ツリー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11" idx="2"/>
            <a:endCxn id="32" idx="0"/>
          </p:cNvCxnSpPr>
          <p:nvPr/>
        </p:nvCxnSpPr>
        <p:spPr>
          <a:xfrm>
            <a:off x="10412358" y="4759074"/>
            <a:ext cx="1" cy="49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9925266" y="2343333"/>
            <a:ext cx="485699" cy="1680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9925266" y="2601186"/>
            <a:ext cx="485699" cy="1594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468360" y="6096947"/>
            <a:ext cx="1947334" cy="557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437298" y="6096947"/>
            <a:ext cx="1947334" cy="55715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あいうえお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9925266" y="2864046"/>
            <a:ext cx="485699" cy="1594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10965" y="2285618"/>
            <a:ext cx="134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Document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07283" y="2530204"/>
            <a:ext cx="120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Element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06430" y="2803850"/>
            <a:ext cx="120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Text</a:t>
            </a:r>
            <a:r>
              <a:rPr kumimoji="1" lang="ja-JP" altLang="en-US" sz="1200" dirty="0" smtClean="0"/>
              <a:t>ノード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2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角丸四角形 163"/>
          <p:cNvSpPr/>
          <p:nvPr/>
        </p:nvSpPr>
        <p:spPr>
          <a:xfrm>
            <a:off x="8553419" y="3356751"/>
            <a:ext cx="3009207" cy="227584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実</a:t>
            </a:r>
            <a:r>
              <a:rPr lang="en-US" altLang="ja-JP" sz="2800" dirty="0" smtClean="0"/>
              <a:t>DOM</a:t>
            </a:r>
            <a:endParaRPr lang="ja-JP" altLang="en-US" sz="28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538388" y="2285111"/>
            <a:ext cx="6835001" cy="4406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- </a:t>
            </a:r>
            <a:r>
              <a:rPr lang="ja-JP" altLang="en-US" dirty="0" smtClean="0"/>
              <a:t>仮想</a:t>
            </a:r>
            <a:r>
              <a:rPr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21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では、仮想</a:t>
            </a:r>
            <a:r>
              <a:rPr lang="en-US" altLang="ja-JP" dirty="0" smtClean="0"/>
              <a:t>DOM</a:t>
            </a:r>
            <a:r>
              <a:rPr lang="ja-JP" altLang="en-US" dirty="0" smtClean="0"/>
              <a:t>同士で差分比較を行い、実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に反映する</a:t>
            </a:r>
            <a:endParaRPr lang="en-US" altLang="ja-JP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5375847" y="4663286"/>
            <a:ext cx="1442704" cy="1279041"/>
          </a:xfrm>
          <a:prstGeom prst="roundRect">
            <a:avLst>
              <a:gd name="adj" fmla="val 10173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826910" y="2621897"/>
            <a:ext cx="1929177" cy="3546147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134557" y="2756731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Documnet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>
          <a:xfrm>
            <a:off x="1134557" y="3352783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&lt;html&gt;</a:t>
            </a:r>
            <a:endParaRPr kumimoji="1" lang="ja-JP" altLang="en-US" sz="1200" dirty="0"/>
          </a:p>
        </p:txBody>
      </p:sp>
      <p:sp>
        <p:nvSpPr>
          <p:cNvPr id="44" name="正方形/長方形 43"/>
          <p:cNvSpPr/>
          <p:nvPr/>
        </p:nvSpPr>
        <p:spPr>
          <a:xfrm>
            <a:off x="1134557" y="4009418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&lt;body&gt;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41" idx="2"/>
            <a:endCxn id="43" idx="0"/>
          </p:cNvCxnSpPr>
          <p:nvPr/>
        </p:nvCxnSpPr>
        <p:spPr>
          <a:xfrm>
            <a:off x="1724572" y="3168089"/>
            <a:ext cx="0" cy="18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1135951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&lt;h1&gt;</a:t>
            </a:r>
            <a:endParaRPr kumimoji="1" lang="ja-JP" altLang="en-US" sz="1200" dirty="0"/>
          </a:p>
        </p:txBody>
      </p:sp>
      <p:cxnSp>
        <p:nvCxnSpPr>
          <p:cNvPr id="52" name="直線矢印コネクタ 51"/>
          <p:cNvCxnSpPr>
            <a:stCxn id="46" idx="2"/>
            <a:endCxn id="54" idx="0"/>
          </p:cNvCxnSpPr>
          <p:nvPr/>
        </p:nvCxnSpPr>
        <p:spPr>
          <a:xfrm flipH="1">
            <a:off x="1724572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1105177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あいうえお</a:t>
            </a:r>
          </a:p>
        </p:txBody>
      </p:sp>
      <p:cxnSp>
        <p:nvCxnSpPr>
          <p:cNvPr id="57" name="直線矢印コネクタ 56"/>
          <p:cNvCxnSpPr>
            <a:stCxn id="43" idx="2"/>
            <a:endCxn id="44" idx="0"/>
          </p:cNvCxnSpPr>
          <p:nvPr/>
        </p:nvCxnSpPr>
        <p:spPr>
          <a:xfrm>
            <a:off x="1724572" y="3764141"/>
            <a:ext cx="0" cy="24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46" idx="0"/>
          </p:cNvCxnSpPr>
          <p:nvPr/>
        </p:nvCxnSpPr>
        <p:spPr>
          <a:xfrm>
            <a:off x="1724572" y="4420776"/>
            <a:ext cx="1394" cy="35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/>
          <p:cNvSpPr/>
          <p:nvPr/>
        </p:nvSpPr>
        <p:spPr>
          <a:xfrm>
            <a:off x="3840613" y="2621897"/>
            <a:ext cx="3213292" cy="3546147"/>
          </a:xfrm>
          <a:prstGeom prst="rect">
            <a:avLst/>
          </a:prstGeom>
          <a:solidFill>
            <a:srgbClr val="EEF7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789350" y="2756731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Documnet</a:t>
            </a:r>
            <a:endParaRPr kumimoji="1" lang="ja-JP" altLang="en-US" sz="1200" dirty="0"/>
          </a:p>
        </p:txBody>
      </p:sp>
      <p:sp>
        <p:nvSpPr>
          <p:cNvPr id="114" name="正方形/長方形 113"/>
          <p:cNvSpPr/>
          <p:nvPr/>
        </p:nvSpPr>
        <p:spPr>
          <a:xfrm>
            <a:off x="4789350" y="3352783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&lt;html&gt;</a:t>
            </a:r>
            <a:endParaRPr kumimoji="1" lang="ja-JP" altLang="en-US" sz="1200" dirty="0"/>
          </a:p>
        </p:txBody>
      </p:sp>
      <p:sp>
        <p:nvSpPr>
          <p:cNvPr id="115" name="正方形/長方形 114"/>
          <p:cNvSpPr/>
          <p:nvPr/>
        </p:nvSpPr>
        <p:spPr>
          <a:xfrm>
            <a:off x="4789350" y="4009418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&lt;body&gt;</a:t>
            </a:r>
            <a:endParaRPr kumimoji="1" lang="ja-JP" altLang="en-US" sz="1200" dirty="0"/>
          </a:p>
        </p:txBody>
      </p:sp>
      <p:cxnSp>
        <p:nvCxnSpPr>
          <p:cNvPr id="116" name="直線矢印コネクタ 115"/>
          <p:cNvCxnSpPr>
            <a:stCxn id="113" idx="2"/>
            <a:endCxn id="114" idx="0"/>
          </p:cNvCxnSpPr>
          <p:nvPr/>
        </p:nvCxnSpPr>
        <p:spPr>
          <a:xfrm>
            <a:off x="5379365" y="3168089"/>
            <a:ext cx="0" cy="18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正方形/長方形 116"/>
          <p:cNvSpPr/>
          <p:nvPr/>
        </p:nvSpPr>
        <p:spPr>
          <a:xfrm>
            <a:off x="4072239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&lt;h1&gt;</a:t>
            </a:r>
            <a:endParaRPr kumimoji="1" lang="ja-JP" altLang="en-US" sz="1200" dirty="0"/>
          </a:p>
        </p:txBody>
      </p:sp>
      <p:cxnSp>
        <p:nvCxnSpPr>
          <p:cNvPr id="118" name="直線矢印コネクタ 117"/>
          <p:cNvCxnSpPr>
            <a:stCxn id="117" idx="2"/>
            <a:endCxn id="119" idx="0"/>
          </p:cNvCxnSpPr>
          <p:nvPr/>
        </p:nvCxnSpPr>
        <p:spPr>
          <a:xfrm flipH="1">
            <a:off x="4660860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角丸四角形 118"/>
          <p:cNvSpPr/>
          <p:nvPr/>
        </p:nvSpPr>
        <p:spPr>
          <a:xfrm>
            <a:off x="4041465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あいうえお</a:t>
            </a:r>
          </a:p>
        </p:txBody>
      </p:sp>
      <p:cxnSp>
        <p:nvCxnSpPr>
          <p:cNvPr id="120" name="直線矢印コネクタ 119"/>
          <p:cNvCxnSpPr>
            <a:stCxn id="114" idx="2"/>
            <a:endCxn id="115" idx="0"/>
          </p:cNvCxnSpPr>
          <p:nvPr/>
        </p:nvCxnSpPr>
        <p:spPr>
          <a:xfrm>
            <a:off x="5379365" y="3764141"/>
            <a:ext cx="0" cy="24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5501582" y="4773744"/>
            <a:ext cx="1180030" cy="411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&lt;h2&gt;</a:t>
            </a:r>
            <a:endParaRPr kumimoji="1" lang="ja-JP" altLang="en-US" sz="1200" dirty="0"/>
          </a:p>
        </p:txBody>
      </p:sp>
      <p:cxnSp>
        <p:nvCxnSpPr>
          <p:cNvPr id="124" name="直線矢印コネクタ 123"/>
          <p:cNvCxnSpPr>
            <a:stCxn id="123" idx="2"/>
            <a:endCxn id="125" idx="0"/>
          </p:cNvCxnSpPr>
          <p:nvPr/>
        </p:nvCxnSpPr>
        <p:spPr>
          <a:xfrm flipH="1">
            <a:off x="6090203" y="5185102"/>
            <a:ext cx="1394" cy="2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角丸四角形 124"/>
          <p:cNvSpPr/>
          <p:nvPr/>
        </p:nvSpPr>
        <p:spPr>
          <a:xfrm>
            <a:off x="5470808" y="5457674"/>
            <a:ext cx="1238790" cy="34983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かきくけ</a:t>
            </a:r>
            <a:r>
              <a:rPr lang="ja-JP" altLang="en-US" sz="1200" dirty="0">
                <a:solidFill>
                  <a:schemeClr val="tx1"/>
                </a:solidFill>
              </a:rPr>
              <a:t>こ</a:t>
            </a:r>
          </a:p>
        </p:txBody>
      </p:sp>
      <p:cxnSp>
        <p:nvCxnSpPr>
          <p:cNvPr id="128" name="カギ線コネクタ 127"/>
          <p:cNvCxnSpPr>
            <a:stCxn id="115" idx="2"/>
            <a:endCxn id="117" idx="0"/>
          </p:cNvCxnSpPr>
          <p:nvPr/>
        </p:nvCxnSpPr>
        <p:spPr>
          <a:xfrm rot="5400000">
            <a:off x="4844326" y="4238705"/>
            <a:ext cx="352968" cy="717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stCxn id="115" idx="2"/>
            <a:endCxn id="123" idx="0"/>
          </p:cNvCxnSpPr>
          <p:nvPr/>
        </p:nvCxnSpPr>
        <p:spPr>
          <a:xfrm rot="16200000" flipH="1">
            <a:off x="5558997" y="4241144"/>
            <a:ext cx="352968" cy="7122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四角形吹き出し 38"/>
          <p:cNvSpPr/>
          <p:nvPr/>
        </p:nvSpPr>
        <p:spPr>
          <a:xfrm>
            <a:off x="6160627" y="4012081"/>
            <a:ext cx="837837" cy="458146"/>
          </a:xfrm>
          <a:prstGeom prst="wedgeRectCallout">
            <a:avLst>
              <a:gd name="adj1" fmla="val -30475"/>
              <a:gd name="adj2" fmla="val 857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</a:p>
        </p:txBody>
      </p:sp>
      <p:sp>
        <p:nvSpPr>
          <p:cNvPr id="141" name="左右矢印 140"/>
          <p:cNvSpPr/>
          <p:nvPr/>
        </p:nvSpPr>
        <p:spPr>
          <a:xfrm>
            <a:off x="2393776" y="4000558"/>
            <a:ext cx="1805559" cy="9393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差分比較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844495" y="6182453"/>
            <a:ext cx="19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旧仮想</a:t>
            </a:r>
            <a:r>
              <a:rPr kumimoji="1"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420051" y="6182453"/>
            <a:ext cx="19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</a:t>
            </a:r>
            <a:r>
              <a:rPr lang="ja-JP" altLang="en-US" dirty="0" smtClean="0"/>
              <a:t>仮想</a:t>
            </a:r>
            <a:r>
              <a:rPr kumimoji="1" lang="en-US" altLang="ja-JP" dirty="0" smtClean="0"/>
              <a:t>DOM</a:t>
            </a:r>
            <a:endParaRPr kumimoji="1" lang="ja-JP" altLang="en-US" dirty="0"/>
          </a:p>
        </p:txBody>
      </p:sp>
      <p:sp>
        <p:nvSpPr>
          <p:cNvPr id="160" name="角丸四角形 159"/>
          <p:cNvSpPr/>
          <p:nvPr/>
        </p:nvSpPr>
        <p:spPr>
          <a:xfrm>
            <a:off x="5375848" y="4642961"/>
            <a:ext cx="1411656" cy="128052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右矢印 161"/>
          <p:cNvSpPr/>
          <p:nvPr/>
        </p:nvSpPr>
        <p:spPr>
          <a:xfrm>
            <a:off x="7165488" y="4006437"/>
            <a:ext cx="1546250" cy="924556"/>
          </a:xfrm>
          <a:prstGeom prst="rightArrow">
            <a:avLst>
              <a:gd name="adj1" fmla="val 51486"/>
              <a:gd name="adj2" fmla="val 6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反映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80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プログラム上の</a:t>
            </a:r>
            <a:r>
              <a:rPr lang="en-US" altLang="ja-JP" dirty="0" smtClean="0"/>
              <a:t>DOM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88520" y="2309441"/>
            <a:ext cx="4639938" cy="2864088"/>
            <a:chOff x="538890" y="2134708"/>
            <a:chExt cx="11181256" cy="2796684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81256" cy="2796684"/>
              <a:chOff x="538890" y="2249011"/>
              <a:chExt cx="11181256" cy="2796684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55219" y="2249012"/>
                <a:ext cx="11164927" cy="2796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3908296" cy="4148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ja-JP" dirty="0"/>
                  <a:t>sample.jsx</a:t>
                </a: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959882" y="2722909"/>
              <a:ext cx="10355598" cy="1983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&lt;h1&gt;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あいえうお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&lt;/h1&gt;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&lt;/div&gt;,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sample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endPara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554754" y="2326375"/>
            <a:ext cx="4991011" cy="2847154"/>
            <a:chOff x="555219" y="2134709"/>
            <a:chExt cx="11164927" cy="1899137"/>
          </a:xfrm>
        </p:grpSpPr>
        <p:sp>
          <p:nvSpPr>
            <p:cNvPr id="23" name="コンテンツ プレースホルダー 3"/>
            <p:cNvSpPr txBox="1">
              <a:spLocks/>
            </p:cNvSpPr>
            <p:nvPr/>
          </p:nvSpPr>
          <p:spPr>
            <a:xfrm>
              <a:off x="555219" y="2134709"/>
              <a:ext cx="11164927" cy="18991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12685" y="2525217"/>
              <a:ext cx="10355598" cy="246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 id=“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sample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”&gt;&lt;div&gt;</a:t>
              </a:r>
            </a:p>
          </p:txBody>
        </p:sp>
      </p:grpSp>
      <p:cxnSp>
        <p:nvCxnSpPr>
          <p:cNvPr id="33" name="カギ線コネクタ 32"/>
          <p:cNvCxnSpPr/>
          <p:nvPr/>
        </p:nvCxnSpPr>
        <p:spPr>
          <a:xfrm flipV="1">
            <a:off x="4547062" y="3096484"/>
            <a:ext cx="2122786" cy="1075663"/>
          </a:xfrm>
          <a:prstGeom prst="bentConnector3">
            <a:avLst>
              <a:gd name="adj1" fmla="val 579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コンテンツ プレースホルダー 3"/>
          <p:cNvSpPr txBox="1">
            <a:spLocks/>
          </p:cNvSpPr>
          <p:nvPr/>
        </p:nvSpPr>
        <p:spPr>
          <a:xfrm>
            <a:off x="6554754" y="2309440"/>
            <a:ext cx="1621844" cy="42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/>
              <a:t>index.html</a:t>
            </a:r>
          </a:p>
        </p:txBody>
      </p:sp>
      <p:sp>
        <p:nvSpPr>
          <p:cNvPr id="2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ReactDOM.render</a:t>
            </a:r>
            <a:r>
              <a:rPr lang="ja-JP" altLang="en-US" dirty="0"/>
              <a:t>で実</a:t>
            </a:r>
            <a:r>
              <a:rPr lang="en-US" altLang="ja-JP" dirty="0"/>
              <a:t>DOM</a:t>
            </a:r>
            <a:r>
              <a:rPr lang="ja-JP" altLang="en-US" dirty="0"/>
              <a:t>のノードに描画を行う</a:t>
            </a:r>
            <a:endParaRPr lang="en-US" altLang="ja-JP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555218" y="5542843"/>
            <a:ext cx="11147343" cy="1044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ReactDom.render(React </a:t>
            </a:r>
            <a:r>
              <a:rPr lang="en-US" altLang="ja-JP" dirty="0">
                <a:solidFill>
                  <a:schemeClr val="tx1"/>
                </a:solidFill>
              </a:rPr>
              <a:t>Element, </a:t>
            </a:r>
            <a:r>
              <a:rPr lang="ja-JP" altLang="en-US" dirty="0" smtClean="0">
                <a:solidFill>
                  <a:schemeClr val="tx1"/>
                </a:solidFill>
              </a:rPr>
              <a:t>描画先の</a:t>
            </a:r>
            <a:r>
              <a:rPr lang="ja-JP" altLang="en-US" dirty="0">
                <a:solidFill>
                  <a:schemeClr val="tx1"/>
                </a:solidFill>
              </a:rPr>
              <a:t>実</a:t>
            </a:r>
            <a:r>
              <a:rPr lang="en-US" altLang="ja-JP" dirty="0" smtClean="0">
                <a:solidFill>
                  <a:schemeClr val="tx1"/>
                </a:solidFill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</a:rPr>
              <a:t>ノードの</a:t>
            </a:r>
            <a:r>
              <a:rPr lang="en-US" altLang="ja-JP" dirty="0" smtClean="0">
                <a:solidFill>
                  <a:schemeClr val="tx1"/>
                </a:solidFill>
              </a:rPr>
              <a:t>ID)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8142" y="3236040"/>
            <a:ext cx="2421640" cy="8621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3703038" y="3281151"/>
            <a:ext cx="1464270" cy="575697"/>
          </a:xfrm>
          <a:prstGeom prst="wedgeRectCallout">
            <a:avLst>
              <a:gd name="adj1" fmla="val -75901"/>
              <a:gd name="adj2" fmla="val -32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仮想</a:t>
            </a:r>
            <a:r>
              <a:rPr kumimoji="1" lang="en-US" altLang="ja-JP" dirty="0" smtClean="0">
                <a:solidFill>
                  <a:schemeClr val="tx1"/>
                </a:solidFill>
              </a:rPr>
              <a:t>DOM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225800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solidFill>
                  <a:srgbClr val="FF0000"/>
                </a:solidFill>
                <a:latin typeface="+mn-ea"/>
              </a:rPr>
              <a:t>JSX</a:t>
            </a:r>
            <a:r>
              <a:rPr lang="ja-JP" altLang="en-US" b="0" dirty="0" smtClean="0">
                <a:solidFill>
                  <a:srgbClr val="FF0000"/>
                </a:solidFill>
                <a:latin typeface="+mn-ea"/>
              </a:rPr>
              <a:t>について</a:t>
            </a:r>
            <a:endParaRPr lang="ja-JP" altLang="en-US" b="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1447351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DOM</a:t>
            </a:r>
            <a:r>
              <a:rPr lang="ja-JP" altLang="en-US" dirty="0"/>
              <a:t>について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79301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9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229947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のようなタグを使った書き方なため、コードが分かりやすい</a:t>
            </a:r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55219" y="2428631"/>
            <a:ext cx="11164927" cy="189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37634" y="4582079"/>
            <a:ext cx="11164927" cy="1899137"/>
          </a:xfrm>
          <a:prstGeom prst="rect">
            <a:avLst/>
          </a:prstGeom>
          <a:solidFill>
            <a:srgbClr val="E9FBF9"/>
          </a:solidFill>
          <a:ln>
            <a:noFill/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ja-JP" altLang="en-US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546906" y="4582079"/>
            <a:ext cx="1332196" cy="393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画面</a:t>
            </a: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555219" y="2428630"/>
            <a:ext cx="1332196" cy="393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コード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81702" y="5303045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Hello!!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6355" y="3021050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利用なし ⇒ </a:t>
            </a:r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React.DOM.div(null, ‘Hello!!')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96355" y="3644693"/>
            <a:ext cx="563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利用あり ⇒ 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</a:t>
            </a:r>
            <a:endParaRPr lang="ja-JP" altLang="en-US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最上位の階層に複数要素を並列配置できない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ja-JP" altLang="en-US" dirty="0"/>
                  <a:t>コード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誤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645483"/>
              <a:ext cx="62697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&lt;p&gt;first&lt;/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&lt;p&gt;second&lt;/p&gt;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37634" y="4320813"/>
            <a:ext cx="11164927" cy="2291826"/>
            <a:chOff x="537634" y="4582077"/>
            <a:chExt cx="11164927" cy="229182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37634" y="4582077"/>
              <a:ext cx="11164927" cy="2291824"/>
              <a:chOff x="537634" y="4582078"/>
              <a:chExt cx="11164927" cy="2028856"/>
            </a:xfrm>
          </p:grpSpPr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537634" y="4582078"/>
                <a:ext cx="11164927" cy="202885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8" name="コンテンツ プレースホルダー 3"/>
              <p:cNvSpPr txBox="1">
                <a:spLocks/>
              </p:cNvSpPr>
              <p:nvPr/>
            </p:nvSpPr>
            <p:spPr>
              <a:xfrm>
                <a:off x="555218" y="4582079"/>
                <a:ext cx="2008367" cy="39369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defPPr>
                  <a:defRPr lang="ja-JP"/>
                </a:defPPr>
                <a:lvl1pPr indent="0"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>
                    <a:latin typeface="Meiryo UI" panose="020B0604030504040204" pitchFamily="50" charset="-128"/>
                    <a:ea typeface="Meiryo UI" panose="020B0604030504040204" pitchFamily="50" charset="-128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ja-JP" altLang="en-US" dirty="0"/>
                  <a:t>コード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正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796355" y="5119577"/>
              <a:ext cx="626972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&lt;p&gt;first&lt;/p&gt;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&lt;p&gt;second&lt;/p&gt;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667910" y="4867140"/>
            <a:ext cx="4799365" cy="1539226"/>
            <a:chOff x="5208235" y="-2843093"/>
            <a:chExt cx="4799365" cy="1539226"/>
          </a:xfrm>
        </p:grpSpPr>
        <p:sp>
          <p:nvSpPr>
            <p:cNvPr id="19" name="正方形/長方形 18"/>
            <p:cNvSpPr/>
            <p:nvPr/>
          </p:nvSpPr>
          <p:spPr>
            <a:xfrm>
              <a:off x="5208235" y="-2843092"/>
              <a:ext cx="4799365" cy="15392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コンテンツ プレースホルダー 3"/>
            <p:cNvSpPr txBox="1">
              <a:spLocks/>
            </p:cNvSpPr>
            <p:nvPr/>
          </p:nvSpPr>
          <p:spPr>
            <a:xfrm>
              <a:off x="5208235" y="-28430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379877" y="-2198332"/>
              <a:ext cx="4277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2</a:t>
              </a:r>
              <a:r>
                <a:rPr lang="ja-JP" altLang="en-US" dirty="0" smtClean="0"/>
                <a:t>つの要素をタグで囲う必要がある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8410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1181</Words>
  <Application>Microsoft Office PowerPoint</Application>
  <PresentationFormat>ワイド画面</PresentationFormat>
  <Paragraphs>305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ＭＳ Ｐゴシック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目次</vt:lpstr>
      <vt:lpstr>DOMについて - 特徴</vt:lpstr>
      <vt:lpstr>DOMについて - 仮想DOM</vt:lpstr>
      <vt:lpstr>DOMについて – プログラム上のDOM</vt:lpstr>
      <vt:lpstr>目次</vt:lpstr>
      <vt:lpstr>JSXについて - 特徴</vt:lpstr>
      <vt:lpstr>JSXについて - 特徴</vt:lpstr>
      <vt:lpstr>JSXについて - 特徴</vt:lpstr>
      <vt:lpstr>目次</vt:lpstr>
      <vt:lpstr>コンポーネントについて – 特徴</vt:lpstr>
      <vt:lpstr>コンポーネントについて – コンポーネントの定義と呼び出し</vt:lpstr>
      <vt:lpstr>コンポーネントについて – コンポーネントからコンポーネントの呼出し</vt:lpstr>
      <vt:lpstr>コンポーネントについて – データ管理用のオブジェクト(propsとstate)</vt:lpstr>
      <vt:lpstr>コンポーネントについて – データ管理用のオブジェクト(props)</vt:lpstr>
      <vt:lpstr>コンポーネントについて – データ管理用のオブジェクト(state)</vt:lpstr>
      <vt:lpstr>コンポーネントについて – state更新による再描画</vt:lpstr>
      <vt:lpstr>コンポーネントについて – propsとstateの特徴まとめ</vt:lpstr>
      <vt:lpstr>目次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219</cp:revision>
  <dcterms:created xsi:type="dcterms:W3CDTF">2018-05-15T23:29:50Z</dcterms:created>
  <dcterms:modified xsi:type="dcterms:W3CDTF">2018-07-15T15:59:14Z</dcterms:modified>
</cp:coreProperties>
</file>