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9" r:id="rId5"/>
    <p:sldId id="260" r:id="rId6"/>
    <p:sldId id="275" r:id="rId7"/>
    <p:sldId id="276" r:id="rId8"/>
    <p:sldId id="277" r:id="rId9"/>
    <p:sldId id="280" r:id="rId10"/>
    <p:sldId id="26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8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dirty="0"/>
              <a:t>9</a:t>
            </a:r>
            <a:r>
              <a:rPr dirty="0" smtClean="0"/>
              <a:t>/</a:t>
            </a:r>
            <a:r>
              <a:rPr lang="en-US" dirty="0" smtClean="0"/>
              <a:t>19</a:t>
            </a:r>
            <a:r>
              <a:rPr dirty="0" smtClean="0"/>
              <a:t>】第</a:t>
            </a:r>
            <a:r>
              <a:rPr lang="en-US" dirty="0"/>
              <a:t>6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進捗報告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画面遷移図</a:t>
            </a:r>
            <a:endParaRPr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055453" y="2276872"/>
            <a:ext cx="1440147" cy="2057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3959648" y="2276872"/>
            <a:ext cx="1416272" cy="204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6832922" y="2276872"/>
            <a:ext cx="1423318" cy="205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717295" y="2276872"/>
            <a:ext cx="1419265" cy="2057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90029" r="14791" b="1931"/>
          <a:stretch/>
        </p:blipFill>
        <p:spPr bwMode="auto">
          <a:xfrm>
            <a:off x="4511824" y="1268760"/>
            <a:ext cx="3168352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矢印コネクタ 3"/>
          <p:cNvCxnSpPr>
            <a:stCxn id="15" idx="2"/>
            <a:endCxn id="11" idx="0"/>
          </p:cNvCxnSpPr>
          <p:nvPr/>
        </p:nvCxnSpPr>
        <p:spPr>
          <a:xfrm flipH="1">
            <a:off x="1775527" y="1783110"/>
            <a:ext cx="4320473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/>
          <p:cNvSpPr txBox="1"/>
          <p:nvPr/>
        </p:nvSpPr>
        <p:spPr>
          <a:xfrm>
            <a:off x="6923739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9" name="直線矢印コネクタ 18"/>
          <p:cNvCxnSpPr>
            <a:stCxn id="15" idx="2"/>
            <a:endCxn id="12" idx="0"/>
          </p:cNvCxnSpPr>
          <p:nvPr/>
        </p:nvCxnSpPr>
        <p:spPr>
          <a:xfrm flipH="1">
            <a:off x="4667784" y="1783110"/>
            <a:ext cx="1428216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矢印コネクタ 21"/>
          <p:cNvCxnSpPr>
            <a:endCxn id="13" idx="0"/>
          </p:cNvCxnSpPr>
          <p:nvPr/>
        </p:nvCxnSpPr>
        <p:spPr>
          <a:xfrm>
            <a:off x="6123806" y="1783110"/>
            <a:ext cx="1420775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矢印コネクタ 24"/>
          <p:cNvCxnSpPr>
            <a:stCxn id="15" idx="2"/>
            <a:endCxn id="14" idx="0"/>
          </p:cNvCxnSpPr>
          <p:nvPr/>
        </p:nvCxnSpPr>
        <p:spPr>
          <a:xfrm>
            <a:off x="6096000" y="1783110"/>
            <a:ext cx="4330928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矢印コネクタ 27"/>
          <p:cNvCxnSpPr>
            <a:stCxn id="13" idx="2"/>
            <a:endCxn id="16" idx="0"/>
          </p:cNvCxnSpPr>
          <p:nvPr/>
        </p:nvCxnSpPr>
        <p:spPr>
          <a:xfrm>
            <a:off x="7544581" y="4336351"/>
            <a:ext cx="0" cy="388793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/>
          <p:cNvCxnSpPr>
            <a:stCxn id="12" idx="2"/>
            <a:endCxn id="32" idx="0"/>
          </p:cNvCxnSpPr>
          <p:nvPr/>
        </p:nvCxnSpPr>
        <p:spPr>
          <a:xfrm>
            <a:off x="4667784" y="4326204"/>
            <a:ext cx="0" cy="39894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/>
          <p:cNvSpPr txBox="1"/>
          <p:nvPr/>
        </p:nvSpPr>
        <p:spPr>
          <a:xfrm>
            <a:off x="4046942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36" name="カギ線コネクタ 35"/>
          <p:cNvCxnSpPr>
            <a:stCxn id="32" idx="2"/>
            <a:endCxn id="11" idx="3"/>
          </p:cNvCxnSpPr>
          <p:nvPr/>
        </p:nvCxnSpPr>
        <p:spPr>
          <a:xfrm rot="5400000" flipH="1">
            <a:off x="2687233" y="3113922"/>
            <a:ext cx="1788917" cy="2172184"/>
          </a:xfrm>
          <a:prstGeom prst="bentConnector4">
            <a:avLst>
              <a:gd name="adj1" fmla="val -26623"/>
              <a:gd name="adj2" fmla="val 6429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テキスト ボックス 43"/>
          <p:cNvSpPr txBox="1"/>
          <p:nvPr/>
        </p:nvSpPr>
        <p:spPr>
          <a:xfrm>
            <a:off x="7608168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29333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47" name="カギ線コネクタ 46"/>
          <p:cNvCxnSpPr>
            <a:stCxn id="32" idx="1"/>
            <a:endCxn id="12" idx="1"/>
          </p:cNvCxnSpPr>
          <p:nvPr/>
        </p:nvCxnSpPr>
        <p:spPr>
          <a:xfrm rot="10800000">
            <a:off x="3959648" y="3301538"/>
            <a:ext cx="87294" cy="1608270"/>
          </a:xfrm>
          <a:prstGeom prst="bentConnector3">
            <a:avLst>
              <a:gd name="adj1" fmla="val 361874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/>
          <p:cNvSpPr txBox="1"/>
          <p:nvPr/>
        </p:nvSpPr>
        <p:spPr>
          <a:xfrm>
            <a:off x="3754946" y="448439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53" name="カギ線コネクタ 52"/>
          <p:cNvCxnSpPr>
            <a:stCxn id="16" idx="1"/>
            <a:endCxn id="13" idx="1"/>
          </p:cNvCxnSpPr>
          <p:nvPr/>
        </p:nvCxnSpPr>
        <p:spPr>
          <a:xfrm rot="10800000">
            <a:off x="6832923" y="3306612"/>
            <a:ext cx="90817" cy="1603196"/>
          </a:xfrm>
          <a:prstGeom prst="bentConnector3">
            <a:avLst>
              <a:gd name="adj1" fmla="val 35171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テキスト ボックス 55"/>
          <p:cNvSpPr txBox="1"/>
          <p:nvPr/>
        </p:nvSpPr>
        <p:spPr>
          <a:xfrm>
            <a:off x="6605072" y="448937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23740" y="5388896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60" name="直線矢印コネクタ 59"/>
          <p:cNvCxnSpPr>
            <a:stCxn id="16" idx="2"/>
            <a:endCxn id="57" idx="0"/>
          </p:cNvCxnSpPr>
          <p:nvPr/>
        </p:nvCxnSpPr>
        <p:spPr>
          <a:xfrm>
            <a:off x="7544581" y="5094472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/>
          <p:cNvCxnSpPr>
            <a:stCxn id="57" idx="1"/>
          </p:cNvCxnSpPr>
          <p:nvPr/>
        </p:nvCxnSpPr>
        <p:spPr>
          <a:xfrm flipH="1">
            <a:off x="4667783" y="5573560"/>
            <a:ext cx="225595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テキスト ボックス 75"/>
          <p:cNvSpPr txBox="1"/>
          <p:nvPr/>
        </p:nvSpPr>
        <p:spPr>
          <a:xfrm>
            <a:off x="9806085" y="4735413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7" name="直線矢印コネクタ 76"/>
          <p:cNvCxnSpPr>
            <a:stCxn id="14" idx="2"/>
            <a:endCxn id="76" idx="0"/>
          </p:cNvCxnSpPr>
          <p:nvPr/>
        </p:nvCxnSpPr>
        <p:spPr>
          <a:xfrm flipH="1">
            <a:off x="10426927" y="4334268"/>
            <a:ext cx="1" cy="401145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テキスト ボックス 77"/>
          <p:cNvSpPr txBox="1"/>
          <p:nvPr/>
        </p:nvSpPr>
        <p:spPr>
          <a:xfrm>
            <a:off x="9806086" y="5399165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9" name="直線矢印コネクタ 78"/>
          <p:cNvCxnSpPr>
            <a:stCxn id="76" idx="2"/>
            <a:endCxn id="78" idx="0"/>
          </p:cNvCxnSpPr>
          <p:nvPr/>
        </p:nvCxnSpPr>
        <p:spPr>
          <a:xfrm>
            <a:off x="10426927" y="5104741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カギ線コネクタ 80"/>
          <p:cNvCxnSpPr>
            <a:stCxn id="76" idx="1"/>
            <a:endCxn id="14" idx="1"/>
          </p:cNvCxnSpPr>
          <p:nvPr/>
        </p:nvCxnSpPr>
        <p:spPr>
          <a:xfrm rot="10800000">
            <a:off x="9717295" y="3305571"/>
            <a:ext cx="88790" cy="1614507"/>
          </a:xfrm>
          <a:prstGeom prst="bentConnector3">
            <a:avLst>
              <a:gd name="adj1" fmla="val 35746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テキスト ボックス 81"/>
          <p:cNvSpPr txBox="1"/>
          <p:nvPr/>
        </p:nvSpPr>
        <p:spPr>
          <a:xfrm>
            <a:off x="9480376" y="4490237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488488" y="5104741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86" name="カギ線コネクタ 85"/>
          <p:cNvCxnSpPr>
            <a:stCxn id="78" idx="3"/>
            <a:endCxn id="14" idx="3"/>
          </p:cNvCxnSpPr>
          <p:nvPr/>
        </p:nvCxnSpPr>
        <p:spPr>
          <a:xfrm flipV="1">
            <a:off x="11047769" y="3305570"/>
            <a:ext cx="88791" cy="2278259"/>
          </a:xfrm>
          <a:prstGeom prst="bentConnector3">
            <a:avLst>
              <a:gd name="adj1" fmla="val 357459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カギ線コネクタ 204"/>
          <p:cNvCxnSpPr>
            <a:stCxn id="11" idx="1"/>
            <a:endCxn id="13" idx="3"/>
          </p:cNvCxnSpPr>
          <p:nvPr/>
        </p:nvCxnSpPr>
        <p:spPr>
          <a:xfrm rot="10800000" flipH="1" flipV="1">
            <a:off x="1055452" y="3305554"/>
            <a:ext cx="7200787" cy="1057"/>
          </a:xfrm>
          <a:prstGeom prst="bentConnector5">
            <a:avLst>
              <a:gd name="adj1" fmla="val -6085"/>
              <a:gd name="adj2" fmla="val 257021854"/>
              <a:gd name="adj3" fmla="val 10317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テキスト ボックス 93"/>
          <p:cNvSpPr txBox="1"/>
          <p:nvPr/>
        </p:nvSpPr>
        <p:spPr>
          <a:xfrm>
            <a:off x="581974" y="2993765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選択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36160" y="4323422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保存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416480" y="4334238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55840" y="4336351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980302" y="1772816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一覧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381892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54475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780528" y="1815211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154684" y="473541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7" name="直線矢印コネクタ 106"/>
          <p:cNvCxnSpPr>
            <a:stCxn id="11" idx="2"/>
            <a:endCxn id="106" idx="0"/>
          </p:cNvCxnSpPr>
          <p:nvPr/>
        </p:nvCxnSpPr>
        <p:spPr>
          <a:xfrm flipH="1">
            <a:off x="1775526" y="4334238"/>
            <a:ext cx="1" cy="401176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テキスト ボックス 107"/>
          <p:cNvSpPr txBox="1"/>
          <p:nvPr/>
        </p:nvSpPr>
        <p:spPr>
          <a:xfrm>
            <a:off x="1262314" y="5399166"/>
            <a:ext cx="1017262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SNS</a:t>
            </a:r>
            <a:r>
              <a:rPr lang="ja-JP" altLang="en-US" dirty="0" smtClean="0">
                <a:solidFill>
                  <a:srgbClr val="000000"/>
                </a:solidFill>
              </a:rPr>
              <a:t>起動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9" name="直線矢印コネクタ 108"/>
          <p:cNvCxnSpPr>
            <a:stCxn id="106" idx="2"/>
            <a:endCxn id="108" idx="0"/>
          </p:cNvCxnSpPr>
          <p:nvPr/>
        </p:nvCxnSpPr>
        <p:spPr>
          <a:xfrm flipH="1">
            <a:off x="1770945" y="5104742"/>
            <a:ext cx="458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テキスト ボックス 110"/>
          <p:cNvSpPr txBox="1"/>
          <p:nvPr/>
        </p:nvSpPr>
        <p:spPr>
          <a:xfrm>
            <a:off x="911424" y="4336351"/>
            <a:ext cx="81207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777129" y="5104740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14" name="直線矢印コネクタ 113"/>
          <p:cNvCxnSpPr>
            <a:stCxn id="106" idx="3"/>
          </p:cNvCxnSpPr>
          <p:nvPr/>
        </p:nvCxnSpPr>
        <p:spPr>
          <a:xfrm>
            <a:off x="2396367" y="4920078"/>
            <a:ext cx="873883" cy="117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テキスト ボックス 117"/>
          <p:cNvSpPr txBox="1"/>
          <p:nvPr/>
        </p:nvSpPr>
        <p:spPr>
          <a:xfrm>
            <a:off x="2402780" y="4602035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528048" y="5301208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1088616" y="5614607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1370288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一覧画面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262547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139345" y="2530798"/>
            <a:ext cx="810474" cy="3077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028876" y="2530798"/>
            <a:ext cx="845740" cy="52321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バックアップ</a:t>
            </a:r>
            <a:endParaRPr lang="en-US" altLang="ja-JP" sz="14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673130" y="1372048"/>
            <a:ext cx="791238" cy="3077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ヘッター部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目次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335360" y="12687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１．日記アプリの構成</a:t>
            </a:r>
            <a:endParaRPr dirty="0"/>
          </a:p>
        </p:txBody>
      </p:sp>
      <p:sp>
        <p:nvSpPr>
          <p:cNvPr id="7" name="Shape 107"/>
          <p:cNvSpPr/>
          <p:nvPr/>
        </p:nvSpPr>
        <p:spPr>
          <a:xfrm>
            <a:off x="335360" y="1844824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画面レイアウト</a:t>
            </a:r>
            <a:endParaRPr dirty="0"/>
          </a:p>
        </p:txBody>
      </p:sp>
      <p:sp>
        <p:nvSpPr>
          <p:cNvPr id="8" name="Shape 107"/>
          <p:cNvSpPr/>
          <p:nvPr/>
        </p:nvSpPr>
        <p:spPr>
          <a:xfrm>
            <a:off x="335360" y="2492896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画面設計</a:t>
            </a:r>
            <a:endParaRPr dirty="0"/>
          </a:p>
        </p:txBody>
      </p:sp>
      <p:sp>
        <p:nvSpPr>
          <p:cNvPr id="9" name="Shape 107"/>
          <p:cNvSpPr/>
          <p:nvPr/>
        </p:nvSpPr>
        <p:spPr>
          <a:xfrm>
            <a:off x="347537" y="5633557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．画面遷移図</a:t>
            </a:r>
            <a:endParaRPr dirty="0"/>
          </a:p>
        </p:txBody>
      </p:sp>
      <p:sp>
        <p:nvSpPr>
          <p:cNvPr id="10" name="Shape 107"/>
          <p:cNvSpPr/>
          <p:nvPr/>
        </p:nvSpPr>
        <p:spPr>
          <a:xfrm>
            <a:off x="707577" y="30689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３－１．</a:t>
            </a:r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dirty="0"/>
          </a:p>
        </p:txBody>
      </p:sp>
      <p:sp>
        <p:nvSpPr>
          <p:cNvPr id="11" name="Shape 107"/>
          <p:cNvSpPr/>
          <p:nvPr/>
        </p:nvSpPr>
        <p:spPr>
          <a:xfrm>
            <a:off x="707576" y="3528699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３－２．検索画面</a:t>
            </a:r>
            <a:endParaRPr dirty="0"/>
          </a:p>
        </p:txBody>
      </p:sp>
      <p:sp>
        <p:nvSpPr>
          <p:cNvPr id="12" name="Shape 107"/>
          <p:cNvSpPr/>
          <p:nvPr/>
        </p:nvSpPr>
        <p:spPr>
          <a:xfrm>
            <a:off x="707577" y="4017015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３－３．登録画面</a:t>
            </a:r>
            <a:endParaRPr dirty="0"/>
          </a:p>
        </p:txBody>
      </p:sp>
      <p:sp>
        <p:nvSpPr>
          <p:cNvPr id="13" name="Shape 107"/>
          <p:cNvSpPr/>
          <p:nvPr/>
        </p:nvSpPr>
        <p:spPr>
          <a:xfrm>
            <a:off x="703062" y="4476754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３－４．バックアップ画面</a:t>
            </a:r>
            <a:endParaRPr dirty="0"/>
          </a:p>
        </p:txBody>
      </p:sp>
      <p:sp>
        <p:nvSpPr>
          <p:cNvPr id="14" name="Shape 107"/>
          <p:cNvSpPr/>
          <p:nvPr/>
        </p:nvSpPr>
        <p:spPr>
          <a:xfrm>
            <a:off x="703061" y="4941168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３－５．ヘッダー、フッター部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775520" y="2462436"/>
            <a:ext cx="8640960" cy="217547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１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日記アプリの構成</a:t>
            </a:r>
            <a:endParaRPr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2856" y="1268760"/>
            <a:ext cx="771300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・一覧、検索、登録、バックアップの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機能を実装（本件では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機能１画面で作成）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5360" y="1772816"/>
            <a:ext cx="313162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・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等の他のアプリ</a:t>
            </a:r>
            <a:r>
              <a:rPr lang="ja-JP" altLang="en-US" dirty="0"/>
              <a:t>と</a:t>
            </a:r>
            <a:r>
              <a:rPr lang="ja-JP" altLang="en-US" dirty="0" smtClean="0"/>
              <a:t>の連携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4" name="正方形/長方形 3"/>
          <p:cNvSpPr>
            <a:spLocks/>
          </p:cNvSpPr>
          <p:nvPr/>
        </p:nvSpPr>
        <p:spPr>
          <a:xfrm>
            <a:off x="2475848" y="2837706"/>
            <a:ext cx="1440000" cy="14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一覧機能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84192" y="2837866"/>
            <a:ext cx="1440000" cy="14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登録機能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256240" y="2837866"/>
            <a:ext cx="1440000" cy="144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バックアップ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機能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439976" y="2837866"/>
            <a:ext cx="1440000" cy="14400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検索機能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375920" y="2204864"/>
            <a:ext cx="1440160" cy="4168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noAutofit/>
          </a:bodyPr>
          <a:lstStyle/>
          <a:p>
            <a:pPr marL="0" marR="0" indent="0" algn="di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日記アプリ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219500" y="5069954"/>
            <a:ext cx="5760560" cy="13113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7176120" y="4797152"/>
            <a:ext cx="1440160" cy="4168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noAutofit/>
          </a:bodyPr>
          <a:lstStyle/>
          <a:p>
            <a:pPr marL="0" marR="0" indent="0" algn="di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b="1" dirty="0"/>
              <a:t>他</a:t>
            </a:r>
            <a:r>
              <a:rPr lang="ja-JP" altLang="en-US" b="1" dirty="0" smtClean="0"/>
              <a:t>のアプリ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6" name="Picture 2" descr="é¢é£ç»å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72" y="5138332"/>
            <a:ext cx="1204393" cy="120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é¢é£ç»å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6" descr="é¢é£ç»å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8" descr="é¢é£ç»å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10" descr="é¢é£ç»å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6" name="Picture 12" descr="ãfacebook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14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facebook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62" y="5236021"/>
            <a:ext cx="1041859" cy="104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下矢印 9"/>
          <p:cNvSpPr/>
          <p:nvPr/>
        </p:nvSpPr>
        <p:spPr>
          <a:xfrm>
            <a:off x="5015880" y="4459163"/>
            <a:ext cx="1800200" cy="776858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画面レイアウト</a:t>
            </a:r>
            <a:endParaRPr dirty="0"/>
          </a:p>
        </p:txBody>
      </p:sp>
      <p:sp>
        <p:nvSpPr>
          <p:cNvPr id="2" name="正方形/長方形 1"/>
          <p:cNvSpPr>
            <a:spLocks/>
          </p:cNvSpPr>
          <p:nvPr/>
        </p:nvSpPr>
        <p:spPr>
          <a:xfrm>
            <a:off x="1055440" y="1988840"/>
            <a:ext cx="2880320" cy="4320480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メイン部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0" name="正方形/長方形 19"/>
          <p:cNvSpPr>
            <a:spLocks/>
          </p:cNvSpPr>
          <p:nvPr/>
        </p:nvSpPr>
        <p:spPr>
          <a:xfrm>
            <a:off x="1055440" y="5589240"/>
            <a:ext cx="2880320" cy="720080"/>
          </a:xfrm>
          <a:prstGeom prst="rect">
            <a:avLst/>
          </a:prstGeom>
          <a:solidFill>
            <a:srgbClr val="9966FF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フッター部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正方形/長方形 21"/>
          <p:cNvSpPr>
            <a:spLocks/>
          </p:cNvSpPr>
          <p:nvPr/>
        </p:nvSpPr>
        <p:spPr>
          <a:xfrm>
            <a:off x="1055440" y="1988840"/>
            <a:ext cx="2880320" cy="72008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ヘッダー部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386" y="1248299"/>
            <a:ext cx="446692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・ヘッダー部、メイン部、フッター部の</a:t>
            </a:r>
            <a:r>
              <a:rPr lang="en-US" altLang="ja-JP" dirty="0"/>
              <a:t>3</a:t>
            </a:r>
            <a:r>
              <a:rPr lang="ja-JP" altLang="en-US" dirty="0" smtClean="0"/>
              <a:t>要素で構成</a:t>
            </a:r>
            <a:endParaRPr lang="en-US" altLang="ja-JP" dirty="0" smtClean="0"/>
          </a:p>
        </p:txBody>
      </p:sp>
      <p:sp>
        <p:nvSpPr>
          <p:cNvPr id="8" name="線吹き出し 2 (枠付き) 7"/>
          <p:cNvSpPr>
            <a:spLocks/>
          </p:cNvSpPr>
          <p:nvPr/>
        </p:nvSpPr>
        <p:spPr>
          <a:xfrm>
            <a:off x="5375920" y="2204864"/>
            <a:ext cx="5688632" cy="576064"/>
          </a:xfrm>
          <a:prstGeom prst="borderCallout2">
            <a:avLst>
              <a:gd name="adj1" fmla="val 50875"/>
              <a:gd name="adj2" fmla="val -1468"/>
              <a:gd name="adj3" fmla="val 24419"/>
              <a:gd name="adj4" fmla="val -5281"/>
              <a:gd name="adj5" fmla="val 23686"/>
              <a:gd name="adj6" fmla="val -16361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45718" rIns="72000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タイトルを表示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" name="左中かっこ 8"/>
          <p:cNvSpPr/>
          <p:nvPr/>
        </p:nvSpPr>
        <p:spPr>
          <a:xfrm rot="10800000">
            <a:off x="4094781" y="1988840"/>
            <a:ext cx="288032" cy="720079"/>
          </a:xfrm>
          <a:prstGeom prst="leftBrace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左中かっこ 24"/>
          <p:cNvSpPr/>
          <p:nvPr/>
        </p:nvSpPr>
        <p:spPr>
          <a:xfrm rot="10800000">
            <a:off x="4079777" y="2708919"/>
            <a:ext cx="288032" cy="2880320"/>
          </a:xfrm>
          <a:prstGeom prst="leftBrac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左中かっこ 27"/>
          <p:cNvSpPr/>
          <p:nvPr/>
        </p:nvSpPr>
        <p:spPr>
          <a:xfrm rot="10800000">
            <a:off x="4079777" y="5589240"/>
            <a:ext cx="288032" cy="720079"/>
          </a:xfrm>
          <a:prstGeom prst="leftBrace">
            <a:avLst/>
          </a:prstGeom>
          <a:noFill/>
          <a:ln w="19050" cap="flat">
            <a:solidFill>
              <a:srgbClr val="7030A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線吹き出し 2 (枠付き) 28"/>
          <p:cNvSpPr>
            <a:spLocks/>
          </p:cNvSpPr>
          <p:nvPr/>
        </p:nvSpPr>
        <p:spPr>
          <a:xfrm>
            <a:off x="5373638" y="5517232"/>
            <a:ext cx="5688632" cy="576064"/>
          </a:xfrm>
          <a:prstGeom prst="borderCallout2">
            <a:avLst>
              <a:gd name="adj1" fmla="val 50875"/>
              <a:gd name="adj2" fmla="val -1468"/>
              <a:gd name="adj3" fmla="val 75440"/>
              <a:gd name="adj4" fmla="val -6454"/>
              <a:gd name="adj5" fmla="val 74707"/>
              <a:gd name="adj6" fmla="val -16027"/>
            </a:avLst>
          </a:prstGeom>
          <a:solidFill>
            <a:srgbClr val="FFFFFF"/>
          </a:solidFill>
          <a:ln w="19050" cap="flat">
            <a:solidFill>
              <a:srgbClr val="7030A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45718" rIns="72000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各画面を呼び出すタブを表示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0" name="線吹き出し 2 (枠付き) 29"/>
          <p:cNvSpPr>
            <a:spLocks/>
          </p:cNvSpPr>
          <p:nvPr/>
        </p:nvSpPr>
        <p:spPr>
          <a:xfrm>
            <a:off x="5366395" y="3832473"/>
            <a:ext cx="5688632" cy="648072"/>
          </a:xfrm>
          <a:prstGeom prst="borderCallout2">
            <a:avLst>
              <a:gd name="adj1" fmla="val 50875"/>
              <a:gd name="adj2" fmla="val -1468"/>
              <a:gd name="adj3" fmla="val 50875"/>
              <a:gd name="adj4" fmla="val -6452"/>
              <a:gd name="adj5" fmla="val 50665"/>
              <a:gd name="adj6" fmla="val -14854"/>
            </a:avLst>
          </a:prstGeom>
          <a:solidFill>
            <a:srgbClr val="FFFFFF"/>
          </a:solidFill>
          <a:ln w="1905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45718" rIns="72000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一覧、検索、登録、バックアップの４画面を表示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9237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一覧画面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947191" y="183419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911424" y="1834198"/>
            <a:ext cx="3168352" cy="447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一覧画面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47750" y="3645024"/>
            <a:ext cx="4667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62100" y="3645024"/>
            <a:ext cx="19416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62350" y="3645024"/>
            <a:ext cx="4191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284415" y="165819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27974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35360" y="3144657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66659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2271790" y="3144657"/>
            <a:ext cx="457200" cy="369328"/>
          </a:xfrm>
          <a:prstGeom prst="borderCallout1">
            <a:avLst>
              <a:gd name="adj1" fmla="val 101278"/>
              <a:gd name="adj2" fmla="val 47917"/>
              <a:gd name="adj3" fmla="val 184712"/>
              <a:gd name="adj4" fmla="val 4708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4263530" y="3144657"/>
            <a:ext cx="457200" cy="369328"/>
          </a:xfrm>
          <a:prstGeom prst="borderCallout1">
            <a:avLst>
              <a:gd name="adj1" fmla="val 52277"/>
              <a:gd name="adj2" fmla="val -4166"/>
              <a:gd name="adj3" fmla="val 171817"/>
              <a:gd name="adj4" fmla="val -9666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6180"/>
              </p:ext>
            </p:extLst>
          </p:nvPr>
        </p:nvGraphicFramePr>
        <p:xfrm>
          <a:off x="5103248" y="1813464"/>
          <a:ext cx="6681383" cy="393646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4"/>
                <a:gridCol w="1368152"/>
                <a:gridCol w="1224136"/>
                <a:gridCol w="35283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一覧表示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・登録日、内容、</a:t>
                      </a:r>
                      <a:r>
                        <a:rPr lang="en-US" altLang="ja-JP" sz="1800" dirty="0" smtClean="0"/>
                        <a:t>SNS</a:t>
                      </a:r>
                      <a:r>
                        <a:rPr lang="ja-JP" altLang="en-US" sz="1800" dirty="0" smtClean="0"/>
                        <a:t>連携を表示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・一覧から選択したら、登録画面に表示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1</a:t>
                      </a:r>
                      <a:r>
                        <a:rPr lang="ja-JP" altLang="en-US" sz="1800" dirty="0" smtClean="0"/>
                        <a:t>行目</a:t>
                      </a:r>
                      <a:r>
                        <a:rPr lang="ja-JP" altLang="en-US" sz="1800" dirty="0" smtClean="0"/>
                        <a:t>：年（</a:t>
                      </a:r>
                      <a:r>
                        <a:rPr lang="en-US" altLang="ja-JP" sz="1800" dirty="0" smtClean="0"/>
                        <a:t>YYYY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2</a:t>
                      </a:r>
                      <a:r>
                        <a:rPr lang="ja-JP" altLang="en-US" sz="1800" dirty="0" smtClean="0"/>
                        <a:t>行目</a:t>
                      </a:r>
                      <a:r>
                        <a:rPr lang="ja-JP" altLang="en-US" sz="1800" dirty="0" smtClean="0"/>
                        <a:t>：月日（</a:t>
                      </a:r>
                      <a:r>
                        <a:rPr lang="en-US" altLang="ja-JP" sz="1800" dirty="0" smtClean="0"/>
                        <a:t>MM/DD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3</a:t>
                      </a:r>
                      <a:r>
                        <a:rPr lang="ja-JP" altLang="en-US" sz="1800" dirty="0" smtClean="0"/>
                        <a:t>行目：</a:t>
                      </a:r>
                      <a:r>
                        <a:rPr lang="en-US" altLang="ja-JP" sz="1800" dirty="0" smtClean="0"/>
                        <a:t>(</a:t>
                      </a:r>
                      <a:r>
                        <a:rPr lang="ja-JP" altLang="en-US" sz="1800" dirty="0" smtClean="0"/>
                        <a:t>曜日</a:t>
                      </a:r>
                      <a:r>
                        <a:rPr lang="en-US" altLang="ja-JP" sz="1800" dirty="0" smtClean="0"/>
                        <a:t>)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内容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・登録した内容を表示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・文章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が収まりきらない場合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、以降「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…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」で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省略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SNS</a:t>
                      </a:r>
                      <a:r>
                        <a:rPr kumimoji="1" lang="ja-JP" altLang="en-US" sz="1800" dirty="0" smtClean="0"/>
                        <a:t>連携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アイコン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Twitter</a:t>
                      </a:r>
                      <a:r>
                        <a:rPr kumimoji="1" lang="ja-JP" altLang="en-US" sz="1800" dirty="0" smtClean="0"/>
                        <a:t>等に登録日と内容を投稿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・連携前に確認アラート表示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983432" y="1885950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29618" y="5384651"/>
            <a:ext cx="1332682" cy="48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3674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42690" y="2519362"/>
            <a:ext cx="2595885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251626" y="3045718"/>
            <a:ext cx="2596474" cy="55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3246" y="3831332"/>
            <a:ext cx="1517104" cy="22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線吹き出し 1 (枠付き) 22"/>
          <p:cNvSpPr/>
          <p:nvPr/>
        </p:nvSpPr>
        <p:spPr>
          <a:xfrm>
            <a:off x="4090067" y="2861054"/>
            <a:ext cx="457200" cy="369328"/>
          </a:xfrm>
          <a:prstGeom prst="borderCallout1">
            <a:avLst>
              <a:gd name="adj1" fmla="val 70330"/>
              <a:gd name="adj2" fmla="val 0"/>
              <a:gd name="adj3" fmla="val 133132"/>
              <a:gd name="adj4" fmla="val -779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3071664" y="3842742"/>
            <a:ext cx="457200" cy="369328"/>
          </a:xfrm>
          <a:prstGeom prst="borderCallout1">
            <a:avLst>
              <a:gd name="adj1" fmla="val 52277"/>
              <a:gd name="adj2" fmla="val 1"/>
              <a:gd name="adj3" fmla="val 35130"/>
              <a:gd name="adj4" fmla="val -73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4004"/>
              </p:ext>
            </p:extLst>
          </p:nvPr>
        </p:nvGraphicFramePr>
        <p:xfrm>
          <a:off x="5103249" y="1808378"/>
          <a:ext cx="6393352" cy="454552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620864"/>
                <a:gridCol w="1523362"/>
                <a:gridCol w="26884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検索条件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検索条件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日付範囲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対象日範囲の条件を設定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曜日・祝日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チェックした曜日・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祝日の条件を設定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7359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登録のある日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登録情報のある</a:t>
                      </a:r>
                      <a:r>
                        <a:rPr kumimoji="1" lang="ja-JP" altLang="en-US" sz="1800" dirty="0" smtClean="0"/>
                        <a:t>日の条件を設定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  <a:tr h="11039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02</a:t>
                      </a:r>
                      <a:r>
                        <a:rPr kumimoji="1" lang="ja-JP" altLang="en-US" sz="1800" dirty="0" smtClean="0"/>
                        <a:t>～</a:t>
                      </a:r>
                      <a:r>
                        <a:rPr kumimoji="1" lang="en-US" altLang="ja-JP" sz="1800" dirty="0" smtClean="0"/>
                        <a:t>04</a:t>
                      </a:r>
                      <a:r>
                        <a:rPr kumimoji="1" lang="ja-JP" altLang="en-US" sz="1800" dirty="0" smtClean="0"/>
                        <a:t>の条件をもとに検索処理</a:t>
                      </a:r>
                      <a:r>
                        <a:rPr kumimoji="1" lang="ja-JP" altLang="en-US" sz="1800" dirty="0" smtClean="0"/>
                        <a:t>実行</a:t>
                      </a:r>
                      <a:endParaRPr kumimoji="1"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・検索結果を一覧画面に表示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1242690" y="2191824"/>
            <a:ext cx="548010" cy="189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1871662" y="1936259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94447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105286" y="1979552"/>
            <a:ext cx="457200" cy="369328"/>
          </a:xfrm>
          <a:prstGeom prst="borderCallout1">
            <a:avLst>
              <a:gd name="adj1" fmla="val 98699"/>
              <a:gd name="adj2" fmla="val 29167"/>
              <a:gd name="adj3" fmla="val 171817"/>
              <a:gd name="adj4" fmla="val -320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3238636" y="5054849"/>
            <a:ext cx="457200" cy="369328"/>
          </a:xfrm>
          <a:prstGeom prst="borderCallout1">
            <a:avLst>
              <a:gd name="adj1" fmla="val 52277"/>
              <a:gd name="adj2" fmla="val 1"/>
              <a:gd name="adj3" fmla="val 140869"/>
              <a:gd name="adj4" fmla="val -654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05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845218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983433" y="188595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登録画面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228724" y="1914525"/>
            <a:ext cx="258127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19201" y="2343150"/>
            <a:ext cx="2600324" cy="316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876424" y="5629783"/>
            <a:ext cx="1304925" cy="475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108029" y="176457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9041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473350" y="2397529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33132"/>
              <a:gd name="adj4" fmla="val 19083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4142806" y="5402643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242499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2486"/>
              </p:ext>
            </p:extLst>
          </p:nvPr>
        </p:nvGraphicFramePr>
        <p:xfrm>
          <a:off x="5103249" y="1813464"/>
          <a:ext cx="6393352" cy="25568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224136"/>
                <a:gridCol w="1656184"/>
                <a:gridCol w="29523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登録日を指定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本文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本文を</a:t>
                      </a:r>
                      <a:r>
                        <a:rPr lang="ja-JP" altLang="en-US" sz="1800" dirty="0" smtClean="0"/>
                        <a:t>入力（</a:t>
                      </a:r>
                      <a:r>
                        <a:rPr lang="en-US" altLang="ja-JP" sz="1800" dirty="0" smtClean="0"/>
                        <a:t>※</a:t>
                      </a:r>
                      <a:r>
                        <a:rPr lang="ja-JP" altLang="en-US" sz="1800" dirty="0" smtClean="0"/>
                        <a:t>１）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保存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・登録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日、本文の保存処理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実行（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２、３）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5087888" y="4654881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連携を考慮すると文字数制限は必要？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：日本語</a:t>
            </a:r>
            <a:r>
              <a:rPr lang="en-US" altLang="ja-JP" dirty="0" smtClean="0"/>
              <a:t>140</a:t>
            </a:r>
            <a:r>
              <a:rPr lang="ja-JP" altLang="en-US" dirty="0" smtClean="0"/>
              <a:t>文字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87888" y="5445224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２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/>
              <a:t>保存後</a:t>
            </a:r>
            <a:r>
              <a:rPr lang="ja-JP" altLang="en-US" dirty="0" smtClean="0"/>
              <a:t>は</a:t>
            </a:r>
            <a:r>
              <a:rPr lang="ja-JP" altLang="en-US" dirty="0"/>
              <a:t>一覧</a:t>
            </a:r>
            <a:r>
              <a:rPr lang="ja-JP" altLang="en-US" dirty="0" smtClean="0"/>
              <a:t>画面に遷移？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7888" y="5939992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３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 smtClean="0"/>
              <a:t>一覧選択で遷移</a:t>
            </a:r>
            <a:r>
              <a:rPr lang="ja-JP" altLang="en-US" dirty="0" smtClean="0"/>
              <a:t>した場合、更新・削除機能は必要？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51690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50816" y="1877683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３－４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343472" y="2564904"/>
            <a:ext cx="230425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47528" y="5013175"/>
            <a:ext cx="1286197" cy="4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3986412" y="2195576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43448"/>
              <a:gd name="adj4" fmla="val -9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1090589" y="5013175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60920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9934"/>
              </p:ext>
            </p:extLst>
          </p:nvPr>
        </p:nvGraphicFramePr>
        <p:xfrm>
          <a:off x="5103249" y="1813464"/>
          <a:ext cx="6393352" cy="17784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368152"/>
                <a:gridCol w="1296144"/>
                <a:gridCol w="31683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注意文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注意文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を表示（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１）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バックアップ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・バックアップ処理実行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5087888" y="4078817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一例的に注意文だが具体的に何を表示する？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例）最後に処理を実行した日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01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127448" y="1340768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３－５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ヘッダー、フッター部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90588" y="1883758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5840" y="1462737"/>
            <a:ext cx="12320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ヘッダー部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86843" y="1340768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4445" y="1844824"/>
            <a:ext cx="633670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/>
              <a:t>アプリのタイトルを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r>
              <a:rPr lang="ja-JP" altLang="en-US" dirty="0" smtClean="0"/>
              <a:t>　　「日記アプリ　</a:t>
            </a:r>
            <a:r>
              <a:rPr lang="en-US" altLang="ja-JP" dirty="0" smtClean="0"/>
              <a:t>ver1.0</a:t>
            </a:r>
            <a:r>
              <a:rPr lang="ja-JP" altLang="en-US" dirty="0" smtClean="0"/>
              <a:t>」　を中央にドン！・・・とか？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078856" y="5731481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55840" y="3059672"/>
            <a:ext cx="119198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フッター</a:t>
            </a:r>
            <a:r>
              <a:rPr lang="ja-JP" altLang="en-US" dirty="0" smtClean="0"/>
              <a:t>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14445" y="3429000"/>
            <a:ext cx="6336704" cy="945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一覧、検索、登録、バックアップをメイン部に表示するタブを表示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7848" y="4869160"/>
            <a:ext cx="63367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ヘッダー、フッター部の表示は固定、メイン部のみ表示を更新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86585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14575</TotalTime>
  <Words>559</Words>
  <Application>Microsoft Office PowerPoint</Application>
  <PresentationFormat>ユーザー設定</PresentationFormat>
  <Paragraphs>184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PowerPoint プレゼンテーション</vt:lpstr>
      <vt:lpstr>目次</vt:lpstr>
      <vt:lpstr>１．日記アプリの構成</vt:lpstr>
      <vt:lpstr>２．画面レイアウト</vt:lpstr>
      <vt:lpstr>３－１．一覧画面</vt:lpstr>
      <vt:lpstr>３－２．検索画面</vt:lpstr>
      <vt:lpstr>３－３．登録画面</vt:lpstr>
      <vt:lpstr>３－４．バックアップ画面</vt:lpstr>
      <vt:lpstr>３－５．ヘッダー、フッター部</vt:lpstr>
      <vt:lpstr>４．画面遷移図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USER</cp:lastModifiedBy>
  <cp:revision>79</cp:revision>
  <dcterms:modified xsi:type="dcterms:W3CDTF">2018-09-18T12:39:10Z</dcterms:modified>
</cp:coreProperties>
</file>