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95" r:id="rId4"/>
    <p:sldId id="287" r:id="rId5"/>
    <p:sldId id="289" r:id="rId6"/>
    <p:sldId id="292" r:id="rId7"/>
    <p:sldId id="296" r:id="rId8"/>
    <p:sldId id="272" r:id="rId9"/>
    <p:sldId id="273" r:id="rId10"/>
    <p:sldId id="285" r:id="rId11"/>
    <p:sldId id="297" r:id="rId12"/>
    <p:sldId id="293" r:id="rId13"/>
    <p:sldId id="278" r:id="rId14"/>
    <p:sldId id="294" r:id="rId15"/>
    <p:sldId id="281" r:id="rId16"/>
    <p:sldId id="280" r:id="rId17"/>
    <p:sldId id="279" r:id="rId18"/>
    <p:sldId id="282" r:id="rId19"/>
    <p:sldId id="277" r:id="rId20"/>
    <p:sldId id="298" r:id="rId21"/>
    <p:sldId id="301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3399FF"/>
    <a:srgbClr val="E9FBF9"/>
    <a:srgbClr val="B0F2EC"/>
    <a:srgbClr val="4FE1D3"/>
    <a:srgbClr val="B9D5FF"/>
    <a:srgbClr val="FFE1FF"/>
    <a:srgbClr val="FFCCFF"/>
    <a:srgbClr val="FF5050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19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/>
              <a:t>～</a:t>
            </a:r>
            <a:r>
              <a:rPr lang="en-US" altLang="ja-JP" dirty="0"/>
              <a:t>【2018/7/19】</a:t>
            </a:r>
            <a:r>
              <a:rPr lang="ja-JP" altLang="en-US" dirty="0"/>
              <a:t>第４回勉強会プレゼン資料～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24000" y="2072110"/>
            <a:ext cx="510986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React</a:t>
            </a:r>
            <a:r>
              <a:rPr kumimoji="1" lang="ja-JP" altLang="en-US" sz="3600" dirty="0" smtClean="0"/>
              <a:t>の基礎知識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004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JSX</a:t>
            </a:r>
            <a:r>
              <a:rPr kumimoji="1" lang="ja-JP" altLang="en-US" dirty="0" smtClean="0"/>
              <a:t>について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lang="ja-JP" altLang="en-US" dirty="0"/>
              <a:t>特徴</a:t>
            </a:r>
            <a:endParaRPr kumimoji="1" lang="ja-JP" altLang="en-US" dirty="0"/>
          </a:p>
        </p:txBody>
      </p:sp>
      <p:sp>
        <p:nvSpPr>
          <p:cNvPr id="5" name="コンテンツ プレースホルダー 3"/>
          <p:cNvSpPr txBox="1">
            <a:spLocks/>
          </p:cNvSpPr>
          <p:nvPr/>
        </p:nvSpPr>
        <p:spPr>
          <a:xfrm>
            <a:off x="537635" y="1164631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smtClean="0"/>
              <a:t>JSX</a:t>
            </a:r>
            <a:r>
              <a:rPr lang="ja-JP" altLang="en-US" dirty="0" smtClean="0"/>
              <a:t>では属性名が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と異なるものがある</a:t>
            </a:r>
            <a:endParaRPr lang="en-US" altLang="ja-JP" dirty="0" smtClean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2183695"/>
            <a:ext cx="11164927" cy="1899138"/>
            <a:chOff x="538890" y="2134708"/>
            <a:chExt cx="11164927" cy="1899138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538890" y="2134708"/>
              <a:ext cx="11164927" cy="1899138"/>
              <a:chOff x="538890" y="2249011"/>
              <a:chExt cx="11164927" cy="1899138"/>
            </a:xfrm>
          </p:grpSpPr>
          <p:sp>
            <p:nvSpPr>
              <p:cNvPr id="6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2"/>
                <a:ext cx="11164927" cy="1899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ja-JP" altLang="en-US" dirty="0"/>
              </a:p>
            </p:txBody>
          </p:sp>
          <p:sp>
            <p:nvSpPr>
              <p:cNvPr id="9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1"/>
                <a:ext cx="2024696" cy="39369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ja-JP" altLang="en-US" dirty="0" smtClean="0"/>
                  <a:t>コード</a:t>
                </a:r>
                <a:r>
                  <a:rPr lang="ja-JP" altLang="en-US" dirty="0"/>
                  <a:t>①</a:t>
                </a:r>
              </a:p>
            </p:txBody>
          </p:sp>
        </p:grpSp>
        <p:sp>
          <p:nvSpPr>
            <p:cNvPr id="11" name="正方形/長方形 10"/>
            <p:cNvSpPr/>
            <p:nvPr/>
          </p:nvSpPr>
          <p:spPr>
            <a:xfrm>
              <a:off x="836873" y="2696575"/>
              <a:ext cx="62697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HTML </a:t>
              </a:r>
              <a:r>
                <a:rPr lang="ja-JP" altLang="en-US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⇒ </a:t>
              </a:r>
              <a:r>
                <a:rPr lang="en-US" altLang="ja-JP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</a:t>
              </a:r>
              <a:r>
                <a:rPr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 class</a:t>
              </a:r>
              <a:r>
                <a:rPr lang="en-US" altLang="ja-JP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=“sample"&gt;</a:t>
              </a:r>
              <a:r>
                <a:rPr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Hello&lt;/p&gt;</a:t>
              </a:r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836873" y="3251263"/>
              <a:ext cx="62697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JSX    </a:t>
              </a:r>
              <a:r>
                <a:rPr lang="ja-JP" altLang="en-US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⇒ </a:t>
              </a:r>
              <a:r>
                <a:rPr lang="en-US" altLang="ja-JP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</a:t>
              </a:r>
              <a:r>
                <a:rPr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 </a:t>
              </a:r>
              <a:r>
                <a:rPr lang="en-US" altLang="ja-JP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className</a:t>
              </a:r>
              <a:r>
                <a:rPr lang="en-US" altLang="ja-JP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=“sample"&gt;</a:t>
              </a:r>
              <a:r>
                <a:rPr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Hello&lt;/p&gt;</a:t>
              </a:r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537634" y="4320813"/>
            <a:ext cx="11164927" cy="2130787"/>
            <a:chOff x="537634" y="4582078"/>
            <a:chExt cx="11164927" cy="2028856"/>
          </a:xfrm>
        </p:grpSpPr>
        <p:sp>
          <p:nvSpPr>
            <p:cNvPr id="7" name="コンテンツ プレースホルダー 3"/>
            <p:cNvSpPr txBox="1">
              <a:spLocks/>
            </p:cNvSpPr>
            <p:nvPr/>
          </p:nvSpPr>
          <p:spPr>
            <a:xfrm>
              <a:off x="537634" y="4582078"/>
              <a:ext cx="11164927" cy="2028856"/>
            </a:xfrm>
            <a:prstGeom prst="rect">
              <a:avLst/>
            </a:prstGeom>
            <a:solidFill>
              <a:srgbClr val="F3F3F3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/>
            </a:p>
          </p:txBody>
        </p:sp>
        <p:sp>
          <p:nvSpPr>
            <p:cNvPr id="8" name="コンテンツ プレースホルダー 3"/>
            <p:cNvSpPr txBox="1">
              <a:spLocks/>
            </p:cNvSpPr>
            <p:nvPr/>
          </p:nvSpPr>
          <p:spPr>
            <a:xfrm>
              <a:off x="555218" y="4582079"/>
              <a:ext cx="2008367" cy="3936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dirty="0" smtClean="0"/>
                <a:t>コード</a:t>
              </a:r>
              <a:r>
                <a:rPr lang="ja-JP" altLang="en-US" dirty="0"/>
                <a:t>②</a:t>
              </a:r>
            </a:p>
          </p:txBody>
        </p:sp>
      </p:grpSp>
      <p:sp>
        <p:nvSpPr>
          <p:cNvPr id="19" name="正方形/長方形 18"/>
          <p:cNvSpPr/>
          <p:nvPr/>
        </p:nvSpPr>
        <p:spPr>
          <a:xfrm>
            <a:off x="836873" y="5030328"/>
            <a:ext cx="6681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HTML 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⇒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&lt;label for</a:t>
            </a:r>
            <a:r>
              <a:rPr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=“sampleId"&gt;Hello&lt;/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label&gt;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836873" y="5585016"/>
            <a:ext cx="6427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JSX    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⇒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&lt;label </a:t>
            </a:r>
            <a:r>
              <a:rPr lang="en-US" altLang="ja-JP" dirty="0" smtClean="0">
                <a:solidFill>
                  <a:srgbClr val="FF505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htmlFor</a:t>
            </a:r>
            <a:r>
              <a:rPr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=“sampleId"&gt;Hello&lt;/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label&gt;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6803377" y="2363651"/>
            <a:ext cx="4799365" cy="1539226"/>
            <a:chOff x="5208235" y="-2843093"/>
            <a:chExt cx="4799365" cy="1539226"/>
          </a:xfrm>
        </p:grpSpPr>
        <p:sp>
          <p:nvSpPr>
            <p:cNvPr id="23" name="正方形/長方形 22"/>
            <p:cNvSpPr/>
            <p:nvPr/>
          </p:nvSpPr>
          <p:spPr>
            <a:xfrm>
              <a:off x="5208235" y="-2843092"/>
              <a:ext cx="4799365" cy="15392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コンテンツ プレースホルダー 3"/>
            <p:cNvSpPr txBox="1">
              <a:spLocks/>
            </p:cNvSpPr>
            <p:nvPr/>
          </p:nvSpPr>
          <p:spPr>
            <a:xfrm>
              <a:off x="5208235" y="-2843093"/>
              <a:ext cx="1240924" cy="4435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dirty="0" smtClean="0"/>
                <a:t>ポイント</a:t>
              </a:r>
              <a:endParaRPr lang="ja-JP" altLang="en-US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5379877" y="-2198332"/>
              <a:ext cx="42770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/>
                <a:t>HTML</a:t>
              </a:r>
              <a:r>
                <a:rPr lang="ja-JP" altLang="en-US" dirty="0" smtClean="0"/>
                <a:t>の</a:t>
              </a:r>
              <a:r>
                <a:rPr lang="en-US" altLang="ja-JP" dirty="0" smtClean="0"/>
                <a:t>class</a:t>
              </a:r>
              <a:r>
                <a:rPr lang="ja-JP" altLang="en-US" dirty="0"/>
                <a:t>属性</a:t>
              </a:r>
              <a:r>
                <a:rPr lang="ja-JP" altLang="en-US" dirty="0" smtClean="0"/>
                <a:t>は、</a:t>
              </a:r>
              <a:endParaRPr lang="en-US" altLang="ja-JP" dirty="0" smtClean="0"/>
            </a:p>
            <a:p>
              <a:r>
                <a:rPr lang="en-US" altLang="ja-JP" dirty="0" smtClean="0"/>
                <a:t>JSX</a:t>
              </a:r>
              <a:r>
                <a:rPr lang="ja-JP" altLang="en-US" dirty="0" smtClean="0"/>
                <a:t>では</a:t>
              </a:r>
              <a:r>
                <a:rPr lang="en-US" altLang="ja-JP" dirty="0" smtClean="0"/>
                <a:t>className</a:t>
              </a:r>
              <a:r>
                <a:rPr lang="ja-JP" altLang="en-US" dirty="0" smtClean="0"/>
                <a:t>属性となる</a:t>
              </a:r>
              <a:endParaRPr lang="en-US" altLang="ja-JP" dirty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6803377" y="4628549"/>
            <a:ext cx="4799365" cy="1539226"/>
            <a:chOff x="5208235" y="-2843093"/>
            <a:chExt cx="4799365" cy="1539226"/>
          </a:xfrm>
        </p:grpSpPr>
        <p:sp>
          <p:nvSpPr>
            <p:cNvPr id="27" name="正方形/長方形 26"/>
            <p:cNvSpPr/>
            <p:nvPr/>
          </p:nvSpPr>
          <p:spPr>
            <a:xfrm>
              <a:off x="5208235" y="-2843092"/>
              <a:ext cx="4799365" cy="15392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コンテンツ プレースホルダー 3"/>
            <p:cNvSpPr txBox="1">
              <a:spLocks/>
            </p:cNvSpPr>
            <p:nvPr/>
          </p:nvSpPr>
          <p:spPr>
            <a:xfrm>
              <a:off x="5208235" y="-2843093"/>
              <a:ext cx="1240924" cy="4435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dirty="0" smtClean="0"/>
                <a:t>ポイント</a:t>
              </a:r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5379877" y="-2198332"/>
              <a:ext cx="42770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/>
                <a:t>HTML</a:t>
              </a:r>
              <a:r>
                <a:rPr lang="ja-JP" altLang="en-US" dirty="0" smtClean="0"/>
                <a:t>の</a:t>
              </a:r>
              <a:r>
                <a:rPr lang="en-US" altLang="ja-JP" dirty="0" smtClean="0"/>
                <a:t>for</a:t>
              </a:r>
              <a:r>
                <a:rPr lang="ja-JP" altLang="en-US" dirty="0" smtClean="0"/>
                <a:t>属性は、</a:t>
              </a:r>
              <a:endParaRPr lang="en-US" altLang="ja-JP" dirty="0" smtClean="0"/>
            </a:p>
            <a:p>
              <a:r>
                <a:rPr lang="en-US" altLang="ja-JP" dirty="0" smtClean="0"/>
                <a:t>JSX</a:t>
              </a:r>
              <a:r>
                <a:rPr lang="ja-JP" altLang="en-US" dirty="0" smtClean="0"/>
                <a:t>では</a:t>
              </a:r>
              <a:r>
                <a:rPr lang="en-US" altLang="ja-JP" dirty="0" smtClean="0"/>
                <a:t>htmlFor</a:t>
              </a:r>
              <a:r>
                <a:rPr lang="ja-JP" altLang="en-US" dirty="0" smtClean="0"/>
                <a:t>属性となる</a:t>
              </a:r>
              <a:endParaRPr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16289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5219" y="2258001"/>
            <a:ext cx="388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1">
                <a:solidFill>
                  <a:prstClr val="black"/>
                </a:solidFill>
                <a:latin typeface="ＭＳ ゴシック" panose="020B0609070205080204" pitchFamily="49" charset="-128"/>
              </a:defRPr>
            </a:lvl1pPr>
          </a:lstStyle>
          <a:p>
            <a:r>
              <a:rPr lang="en-US" altLang="ja-JP" b="0" dirty="0" smtClean="0">
                <a:solidFill>
                  <a:schemeClr val="tx1"/>
                </a:solidFill>
                <a:latin typeface="+mn-ea"/>
              </a:rPr>
              <a:t>JSX</a:t>
            </a:r>
            <a:r>
              <a:rPr lang="ja-JP" altLang="en-US" b="0" dirty="0" smtClean="0">
                <a:solidFill>
                  <a:schemeClr val="tx1"/>
                </a:solidFill>
                <a:latin typeface="+mn-ea"/>
              </a:rPr>
              <a:t>について</a:t>
            </a:r>
            <a:endParaRPr lang="ja-JP" altLang="en-US" b="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5219" y="1447351"/>
            <a:ext cx="278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/>
              <a:t>DOM</a:t>
            </a:r>
            <a:r>
              <a:rPr lang="ja-JP" altLang="en-US" dirty="0"/>
              <a:t>について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1050" y="3068651"/>
            <a:ext cx="406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>
                <a:solidFill>
                  <a:srgbClr val="FF0000"/>
                </a:solidFill>
              </a:rPr>
              <a:t>コンポーネントについて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1050" y="3879301"/>
            <a:ext cx="136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まとめ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40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正方形/長方形 44"/>
          <p:cNvSpPr/>
          <p:nvPr/>
        </p:nvSpPr>
        <p:spPr>
          <a:xfrm>
            <a:off x="6202372" y="2852729"/>
            <a:ext cx="4978246" cy="3345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 </a:t>
            </a:r>
            <a:r>
              <a:rPr lang="en-US" altLang="ja-JP" dirty="0" smtClean="0"/>
              <a:t>– </a:t>
            </a:r>
            <a:r>
              <a:rPr lang="ja-JP" altLang="en-US" dirty="0" smtClean="0"/>
              <a:t>特徴</a:t>
            </a:r>
            <a:endParaRPr kumimoji="1" lang="ja-JP" altLang="en-US" dirty="0"/>
          </a:p>
        </p:txBody>
      </p:sp>
      <p:sp>
        <p:nvSpPr>
          <p:cNvPr id="76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ja-JP" altLang="en-US" dirty="0" smtClean="0"/>
              <a:t>コンポーネントとは、ページを構成するための部品のこと</a:t>
            </a:r>
            <a:endParaRPr lang="en-US" altLang="ja-JP" dirty="0"/>
          </a:p>
        </p:txBody>
      </p:sp>
      <p:sp>
        <p:nvSpPr>
          <p:cNvPr id="43" name="正方形/長方形 42"/>
          <p:cNvSpPr/>
          <p:nvPr/>
        </p:nvSpPr>
        <p:spPr>
          <a:xfrm>
            <a:off x="6450367" y="4510214"/>
            <a:ext cx="4442341" cy="1555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ãã¯ããã³ï¼ç·ãã¯ã¿ã¤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6916" y="4398228"/>
            <a:ext cx="929351" cy="9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右矢印 25"/>
          <p:cNvSpPr/>
          <p:nvPr/>
        </p:nvSpPr>
        <p:spPr>
          <a:xfrm>
            <a:off x="3702215" y="4034699"/>
            <a:ext cx="1978526" cy="910817"/>
          </a:xfrm>
          <a:prstGeom prst="rightArrow">
            <a:avLst>
              <a:gd name="adj1" fmla="val 50000"/>
              <a:gd name="adj2" fmla="val 64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202372" y="2857450"/>
            <a:ext cx="1180582" cy="232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親コンポーネント</a:t>
            </a:r>
            <a:endParaRPr kumimoji="1" lang="ja-JP" altLang="en-US" sz="1200" dirty="0"/>
          </a:p>
        </p:txBody>
      </p:sp>
      <p:sp>
        <p:nvSpPr>
          <p:cNvPr id="33" name="正方形/長方形 32"/>
          <p:cNvSpPr/>
          <p:nvPr/>
        </p:nvSpPr>
        <p:spPr>
          <a:xfrm>
            <a:off x="6453025" y="4511509"/>
            <a:ext cx="1336000" cy="232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子コンポーネント</a:t>
            </a:r>
            <a:endParaRPr kumimoji="1" lang="ja-JP" altLang="en-US" sz="1200" dirty="0"/>
          </a:p>
        </p:txBody>
      </p:sp>
      <p:sp>
        <p:nvSpPr>
          <p:cNvPr id="35" name="正方形/長方形 34"/>
          <p:cNvSpPr/>
          <p:nvPr/>
        </p:nvSpPr>
        <p:spPr>
          <a:xfrm>
            <a:off x="6469415" y="3330725"/>
            <a:ext cx="4442341" cy="938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625244" y="3710047"/>
            <a:ext cx="3342009" cy="37880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967253" y="3707453"/>
            <a:ext cx="814468" cy="378802"/>
          </a:xfrm>
          <a:prstGeom prst="rect">
            <a:avLst/>
          </a:prstGeom>
          <a:solidFill>
            <a:srgbClr val="3399FF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検索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469651" y="3333938"/>
            <a:ext cx="1336000" cy="232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子コンポーネント</a:t>
            </a:r>
            <a:endParaRPr kumimoji="1" lang="ja-JP" altLang="en-US" sz="1200" dirty="0"/>
          </a:p>
        </p:txBody>
      </p:sp>
      <p:sp>
        <p:nvSpPr>
          <p:cNvPr id="37" name="正方形/長方形 36"/>
          <p:cNvSpPr/>
          <p:nvPr/>
        </p:nvSpPr>
        <p:spPr>
          <a:xfrm>
            <a:off x="6637238" y="5229840"/>
            <a:ext cx="1543660" cy="584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画像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058504" y="4755372"/>
            <a:ext cx="8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検索結果</a:t>
            </a:r>
            <a:endParaRPr kumimoji="1" lang="ja-JP" altLang="en-US" sz="1200" dirty="0"/>
          </a:p>
        </p:txBody>
      </p:sp>
      <p:sp>
        <p:nvSpPr>
          <p:cNvPr id="28" name="正方形/長方形 27"/>
          <p:cNvSpPr/>
          <p:nvPr/>
        </p:nvSpPr>
        <p:spPr>
          <a:xfrm>
            <a:off x="8312410" y="5121271"/>
            <a:ext cx="2381373" cy="854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800" dirty="0" smtClean="0">
                <a:solidFill>
                  <a:schemeClr val="tx1"/>
                </a:solidFill>
              </a:rPr>
              <a:t>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</a:t>
            </a:r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53" y="3751143"/>
            <a:ext cx="1911234" cy="1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4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</a:t>
            </a:r>
            <a:r>
              <a:rPr kumimoji="1" lang="ja-JP" altLang="en-US" dirty="0" smtClean="0"/>
              <a:t>コンポーネントの</a:t>
            </a:r>
            <a:r>
              <a:rPr lang="ja-JP" altLang="en-US" dirty="0" smtClean="0"/>
              <a:t>定義と呼び出し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1306284"/>
            <a:ext cx="11164927" cy="5291399"/>
            <a:chOff x="538890" y="2134708"/>
            <a:chExt cx="11164927" cy="1899138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538890" y="2134708"/>
              <a:ext cx="11164927" cy="1899138"/>
              <a:chOff x="538890" y="2249011"/>
              <a:chExt cx="11164927" cy="1899138"/>
            </a:xfrm>
          </p:grpSpPr>
          <p:sp>
            <p:nvSpPr>
              <p:cNvPr id="6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2"/>
                <a:ext cx="11164927" cy="1899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ja-JP" altLang="en-US" dirty="0"/>
              </a:p>
            </p:txBody>
          </p:sp>
          <p:sp>
            <p:nvSpPr>
              <p:cNvPr id="9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1"/>
                <a:ext cx="1240924" cy="1591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ja-JP" altLang="en-US" dirty="0" smtClean="0"/>
                  <a:t>コード</a:t>
                </a:r>
                <a:endParaRPr lang="ja-JP" altLang="en-US" dirty="0"/>
              </a:p>
            </p:txBody>
          </p:sp>
        </p:grpSp>
        <p:sp>
          <p:nvSpPr>
            <p:cNvPr id="11" name="正方形/長方形 10"/>
            <p:cNvSpPr/>
            <p:nvPr/>
          </p:nvSpPr>
          <p:spPr>
            <a:xfrm>
              <a:off x="796355" y="2401670"/>
              <a:ext cx="6269729" cy="1524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&lt;p&gt;test1&lt;/p&gt;</a:t>
              </a:r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&lt;p&gt;test2&lt;/p&gt;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&lt;/div&gt;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</a:t>
              </a:r>
              <a:r>
                <a:rPr lang="en-US" altLang="ja-JP" dirty="0" err="1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testComponent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/&gt;,</a:t>
              </a:r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(‘sample')</a:t>
              </a:r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3" name="四角形吹き出し 2"/>
          <p:cNvSpPr/>
          <p:nvPr/>
        </p:nvSpPr>
        <p:spPr>
          <a:xfrm>
            <a:off x="3655718" y="3381208"/>
            <a:ext cx="413239" cy="358128"/>
          </a:xfrm>
          <a:prstGeom prst="wedgeRectCallout">
            <a:avLst>
              <a:gd name="adj1" fmla="val -104795"/>
              <a:gd name="adj2" fmla="val -3137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②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吹き出し 19"/>
          <p:cNvSpPr/>
          <p:nvPr/>
        </p:nvSpPr>
        <p:spPr>
          <a:xfrm>
            <a:off x="5963380" y="2149155"/>
            <a:ext cx="413239" cy="358128"/>
          </a:xfrm>
          <a:prstGeom prst="wedgeRectCallout">
            <a:avLst>
              <a:gd name="adj1" fmla="val -104795"/>
              <a:gd name="adj2" fmla="val -3137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①</a:t>
            </a:r>
          </a:p>
        </p:txBody>
      </p:sp>
      <p:sp>
        <p:nvSpPr>
          <p:cNvPr id="25" name="四角形吹き出し 24"/>
          <p:cNvSpPr/>
          <p:nvPr/>
        </p:nvSpPr>
        <p:spPr>
          <a:xfrm>
            <a:off x="3223647" y="5229445"/>
            <a:ext cx="413239" cy="358128"/>
          </a:xfrm>
          <a:prstGeom prst="wedgeRectCallout">
            <a:avLst>
              <a:gd name="adj1" fmla="val -98412"/>
              <a:gd name="adj2" fmla="val 3246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③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6873072" y="1599805"/>
            <a:ext cx="4620330" cy="4786162"/>
            <a:chOff x="6890656" y="1617389"/>
            <a:chExt cx="4620330" cy="4786162"/>
          </a:xfrm>
        </p:grpSpPr>
        <p:sp>
          <p:nvSpPr>
            <p:cNvPr id="10" name="正方形/長方形 9"/>
            <p:cNvSpPr/>
            <p:nvPr/>
          </p:nvSpPr>
          <p:spPr>
            <a:xfrm>
              <a:off x="6890657" y="1632857"/>
              <a:ext cx="4620329" cy="30534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7066085" y="2285195"/>
              <a:ext cx="4277046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/>
                <a:t>①</a:t>
              </a:r>
              <a:r>
                <a:rPr lang="en-US" altLang="ja-JP" dirty="0" smtClean="0"/>
                <a:t>React.Component</a:t>
              </a:r>
              <a:r>
                <a:rPr lang="ja-JP" altLang="en-US" dirty="0" smtClean="0"/>
                <a:t>を継承して</a:t>
              </a:r>
              <a:endParaRPr lang="en-US" altLang="ja-JP" dirty="0" smtClean="0"/>
            </a:p>
            <a:p>
              <a:r>
                <a:rPr lang="ja-JP" altLang="en-US" dirty="0"/>
                <a:t>　</a:t>
              </a:r>
              <a:r>
                <a:rPr lang="ja-JP" altLang="en-US" dirty="0" smtClean="0"/>
                <a:t>　コンポーネントを作成</a:t>
              </a:r>
              <a:endParaRPr lang="en-US" altLang="ja-JP" dirty="0"/>
            </a:p>
            <a:p>
              <a:endParaRPr lang="en-US" altLang="ja-JP" dirty="0"/>
            </a:p>
            <a:p>
              <a:r>
                <a:rPr lang="ja-JP" altLang="en-US" dirty="0" smtClean="0"/>
                <a:t>②コンポーネントの中身を定義する</a:t>
              </a:r>
              <a:endParaRPr lang="en-US" altLang="ja-JP" dirty="0" smtClean="0"/>
            </a:p>
            <a:p>
              <a:r>
                <a:rPr lang="ja-JP" altLang="en-US" dirty="0"/>
                <a:t>　</a:t>
              </a:r>
              <a:r>
                <a:rPr lang="ja-JP" altLang="en-US" dirty="0" smtClean="0"/>
                <a:t> </a:t>
              </a:r>
              <a:r>
                <a:rPr lang="en-US" altLang="ja-JP" dirty="0" smtClean="0"/>
                <a:t>(JSX</a:t>
              </a:r>
              <a:r>
                <a:rPr lang="ja-JP" altLang="en-US" dirty="0" smtClean="0"/>
                <a:t>にて記載する</a:t>
              </a:r>
              <a:r>
                <a:rPr lang="en-US" altLang="ja-JP" dirty="0" smtClean="0"/>
                <a:t>)</a:t>
              </a:r>
              <a:endParaRPr lang="en-US" altLang="ja-JP" dirty="0"/>
            </a:p>
            <a:p>
              <a:endParaRPr lang="en-US" altLang="ja-JP" dirty="0"/>
            </a:p>
            <a:p>
              <a:r>
                <a:rPr lang="ja-JP" altLang="en-US" dirty="0" smtClean="0"/>
                <a:t>③定義したコンポーネントを呼出す</a:t>
              </a:r>
              <a:endParaRPr lang="en-US" altLang="ja-JP" dirty="0" smtClean="0"/>
            </a:p>
            <a:p>
              <a:endParaRPr lang="en-US" altLang="ja-JP" dirty="0"/>
            </a:p>
            <a:p>
              <a:endParaRPr lang="ja-JP" altLang="en-US" dirty="0"/>
            </a:p>
          </p:txBody>
        </p:sp>
        <p:sp>
          <p:nvSpPr>
            <p:cNvPr id="14" name="コンテンツ プレースホルダー 3"/>
            <p:cNvSpPr txBox="1">
              <a:spLocks/>
            </p:cNvSpPr>
            <p:nvPr/>
          </p:nvSpPr>
          <p:spPr>
            <a:xfrm>
              <a:off x="6906986" y="1617389"/>
              <a:ext cx="1240924" cy="4435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dirty="0" smtClean="0"/>
                <a:t>ポイント</a:t>
              </a:r>
              <a:endParaRPr lang="ja-JP" altLang="en-US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6890656" y="4686300"/>
              <a:ext cx="4620329" cy="1717251"/>
            </a:xfrm>
            <a:prstGeom prst="rect">
              <a:avLst/>
            </a:prstGeom>
            <a:solidFill>
              <a:srgbClr val="E9FBF9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コンテンツ プレースホルダー 3"/>
            <p:cNvSpPr txBox="1">
              <a:spLocks/>
            </p:cNvSpPr>
            <p:nvPr/>
          </p:nvSpPr>
          <p:spPr>
            <a:xfrm>
              <a:off x="6898673" y="4697106"/>
              <a:ext cx="1240924" cy="4435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dirty="0"/>
                <a:t>画面</a:t>
              </a: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7066085" y="5402907"/>
              <a:ext cx="42770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/>
                <a:t>test1</a:t>
              </a:r>
            </a:p>
            <a:p>
              <a:r>
                <a:rPr lang="en-US" altLang="ja-JP" dirty="0" smtClean="0"/>
                <a:t>test2</a:t>
              </a:r>
              <a:endParaRPr lang="en-US" altLang="ja-JP" dirty="0"/>
            </a:p>
          </p:txBody>
        </p:sp>
      </p:grpSp>
      <p:sp>
        <p:nvSpPr>
          <p:cNvPr id="5" name="右中かっこ 4"/>
          <p:cNvSpPr/>
          <p:nvPr/>
        </p:nvSpPr>
        <p:spPr>
          <a:xfrm>
            <a:off x="3051673" y="2882784"/>
            <a:ext cx="241069" cy="1123951"/>
          </a:xfrm>
          <a:prstGeom prst="rightBrace">
            <a:avLst>
              <a:gd name="adj1" fmla="val 1602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653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</a:t>
            </a:r>
            <a:r>
              <a:rPr lang="ja-JP" altLang="en-US" dirty="0" smtClean="0"/>
              <a:t>コンポーネントからコンポーネントの呼出し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1103087"/>
            <a:ext cx="11164927" cy="5599154"/>
            <a:chOff x="538890" y="2134708"/>
            <a:chExt cx="11164927" cy="200959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538890" y="2134708"/>
              <a:ext cx="11164927" cy="2009594"/>
              <a:chOff x="538890" y="2249011"/>
              <a:chExt cx="11164927" cy="2009594"/>
            </a:xfrm>
          </p:grpSpPr>
          <p:sp>
            <p:nvSpPr>
              <p:cNvPr id="6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2"/>
                <a:ext cx="11164927" cy="20095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ja-JP" altLang="en-US" dirty="0"/>
              </a:p>
            </p:txBody>
          </p:sp>
          <p:sp>
            <p:nvSpPr>
              <p:cNvPr id="9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1"/>
                <a:ext cx="1240924" cy="1591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ja-JP" altLang="en-US" dirty="0" smtClean="0"/>
                  <a:t>コード</a:t>
                </a:r>
                <a:endParaRPr lang="ja-JP" altLang="en-US" dirty="0"/>
              </a:p>
            </p:txBody>
          </p:sp>
        </p:grpSp>
        <p:sp>
          <p:nvSpPr>
            <p:cNvPr id="11" name="正方形/長方形 10"/>
            <p:cNvSpPr/>
            <p:nvPr/>
          </p:nvSpPr>
          <p:spPr>
            <a:xfrm>
              <a:off x="796355" y="2321643"/>
              <a:ext cx="6269729" cy="1822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ParentComponent 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</a:t>
              </a:r>
              <a:r>
                <a:rPr lang="en-US" altLang="ja-JP" dirty="0" smtClean="0">
                  <a:solidFill>
                    <a:srgbClr val="FF000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&lt;ChildComponent /&gt;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</a:t>
              </a:r>
              <a:r>
                <a:rPr lang="en-US" altLang="ja-JP" dirty="0">
                  <a:solidFill>
                    <a:srgbClr val="FF000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&lt;ChildComponent </a:t>
              </a:r>
              <a:r>
                <a:rPr lang="en-US" altLang="ja-JP" dirty="0" smtClean="0">
                  <a:solidFill>
                    <a:srgbClr val="FF000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/&gt;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&lt;/div&gt;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)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ChildComponent 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&lt;p&gt;</a:t>
              </a:r>
              <a:r>
                <a:rPr lang="ja-JP" altLang="en-US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子コンポーネント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(ReactDOM.render</a:t>
              </a:r>
              <a:r>
                <a:rPr lang="ja-JP" altLang="en-US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は省略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0" name="四角形吹き出し 19"/>
          <p:cNvSpPr/>
          <p:nvPr/>
        </p:nvSpPr>
        <p:spPr>
          <a:xfrm>
            <a:off x="3699660" y="2612525"/>
            <a:ext cx="413239" cy="358128"/>
          </a:xfrm>
          <a:prstGeom prst="wedgeRectCallout">
            <a:avLst>
              <a:gd name="adj1" fmla="val -94091"/>
              <a:gd name="adj2" fmla="val 3726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①</a:t>
            </a:r>
          </a:p>
        </p:txBody>
      </p:sp>
      <p:grpSp>
        <p:nvGrpSpPr>
          <p:cNvPr id="26" name="グループ化 25"/>
          <p:cNvGrpSpPr/>
          <p:nvPr/>
        </p:nvGrpSpPr>
        <p:grpSpPr>
          <a:xfrm>
            <a:off x="6841669" y="1397864"/>
            <a:ext cx="4620330" cy="4786162"/>
            <a:chOff x="6890656" y="1617389"/>
            <a:chExt cx="4620330" cy="4786162"/>
          </a:xfrm>
        </p:grpSpPr>
        <p:sp>
          <p:nvSpPr>
            <p:cNvPr id="27" name="正方形/長方形 26"/>
            <p:cNvSpPr/>
            <p:nvPr/>
          </p:nvSpPr>
          <p:spPr>
            <a:xfrm>
              <a:off x="6890657" y="1632857"/>
              <a:ext cx="4620329" cy="30534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7066085" y="2285195"/>
              <a:ext cx="4277046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/>
                <a:t>①コンポーネントからコンポーネントの</a:t>
              </a:r>
              <a:endParaRPr lang="en-US" altLang="ja-JP" dirty="0" smtClean="0"/>
            </a:p>
            <a:p>
              <a:r>
                <a:rPr lang="ja-JP" altLang="en-US" dirty="0" smtClean="0"/>
                <a:t>   呼出しを行うことが可能</a:t>
              </a:r>
              <a:endParaRPr lang="en-US" altLang="ja-JP" dirty="0" smtClean="0"/>
            </a:p>
            <a:p>
              <a:endParaRPr lang="en-US" altLang="ja-JP" dirty="0"/>
            </a:p>
            <a:p>
              <a:r>
                <a:rPr lang="ja-JP" altLang="en-US" dirty="0" smtClean="0"/>
                <a:t>②コンポーネントは再利用可能</a:t>
              </a:r>
              <a:endParaRPr lang="en-US" altLang="ja-JP" dirty="0" smtClean="0"/>
            </a:p>
            <a:p>
              <a:r>
                <a:rPr lang="ja-JP" altLang="en-US" dirty="0"/>
                <a:t>　 </a:t>
              </a:r>
              <a:endParaRPr lang="en-US" altLang="ja-JP" dirty="0"/>
            </a:p>
            <a:p>
              <a:endParaRPr lang="ja-JP" altLang="en-US" dirty="0"/>
            </a:p>
          </p:txBody>
        </p:sp>
        <p:sp>
          <p:nvSpPr>
            <p:cNvPr id="29" name="コンテンツ プレースホルダー 3"/>
            <p:cNvSpPr txBox="1">
              <a:spLocks/>
            </p:cNvSpPr>
            <p:nvPr/>
          </p:nvSpPr>
          <p:spPr>
            <a:xfrm>
              <a:off x="6906986" y="1617389"/>
              <a:ext cx="1240924" cy="4435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dirty="0" smtClean="0"/>
                <a:t>ポイント</a:t>
              </a:r>
              <a:endParaRPr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6890656" y="4686300"/>
              <a:ext cx="4620329" cy="1717251"/>
            </a:xfrm>
            <a:prstGeom prst="rect">
              <a:avLst/>
            </a:prstGeom>
            <a:solidFill>
              <a:srgbClr val="E9FBF9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コンテンツ プレースホルダー 3"/>
            <p:cNvSpPr txBox="1">
              <a:spLocks/>
            </p:cNvSpPr>
            <p:nvPr/>
          </p:nvSpPr>
          <p:spPr>
            <a:xfrm>
              <a:off x="6906986" y="4688793"/>
              <a:ext cx="1240924" cy="4435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dirty="0"/>
                <a:t>画面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7066085" y="5402907"/>
              <a:ext cx="427704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/>
                <a:t>子コンポーネント</a:t>
              </a:r>
              <a:endParaRPr lang="en-US" altLang="ja-JP" dirty="0" smtClean="0"/>
            </a:p>
            <a:p>
              <a:r>
                <a:rPr lang="ja-JP" altLang="en-US" dirty="0" smtClean="0"/>
                <a:t>子コンポーネント</a:t>
              </a:r>
              <a:endParaRPr lang="en-US" altLang="ja-JP" dirty="0"/>
            </a:p>
            <a:p>
              <a:endParaRPr lang="ja-JP" altLang="en-US" dirty="0"/>
            </a:p>
          </p:txBody>
        </p:sp>
      </p:grpSp>
      <p:sp>
        <p:nvSpPr>
          <p:cNvPr id="19" name="四角形吹き出し 18"/>
          <p:cNvSpPr/>
          <p:nvPr/>
        </p:nvSpPr>
        <p:spPr>
          <a:xfrm>
            <a:off x="3690884" y="3107301"/>
            <a:ext cx="413239" cy="358128"/>
          </a:xfrm>
          <a:prstGeom prst="wedgeRectCallout">
            <a:avLst>
              <a:gd name="adj1" fmla="val -92080"/>
              <a:gd name="adj2" fmla="val -3468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②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0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</a:t>
            </a:r>
            <a:r>
              <a:rPr kumimoji="1" lang="ja-JP" altLang="en-US" dirty="0" smtClean="0"/>
              <a:t>データ管理用のオブジェクト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props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state)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71103" y="5162897"/>
            <a:ext cx="1828800" cy="61806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props</a:t>
            </a:r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2889753" y="5251800"/>
            <a:ext cx="1083732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163335" y="4491916"/>
            <a:ext cx="2971801" cy="1854198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2800" dirty="0" smtClean="0"/>
              <a:t>Component</a:t>
            </a:r>
          </a:p>
          <a:p>
            <a:pPr algn="ctr"/>
            <a:endParaRPr kumimoji="1" lang="en-US" altLang="ja-JP" dirty="0"/>
          </a:p>
          <a:p>
            <a:pPr algn="ctr"/>
            <a:endParaRPr lang="en-US" altLang="ja-JP" dirty="0" smtClean="0"/>
          </a:p>
        </p:txBody>
      </p:sp>
      <p:sp>
        <p:nvSpPr>
          <p:cNvPr id="12" name="角丸四角形 11"/>
          <p:cNvSpPr/>
          <p:nvPr/>
        </p:nvSpPr>
        <p:spPr>
          <a:xfrm>
            <a:off x="4734835" y="5332233"/>
            <a:ext cx="1828800" cy="61806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state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8598568" y="4491916"/>
            <a:ext cx="2745935" cy="1854198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2800" dirty="0" smtClean="0"/>
              <a:t>DOM</a:t>
            </a:r>
            <a:endParaRPr kumimoji="1" lang="en-US" altLang="ja-JP" dirty="0"/>
          </a:p>
        </p:txBody>
      </p:sp>
      <p:sp>
        <p:nvSpPr>
          <p:cNvPr id="18" name="コンテンツ プレースホルダー 3"/>
          <p:cNvSpPr txBox="1">
            <a:spLocks/>
          </p:cNvSpPr>
          <p:nvPr/>
        </p:nvSpPr>
        <p:spPr>
          <a:xfrm>
            <a:off x="537635" y="1164631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/>
              <a:t>コンポーネントでは、データを管理するためのオブジェクトとして</a:t>
            </a:r>
            <a:r>
              <a:rPr lang="en-US" altLang="ja-JP" dirty="0" smtClean="0"/>
              <a:t>props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が利用できる</a:t>
            </a:r>
            <a:endParaRPr lang="en-US" altLang="ja-JP" dirty="0" smtClean="0"/>
          </a:p>
        </p:txBody>
      </p:sp>
      <p:sp>
        <p:nvSpPr>
          <p:cNvPr id="20" name="右矢印 19"/>
          <p:cNvSpPr/>
          <p:nvPr/>
        </p:nvSpPr>
        <p:spPr>
          <a:xfrm>
            <a:off x="7324986" y="5190415"/>
            <a:ext cx="1083732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5219" y="2414699"/>
            <a:ext cx="7466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/>
              <a:t>p</a:t>
            </a:r>
            <a:r>
              <a:rPr lang="en-US" altLang="ja-JP" dirty="0" smtClean="0"/>
              <a:t>rops</a:t>
            </a:r>
            <a:r>
              <a:rPr lang="ja-JP" altLang="en-US" dirty="0" smtClean="0"/>
              <a:t> ⇒ コンポーネントの外部から渡されるオブジェクト</a:t>
            </a:r>
            <a:endParaRPr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5219" y="3189934"/>
            <a:ext cx="7466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 smtClean="0"/>
              <a:t>state</a:t>
            </a:r>
            <a:r>
              <a:rPr lang="ja-JP" altLang="en-US" dirty="0" smtClean="0"/>
              <a:t> </a:t>
            </a:r>
            <a:r>
              <a:rPr lang="en-US" altLang="ja-JP" dirty="0"/>
              <a:t> </a:t>
            </a:r>
            <a:r>
              <a:rPr lang="ja-JP" altLang="en-US" dirty="0" smtClean="0"/>
              <a:t>⇒ コンポーネントの内部で保持されるオブジェクト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738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</a:t>
            </a:r>
            <a:r>
              <a:rPr lang="ja-JP" altLang="en-US" dirty="0" smtClean="0"/>
              <a:t>データ管理用のオブジェクト</a:t>
            </a:r>
            <a:r>
              <a:rPr lang="en-US" altLang="ja-JP" dirty="0" smtClean="0"/>
              <a:t>(props)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1103088"/>
            <a:ext cx="11164927" cy="5291399"/>
            <a:chOff x="538890" y="2134708"/>
            <a:chExt cx="11164927" cy="1899138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538890" y="2134708"/>
              <a:ext cx="11164927" cy="1899138"/>
              <a:chOff x="538890" y="2249011"/>
              <a:chExt cx="11164927" cy="1899138"/>
            </a:xfrm>
          </p:grpSpPr>
          <p:sp>
            <p:nvSpPr>
              <p:cNvPr id="6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2"/>
                <a:ext cx="11164927" cy="1899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ja-JP" altLang="en-US" dirty="0"/>
              </a:p>
            </p:txBody>
          </p:sp>
          <p:sp>
            <p:nvSpPr>
              <p:cNvPr id="9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1"/>
                <a:ext cx="1240924" cy="1591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ja-JP" altLang="en-US" dirty="0" smtClean="0"/>
                  <a:t>コード</a:t>
                </a:r>
                <a:endParaRPr lang="ja-JP" altLang="en-US" dirty="0"/>
              </a:p>
            </p:txBody>
          </p:sp>
        </p:grpSp>
        <p:sp>
          <p:nvSpPr>
            <p:cNvPr id="11" name="正方形/長方形 10"/>
            <p:cNvSpPr/>
            <p:nvPr/>
          </p:nvSpPr>
          <p:spPr>
            <a:xfrm>
              <a:off x="796355" y="2401670"/>
              <a:ext cx="6269729" cy="1424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{this.props.propsName}</a:t>
              </a:r>
              <a:endParaRPr lang="en-US" altLang="ja-JP" dirty="0">
                <a:solidFill>
                  <a:srgbClr val="FF505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&lt;/div&gt;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&lt;TestComponent </a:t>
              </a:r>
              <a:r>
                <a:rPr lang="en-US" altLang="ja-JP" dirty="0" err="1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propsName</a:t>
              </a:r>
              <a:r>
                <a:rPr lang="en-US" altLang="ja-JP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="value"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/&gt;,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document.getElementById(‘sample')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0" name="四角形吹き出し 19"/>
          <p:cNvSpPr/>
          <p:nvPr/>
        </p:nvSpPr>
        <p:spPr>
          <a:xfrm>
            <a:off x="2582418" y="3461868"/>
            <a:ext cx="413239" cy="358128"/>
          </a:xfrm>
          <a:prstGeom prst="wedgeRectCallout">
            <a:avLst>
              <a:gd name="adj1" fmla="val -29719"/>
              <a:gd name="adj2" fmla="val -1043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①</a:t>
            </a:r>
          </a:p>
        </p:txBody>
      </p:sp>
      <p:sp>
        <p:nvSpPr>
          <p:cNvPr id="25" name="四角形吹き出し 24"/>
          <p:cNvSpPr/>
          <p:nvPr/>
        </p:nvSpPr>
        <p:spPr>
          <a:xfrm>
            <a:off x="3684627" y="4287711"/>
            <a:ext cx="413239" cy="358128"/>
          </a:xfrm>
          <a:prstGeom prst="wedgeRectCallout">
            <a:avLst>
              <a:gd name="adj1" fmla="val -36710"/>
              <a:gd name="adj2" fmla="val 983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②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4" name="カギ線コネクタ 3"/>
          <p:cNvCxnSpPr>
            <a:stCxn id="25" idx="0"/>
            <a:endCxn id="20" idx="3"/>
          </p:cNvCxnSpPr>
          <p:nvPr/>
        </p:nvCxnSpPr>
        <p:spPr>
          <a:xfrm rot="16200000" flipV="1">
            <a:off x="3120063" y="3516527"/>
            <a:ext cx="646779" cy="895590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グループ化 25"/>
          <p:cNvGrpSpPr/>
          <p:nvPr/>
        </p:nvGrpSpPr>
        <p:grpSpPr>
          <a:xfrm>
            <a:off x="6841669" y="1397864"/>
            <a:ext cx="4620330" cy="4786162"/>
            <a:chOff x="6890656" y="1617389"/>
            <a:chExt cx="4620330" cy="4786162"/>
          </a:xfrm>
        </p:grpSpPr>
        <p:sp>
          <p:nvSpPr>
            <p:cNvPr id="27" name="正方形/長方形 26"/>
            <p:cNvSpPr/>
            <p:nvPr/>
          </p:nvSpPr>
          <p:spPr>
            <a:xfrm>
              <a:off x="6890657" y="1632857"/>
              <a:ext cx="4620329" cy="30534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7066085" y="2285195"/>
              <a:ext cx="4277046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/>
                <a:t>①</a:t>
              </a:r>
              <a:r>
                <a:rPr lang="en-US" altLang="ja-JP" dirty="0" smtClean="0"/>
                <a:t>this.props.props</a:t>
              </a:r>
              <a:r>
                <a:rPr lang="ja-JP" altLang="en-US" dirty="0" smtClean="0"/>
                <a:t>名で</a:t>
              </a:r>
              <a:endParaRPr lang="en-US" altLang="ja-JP" dirty="0" smtClean="0"/>
            </a:p>
            <a:p>
              <a:r>
                <a:rPr lang="en-US" altLang="ja-JP" dirty="0"/>
                <a:t> </a:t>
              </a:r>
              <a:r>
                <a:rPr lang="en-US" altLang="ja-JP" dirty="0" smtClean="0"/>
                <a:t>  </a:t>
              </a:r>
              <a:r>
                <a:rPr lang="ja-JP" altLang="en-US" dirty="0" smtClean="0"/>
                <a:t>呼出し元から渡された値を取得</a:t>
              </a:r>
              <a:endParaRPr lang="en-US" altLang="ja-JP" dirty="0"/>
            </a:p>
            <a:p>
              <a:endParaRPr lang="en-US" altLang="ja-JP" dirty="0"/>
            </a:p>
            <a:p>
              <a:r>
                <a:rPr lang="ja-JP" altLang="en-US" dirty="0" smtClean="0"/>
                <a:t>②コンポーネント呼出し時に</a:t>
              </a:r>
              <a:endParaRPr lang="en-US" altLang="ja-JP" dirty="0" smtClean="0"/>
            </a:p>
            <a:p>
              <a:r>
                <a:rPr lang="en-US" altLang="ja-JP" dirty="0"/>
                <a:t> </a:t>
              </a:r>
              <a:r>
                <a:rPr lang="en-US" altLang="ja-JP" dirty="0" smtClean="0"/>
                <a:t>  props</a:t>
              </a:r>
              <a:r>
                <a:rPr lang="ja-JP" altLang="en-US" dirty="0" smtClean="0"/>
                <a:t>に値を設定して渡す</a:t>
              </a:r>
              <a:endParaRPr lang="en-US" altLang="ja-JP" dirty="0"/>
            </a:p>
            <a:p>
              <a:endParaRPr lang="ja-JP" altLang="en-US" dirty="0"/>
            </a:p>
          </p:txBody>
        </p:sp>
        <p:sp>
          <p:nvSpPr>
            <p:cNvPr id="29" name="コンテンツ プレースホルダー 3"/>
            <p:cNvSpPr txBox="1">
              <a:spLocks/>
            </p:cNvSpPr>
            <p:nvPr/>
          </p:nvSpPr>
          <p:spPr>
            <a:xfrm>
              <a:off x="6906986" y="1617389"/>
              <a:ext cx="1240924" cy="4435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dirty="0" smtClean="0"/>
                <a:t>ポイント</a:t>
              </a:r>
              <a:endParaRPr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6890656" y="4686300"/>
              <a:ext cx="4620329" cy="1717251"/>
            </a:xfrm>
            <a:prstGeom prst="rect">
              <a:avLst/>
            </a:prstGeom>
            <a:solidFill>
              <a:srgbClr val="E9FBF9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コンテンツ プレースホルダー 3"/>
            <p:cNvSpPr txBox="1">
              <a:spLocks/>
            </p:cNvSpPr>
            <p:nvPr/>
          </p:nvSpPr>
          <p:spPr>
            <a:xfrm>
              <a:off x="6906986" y="4688793"/>
              <a:ext cx="1240924" cy="4435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dirty="0"/>
                <a:t>画面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7066085" y="5402907"/>
              <a:ext cx="42770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/>
                <a:t>value</a:t>
              </a:r>
              <a:endParaRPr lang="en-US" altLang="ja-JP" dirty="0"/>
            </a:p>
            <a:p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53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</a:t>
            </a:r>
            <a:r>
              <a:rPr kumimoji="1" lang="ja-JP" altLang="en-US" dirty="0" smtClean="0"/>
              <a:t>データ管理用のオブジェクト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state)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1080195"/>
            <a:ext cx="11164927" cy="5832993"/>
            <a:chOff x="538890" y="2134708"/>
            <a:chExt cx="11164927" cy="20050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538890" y="2134708"/>
              <a:ext cx="11164927" cy="1936435"/>
              <a:chOff x="538890" y="2249011"/>
              <a:chExt cx="11164927" cy="1936435"/>
            </a:xfrm>
          </p:grpSpPr>
          <p:sp>
            <p:nvSpPr>
              <p:cNvPr id="6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2"/>
                <a:ext cx="11164927" cy="19364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ja-JP" altLang="en-US" dirty="0"/>
              </a:p>
            </p:txBody>
          </p:sp>
          <p:sp>
            <p:nvSpPr>
              <p:cNvPr id="9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1"/>
                <a:ext cx="1240924" cy="12874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ja-JP" altLang="en-US" dirty="0" smtClean="0"/>
                  <a:t>コード</a:t>
                </a:r>
                <a:endParaRPr lang="ja-JP" altLang="en-US" dirty="0"/>
              </a:p>
            </p:txBody>
          </p:sp>
        </p:grpSp>
        <p:sp>
          <p:nvSpPr>
            <p:cNvPr id="11" name="正方形/長方形 10"/>
            <p:cNvSpPr/>
            <p:nvPr/>
          </p:nvSpPr>
          <p:spPr>
            <a:xfrm>
              <a:off x="659654" y="2288330"/>
              <a:ext cx="6269729" cy="18514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</a:t>
              </a:r>
              <a:r>
                <a:rPr lang="en-US" altLang="ja-JP" sz="1600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</a:t>
              </a:r>
              <a:r>
                <a:rPr lang="en-US" altLang="ja-JP" sz="1600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</a:t>
              </a:r>
            </a:p>
            <a:p>
              <a:r>
                <a:rPr lang="en-US" altLang="ja-JP" sz="1600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constructor(props</a:t>
              </a:r>
              <a:r>
                <a:rPr lang="en-US" altLang="ja-JP" sz="1600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 {</a:t>
              </a:r>
            </a:p>
            <a:p>
              <a:r>
                <a:rPr lang="en-US" altLang="ja-JP" sz="1600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super(props</a:t>
              </a:r>
              <a:r>
                <a:rPr lang="en-US" altLang="ja-JP" sz="1600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</a:p>
            <a:p>
              <a:r>
                <a:rPr lang="en-US" altLang="ja-JP" sz="1600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this.state </a:t>
              </a:r>
              <a:r>
                <a:rPr lang="en-US" altLang="ja-JP" sz="1600" dirty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 {count: 0}</a:t>
              </a:r>
            </a:p>
            <a:p>
              <a:r>
                <a:rPr lang="en-US" altLang="ja-JP" sz="1600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  <a:endParaRPr lang="en-US" altLang="ja-JP" sz="1600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sz="1600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add() {</a:t>
              </a:r>
            </a:p>
            <a:p>
              <a:r>
                <a:rPr lang="en-US" altLang="ja-JP" sz="1600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this.setState</a:t>
              </a:r>
              <a:r>
                <a:rPr lang="en-US" altLang="ja-JP" sz="1600" dirty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({ count: this.state.count + 1 });</a:t>
              </a:r>
            </a:p>
            <a:p>
              <a:r>
                <a:rPr lang="en-US" altLang="ja-JP" sz="1600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sz="1600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render() {</a:t>
              </a:r>
            </a:p>
            <a:p>
              <a:r>
                <a:rPr lang="en-US" altLang="ja-JP" sz="1600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sz="1600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sz="1600" dirty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sz="1600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{this.state.stateName}</a:t>
              </a:r>
            </a:p>
            <a:p>
              <a:r>
                <a:rPr lang="en-US" altLang="ja-JP" sz="1600" dirty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sz="1600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&lt;button onClick={ (event) =&gt; this.add(event) } /&gt;</a:t>
              </a:r>
              <a:r>
                <a:rPr lang="ja-JP" altLang="en-US" sz="1600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ボタン</a:t>
              </a:r>
              <a:r>
                <a:rPr lang="en-US" altLang="ja-JP" sz="1600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&lt;/button&gt;</a:t>
              </a:r>
              <a:endParaRPr lang="en-US" altLang="ja-JP" sz="1600" dirty="0">
                <a:solidFill>
                  <a:srgbClr val="FF505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sz="1600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&lt;/div&gt;</a:t>
              </a:r>
            </a:p>
            <a:p>
              <a:r>
                <a:rPr lang="en-US" altLang="ja-JP" sz="1600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sz="1600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sz="1600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sz="1600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r>
                <a:rPr lang="en-US" altLang="ja-JP" sz="1600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sz="1600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&lt;TestComponent </a:t>
              </a:r>
              <a:r>
                <a:rPr lang="en-US" altLang="ja-JP" sz="1600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/&gt;,</a:t>
              </a:r>
              <a:endParaRPr lang="en-US" altLang="ja-JP" sz="1600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sz="1600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document.getElementById(‘sample')</a:t>
              </a:r>
            </a:p>
            <a:p>
              <a:r>
                <a:rPr lang="en-US" altLang="ja-JP" sz="1600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sz="1600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0" name="四角形吹き出し 19"/>
          <p:cNvSpPr/>
          <p:nvPr/>
        </p:nvSpPr>
        <p:spPr>
          <a:xfrm>
            <a:off x="4986237" y="2873820"/>
            <a:ext cx="413239" cy="358128"/>
          </a:xfrm>
          <a:prstGeom prst="wedgeRectCallout">
            <a:avLst>
              <a:gd name="adj1" fmla="val -92725"/>
              <a:gd name="adj2" fmla="val 3362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②</a:t>
            </a:r>
            <a:endParaRPr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6841669" y="1559608"/>
            <a:ext cx="4620330" cy="4786162"/>
            <a:chOff x="6890656" y="1617389"/>
            <a:chExt cx="4620330" cy="4786162"/>
          </a:xfrm>
        </p:grpSpPr>
        <p:sp>
          <p:nvSpPr>
            <p:cNvPr id="27" name="正方形/長方形 26"/>
            <p:cNvSpPr/>
            <p:nvPr/>
          </p:nvSpPr>
          <p:spPr>
            <a:xfrm>
              <a:off x="6890657" y="1632857"/>
              <a:ext cx="4620329" cy="30534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7066085" y="2135567"/>
              <a:ext cx="4277046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/>
                <a:t>①コンストラクタにて</a:t>
              </a:r>
              <a:r>
                <a:rPr lang="en-US" altLang="ja-JP" dirty="0" smtClean="0"/>
                <a:t>state</a:t>
              </a:r>
              <a:r>
                <a:rPr lang="ja-JP" altLang="en-US" dirty="0" smtClean="0"/>
                <a:t>の値に</a:t>
              </a:r>
              <a:r>
                <a:rPr lang="en-US" altLang="ja-JP" dirty="0" smtClean="0"/>
                <a:t>0</a:t>
              </a:r>
              <a:r>
                <a:rPr lang="ja-JP" altLang="en-US" dirty="0" smtClean="0"/>
                <a:t>を設定</a:t>
              </a:r>
              <a:endParaRPr lang="en-US" altLang="ja-JP" dirty="0" smtClean="0"/>
            </a:p>
            <a:p>
              <a:endParaRPr lang="en-US" altLang="ja-JP" dirty="0"/>
            </a:p>
            <a:p>
              <a:r>
                <a:rPr lang="ja-JP" altLang="en-US" dirty="0"/>
                <a:t>②</a:t>
              </a:r>
              <a:r>
                <a:rPr lang="en-US" altLang="ja-JP" dirty="0" smtClean="0"/>
                <a:t>this.setState</a:t>
              </a:r>
              <a:r>
                <a:rPr lang="ja-JP" altLang="en-US" dirty="0" smtClean="0"/>
                <a:t>で</a:t>
              </a:r>
              <a:r>
                <a:rPr lang="en-US" altLang="ja-JP" dirty="0" smtClean="0"/>
                <a:t>state</a:t>
              </a:r>
              <a:r>
                <a:rPr lang="ja-JP" altLang="en-US" dirty="0" smtClean="0"/>
                <a:t>の値を更新する</a:t>
              </a:r>
              <a:endParaRPr lang="en-US" altLang="ja-JP" dirty="0" smtClean="0"/>
            </a:p>
            <a:p>
              <a:endParaRPr lang="en-US" altLang="ja-JP" dirty="0"/>
            </a:p>
            <a:p>
              <a:r>
                <a:rPr lang="ja-JP" altLang="en-US" dirty="0"/>
                <a:t>③</a:t>
              </a:r>
              <a:r>
                <a:rPr lang="en-US" altLang="ja-JP" dirty="0" smtClean="0"/>
                <a:t>this.state.state</a:t>
              </a:r>
              <a:r>
                <a:rPr lang="ja-JP" altLang="en-US" dirty="0" smtClean="0"/>
                <a:t>名で</a:t>
              </a:r>
              <a:endParaRPr lang="en-US" altLang="ja-JP" dirty="0" smtClean="0"/>
            </a:p>
            <a:p>
              <a:r>
                <a:rPr lang="en-US" altLang="ja-JP" dirty="0"/>
                <a:t> </a:t>
              </a:r>
              <a:r>
                <a:rPr lang="en-US" altLang="ja-JP" dirty="0" smtClean="0"/>
                <a:t>  state</a:t>
              </a:r>
              <a:r>
                <a:rPr lang="ja-JP" altLang="en-US" dirty="0" smtClean="0"/>
                <a:t>に設定された値を取得</a:t>
              </a:r>
              <a:endParaRPr lang="en-US" altLang="ja-JP" dirty="0" smtClean="0"/>
            </a:p>
            <a:p>
              <a:endParaRPr lang="en-US" altLang="ja-JP" dirty="0"/>
            </a:p>
            <a:p>
              <a:r>
                <a:rPr lang="ja-JP" altLang="en-US" dirty="0"/>
                <a:t>④</a:t>
              </a:r>
              <a:r>
                <a:rPr lang="ja-JP" altLang="en-US" dirty="0" smtClean="0"/>
                <a:t>ボタン押下された場合</a:t>
              </a:r>
              <a:r>
                <a:rPr lang="en-US" altLang="ja-JP" dirty="0" smtClean="0"/>
                <a:t>add</a:t>
              </a:r>
              <a:r>
                <a:rPr lang="ja-JP" altLang="en-US" dirty="0" smtClean="0"/>
                <a:t>メソッドを呼出し</a:t>
              </a:r>
              <a:endParaRPr lang="en-US" altLang="ja-JP" dirty="0"/>
            </a:p>
          </p:txBody>
        </p:sp>
        <p:sp>
          <p:nvSpPr>
            <p:cNvPr id="29" name="コンテンツ プレースホルダー 3"/>
            <p:cNvSpPr txBox="1">
              <a:spLocks/>
            </p:cNvSpPr>
            <p:nvPr/>
          </p:nvSpPr>
          <p:spPr>
            <a:xfrm>
              <a:off x="6906986" y="1617389"/>
              <a:ext cx="1240924" cy="4435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dirty="0" smtClean="0"/>
                <a:t>ポイント</a:t>
              </a:r>
              <a:endParaRPr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6890656" y="4686300"/>
              <a:ext cx="4620329" cy="1717251"/>
            </a:xfrm>
            <a:prstGeom prst="rect">
              <a:avLst/>
            </a:prstGeom>
            <a:solidFill>
              <a:srgbClr val="E9FBF9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コンテンツ プレースホルダー 3"/>
            <p:cNvSpPr txBox="1">
              <a:spLocks/>
            </p:cNvSpPr>
            <p:nvPr/>
          </p:nvSpPr>
          <p:spPr>
            <a:xfrm>
              <a:off x="6906986" y="4688793"/>
              <a:ext cx="1240924" cy="4435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dirty="0"/>
                <a:t>画面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7066085" y="5402907"/>
              <a:ext cx="42770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ja-JP" altLang="en-US" dirty="0"/>
            </a:p>
          </p:txBody>
        </p:sp>
      </p:grpSp>
      <p:sp>
        <p:nvSpPr>
          <p:cNvPr id="33" name="四角形吹き出し 32"/>
          <p:cNvSpPr/>
          <p:nvPr/>
        </p:nvSpPr>
        <p:spPr>
          <a:xfrm>
            <a:off x="3130804" y="2152644"/>
            <a:ext cx="413239" cy="358128"/>
          </a:xfrm>
          <a:prstGeom prst="wedgeRectCallout">
            <a:avLst>
              <a:gd name="adj1" fmla="val -98760"/>
              <a:gd name="adj2" fmla="val 3594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①</a:t>
            </a:r>
          </a:p>
        </p:txBody>
      </p:sp>
      <p:sp>
        <p:nvSpPr>
          <p:cNvPr id="18" name="四角形吹き出し 17"/>
          <p:cNvSpPr/>
          <p:nvPr/>
        </p:nvSpPr>
        <p:spPr>
          <a:xfrm>
            <a:off x="3393746" y="4089304"/>
            <a:ext cx="413239" cy="358128"/>
          </a:xfrm>
          <a:prstGeom prst="wedgeRectCallout">
            <a:avLst>
              <a:gd name="adj1" fmla="val -92725"/>
              <a:gd name="adj2" fmla="val 3362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③</a:t>
            </a:r>
          </a:p>
        </p:txBody>
      </p:sp>
      <p:sp>
        <p:nvSpPr>
          <p:cNvPr id="35" name="四角形吹き出し 34"/>
          <p:cNvSpPr/>
          <p:nvPr/>
        </p:nvSpPr>
        <p:spPr>
          <a:xfrm>
            <a:off x="4563286" y="3970204"/>
            <a:ext cx="413239" cy="358128"/>
          </a:xfrm>
          <a:prstGeom prst="wedgeRectCallout">
            <a:avLst>
              <a:gd name="adj1" fmla="val -47650"/>
              <a:gd name="adj2" fmla="val 9981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④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7017098" y="5386578"/>
            <a:ext cx="4277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ボタン押下前 → </a:t>
            </a:r>
            <a:r>
              <a:rPr lang="en-US" altLang="ja-JP" dirty="0" smtClean="0"/>
              <a:t>0</a:t>
            </a:r>
            <a:endParaRPr lang="en-US" altLang="ja-JP" dirty="0"/>
          </a:p>
          <a:p>
            <a:r>
              <a:rPr lang="ja-JP" altLang="en-US" dirty="0" smtClean="0"/>
              <a:t>ボタン押下後 →</a:t>
            </a:r>
            <a:r>
              <a:rPr lang="en-US" altLang="ja-JP" dirty="0"/>
              <a:t> 1</a:t>
            </a:r>
            <a:endParaRPr lang="ja-JP" altLang="en-US" dirty="0"/>
          </a:p>
        </p:txBody>
      </p:sp>
      <p:cxnSp>
        <p:nvCxnSpPr>
          <p:cNvPr id="37" name="カギ線コネクタ 36"/>
          <p:cNvCxnSpPr>
            <a:stCxn id="35" idx="3"/>
            <a:endCxn id="20" idx="3"/>
          </p:cNvCxnSpPr>
          <p:nvPr/>
        </p:nvCxnSpPr>
        <p:spPr>
          <a:xfrm flipV="1">
            <a:off x="4976525" y="3052884"/>
            <a:ext cx="422951" cy="1096384"/>
          </a:xfrm>
          <a:prstGeom prst="bentConnector3">
            <a:avLst>
              <a:gd name="adj1" fmla="val 154049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8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179" y="2167692"/>
            <a:ext cx="2059782" cy="1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state</a:t>
            </a:r>
            <a:r>
              <a:rPr kumimoji="1" lang="ja-JP" altLang="en-US" dirty="0" smtClean="0"/>
              <a:t>更新による再描画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774630" y="2546662"/>
            <a:ext cx="1316881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/>
              <a:t>state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0</a:t>
            </a:r>
            <a:endParaRPr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7139018" y="2848334"/>
            <a:ext cx="572653" cy="2878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ボタン</a:t>
            </a:r>
            <a:endParaRPr kumimoji="1" lang="ja-JP" altLang="en-US" sz="1200" dirty="0"/>
          </a:p>
        </p:txBody>
      </p:sp>
      <p:sp>
        <p:nvSpPr>
          <p:cNvPr id="42" name="正方形/長方形 41"/>
          <p:cNvSpPr/>
          <p:nvPr/>
        </p:nvSpPr>
        <p:spPr>
          <a:xfrm>
            <a:off x="586415" y="2644135"/>
            <a:ext cx="3265709" cy="55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this.state = {count: 0}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4653711" y="2644135"/>
            <a:ext cx="1364927" cy="55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render()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3961831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2436126" y="5085751"/>
            <a:ext cx="2083643" cy="55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this.setState()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1777244" y="5348432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4602377" y="538521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5253011" y="5105525"/>
            <a:ext cx="1364927" cy="55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render()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00897" y="3317339"/>
            <a:ext cx="238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state</a:t>
            </a:r>
            <a:r>
              <a:rPr kumimoji="1" lang="ja-JP" altLang="en-US" dirty="0" smtClean="0"/>
              <a:t>の初期値設定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608669" y="3317339"/>
            <a:ext cx="137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②初回描画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536554" y="5758955"/>
            <a:ext cx="171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④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の更新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227015" y="5778729"/>
            <a:ext cx="12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⑤再描画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/>
          <p:nvPr/>
        </p:nvCxnSpPr>
        <p:spPr>
          <a:xfrm>
            <a:off x="6178833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7991772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8739355" y="2644135"/>
            <a:ext cx="1158931" cy="5546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続く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645385" y="3815965"/>
            <a:ext cx="160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③ボタン押下</a:t>
            </a:r>
            <a:endParaRPr kumimoji="1" lang="ja-JP" altLang="en-US" dirty="0"/>
          </a:p>
        </p:txBody>
      </p:sp>
      <p:sp>
        <p:nvSpPr>
          <p:cNvPr id="73" name="角丸四角形 72"/>
          <p:cNvSpPr/>
          <p:nvPr/>
        </p:nvSpPr>
        <p:spPr>
          <a:xfrm>
            <a:off x="555219" y="5071108"/>
            <a:ext cx="1158931" cy="5546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続き</a:t>
            </a:r>
            <a:endParaRPr kumimoji="1" lang="ja-JP" altLang="en-US" dirty="0"/>
          </a:p>
        </p:txBody>
      </p:sp>
      <p:cxnSp>
        <p:nvCxnSpPr>
          <p:cNvPr id="74" name="直線矢印コネクタ 73"/>
          <p:cNvCxnSpPr/>
          <p:nvPr/>
        </p:nvCxnSpPr>
        <p:spPr>
          <a:xfrm>
            <a:off x="6742205" y="5380166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state</a:t>
            </a:r>
            <a:r>
              <a:rPr lang="ja-JP" altLang="en-US" dirty="0" smtClean="0"/>
              <a:t>が更新されることにより再描画が発生する</a:t>
            </a:r>
            <a:endParaRPr lang="en-US" altLang="ja-JP" dirty="0"/>
          </a:p>
        </p:txBody>
      </p:sp>
      <p:pic>
        <p:nvPicPr>
          <p:cNvPr id="39" name="Picture 2" descr="ãã¯ããã³ï¼ç·ãã¯ã¿ã¤ï¼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02091" y="3244104"/>
            <a:ext cx="591599" cy="59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211" y="4602876"/>
            <a:ext cx="2059782" cy="1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正方形/長方形 42"/>
          <p:cNvSpPr/>
          <p:nvPr/>
        </p:nvSpPr>
        <p:spPr>
          <a:xfrm>
            <a:off x="7209662" y="4981846"/>
            <a:ext cx="1316881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/>
              <a:t>state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1</a:t>
            </a:r>
            <a:endParaRPr lang="ja-JP" altLang="en-US" sz="1400" dirty="0"/>
          </a:p>
        </p:txBody>
      </p:sp>
      <p:sp>
        <p:nvSpPr>
          <p:cNvPr id="45" name="正方形/長方形 44"/>
          <p:cNvSpPr/>
          <p:nvPr/>
        </p:nvSpPr>
        <p:spPr>
          <a:xfrm>
            <a:off x="7574050" y="5283518"/>
            <a:ext cx="572653" cy="2878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ボタン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863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</a:t>
            </a:r>
            <a:r>
              <a:rPr lang="en-US" altLang="ja-JP" dirty="0" smtClean="0"/>
              <a:t>props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の特徴まとめ</a:t>
            </a:r>
            <a:endParaRPr kumimoji="1" lang="ja-JP" altLang="en-US" dirty="0"/>
          </a:p>
        </p:txBody>
      </p:sp>
      <p:sp>
        <p:nvSpPr>
          <p:cNvPr id="27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props</a:t>
            </a:r>
            <a:r>
              <a:rPr lang="ja-JP" altLang="en-US" dirty="0" smtClean="0"/>
              <a:t>及び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の特徴を以下の表にまとめる</a:t>
            </a:r>
            <a:endParaRPr lang="en-US" altLang="ja-JP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682851"/>
              </p:ext>
            </p:extLst>
          </p:nvPr>
        </p:nvGraphicFramePr>
        <p:xfrm>
          <a:off x="431799" y="2226328"/>
          <a:ext cx="11379201" cy="3706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1">
                  <a:extLst>
                    <a:ext uri="{9D8B030D-6E8A-4147-A177-3AD203B41FA5}">
                      <a16:colId xmlns:a16="http://schemas.microsoft.com/office/drawing/2014/main" val="3381579096"/>
                    </a:ext>
                  </a:extLst>
                </a:gridCol>
                <a:gridCol w="4047067">
                  <a:extLst>
                    <a:ext uri="{9D8B030D-6E8A-4147-A177-3AD203B41FA5}">
                      <a16:colId xmlns:a16="http://schemas.microsoft.com/office/drawing/2014/main" val="447131743"/>
                    </a:ext>
                  </a:extLst>
                </a:gridCol>
                <a:gridCol w="5935133">
                  <a:extLst>
                    <a:ext uri="{9D8B030D-6E8A-4147-A177-3AD203B41FA5}">
                      <a16:colId xmlns:a16="http://schemas.microsoft.com/office/drawing/2014/main" val="3744254712"/>
                    </a:ext>
                  </a:extLst>
                </a:gridCol>
              </a:tblGrid>
              <a:tr h="84571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値の設定タイミング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値の変更可否</a:t>
                      </a:r>
                      <a:endParaRPr kumimoji="1" lang="ja-JP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428000"/>
                  </a:ext>
                </a:extLst>
              </a:tr>
              <a:tr h="14304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props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コンポーネント呼出し時に設定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呼出し元の値が設定される</a:t>
                      </a:r>
                      <a:r>
                        <a:rPr kumimoji="1" lang="en-US" altLang="ja-JP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変更不可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072756"/>
                  </a:ext>
                </a:extLst>
              </a:tr>
              <a:tr h="14304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state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コンポーネント作成後に設定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コンポーネント内部で値を設定する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変更可能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06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3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5219" y="2258001"/>
            <a:ext cx="388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1">
                <a:solidFill>
                  <a:prstClr val="black"/>
                </a:solidFill>
                <a:latin typeface="ＭＳ ゴシック" panose="020B0609070205080204" pitchFamily="49" charset="-128"/>
              </a:defRPr>
            </a:lvl1pPr>
          </a:lstStyle>
          <a:p>
            <a:r>
              <a:rPr lang="en-US" altLang="ja-JP" b="0" dirty="0" smtClean="0">
                <a:latin typeface="+mn-ea"/>
              </a:rPr>
              <a:t>JSX</a:t>
            </a:r>
            <a:r>
              <a:rPr lang="ja-JP" altLang="en-US" b="0" dirty="0" smtClean="0">
                <a:latin typeface="+mn-ea"/>
              </a:rPr>
              <a:t>について</a:t>
            </a:r>
            <a:endParaRPr lang="ja-JP" altLang="en-US" b="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5219" y="1447351"/>
            <a:ext cx="278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 smtClean="0"/>
              <a:t>DOM</a:t>
            </a:r>
            <a:r>
              <a:rPr lang="ja-JP" altLang="en-US" dirty="0" smtClean="0"/>
              <a:t>につい</a:t>
            </a:r>
            <a:r>
              <a:rPr lang="ja-JP" altLang="en-US" dirty="0"/>
              <a:t>て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1050" y="3068651"/>
            <a:ext cx="406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コンポーネントについて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1050" y="3879301"/>
            <a:ext cx="136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まとめ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090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5219" y="2258001"/>
            <a:ext cx="388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1">
                <a:solidFill>
                  <a:prstClr val="black"/>
                </a:solidFill>
                <a:latin typeface="ＭＳ ゴシック" panose="020B0609070205080204" pitchFamily="49" charset="-128"/>
              </a:defRPr>
            </a:lvl1pPr>
          </a:lstStyle>
          <a:p>
            <a:r>
              <a:rPr lang="en-US" altLang="ja-JP" b="0" dirty="0" smtClean="0">
                <a:solidFill>
                  <a:schemeClr val="tx1"/>
                </a:solidFill>
                <a:latin typeface="+mn-ea"/>
              </a:rPr>
              <a:t>JSX</a:t>
            </a:r>
            <a:r>
              <a:rPr lang="ja-JP" altLang="en-US" b="0" dirty="0" smtClean="0">
                <a:solidFill>
                  <a:schemeClr val="tx1"/>
                </a:solidFill>
                <a:latin typeface="+mn-ea"/>
              </a:rPr>
              <a:t>について</a:t>
            </a:r>
            <a:endParaRPr lang="ja-JP" altLang="en-US" b="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5219" y="1447351"/>
            <a:ext cx="278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/>
              <a:t>DOM</a:t>
            </a:r>
            <a:r>
              <a:rPr lang="ja-JP" altLang="en-US" dirty="0"/>
              <a:t>について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1050" y="3068651"/>
            <a:ext cx="406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>
                <a:solidFill>
                  <a:schemeClr val="tx1"/>
                </a:solidFill>
              </a:rPr>
              <a:t>コンポーネントについて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1050" y="3879301"/>
            <a:ext cx="136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>
                <a:solidFill>
                  <a:srgbClr val="FF0000"/>
                </a:solidFill>
              </a:rPr>
              <a:t>まとめ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7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ja-JP" altLang="en-US" dirty="0" smtClean="0"/>
              <a:t>まと</a:t>
            </a:r>
            <a:r>
              <a:rPr lang="ja-JP" altLang="en-US" dirty="0"/>
              <a:t>め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1799" y="1200150"/>
            <a:ext cx="278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/>
              <a:t>DOM</a:t>
            </a:r>
            <a:r>
              <a:rPr lang="ja-JP" altLang="en-US" dirty="0"/>
              <a:t>に</a:t>
            </a:r>
            <a:r>
              <a:rPr lang="ja-JP" altLang="en-US" dirty="0" smtClean="0"/>
              <a:t>ついて</a:t>
            </a:r>
            <a:endParaRPr lang="en-US" altLang="ja-JP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9491" y="1819757"/>
            <a:ext cx="64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 smtClean="0"/>
              <a:t>DOM</a:t>
            </a:r>
            <a:r>
              <a:rPr lang="ja-JP" altLang="en-US" dirty="0" smtClean="0"/>
              <a:t>ツリーと呼ばれる階層構造をとる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89491" y="2281422"/>
            <a:ext cx="648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・仮想</a:t>
            </a:r>
            <a:r>
              <a:rPr lang="en-US" altLang="ja-JP" dirty="0" smtClean="0"/>
              <a:t>DOM</a:t>
            </a:r>
            <a:r>
              <a:rPr lang="ja-JP" altLang="en-US" dirty="0" smtClean="0"/>
              <a:t>の差分比較後、実</a:t>
            </a:r>
            <a:r>
              <a:rPr lang="en-US" altLang="ja-JP" dirty="0" smtClean="0"/>
              <a:t>DOM</a:t>
            </a:r>
            <a:r>
              <a:rPr lang="ja-JP" altLang="en-US" dirty="0" smtClean="0"/>
              <a:t>に差分反映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31799" y="2978592"/>
            <a:ext cx="278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 smtClean="0"/>
              <a:t>JSX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9490" y="3539871"/>
            <a:ext cx="648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/>
              <a:t>HTML</a:t>
            </a:r>
            <a:r>
              <a:rPr lang="ja-JP" altLang="en-US" dirty="0"/>
              <a:t>のようなタグ形式で</a:t>
            </a:r>
            <a:r>
              <a:rPr lang="ja-JP" altLang="en-US" dirty="0" smtClean="0"/>
              <a:t>記述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89491" y="4040421"/>
            <a:ext cx="648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 smtClean="0"/>
              <a:t>JSX</a:t>
            </a:r>
            <a:r>
              <a:rPr lang="ja-JP" altLang="en-US" dirty="0" smtClean="0"/>
              <a:t>≠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であることに注意</a:t>
            </a:r>
            <a:endParaRPr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31797" y="4737591"/>
            <a:ext cx="3658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コンポーネントについて</a:t>
            </a:r>
            <a:endParaRPr lang="en-US" altLang="ja-JP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89489" y="5357198"/>
            <a:ext cx="648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・画面を構築するための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部品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89488" y="5818863"/>
            <a:ext cx="648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・データ管理用のオブジェクトとして、</a:t>
            </a:r>
            <a:r>
              <a:rPr lang="en-US" altLang="ja-JP" dirty="0" smtClean="0"/>
              <a:t>props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が利用できる</a:t>
            </a:r>
            <a:endParaRPr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89489" y="6319413"/>
            <a:ext cx="648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の更新により再描画が発生する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922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5219" y="2258001"/>
            <a:ext cx="388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1">
                <a:solidFill>
                  <a:prstClr val="black"/>
                </a:solidFill>
                <a:latin typeface="ＭＳ ゴシック" panose="020B0609070205080204" pitchFamily="49" charset="-128"/>
              </a:defRPr>
            </a:lvl1pPr>
          </a:lstStyle>
          <a:p>
            <a:r>
              <a:rPr lang="en-US" altLang="ja-JP" b="0" dirty="0" smtClean="0">
                <a:latin typeface="+mn-ea"/>
              </a:rPr>
              <a:t>JSX</a:t>
            </a:r>
            <a:r>
              <a:rPr lang="ja-JP" altLang="en-US" b="0" dirty="0" smtClean="0">
                <a:latin typeface="+mn-ea"/>
              </a:rPr>
              <a:t>について</a:t>
            </a:r>
            <a:endParaRPr lang="ja-JP" altLang="en-US" b="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5219" y="1447351"/>
            <a:ext cx="278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 smtClean="0">
                <a:solidFill>
                  <a:srgbClr val="FF0000"/>
                </a:solidFill>
              </a:rPr>
              <a:t>DOM</a:t>
            </a:r>
            <a:r>
              <a:rPr lang="ja-JP" altLang="en-US" dirty="0" smtClean="0">
                <a:solidFill>
                  <a:srgbClr val="FF0000"/>
                </a:solidFill>
              </a:rPr>
              <a:t>につい</a:t>
            </a:r>
            <a:r>
              <a:rPr lang="ja-JP" altLang="en-US" dirty="0">
                <a:solidFill>
                  <a:srgbClr val="FF0000"/>
                </a:solidFill>
              </a:rPr>
              <a:t>て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1050" y="3068651"/>
            <a:ext cx="406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コンポーネントについて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1050" y="3879301"/>
            <a:ext cx="136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まとめ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759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方形/長方形 47"/>
          <p:cNvSpPr/>
          <p:nvPr/>
        </p:nvSpPr>
        <p:spPr>
          <a:xfrm>
            <a:off x="5121625" y="2211185"/>
            <a:ext cx="6580937" cy="4555375"/>
          </a:xfrm>
          <a:prstGeom prst="rect">
            <a:avLst/>
          </a:prstGeom>
          <a:solidFill>
            <a:srgbClr val="EEF7E9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 smtClean="0"/>
              <a:t>DOM</a:t>
            </a:r>
            <a:r>
              <a:rPr lang="ja-JP" altLang="en-US" dirty="0" smtClean="0"/>
              <a:t>について </a:t>
            </a:r>
            <a:r>
              <a:rPr lang="en-US" altLang="ja-JP" dirty="0" smtClean="0"/>
              <a:t>- </a:t>
            </a:r>
            <a:r>
              <a:rPr lang="ja-JP" altLang="en-US" dirty="0" smtClean="0"/>
              <a:t>特徴</a:t>
            </a:r>
            <a:endParaRPr kumimoji="1" lang="ja-JP" altLang="en-US" dirty="0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555219" y="2211185"/>
            <a:ext cx="3499917" cy="4555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10976" y="2819614"/>
            <a:ext cx="30541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&lt;html&gt;</a:t>
            </a:r>
          </a:p>
          <a:p>
            <a:r>
              <a:rPr lang="en-US" altLang="ja-JP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&lt;head&gt;</a:t>
            </a:r>
          </a:p>
          <a:p>
            <a:r>
              <a:rPr lang="en-US" altLang="ja-JP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&lt;title&gt;</a:t>
            </a:r>
            <a:r>
              <a:rPr lang="ja-JP" altLang="en-US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タイトル</a:t>
            </a:r>
            <a:r>
              <a:rPr lang="en-US" altLang="ja-JP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&lt;/title&gt;</a:t>
            </a:r>
          </a:p>
          <a:p>
            <a:r>
              <a:rPr lang="en-US" altLang="ja-JP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&lt;/head&gt;</a:t>
            </a:r>
          </a:p>
          <a:p>
            <a:r>
              <a:rPr lang="en-US" altLang="ja-JP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&lt;body&gt;</a:t>
            </a:r>
          </a:p>
          <a:p>
            <a:r>
              <a:rPr lang="en-US" altLang="ja-JP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&lt;h1&gt;</a:t>
            </a:r>
            <a:r>
              <a:rPr lang="ja-JP" altLang="en-US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あいえうお</a:t>
            </a:r>
            <a:r>
              <a:rPr lang="en-US" altLang="ja-JP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&lt;/h1&gt;</a:t>
            </a:r>
            <a:endParaRPr lang="en-US" altLang="ja-JP" dirty="0">
              <a:solidFill>
                <a:srgbClr val="333333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&lt;/body&gt;</a:t>
            </a:r>
          </a:p>
          <a:p>
            <a:r>
              <a:rPr lang="en-US" altLang="ja-JP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&lt;/html&gt;</a:t>
            </a:r>
            <a:endParaRPr lang="en-US" altLang="ja-JP" dirty="0">
              <a:solidFill>
                <a:srgbClr val="333333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コンテンツ プレースホルダー 3"/>
          <p:cNvSpPr txBox="1">
            <a:spLocks/>
          </p:cNvSpPr>
          <p:nvPr/>
        </p:nvSpPr>
        <p:spPr>
          <a:xfrm>
            <a:off x="537635" y="2197578"/>
            <a:ext cx="1223432" cy="4595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defPPr>
              <a:defRPr lang="ja-JP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ja-JP" altLang="en-US" dirty="0"/>
              <a:t>コード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7415694" y="2438403"/>
            <a:ext cx="1947334" cy="55715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Documnet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7415694" y="3366187"/>
            <a:ext cx="1947334" cy="5571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&lt;html&gt;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468360" y="4118396"/>
            <a:ext cx="1947334" cy="5571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&lt;head&gt;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438691" y="4201919"/>
            <a:ext cx="1947334" cy="5571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&lt;body&gt;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3" idx="2"/>
            <a:endCxn id="9" idx="0"/>
          </p:cNvCxnSpPr>
          <p:nvPr/>
        </p:nvCxnSpPr>
        <p:spPr>
          <a:xfrm>
            <a:off x="8389361" y="2995558"/>
            <a:ext cx="0" cy="370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>
            <a:stCxn id="9" idx="1"/>
            <a:endCxn id="10" idx="0"/>
          </p:cNvCxnSpPr>
          <p:nvPr/>
        </p:nvCxnSpPr>
        <p:spPr>
          <a:xfrm rot="10800000" flipV="1">
            <a:off x="6442028" y="3644764"/>
            <a:ext cx="973667" cy="4736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9" idx="3"/>
            <a:endCxn id="11" idx="0"/>
          </p:cNvCxnSpPr>
          <p:nvPr/>
        </p:nvCxnSpPr>
        <p:spPr>
          <a:xfrm>
            <a:off x="9363028" y="3644765"/>
            <a:ext cx="1049330" cy="5571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468360" y="5174126"/>
            <a:ext cx="1947334" cy="5571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&lt;title&gt;</a:t>
            </a:r>
            <a:endParaRPr kumimoji="1" lang="ja-JP" altLang="en-US" dirty="0"/>
          </a:p>
        </p:txBody>
      </p:sp>
      <p:cxnSp>
        <p:nvCxnSpPr>
          <p:cNvPr id="28" name="直線矢印コネクタ 27"/>
          <p:cNvCxnSpPr>
            <a:stCxn id="10" idx="2"/>
            <a:endCxn id="27" idx="0"/>
          </p:cNvCxnSpPr>
          <p:nvPr/>
        </p:nvCxnSpPr>
        <p:spPr>
          <a:xfrm>
            <a:off x="6442027" y="4675551"/>
            <a:ext cx="0" cy="498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9438692" y="5257649"/>
            <a:ext cx="1947334" cy="5571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&lt;h1&gt;</a:t>
            </a:r>
            <a:endParaRPr kumimoji="1" lang="ja-JP" altLang="en-US" dirty="0"/>
          </a:p>
        </p:txBody>
      </p:sp>
      <p:sp>
        <p:nvSpPr>
          <p:cNvPr id="42" name="右矢印 41"/>
          <p:cNvSpPr/>
          <p:nvPr/>
        </p:nvSpPr>
        <p:spPr>
          <a:xfrm>
            <a:off x="3906982" y="3366187"/>
            <a:ext cx="1240968" cy="1949837"/>
          </a:xfrm>
          <a:prstGeom prst="rightArrow">
            <a:avLst>
              <a:gd name="adj1" fmla="val 50000"/>
              <a:gd name="adj2" fmla="val 64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コンテンツ プレースホルダー 3"/>
          <p:cNvSpPr txBox="1">
            <a:spLocks/>
          </p:cNvSpPr>
          <p:nvPr/>
        </p:nvSpPr>
        <p:spPr>
          <a:xfrm>
            <a:off x="537635" y="1164631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smtClean="0"/>
              <a:t>DOM</a:t>
            </a:r>
            <a:r>
              <a:rPr lang="ja-JP" altLang="en-US" dirty="0" smtClean="0"/>
              <a:t>は</a:t>
            </a:r>
            <a:r>
              <a:rPr lang="ja-JP" altLang="en-US" dirty="0" smtClean="0"/>
              <a:t>、</a:t>
            </a:r>
            <a:r>
              <a:rPr lang="en-US" altLang="ja-JP" dirty="0" smtClean="0"/>
              <a:t>DOM</a:t>
            </a:r>
            <a:r>
              <a:rPr lang="ja-JP" altLang="en-US" dirty="0" smtClean="0"/>
              <a:t>ツリーと</a:t>
            </a:r>
            <a:r>
              <a:rPr lang="ja-JP" altLang="en-US" dirty="0" smtClean="0"/>
              <a:t>呼ばれる階層構造をとる</a:t>
            </a:r>
            <a:endParaRPr lang="en-US" altLang="ja-JP" dirty="0" smtClean="0"/>
          </a:p>
        </p:txBody>
      </p:sp>
      <p:cxnSp>
        <p:nvCxnSpPr>
          <p:cNvPr id="23" name="直線矢印コネクタ 22"/>
          <p:cNvCxnSpPr>
            <a:stCxn id="27" idx="2"/>
            <a:endCxn id="37" idx="0"/>
          </p:cNvCxnSpPr>
          <p:nvPr/>
        </p:nvCxnSpPr>
        <p:spPr>
          <a:xfrm>
            <a:off x="6442027" y="5731281"/>
            <a:ext cx="0" cy="365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32" idx="2"/>
            <a:endCxn id="41" idx="0"/>
          </p:cNvCxnSpPr>
          <p:nvPr/>
        </p:nvCxnSpPr>
        <p:spPr>
          <a:xfrm flipH="1">
            <a:off x="10410965" y="5814804"/>
            <a:ext cx="1394" cy="282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5121625" y="2264398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DOM</a:t>
            </a:r>
            <a:r>
              <a:rPr kumimoji="1" lang="ja-JP" altLang="en-US" dirty="0" smtClean="0"/>
              <a:t>ツリー</a:t>
            </a:r>
            <a:endParaRPr kumimoji="1" lang="ja-JP" altLang="en-US" dirty="0"/>
          </a:p>
        </p:txBody>
      </p:sp>
      <p:cxnSp>
        <p:nvCxnSpPr>
          <p:cNvPr id="50" name="直線矢印コネクタ 49"/>
          <p:cNvCxnSpPr>
            <a:stCxn id="11" idx="2"/>
            <a:endCxn id="32" idx="0"/>
          </p:cNvCxnSpPr>
          <p:nvPr/>
        </p:nvCxnSpPr>
        <p:spPr>
          <a:xfrm>
            <a:off x="10412358" y="4759074"/>
            <a:ext cx="1" cy="498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9925266" y="2343333"/>
            <a:ext cx="485699" cy="1680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9925266" y="2601186"/>
            <a:ext cx="485699" cy="1594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468360" y="6096947"/>
            <a:ext cx="1947334" cy="5571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タイトル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9437298" y="6096947"/>
            <a:ext cx="1947334" cy="5571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あいうえお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9925266" y="2864046"/>
            <a:ext cx="485699" cy="1594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0410965" y="2285618"/>
            <a:ext cx="134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Document</a:t>
            </a:r>
            <a:r>
              <a:rPr kumimoji="1" lang="ja-JP" altLang="en-US" sz="1200" dirty="0" smtClean="0"/>
              <a:t>ノード</a:t>
            </a:r>
            <a:endParaRPr kumimoji="1" lang="ja-JP" altLang="en-US" sz="12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407283" y="2530204"/>
            <a:ext cx="1209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Element</a:t>
            </a:r>
            <a:r>
              <a:rPr kumimoji="1" lang="ja-JP" altLang="en-US" sz="1200" dirty="0" smtClean="0"/>
              <a:t>ノード</a:t>
            </a:r>
            <a:endParaRPr kumimoji="1" lang="ja-JP" altLang="en-US" sz="12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406430" y="2803850"/>
            <a:ext cx="1209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Text</a:t>
            </a:r>
            <a:r>
              <a:rPr kumimoji="1" lang="ja-JP" altLang="en-US" sz="1200" dirty="0" smtClean="0"/>
              <a:t>ノード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924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角丸四角形 163"/>
          <p:cNvSpPr/>
          <p:nvPr/>
        </p:nvSpPr>
        <p:spPr>
          <a:xfrm>
            <a:off x="8553419" y="3356751"/>
            <a:ext cx="3009207" cy="227584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実</a:t>
            </a:r>
            <a:r>
              <a:rPr lang="en-US" altLang="ja-JP" sz="2800" dirty="0" smtClean="0"/>
              <a:t>DOM</a:t>
            </a:r>
            <a:endParaRPr lang="ja-JP" altLang="en-US" sz="2800" dirty="0"/>
          </a:p>
        </p:txBody>
      </p:sp>
      <p:sp>
        <p:nvSpPr>
          <p:cNvPr id="159" name="正方形/長方形 158"/>
          <p:cNvSpPr/>
          <p:nvPr/>
        </p:nvSpPr>
        <p:spPr>
          <a:xfrm>
            <a:off x="538388" y="2285111"/>
            <a:ext cx="6835001" cy="44066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 smtClean="0"/>
              <a:t>DOM</a:t>
            </a:r>
            <a:r>
              <a:rPr lang="ja-JP" altLang="en-US" dirty="0" smtClean="0"/>
              <a:t>について </a:t>
            </a:r>
            <a:r>
              <a:rPr lang="en-US" altLang="ja-JP" dirty="0" smtClean="0"/>
              <a:t>- </a:t>
            </a:r>
            <a:r>
              <a:rPr lang="ja-JP" altLang="en-US" dirty="0" smtClean="0"/>
              <a:t>仮想</a:t>
            </a:r>
            <a:r>
              <a:rPr lang="en-US" altLang="ja-JP" dirty="0" smtClean="0"/>
              <a:t>DOM</a:t>
            </a:r>
            <a:endParaRPr kumimoji="1" lang="ja-JP" altLang="en-US" dirty="0"/>
          </a:p>
        </p:txBody>
      </p:sp>
      <p:sp>
        <p:nvSpPr>
          <p:cNvPr id="21" name="コンテンツ プレースホルダー 3"/>
          <p:cNvSpPr txBox="1">
            <a:spLocks/>
          </p:cNvSpPr>
          <p:nvPr/>
        </p:nvSpPr>
        <p:spPr>
          <a:xfrm>
            <a:off x="537635" y="1164631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smtClean="0"/>
              <a:t>React</a:t>
            </a:r>
            <a:r>
              <a:rPr lang="ja-JP" altLang="en-US" dirty="0" smtClean="0"/>
              <a:t>では、仮想</a:t>
            </a:r>
            <a:r>
              <a:rPr lang="en-US" altLang="ja-JP" dirty="0" smtClean="0"/>
              <a:t>DOM</a:t>
            </a:r>
            <a:r>
              <a:rPr lang="ja-JP" altLang="en-US" dirty="0" smtClean="0"/>
              <a:t>同士で差分比較を行い、実</a:t>
            </a:r>
            <a:r>
              <a:rPr lang="en-US" altLang="ja-JP" dirty="0" smtClean="0"/>
              <a:t>DOM</a:t>
            </a:r>
            <a:r>
              <a:rPr lang="ja-JP" altLang="en-US" dirty="0" smtClean="0"/>
              <a:t>に反映する</a:t>
            </a:r>
            <a:endParaRPr lang="en-US" altLang="ja-JP" dirty="0" smtClean="0"/>
          </a:p>
        </p:txBody>
      </p:sp>
      <p:sp>
        <p:nvSpPr>
          <p:cNvPr id="17" name="角丸四角形 16"/>
          <p:cNvSpPr/>
          <p:nvPr/>
        </p:nvSpPr>
        <p:spPr>
          <a:xfrm>
            <a:off x="5375847" y="4663286"/>
            <a:ext cx="1442704" cy="1279041"/>
          </a:xfrm>
          <a:prstGeom prst="roundRect">
            <a:avLst>
              <a:gd name="adj" fmla="val 10173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826910" y="2621897"/>
            <a:ext cx="1929177" cy="3546147"/>
          </a:xfrm>
          <a:prstGeom prst="rect">
            <a:avLst/>
          </a:prstGeom>
          <a:solidFill>
            <a:srgbClr val="EEF7E9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1134557" y="2756731"/>
            <a:ext cx="1180030" cy="411358"/>
          </a:xfrm>
          <a:prstGeom prst="rect">
            <a:avLst/>
          </a:prstGeom>
          <a:solidFill>
            <a:srgbClr val="3B38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Documnet</a:t>
            </a:r>
            <a:endParaRPr lang="ja-JP" altLang="en-US" sz="1200" dirty="0"/>
          </a:p>
        </p:txBody>
      </p:sp>
      <p:sp>
        <p:nvSpPr>
          <p:cNvPr id="43" name="正方形/長方形 42"/>
          <p:cNvSpPr/>
          <p:nvPr/>
        </p:nvSpPr>
        <p:spPr>
          <a:xfrm>
            <a:off x="1134557" y="3352783"/>
            <a:ext cx="1180030" cy="41135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&lt;html&gt;</a:t>
            </a:r>
            <a:endParaRPr kumimoji="1" lang="ja-JP" altLang="en-US" sz="1200" dirty="0"/>
          </a:p>
        </p:txBody>
      </p:sp>
      <p:sp>
        <p:nvSpPr>
          <p:cNvPr id="44" name="正方形/長方形 43"/>
          <p:cNvSpPr/>
          <p:nvPr/>
        </p:nvSpPr>
        <p:spPr>
          <a:xfrm>
            <a:off x="1134557" y="4009418"/>
            <a:ext cx="1180030" cy="41135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&lt;body&gt;</a:t>
            </a:r>
            <a:endParaRPr kumimoji="1" lang="ja-JP" altLang="en-US" sz="1200" dirty="0"/>
          </a:p>
        </p:txBody>
      </p:sp>
      <p:cxnSp>
        <p:nvCxnSpPr>
          <p:cNvPr id="45" name="直線矢印コネクタ 44"/>
          <p:cNvCxnSpPr>
            <a:stCxn id="41" idx="2"/>
            <a:endCxn id="43" idx="0"/>
          </p:cNvCxnSpPr>
          <p:nvPr/>
        </p:nvCxnSpPr>
        <p:spPr>
          <a:xfrm>
            <a:off x="1724572" y="3168089"/>
            <a:ext cx="0" cy="184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1135951" y="4773744"/>
            <a:ext cx="1180030" cy="41135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&lt;h1&gt;</a:t>
            </a:r>
            <a:endParaRPr kumimoji="1" lang="ja-JP" altLang="en-US" sz="1200" dirty="0"/>
          </a:p>
        </p:txBody>
      </p:sp>
      <p:cxnSp>
        <p:nvCxnSpPr>
          <p:cNvPr id="52" name="直線矢印コネクタ 51"/>
          <p:cNvCxnSpPr>
            <a:stCxn id="46" idx="2"/>
            <a:endCxn id="54" idx="0"/>
          </p:cNvCxnSpPr>
          <p:nvPr/>
        </p:nvCxnSpPr>
        <p:spPr>
          <a:xfrm flipH="1">
            <a:off x="1724572" y="5185102"/>
            <a:ext cx="1394" cy="272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1105177" y="5457674"/>
            <a:ext cx="1238790" cy="349834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あいうえお</a:t>
            </a:r>
          </a:p>
        </p:txBody>
      </p:sp>
      <p:cxnSp>
        <p:nvCxnSpPr>
          <p:cNvPr id="57" name="直線矢印コネクタ 56"/>
          <p:cNvCxnSpPr>
            <a:stCxn id="43" idx="2"/>
            <a:endCxn id="44" idx="0"/>
          </p:cNvCxnSpPr>
          <p:nvPr/>
        </p:nvCxnSpPr>
        <p:spPr>
          <a:xfrm>
            <a:off x="1724572" y="3764141"/>
            <a:ext cx="0" cy="245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44" idx="2"/>
            <a:endCxn id="46" idx="0"/>
          </p:cNvCxnSpPr>
          <p:nvPr/>
        </p:nvCxnSpPr>
        <p:spPr>
          <a:xfrm>
            <a:off x="1724572" y="4420776"/>
            <a:ext cx="1394" cy="352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正方形/長方形 111"/>
          <p:cNvSpPr/>
          <p:nvPr/>
        </p:nvSpPr>
        <p:spPr>
          <a:xfrm>
            <a:off x="3840613" y="2621897"/>
            <a:ext cx="3213292" cy="3546147"/>
          </a:xfrm>
          <a:prstGeom prst="rect">
            <a:avLst/>
          </a:prstGeom>
          <a:solidFill>
            <a:srgbClr val="EEF7E9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4789350" y="2756731"/>
            <a:ext cx="1180030" cy="411358"/>
          </a:xfrm>
          <a:prstGeom prst="rect">
            <a:avLst/>
          </a:prstGeom>
          <a:solidFill>
            <a:srgbClr val="3B38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Documnet</a:t>
            </a:r>
            <a:endParaRPr kumimoji="1" lang="ja-JP" altLang="en-US" sz="1200" dirty="0"/>
          </a:p>
        </p:txBody>
      </p:sp>
      <p:sp>
        <p:nvSpPr>
          <p:cNvPr id="114" name="正方形/長方形 113"/>
          <p:cNvSpPr/>
          <p:nvPr/>
        </p:nvSpPr>
        <p:spPr>
          <a:xfrm>
            <a:off x="4789350" y="3352783"/>
            <a:ext cx="1180030" cy="41135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&lt;html&gt;</a:t>
            </a:r>
            <a:endParaRPr kumimoji="1" lang="ja-JP" altLang="en-US" sz="1200" dirty="0"/>
          </a:p>
        </p:txBody>
      </p:sp>
      <p:sp>
        <p:nvSpPr>
          <p:cNvPr id="115" name="正方形/長方形 114"/>
          <p:cNvSpPr/>
          <p:nvPr/>
        </p:nvSpPr>
        <p:spPr>
          <a:xfrm>
            <a:off x="4789350" y="4009418"/>
            <a:ext cx="1180030" cy="41135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&lt;body&gt;</a:t>
            </a:r>
            <a:endParaRPr kumimoji="1" lang="ja-JP" altLang="en-US" sz="1200" dirty="0"/>
          </a:p>
        </p:txBody>
      </p:sp>
      <p:cxnSp>
        <p:nvCxnSpPr>
          <p:cNvPr id="116" name="直線矢印コネクタ 115"/>
          <p:cNvCxnSpPr>
            <a:stCxn id="113" idx="2"/>
            <a:endCxn id="114" idx="0"/>
          </p:cNvCxnSpPr>
          <p:nvPr/>
        </p:nvCxnSpPr>
        <p:spPr>
          <a:xfrm>
            <a:off x="5379365" y="3168089"/>
            <a:ext cx="0" cy="184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正方形/長方形 116"/>
          <p:cNvSpPr/>
          <p:nvPr/>
        </p:nvSpPr>
        <p:spPr>
          <a:xfrm>
            <a:off x="4072239" y="4773744"/>
            <a:ext cx="1180030" cy="41135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&lt;h1&gt;</a:t>
            </a:r>
            <a:endParaRPr kumimoji="1" lang="ja-JP" altLang="en-US" sz="1200" dirty="0"/>
          </a:p>
        </p:txBody>
      </p:sp>
      <p:cxnSp>
        <p:nvCxnSpPr>
          <p:cNvPr id="118" name="直線矢印コネクタ 117"/>
          <p:cNvCxnSpPr>
            <a:stCxn id="117" idx="2"/>
            <a:endCxn id="119" idx="0"/>
          </p:cNvCxnSpPr>
          <p:nvPr/>
        </p:nvCxnSpPr>
        <p:spPr>
          <a:xfrm flipH="1">
            <a:off x="4660860" y="5185102"/>
            <a:ext cx="1394" cy="272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角丸四角形 118"/>
          <p:cNvSpPr/>
          <p:nvPr/>
        </p:nvSpPr>
        <p:spPr>
          <a:xfrm>
            <a:off x="4041465" y="5457674"/>
            <a:ext cx="1238790" cy="349834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あいうえお</a:t>
            </a:r>
          </a:p>
        </p:txBody>
      </p:sp>
      <p:cxnSp>
        <p:nvCxnSpPr>
          <p:cNvPr id="120" name="直線矢印コネクタ 119"/>
          <p:cNvCxnSpPr>
            <a:stCxn id="114" idx="2"/>
            <a:endCxn id="115" idx="0"/>
          </p:cNvCxnSpPr>
          <p:nvPr/>
        </p:nvCxnSpPr>
        <p:spPr>
          <a:xfrm>
            <a:off x="5379365" y="3764141"/>
            <a:ext cx="0" cy="245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正方形/長方形 122"/>
          <p:cNvSpPr/>
          <p:nvPr/>
        </p:nvSpPr>
        <p:spPr>
          <a:xfrm>
            <a:off x="5501582" y="4773744"/>
            <a:ext cx="1180030" cy="41135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&lt;h2&gt;</a:t>
            </a:r>
            <a:endParaRPr kumimoji="1" lang="ja-JP" altLang="en-US" sz="1200" dirty="0"/>
          </a:p>
        </p:txBody>
      </p:sp>
      <p:cxnSp>
        <p:nvCxnSpPr>
          <p:cNvPr id="124" name="直線矢印コネクタ 123"/>
          <p:cNvCxnSpPr>
            <a:stCxn id="123" idx="2"/>
            <a:endCxn id="125" idx="0"/>
          </p:cNvCxnSpPr>
          <p:nvPr/>
        </p:nvCxnSpPr>
        <p:spPr>
          <a:xfrm flipH="1">
            <a:off x="6090203" y="5185102"/>
            <a:ext cx="1394" cy="272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角丸四角形 124"/>
          <p:cNvSpPr/>
          <p:nvPr/>
        </p:nvSpPr>
        <p:spPr>
          <a:xfrm>
            <a:off x="5470808" y="5457674"/>
            <a:ext cx="1238790" cy="349834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かきくけ</a:t>
            </a:r>
            <a:r>
              <a:rPr lang="ja-JP" altLang="en-US" sz="1200" dirty="0">
                <a:solidFill>
                  <a:schemeClr val="tx1"/>
                </a:solidFill>
              </a:rPr>
              <a:t>こ</a:t>
            </a:r>
          </a:p>
        </p:txBody>
      </p:sp>
      <p:cxnSp>
        <p:nvCxnSpPr>
          <p:cNvPr id="128" name="カギ線コネクタ 127"/>
          <p:cNvCxnSpPr>
            <a:stCxn id="115" idx="2"/>
            <a:endCxn id="117" idx="0"/>
          </p:cNvCxnSpPr>
          <p:nvPr/>
        </p:nvCxnSpPr>
        <p:spPr>
          <a:xfrm rot="5400000">
            <a:off x="4844326" y="4238705"/>
            <a:ext cx="352968" cy="7171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カギ線コネクタ 130"/>
          <p:cNvCxnSpPr>
            <a:stCxn id="115" idx="2"/>
            <a:endCxn id="123" idx="0"/>
          </p:cNvCxnSpPr>
          <p:nvPr/>
        </p:nvCxnSpPr>
        <p:spPr>
          <a:xfrm rot="16200000" flipH="1">
            <a:off x="5558997" y="4241144"/>
            <a:ext cx="352968" cy="7122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四角形吹き出し 38"/>
          <p:cNvSpPr/>
          <p:nvPr/>
        </p:nvSpPr>
        <p:spPr>
          <a:xfrm>
            <a:off x="6160627" y="4012081"/>
            <a:ext cx="837837" cy="458146"/>
          </a:xfrm>
          <a:prstGeom prst="wedgeRectCallout">
            <a:avLst>
              <a:gd name="adj1" fmla="val -30475"/>
              <a:gd name="adj2" fmla="val 8574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追加</a:t>
            </a:r>
          </a:p>
        </p:txBody>
      </p:sp>
      <p:sp>
        <p:nvSpPr>
          <p:cNvPr id="141" name="左右矢印 140"/>
          <p:cNvSpPr/>
          <p:nvPr/>
        </p:nvSpPr>
        <p:spPr>
          <a:xfrm>
            <a:off x="2393776" y="4000558"/>
            <a:ext cx="1805559" cy="93933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</a:rPr>
              <a:t>差分比較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844495" y="6182453"/>
            <a:ext cx="191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旧仮想</a:t>
            </a:r>
            <a:r>
              <a:rPr kumimoji="1" lang="en-US" altLang="ja-JP" dirty="0" smtClean="0"/>
              <a:t>DOM</a:t>
            </a:r>
            <a:endParaRPr kumimoji="1" lang="ja-JP" altLang="en-US" dirty="0"/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4420051" y="6182453"/>
            <a:ext cx="191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新</a:t>
            </a:r>
            <a:r>
              <a:rPr lang="ja-JP" altLang="en-US" dirty="0" smtClean="0"/>
              <a:t>仮想</a:t>
            </a:r>
            <a:r>
              <a:rPr kumimoji="1" lang="en-US" altLang="ja-JP" dirty="0" smtClean="0"/>
              <a:t>DOM</a:t>
            </a:r>
            <a:endParaRPr kumimoji="1" lang="ja-JP" altLang="en-US" dirty="0"/>
          </a:p>
        </p:txBody>
      </p:sp>
      <p:sp>
        <p:nvSpPr>
          <p:cNvPr id="160" name="角丸四角形 159"/>
          <p:cNvSpPr/>
          <p:nvPr/>
        </p:nvSpPr>
        <p:spPr>
          <a:xfrm>
            <a:off x="5375848" y="4642961"/>
            <a:ext cx="1411656" cy="128052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右矢印 161"/>
          <p:cNvSpPr/>
          <p:nvPr/>
        </p:nvSpPr>
        <p:spPr>
          <a:xfrm>
            <a:off x="7165488" y="4006437"/>
            <a:ext cx="1546250" cy="924556"/>
          </a:xfrm>
          <a:prstGeom prst="rightArrow">
            <a:avLst>
              <a:gd name="adj1" fmla="val 51486"/>
              <a:gd name="adj2" fmla="val 64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反映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808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 smtClean="0"/>
              <a:t>DOM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</a:t>
            </a:r>
            <a:r>
              <a:rPr lang="ja-JP" altLang="en-US" dirty="0" smtClean="0"/>
              <a:t>プログラム上の</a:t>
            </a:r>
            <a:r>
              <a:rPr lang="en-US" altLang="ja-JP" dirty="0" smtClean="0"/>
              <a:t>DOM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688520" y="2309441"/>
            <a:ext cx="4639938" cy="2864088"/>
            <a:chOff x="538890" y="2134708"/>
            <a:chExt cx="11181256" cy="2796684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538890" y="2134708"/>
              <a:ext cx="11181256" cy="2796684"/>
              <a:chOff x="538890" y="2249011"/>
              <a:chExt cx="11181256" cy="2796684"/>
            </a:xfrm>
          </p:grpSpPr>
          <p:sp>
            <p:nvSpPr>
              <p:cNvPr id="6" name="コンテンツ プレースホルダー 3"/>
              <p:cNvSpPr txBox="1">
                <a:spLocks/>
              </p:cNvSpPr>
              <p:nvPr/>
            </p:nvSpPr>
            <p:spPr>
              <a:xfrm>
                <a:off x="555219" y="2249012"/>
                <a:ext cx="11164927" cy="27966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ja-JP" altLang="en-US" dirty="0"/>
              </a:p>
            </p:txBody>
          </p:sp>
          <p:sp>
            <p:nvSpPr>
              <p:cNvPr id="9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1"/>
                <a:ext cx="3908296" cy="4148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anchor="ctr"/>
              <a:lstStyle>
                <a:defPPr>
                  <a:defRPr lang="ja-JP"/>
                </a:defPPr>
                <a:lvl1pPr indent="0"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>
                    <a:latin typeface="Meiryo UI" panose="020B0604030504040204" pitchFamily="50" charset="-128"/>
                    <a:ea typeface="Meiryo UI" panose="020B0604030504040204" pitchFamily="50" charset="-128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latin typeface="Meiryo UI" panose="020B0604030504040204" pitchFamily="50" charset="-128"/>
                    <a:ea typeface="Meiryo UI" panose="020B0604030504040204" pitchFamily="50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latin typeface="Meiryo UI" panose="020B0604030504040204" pitchFamily="50" charset="-128"/>
                    <a:ea typeface="Meiryo UI" panose="020B0604030504040204" pitchFamily="50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latin typeface="Meiryo UI" panose="020B0604030504040204" pitchFamily="50" charset="-128"/>
                    <a:ea typeface="Meiryo UI" panose="020B0604030504040204" pitchFamily="50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>
                    <a:latin typeface="Meiryo UI" panose="020B0604030504040204" pitchFamily="50" charset="-128"/>
                    <a:ea typeface="Meiryo UI" panose="020B0604030504040204" pitchFamily="50" charset="-128"/>
                  </a:defRPr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r>
                  <a:rPr lang="en-US" altLang="ja-JP" dirty="0" smtClean="0"/>
                  <a:t>sample.js</a:t>
                </a:r>
                <a:endParaRPr lang="en-US" altLang="ja-JP" dirty="0"/>
              </a:p>
            </p:txBody>
          </p:sp>
        </p:grpSp>
        <p:sp>
          <p:nvSpPr>
            <p:cNvPr id="11" name="正方形/長方形 10"/>
            <p:cNvSpPr/>
            <p:nvPr/>
          </p:nvSpPr>
          <p:spPr>
            <a:xfrm>
              <a:off x="959882" y="2722909"/>
              <a:ext cx="10355598" cy="19835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&lt;div&gt;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&lt;h1&gt;</a:t>
              </a:r>
              <a:r>
                <a:rPr lang="ja-JP" altLang="en-US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あいえうお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&lt;/h1&gt;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&lt;/div&gt;,</a:t>
              </a:r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(‘</a:t>
              </a:r>
              <a:r>
                <a:rPr lang="en-US" altLang="ja-JP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sample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')</a:t>
              </a:r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</a:p>
            <a:p>
              <a:endParaRPr lang="en-US" altLang="ja-JP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6554754" y="2326375"/>
            <a:ext cx="4991011" cy="2847154"/>
            <a:chOff x="555219" y="2134709"/>
            <a:chExt cx="11164927" cy="1899137"/>
          </a:xfrm>
        </p:grpSpPr>
        <p:sp>
          <p:nvSpPr>
            <p:cNvPr id="23" name="コンテンツ プレースホルダー 3"/>
            <p:cNvSpPr txBox="1">
              <a:spLocks/>
            </p:cNvSpPr>
            <p:nvPr/>
          </p:nvSpPr>
          <p:spPr>
            <a:xfrm>
              <a:off x="555219" y="2134709"/>
              <a:ext cx="11164927" cy="18991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812685" y="2525217"/>
              <a:ext cx="10355598" cy="246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&lt;div id=“</a:t>
              </a:r>
              <a:r>
                <a:rPr lang="en-US" altLang="ja-JP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sample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”&gt;&lt;div&gt;</a:t>
              </a:r>
            </a:p>
          </p:txBody>
        </p:sp>
      </p:grpSp>
      <p:cxnSp>
        <p:nvCxnSpPr>
          <p:cNvPr id="33" name="カギ線コネクタ 32"/>
          <p:cNvCxnSpPr/>
          <p:nvPr/>
        </p:nvCxnSpPr>
        <p:spPr>
          <a:xfrm flipV="1">
            <a:off x="4547062" y="3096484"/>
            <a:ext cx="2122786" cy="1075663"/>
          </a:xfrm>
          <a:prstGeom prst="bentConnector3">
            <a:avLst>
              <a:gd name="adj1" fmla="val 57977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コンテンツ プレースホルダー 3"/>
          <p:cNvSpPr txBox="1">
            <a:spLocks/>
          </p:cNvSpPr>
          <p:nvPr/>
        </p:nvSpPr>
        <p:spPr>
          <a:xfrm>
            <a:off x="6554754" y="2309440"/>
            <a:ext cx="1621844" cy="4248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defPPr>
              <a:defRPr lang="ja-JP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/>
              <a:t>index.html</a:t>
            </a:r>
          </a:p>
        </p:txBody>
      </p:sp>
      <p:sp>
        <p:nvSpPr>
          <p:cNvPr id="25" name="コンテンツ プレースホルダー 3"/>
          <p:cNvSpPr txBox="1">
            <a:spLocks/>
          </p:cNvSpPr>
          <p:nvPr/>
        </p:nvSpPr>
        <p:spPr>
          <a:xfrm>
            <a:off x="537635" y="1164631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ReactDOM.render</a:t>
            </a:r>
            <a:r>
              <a:rPr lang="ja-JP" altLang="en-US" dirty="0"/>
              <a:t>で実</a:t>
            </a:r>
            <a:r>
              <a:rPr lang="en-US" altLang="ja-JP" dirty="0"/>
              <a:t>DOM</a:t>
            </a:r>
            <a:r>
              <a:rPr lang="ja-JP" altLang="en-US" dirty="0"/>
              <a:t>のノードに描画を行う</a:t>
            </a:r>
            <a:endParaRPr lang="en-US" altLang="ja-JP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555218" y="5542843"/>
            <a:ext cx="11147343" cy="1044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</a:rPr>
              <a:t>ReactDom.render(React </a:t>
            </a:r>
            <a:r>
              <a:rPr lang="en-US" altLang="ja-JP" dirty="0">
                <a:solidFill>
                  <a:schemeClr val="tx1"/>
                </a:solidFill>
              </a:rPr>
              <a:t>Element, </a:t>
            </a:r>
            <a:r>
              <a:rPr lang="ja-JP" altLang="en-US" dirty="0" smtClean="0">
                <a:solidFill>
                  <a:schemeClr val="tx1"/>
                </a:solidFill>
              </a:rPr>
              <a:t>描画先の</a:t>
            </a:r>
            <a:r>
              <a:rPr lang="ja-JP" altLang="en-US" dirty="0">
                <a:solidFill>
                  <a:schemeClr val="tx1"/>
                </a:solidFill>
              </a:rPr>
              <a:t>実</a:t>
            </a:r>
            <a:r>
              <a:rPr lang="en-US" altLang="ja-JP" dirty="0" smtClean="0">
                <a:solidFill>
                  <a:schemeClr val="tx1"/>
                </a:solidFill>
              </a:rPr>
              <a:t>DOM</a:t>
            </a:r>
            <a:r>
              <a:rPr lang="ja-JP" altLang="en-US" dirty="0" smtClean="0">
                <a:solidFill>
                  <a:schemeClr val="tx1"/>
                </a:solidFill>
              </a:rPr>
              <a:t>ノード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28142" y="3236040"/>
            <a:ext cx="2421640" cy="86213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吹き出し 12"/>
          <p:cNvSpPr/>
          <p:nvPr/>
        </p:nvSpPr>
        <p:spPr>
          <a:xfrm>
            <a:off x="3703038" y="3281151"/>
            <a:ext cx="1464270" cy="575697"/>
          </a:xfrm>
          <a:prstGeom prst="wedgeRectCallout">
            <a:avLst>
              <a:gd name="adj1" fmla="val -75901"/>
              <a:gd name="adj2" fmla="val -3280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仮想</a:t>
            </a:r>
            <a:r>
              <a:rPr kumimoji="1" lang="en-US" altLang="ja-JP" dirty="0" smtClean="0">
                <a:solidFill>
                  <a:schemeClr val="tx1"/>
                </a:solidFill>
              </a:rPr>
              <a:t>DOM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コンテンツ プレースホルダー 3"/>
          <p:cNvSpPr txBox="1">
            <a:spLocks/>
          </p:cNvSpPr>
          <p:nvPr/>
        </p:nvSpPr>
        <p:spPr>
          <a:xfrm>
            <a:off x="555218" y="5554134"/>
            <a:ext cx="1182142" cy="3229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dirty="0" smtClean="0"/>
              <a:t>用法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64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5219" y="2258001"/>
            <a:ext cx="388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1">
                <a:solidFill>
                  <a:prstClr val="black"/>
                </a:solidFill>
                <a:latin typeface="ＭＳ ゴシック" panose="020B0609070205080204" pitchFamily="49" charset="-128"/>
              </a:defRPr>
            </a:lvl1pPr>
          </a:lstStyle>
          <a:p>
            <a:r>
              <a:rPr lang="en-US" altLang="ja-JP" b="0" dirty="0" smtClean="0">
                <a:solidFill>
                  <a:srgbClr val="FF0000"/>
                </a:solidFill>
                <a:latin typeface="+mn-ea"/>
              </a:rPr>
              <a:t>JSX</a:t>
            </a:r>
            <a:r>
              <a:rPr lang="ja-JP" altLang="en-US" b="0" dirty="0" smtClean="0">
                <a:solidFill>
                  <a:srgbClr val="FF0000"/>
                </a:solidFill>
                <a:latin typeface="+mn-ea"/>
              </a:rPr>
              <a:t>について</a:t>
            </a:r>
            <a:endParaRPr lang="ja-JP" altLang="en-US" b="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5219" y="1447351"/>
            <a:ext cx="278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/>
              <a:t>DOM</a:t>
            </a:r>
            <a:r>
              <a:rPr lang="ja-JP" altLang="en-US" dirty="0"/>
              <a:t>について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1050" y="3068651"/>
            <a:ext cx="406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コンポーネントについて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1050" y="3879301"/>
            <a:ext cx="136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まとめ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395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JSX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- </a:t>
            </a:r>
            <a:r>
              <a:rPr kumimoji="1" lang="ja-JP" altLang="en-US" dirty="0" smtClean="0"/>
              <a:t>特徴</a:t>
            </a:r>
            <a:endParaRPr kumimoji="1" lang="ja-JP" altLang="en-US" dirty="0"/>
          </a:p>
        </p:txBody>
      </p:sp>
      <p:sp>
        <p:nvSpPr>
          <p:cNvPr id="5" name="コンテンツ プレースホルダー 3"/>
          <p:cNvSpPr txBox="1">
            <a:spLocks/>
          </p:cNvSpPr>
          <p:nvPr/>
        </p:nvSpPr>
        <p:spPr>
          <a:xfrm>
            <a:off x="537635" y="1229947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smtClean="0"/>
              <a:t>HTML</a:t>
            </a:r>
            <a:r>
              <a:rPr lang="ja-JP" altLang="en-US" dirty="0" smtClean="0"/>
              <a:t>のようなタグを使った書き方なため、コードが分かりやすい</a:t>
            </a:r>
            <a:endParaRPr lang="ja-JP" altLang="en-US" dirty="0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555219" y="2428631"/>
            <a:ext cx="11164927" cy="1899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37634" y="4582079"/>
            <a:ext cx="11164927" cy="1899137"/>
          </a:xfrm>
          <a:prstGeom prst="rect">
            <a:avLst/>
          </a:prstGeom>
          <a:solidFill>
            <a:srgbClr val="E9FBF9"/>
          </a:solidFill>
          <a:ln>
            <a:noFill/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ja-JP" altLang="en-US" dirty="0"/>
          </a:p>
        </p:txBody>
      </p:sp>
      <p:sp>
        <p:nvSpPr>
          <p:cNvPr id="8" name="コンテンツ プレースホルダー 3"/>
          <p:cNvSpPr txBox="1">
            <a:spLocks/>
          </p:cNvSpPr>
          <p:nvPr/>
        </p:nvSpPr>
        <p:spPr>
          <a:xfrm>
            <a:off x="546906" y="4582079"/>
            <a:ext cx="1332196" cy="3936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defPPr>
              <a:defRPr lang="ja-JP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ja-JP" altLang="en-US" dirty="0"/>
              <a:t>画面</a:t>
            </a:r>
          </a:p>
        </p:txBody>
      </p:sp>
      <p:sp>
        <p:nvSpPr>
          <p:cNvPr id="9" name="コンテンツ プレースホルダー 3"/>
          <p:cNvSpPr txBox="1">
            <a:spLocks/>
          </p:cNvSpPr>
          <p:nvPr/>
        </p:nvSpPr>
        <p:spPr>
          <a:xfrm>
            <a:off x="555219" y="2428630"/>
            <a:ext cx="1332196" cy="3936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defPPr>
              <a:defRPr lang="ja-JP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ja-JP" altLang="en-US" dirty="0"/>
              <a:t>コード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781702" y="5303045"/>
            <a:ext cx="6269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Hello!!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96355" y="3021050"/>
            <a:ext cx="6269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JSX</a:t>
            </a:r>
            <a:r>
              <a:rPr lang="ja-JP" altLang="en-US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利用なし ⇒ </a:t>
            </a:r>
            <a:r>
              <a: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React.DOM.div(null, ‘Hello!!')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96355" y="3644693"/>
            <a:ext cx="5630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JSX</a:t>
            </a:r>
            <a:r>
              <a:rPr lang="ja-JP" altLang="en-US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利用あり ⇒ </a:t>
            </a:r>
            <a:r>
              <a:rPr lang="en-US" altLang="ja-JP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&lt;div&gt;Hello!!&lt;/div&gt;</a:t>
            </a:r>
            <a:endParaRPr lang="ja-JP" altLang="en-US" dirty="0">
              <a:solidFill>
                <a:srgbClr val="333333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23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JSX</a:t>
            </a:r>
            <a:r>
              <a:rPr kumimoji="1" lang="ja-JP" altLang="en-US" dirty="0" smtClean="0"/>
              <a:t>について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特徴</a:t>
            </a:r>
            <a:endParaRPr kumimoji="1" lang="ja-JP" altLang="en-US" dirty="0"/>
          </a:p>
        </p:txBody>
      </p:sp>
      <p:sp>
        <p:nvSpPr>
          <p:cNvPr id="5" name="コンテンツ プレースホルダー 3"/>
          <p:cNvSpPr txBox="1">
            <a:spLocks/>
          </p:cNvSpPr>
          <p:nvPr/>
        </p:nvSpPr>
        <p:spPr>
          <a:xfrm>
            <a:off x="537635" y="1164631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/>
              <a:t>最上位の階層に複数要素を並列配置できない</a:t>
            </a:r>
            <a:endParaRPr lang="en-US" altLang="ja-JP" dirty="0" smtClean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2183695"/>
            <a:ext cx="11164927" cy="1899138"/>
            <a:chOff x="538890" y="2134708"/>
            <a:chExt cx="11164927" cy="1899138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538890" y="2134708"/>
              <a:ext cx="11164927" cy="1899138"/>
              <a:chOff x="538890" y="2249011"/>
              <a:chExt cx="11164927" cy="1899138"/>
            </a:xfrm>
          </p:grpSpPr>
          <p:sp>
            <p:nvSpPr>
              <p:cNvPr id="6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2"/>
                <a:ext cx="11164927" cy="1899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ja-JP" altLang="en-US" dirty="0"/>
              </a:p>
            </p:txBody>
          </p:sp>
          <p:sp>
            <p:nvSpPr>
              <p:cNvPr id="9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1"/>
                <a:ext cx="2024696" cy="39369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anchor="ctr"/>
              <a:lstStyle>
                <a:defPPr>
                  <a:defRPr lang="ja-JP"/>
                </a:defPPr>
                <a:lvl1pPr indent="0"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>
                    <a:latin typeface="Meiryo UI" panose="020B0604030504040204" pitchFamily="50" charset="-128"/>
                    <a:ea typeface="Meiryo UI" panose="020B0604030504040204" pitchFamily="50" charset="-128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latin typeface="Meiryo UI" panose="020B0604030504040204" pitchFamily="50" charset="-128"/>
                    <a:ea typeface="Meiryo UI" panose="020B0604030504040204" pitchFamily="50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latin typeface="Meiryo UI" panose="020B0604030504040204" pitchFamily="50" charset="-128"/>
                    <a:ea typeface="Meiryo UI" panose="020B0604030504040204" pitchFamily="50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latin typeface="Meiryo UI" panose="020B0604030504040204" pitchFamily="50" charset="-128"/>
                    <a:ea typeface="Meiryo UI" panose="020B0604030504040204" pitchFamily="50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>
                    <a:latin typeface="Meiryo UI" panose="020B0604030504040204" pitchFamily="50" charset="-128"/>
                    <a:ea typeface="Meiryo UI" panose="020B0604030504040204" pitchFamily="50" charset="-128"/>
                  </a:defRPr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r>
                  <a:rPr lang="ja-JP" altLang="en-US" dirty="0"/>
                  <a:t>コード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誤</a:t>
                </a:r>
                <a:r>
                  <a:rPr lang="en-US" altLang="ja-JP" dirty="0"/>
                  <a:t>)</a:t>
                </a:r>
                <a:endParaRPr lang="ja-JP" altLang="en-US" dirty="0"/>
              </a:p>
            </p:txBody>
          </p:sp>
        </p:grpSp>
        <p:sp>
          <p:nvSpPr>
            <p:cNvPr id="11" name="正方形/長方形 10"/>
            <p:cNvSpPr/>
            <p:nvPr/>
          </p:nvSpPr>
          <p:spPr>
            <a:xfrm>
              <a:off x="796355" y="2645483"/>
              <a:ext cx="626972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&lt;p&gt;first&lt;/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&gt;</a:t>
              </a:r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&lt;p&gt;second&lt;/p&gt;</a:t>
              </a:r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537634" y="4320813"/>
            <a:ext cx="11164927" cy="2291826"/>
            <a:chOff x="537634" y="4582077"/>
            <a:chExt cx="11164927" cy="2291826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537634" y="4582077"/>
              <a:ext cx="11164927" cy="2291824"/>
              <a:chOff x="537634" y="4582078"/>
              <a:chExt cx="11164927" cy="2028856"/>
            </a:xfrm>
          </p:grpSpPr>
          <p:sp>
            <p:nvSpPr>
              <p:cNvPr id="7" name="コンテンツ プレースホルダー 3"/>
              <p:cNvSpPr txBox="1">
                <a:spLocks/>
              </p:cNvSpPr>
              <p:nvPr/>
            </p:nvSpPr>
            <p:spPr>
              <a:xfrm>
                <a:off x="537634" y="4582078"/>
                <a:ext cx="11164927" cy="2028856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ja-JP" altLang="en-US" dirty="0"/>
              </a:p>
            </p:txBody>
          </p:sp>
          <p:sp>
            <p:nvSpPr>
              <p:cNvPr id="8" name="コンテンツ プレースホルダー 3"/>
              <p:cNvSpPr txBox="1">
                <a:spLocks/>
              </p:cNvSpPr>
              <p:nvPr/>
            </p:nvSpPr>
            <p:spPr>
              <a:xfrm>
                <a:off x="555218" y="4582079"/>
                <a:ext cx="2008367" cy="39369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anchor="ctr"/>
              <a:lstStyle>
                <a:defPPr>
                  <a:defRPr lang="ja-JP"/>
                </a:defPPr>
                <a:lvl1pPr indent="0"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>
                    <a:latin typeface="Meiryo UI" panose="020B0604030504040204" pitchFamily="50" charset="-128"/>
                    <a:ea typeface="Meiryo UI" panose="020B0604030504040204" pitchFamily="50" charset="-128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latin typeface="Meiryo UI" panose="020B0604030504040204" pitchFamily="50" charset="-128"/>
                    <a:ea typeface="Meiryo UI" panose="020B0604030504040204" pitchFamily="50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latin typeface="Meiryo UI" panose="020B0604030504040204" pitchFamily="50" charset="-128"/>
                    <a:ea typeface="Meiryo UI" panose="020B0604030504040204" pitchFamily="50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latin typeface="Meiryo UI" panose="020B0604030504040204" pitchFamily="50" charset="-128"/>
                    <a:ea typeface="Meiryo UI" panose="020B0604030504040204" pitchFamily="50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>
                    <a:latin typeface="Meiryo UI" panose="020B0604030504040204" pitchFamily="50" charset="-128"/>
                    <a:ea typeface="Meiryo UI" panose="020B0604030504040204" pitchFamily="50" charset="-128"/>
                  </a:defRPr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r>
                  <a:rPr lang="ja-JP" altLang="en-US" dirty="0"/>
                  <a:t>コード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正</a:t>
                </a:r>
                <a:r>
                  <a:rPr lang="en-US" altLang="ja-JP" dirty="0"/>
                  <a:t>)</a:t>
                </a:r>
                <a:endParaRPr lang="ja-JP" altLang="en-US" dirty="0"/>
              </a:p>
            </p:txBody>
          </p:sp>
        </p:grpSp>
        <p:sp>
          <p:nvSpPr>
            <p:cNvPr id="14" name="正方形/長方形 13"/>
            <p:cNvSpPr/>
            <p:nvPr/>
          </p:nvSpPr>
          <p:spPr>
            <a:xfrm>
              <a:off x="796355" y="5119577"/>
              <a:ext cx="6269729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</a:t>
              </a:r>
            </a:p>
            <a:p>
              <a:r>
                <a:rPr lang="en-US" altLang="ja-JP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&lt;div&gt;</a:t>
              </a:r>
              <a:endParaRPr lang="en-US" altLang="ja-JP" dirty="0">
                <a:solidFill>
                  <a:srgbClr val="FF505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&lt;p&gt;first&lt;/p&gt;</a:t>
              </a:r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&lt;p&gt;second&lt;/p&gt;</a:t>
              </a:r>
            </a:p>
            <a:p>
              <a:r>
                <a:rPr lang="en-US" altLang="ja-JP" dirty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&lt;div&gt;</a:t>
              </a:r>
              <a:endParaRPr lang="en-US" altLang="ja-JP" dirty="0">
                <a:solidFill>
                  <a:srgbClr val="FF505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6667910" y="4867140"/>
            <a:ext cx="4799365" cy="1539226"/>
            <a:chOff x="5208235" y="-2843093"/>
            <a:chExt cx="4799365" cy="1539226"/>
          </a:xfrm>
        </p:grpSpPr>
        <p:sp>
          <p:nvSpPr>
            <p:cNvPr id="19" name="正方形/長方形 18"/>
            <p:cNvSpPr/>
            <p:nvPr/>
          </p:nvSpPr>
          <p:spPr>
            <a:xfrm>
              <a:off x="5208235" y="-2843092"/>
              <a:ext cx="4799365" cy="15392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コンテンツ プレースホルダー 3"/>
            <p:cNvSpPr txBox="1">
              <a:spLocks/>
            </p:cNvSpPr>
            <p:nvPr/>
          </p:nvSpPr>
          <p:spPr>
            <a:xfrm>
              <a:off x="5208235" y="-2843093"/>
              <a:ext cx="1240924" cy="4435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dirty="0" smtClean="0"/>
                <a:t>ポイント</a:t>
              </a:r>
              <a:endParaRPr lang="ja-JP" altLang="en-US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5379877" y="-2198332"/>
              <a:ext cx="42770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/>
                <a:t>2</a:t>
              </a:r>
              <a:r>
                <a:rPr lang="ja-JP" altLang="en-US" dirty="0" smtClean="0"/>
                <a:t>つの要素をタグで囲う必要がある</a:t>
              </a:r>
              <a:endParaRPr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84107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3265</TotalTime>
  <Words>1179</Words>
  <Application>Microsoft Office PowerPoint</Application>
  <PresentationFormat>ワイド画面</PresentationFormat>
  <Paragraphs>309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Meiryo UI</vt:lpstr>
      <vt:lpstr>ＭＳ Ｐゴシック</vt:lpstr>
      <vt:lpstr>ＭＳ ゴシック</vt:lpstr>
      <vt:lpstr>Arial</vt:lpstr>
      <vt:lpstr>Wingdings</vt:lpstr>
      <vt:lpstr>Office テーマ</vt:lpstr>
      <vt:lpstr>PowerPoint プレゼンテーション</vt:lpstr>
      <vt:lpstr>目次</vt:lpstr>
      <vt:lpstr>目次</vt:lpstr>
      <vt:lpstr>DOMについて - 特徴</vt:lpstr>
      <vt:lpstr>DOMについて - 仮想DOM</vt:lpstr>
      <vt:lpstr>DOMについて – プログラム上のDOM</vt:lpstr>
      <vt:lpstr>目次</vt:lpstr>
      <vt:lpstr>JSXについて - 特徴</vt:lpstr>
      <vt:lpstr>JSXについて - 特徴</vt:lpstr>
      <vt:lpstr>JSXについて - 特徴</vt:lpstr>
      <vt:lpstr>目次</vt:lpstr>
      <vt:lpstr>コンポーネントについて – 特徴</vt:lpstr>
      <vt:lpstr>コンポーネントについて – コンポーネントの定義と呼び出し</vt:lpstr>
      <vt:lpstr>コンポーネントについて – コンポーネントからコンポーネントの呼出し</vt:lpstr>
      <vt:lpstr>コンポーネントについて – データ管理用のオブジェクト(propsとstate)</vt:lpstr>
      <vt:lpstr>コンポーネントについて – データ管理用のオブジェクト(props)</vt:lpstr>
      <vt:lpstr>コンポーネントについて – データ管理用のオブジェクト(state)</vt:lpstr>
      <vt:lpstr>コンポーネントについて – state更新による再描画</vt:lpstr>
      <vt:lpstr>コンポーネントについて – propsとstateの特徴まとめ</vt:lpstr>
      <vt:lpstr>目次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takuya</cp:lastModifiedBy>
  <cp:revision>227</cp:revision>
  <dcterms:created xsi:type="dcterms:W3CDTF">2018-05-15T23:29:50Z</dcterms:created>
  <dcterms:modified xsi:type="dcterms:W3CDTF">2018-07-18T12:54:46Z</dcterms:modified>
</cp:coreProperties>
</file>