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95075-C5D4-44E1-9F90-434D9659517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5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【2018/5/16</a:t>
            </a:r>
            <a:r>
              <a:rPr kumimoji="1" lang="en-US" altLang="ja-JP" dirty="0" smtClean="0"/>
              <a:t>】</a:t>
            </a:r>
            <a:r>
              <a:rPr lang="ja-JP" altLang="en-US" dirty="0"/>
              <a:t>スライドシェア掲載資料の基本方針～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4734F8-9AB9-4CD6-BA01-2B2E967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E42009F-B8B6-493E-B255-0638C1DFFA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SlideShare</a:t>
            </a:r>
            <a:r>
              <a:rPr lang="ja-JP" altLang="en-US" dirty="0"/>
              <a:t>に掲載する資料の基本方針の結論を記載する。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="" xmlns:a16="http://schemas.microsoft.com/office/drawing/2014/main" id="{67A94A86-6EDD-44DF-AE3B-0BFD332D9E0B}"/>
              </a:ext>
            </a:extLst>
          </p:cNvPr>
          <p:cNvSpPr/>
          <p:nvPr/>
        </p:nvSpPr>
        <p:spPr>
          <a:xfrm>
            <a:off x="733637" y="2745677"/>
            <a:ext cx="2320279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誰に対して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作成するか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="" xmlns:a16="http://schemas.microsoft.com/office/drawing/2014/main" id="{4931E888-13DE-4AED-955D-9714B9091ABA}"/>
              </a:ext>
            </a:extLst>
          </p:cNvPr>
          <p:cNvSpPr/>
          <p:nvPr/>
        </p:nvSpPr>
        <p:spPr>
          <a:xfrm>
            <a:off x="733636" y="3923893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どんなテーマの資料を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作成するか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1E4C945F-5BB0-47D5-940D-66CD2D3FB0ED}"/>
              </a:ext>
            </a:extLst>
          </p:cNvPr>
          <p:cNvSpPr/>
          <p:nvPr/>
        </p:nvSpPr>
        <p:spPr>
          <a:xfrm>
            <a:off x="733637" y="5102109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どのような</a:t>
            </a:r>
            <a:r>
              <a:rPr kumimoji="1" lang="ja-JP" altLang="en-US" sz="1600" dirty="0">
                <a:solidFill>
                  <a:sysClr val="windowText" lastClr="000000"/>
                </a:solidFill>
              </a:rPr>
              <a:t>構成とするか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89C554F-D518-4028-B847-E300CF141509}"/>
              </a:ext>
            </a:extLst>
          </p:cNvPr>
          <p:cNvSpPr/>
          <p:nvPr/>
        </p:nvSpPr>
        <p:spPr>
          <a:xfrm>
            <a:off x="733636" y="2031999"/>
            <a:ext cx="2320279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6608B51-B0D4-4B79-B329-378981B687FF}"/>
              </a:ext>
            </a:extLst>
          </p:cNvPr>
          <p:cNvSpPr/>
          <p:nvPr/>
        </p:nvSpPr>
        <p:spPr>
          <a:xfrm>
            <a:off x="3274129" y="2031999"/>
            <a:ext cx="1413281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状況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C09E414E-4D09-4466-A5A2-CE915E5E8DE4}"/>
              </a:ext>
            </a:extLst>
          </p:cNvPr>
          <p:cNvSpPr/>
          <p:nvPr/>
        </p:nvSpPr>
        <p:spPr>
          <a:xfrm>
            <a:off x="3274129" y="2764603"/>
            <a:ext cx="1413281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議論終了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="" xmlns:a16="http://schemas.microsoft.com/office/drawing/2014/main" id="{1289E284-9A06-47DD-89EA-62769CB13B89}"/>
              </a:ext>
            </a:extLst>
          </p:cNvPr>
          <p:cNvSpPr/>
          <p:nvPr/>
        </p:nvSpPr>
        <p:spPr>
          <a:xfrm>
            <a:off x="3274128" y="3931588"/>
            <a:ext cx="1413281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本資料で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検討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="" xmlns:a16="http://schemas.microsoft.com/office/drawing/2014/main" id="{86C46CBE-F433-4593-976A-0ADDCEEAC766}"/>
              </a:ext>
            </a:extLst>
          </p:cNvPr>
          <p:cNvSpPr/>
          <p:nvPr/>
        </p:nvSpPr>
        <p:spPr>
          <a:xfrm>
            <a:off x="3274127" y="5098573"/>
            <a:ext cx="1413281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本資料で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検討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89CD2EBE-B28A-4163-ADBE-C20EBAF4C869}"/>
              </a:ext>
            </a:extLst>
          </p:cNvPr>
          <p:cNvSpPr/>
          <p:nvPr/>
        </p:nvSpPr>
        <p:spPr>
          <a:xfrm>
            <a:off x="4907625" y="2031999"/>
            <a:ext cx="6903376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01EE3433-5F76-4B6A-A90A-6E03FDD12D93}"/>
              </a:ext>
            </a:extLst>
          </p:cNvPr>
          <p:cNvSpPr/>
          <p:nvPr/>
        </p:nvSpPr>
        <p:spPr>
          <a:xfrm>
            <a:off x="4907623" y="2745677"/>
            <a:ext cx="6903376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以下の２項目に決定した。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・プログラミングの経験がある人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・スマホアプリケーションの開発経験がない人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="" xmlns:a16="http://schemas.microsoft.com/office/drawing/2014/main" id="{93FF9828-D905-4CDE-9DDB-614412EC53FD}"/>
              </a:ext>
            </a:extLst>
          </p:cNvPr>
          <p:cNvSpPr/>
          <p:nvPr/>
        </p:nvSpPr>
        <p:spPr>
          <a:xfrm>
            <a:off x="4940174" y="3923892"/>
            <a:ext cx="6903376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React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をテーマにした資料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="" xmlns:a16="http://schemas.microsoft.com/office/drawing/2014/main" id="{783ABC0F-4954-4901-980F-540F658EAFFE}"/>
              </a:ext>
            </a:extLst>
          </p:cNvPr>
          <p:cNvSpPr/>
          <p:nvPr/>
        </p:nvSpPr>
        <p:spPr>
          <a:xfrm>
            <a:off x="4940174" y="5098572"/>
            <a:ext cx="6903376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</a:rPr>
              <a:t>・開発の一連の流れを記した入門書のようなもの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="" xmlns:a16="http://schemas.microsoft.com/office/drawing/2014/main" id="{4A53E06E-D843-4995-A96F-F4F9E721D1B8}"/>
              </a:ext>
            </a:extLst>
          </p:cNvPr>
          <p:cNvSpPr/>
          <p:nvPr/>
        </p:nvSpPr>
        <p:spPr>
          <a:xfrm>
            <a:off x="733636" y="6008533"/>
            <a:ext cx="11109914" cy="6142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要約すると「</a:t>
            </a:r>
            <a:r>
              <a:rPr kumimoji="1" lang="en-US" altLang="ja-JP" sz="1600" dirty="0">
                <a:solidFill>
                  <a:sysClr val="windowText" lastClr="000000"/>
                </a:solidFill>
              </a:rPr>
              <a:t>React</a:t>
            </a:r>
            <a:r>
              <a:rPr kumimoji="1" lang="ja-JP" altLang="en-US" sz="1600" dirty="0">
                <a:solidFill>
                  <a:sysClr val="windowText" lastClr="000000"/>
                </a:solidFill>
              </a:rPr>
              <a:t>を用いたスマホアプリケーション開発入門書」となる。</a:t>
            </a:r>
          </a:p>
        </p:txBody>
      </p:sp>
    </p:spTree>
    <p:extLst>
      <p:ext uri="{BB962C8B-B14F-4D97-AF65-F5344CB8AC3E}">
        <p14:creationId xmlns:p14="http://schemas.microsoft.com/office/powerpoint/2010/main" val="6101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CAC1EAF-44ED-4C8D-B668-57E553A5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今後の課題整理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05AB197-C38F-440A-9265-CC63F593B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パワポの基本方針とは関係ないが、勉強会で認識のずれがあると思われる事項や今後の課題について</a:t>
            </a:r>
            <a:r>
              <a:rPr lang="ja-JP" altLang="en-US" dirty="0"/>
              <a:t>まとめる。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8F16758-0E90-41E7-9427-6B9F38D2B7DD}"/>
              </a:ext>
            </a:extLst>
          </p:cNvPr>
          <p:cNvSpPr/>
          <p:nvPr/>
        </p:nvSpPr>
        <p:spPr>
          <a:xfrm>
            <a:off x="1591937" y="2361458"/>
            <a:ext cx="9008125" cy="252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・勉強会のまとめパワポと</a:t>
            </a:r>
            <a:r>
              <a:rPr kumimoji="1" lang="en-US" altLang="ja-JP" dirty="0"/>
              <a:t>SlideShare</a:t>
            </a:r>
            <a:r>
              <a:rPr kumimoji="1" lang="ja-JP" altLang="en-US" dirty="0"/>
              <a:t>に掲載する資料の位置づけ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en-US" altLang="ja-JP" dirty="0"/>
              <a:t> SlideShare</a:t>
            </a:r>
            <a:r>
              <a:rPr lang="ja-JP" altLang="en-US" dirty="0"/>
              <a:t>に掲載する資料の目次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・来年</a:t>
            </a:r>
            <a:r>
              <a:rPr lang="en-US" altLang="ja-JP" dirty="0"/>
              <a:t>1</a:t>
            </a:r>
            <a:r>
              <a:rPr lang="ja-JP" altLang="en-US" dirty="0"/>
              <a:t>月～２月の資料まとめ期間の使い方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59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320279" cy="10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導入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32AC6FF7-97A5-4AAE-A5CD-059956967459}"/>
              </a:ext>
            </a:extLst>
          </p:cNvPr>
          <p:cNvSpPr/>
          <p:nvPr/>
        </p:nvSpPr>
        <p:spPr>
          <a:xfrm>
            <a:off x="2885242" y="1384916"/>
            <a:ext cx="9008125" cy="1084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１．本資料のテーマ</a:t>
            </a:r>
            <a:endParaRPr lang="en-US" altLang="ja-JP" dirty="0"/>
          </a:p>
          <a:p>
            <a:r>
              <a:rPr lang="ja-JP" altLang="en-US" dirty="0"/>
              <a:t>２．経緯と目的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109BD630-338B-44EA-9EE5-8D3909DE0F99}"/>
              </a:ext>
            </a:extLst>
          </p:cNvPr>
          <p:cNvSpPr/>
          <p:nvPr/>
        </p:nvSpPr>
        <p:spPr>
          <a:xfrm>
            <a:off x="564963" y="2468917"/>
            <a:ext cx="2320279" cy="157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本題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6EA607F8-9FD3-4695-8573-77CFB77C72C0}"/>
              </a:ext>
            </a:extLst>
          </p:cNvPr>
          <p:cNvSpPr/>
          <p:nvPr/>
        </p:nvSpPr>
        <p:spPr>
          <a:xfrm>
            <a:off x="2885242" y="2468917"/>
            <a:ext cx="9008125" cy="157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３．議論の要約</a:t>
            </a:r>
            <a:endParaRPr lang="en-US" altLang="ja-JP" dirty="0"/>
          </a:p>
          <a:p>
            <a:r>
              <a:rPr lang="ja-JP" altLang="en-US" dirty="0"/>
              <a:t>４．議論の状況整理</a:t>
            </a:r>
            <a:endParaRPr lang="en-US" altLang="ja-JP" dirty="0"/>
          </a:p>
          <a:p>
            <a:r>
              <a:rPr lang="ja-JP" altLang="en-US" dirty="0"/>
              <a:t>５．検討の前提事項</a:t>
            </a:r>
            <a:endParaRPr lang="en-US" altLang="ja-JP" dirty="0"/>
          </a:p>
          <a:p>
            <a:r>
              <a:rPr lang="ja-JP" altLang="en-US" dirty="0"/>
              <a:t>６．要素検討「どんなテーマの資料を作成するか」</a:t>
            </a:r>
            <a:endParaRPr lang="en-US" altLang="ja-JP" dirty="0"/>
          </a:p>
          <a:p>
            <a:r>
              <a:rPr lang="ja-JP" altLang="en-US" dirty="0"/>
              <a:t>７．要素検討「</a:t>
            </a:r>
            <a:r>
              <a:rPr lang="ja-JP" altLang="en-US" dirty="0">
                <a:solidFill>
                  <a:sysClr val="windowText" lastClr="000000"/>
                </a:solidFill>
              </a:rPr>
              <a:t>どのような構成とするか</a:t>
            </a:r>
            <a:r>
              <a:rPr lang="ja-JP" altLang="en-US" dirty="0"/>
              <a:t>」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31240F61-34F7-48BE-B0FE-3AED9E36D249}"/>
              </a:ext>
            </a:extLst>
          </p:cNvPr>
          <p:cNvSpPr/>
          <p:nvPr/>
        </p:nvSpPr>
        <p:spPr>
          <a:xfrm>
            <a:off x="564962" y="4048217"/>
            <a:ext cx="2320279" cy="10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結論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A424545-6837-4BC6-BF31-628EC9C45FDE}"/>
              </a:ext>
            </a:extLst>
          </p:cNvPr>
          <p:cNvSpPr/>
          <p:nvPr/>
        </p:nvSpPr>
        <p:spPr>
          <a:xfrm>
            <a:off x="2885242" y="4048217"/>
            <a:ext cx="9008125" cy="1084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７．結論</a:t>
            </a:r>
            <a:endParaRPr lang="en-US" altLang="ja-JP" dirty="0"/>
          </a:p>
          <a:p>
            <a:r>
              <a:rPr lang="ja-JP" altLang="en-US" dirty="0"/>
              <a:t>８．今後の課題整理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本資料のテーマ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799" y="2299318"/>
            <a:ext cx="11379201" cy="203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本資料は、勉強会中に議論になった</a:t>
            </a:r>
            <a:r>
              <a:rPr kumimoji="1" lang="en-US" altLang="ja-JP" sz="2800" dirty="0"/>
              <a:t>SlideShare</a:t>
            </a:r>
            <a:r>
              <a:rPr kumimoji="1" lang="ja-JP" altLang="en-US" sz="2800" dirty="0"/>
              <a:t>に掲載する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資料</a:t>
            </a:r>
            <a:r>
              <a:rPr kumimoji="1" lang="ja-JP" altLang="en-US" sz="2800" dirty="0"/>
              <a:t>の基本方針についてまとめる</a:t>
            </a:r>
          </a:p>
        </p:txBody>
      </p:sp>
    </p:spTree>
    <p:extLst>
      <p:ext uri="{BB962C8B-B14F-4D97-AF65-F5344CB8AC3E}">
        <p14:creationId xmlns:p14="http://schemas.microsoft.com/office/powerpoint/2010/main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DFABC3A-61E7-4CD7-9886-6C646FE8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経緯</a:t>
            </a:r>
            <a:r>
              <a:rPr kumimoji="1" lang="ja-JP" altLang="en-US" dirty="0"/>
              <a:t>と目的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146CF59B-825D-43DC-90BB-2EE6D3E067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本資料を記載する経緯と目的を下記に述べる。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F7A14D8C-35A5-48FF-B0D7-E99C1AE57180}"/>
              </a:ext>
            </a:extLst>
          </p:cNvPr>
          <p:cNvSpPr/>
          <p:nvPr/>
        </p:nvSpPr>
        <p:spPr>
          <a:xfrm>
            <a:off x="431798" y="2121762"/>
            <a:ext cx="2320279" cy="17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経緯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43C5C199-9CEB-497C-B2DF-BA5F8D6CFF5D}"/>
              </a:ext>
            </a:extLst>
          </p:cNvPr>
          <p:cNvSpPr/>
          <p:nvPr/>
        </p:nvSpPr>
        <p:spPr>
          <a:xfrm>
            <a:off x="2752076" y="2121763"/>
            <a:ext cx="9008125" cy="1700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・内容が不明確だったため、多くの人にとって疑問の残る議論だった。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時間以上も議論に使い何も成果を生み出さなかったため、個人的に危機感が募った。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・再度、同じ議論をしても論理的に進まず、同じことの繰り返しになると予想した。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5D6A89EB-89A0-4541-BE30-8A31FE0079C8}"/>
              </a:ext>
            </a:extLst>
          </p:cNvPr>
          <p:cNvSpPr/>
          <p:nvPr/>
        </p:nvSpPr>
        <p:spPr>
          <a:xfrm>
            <a:off x="431798" y="4089400"/>
            <a:ext cx="2320279" cy="17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8CEBFA94-74F1-49B2-A259-354405CEC242}"/>
              </a:ext>
            </a:extLst>
          </p:cNvPr>
          <p:cNvSpPr/>
          <p:nvPr/>
        </p:nvSpPr>
        <p:spPr>
          <a:xfrm>
            <a:off x="2752076" y="4089400"/>
            <a:ext cx="9008125" cy="1700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・議論していた内容を整理し、チームメンバーの理解を共有する。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・時間がないため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本</a:t>
            </a:r>
            <a:r>
              <a:rPr lang="ja-JP" altLang="en-US" dirty="0"/>
              <a:t>資料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議論</a:t>
            </a:r>
            <a:r>
              <a:rPr kumimoji="1" lang="ja-JP" altLang="en-US" dirty="0"/>
              <a:t>の収束を図る。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・本資料</a:t>
            </a:r>
            <a:r>
              <a:rPr kumimoji="1" lang="ja-JP" altLang="en-US" dirty="0"/>
              <a:t>で明確に定義することで、チームメンバーの基本方針に関する認識を統一する。</a:t>
            </a:r>
          </a:p>
        </p:txBody>
      </p:sp>
    </p:spTree>
    <p:extLst>
      <p:ext uri="{BB962C8B-B14F-4D97-AF65-F5344CB8AC3E}">
        <p14:creationId xmlns:p14="http://schemas.microsoft.com/office/powerpoint/2010/main" val="1157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="" xmlns:a16="http://schemas.microsoft.com/office/drawing/2014/main" id="{CA0485CF-23CD-46FC-8916-0C30FC8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議論の要約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31349919-929E-485A-82B2-EF7B28771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議論を要約すると「</a:t>
            </a:r>
            <a:r>
              <a:rPr lang="en-US" altLang="ja-JP" dirty="0"/>
              <a:t> SlideShare</a:t>
            </a:r>
            <a:r>
              <a:rPr lang="ja-JP" altLang="en-US" dirty="0"/>
              <a:t>に掲載する資料の基本方針を決めよう</a:t>
            </a:r>
            <a:r>
              <a:rPr kumimoji="1" lang="ja-JP" altLang="en-US" dirty="0"/>
              <a:t>」といったものになる。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それらを要素分解すると３つに大別される。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="" xmlns:a16="http://schemas.microsoft.com/office/drawing/2014/main" id="{3FB8FEA2-FAB0-421E-96B7-CE63C6818F70}"/>
              </a:ext>
            </a:extLst>
          </p:cNvPr>
          <p:cNvSpPr/>
          <p:nvPr/>
        </p:nvSpPr>
        <p:spPr>
          <a:xfrm>
            <a:off x="6548511" y="2767205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誰に対して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作成するか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2E304C2D-F7F9-48EB-B25F-C12192BA4DA3}"/>
              </a:ext>
            </a:extLst>
          </p:cNvPr>
          <p:cNvSpPr/>
          <p:nvPr/>
        </p:nvSpPr>
        <p:spPr>
          <a:xfrm>
            <a:off x="6548510" y="3945421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どんなテーマの資料を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作成するか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E710373F-C977-464C-A21B-65EB9E4634B8}"/>
              </a:ext>
            </a:extLst>
          </p:cNvPr>
          <p:cNvSpPr/>
          <p:nvPr/>
        </p:nvSpPr>
        <p:spPr>
          <a:xfrm>
            <a:off x="6548511" y="5123637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どのような構成とするか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="" xmlns:a16="http://schemas.microsoft.com/office/drawing/2014/main" id="{D500D27B-E146-4A8D-BF85-3692D85FAB11}"/>
              </a:ext>
            </a:extLst>
          </p:cNvPr>
          <p:cNvSpPr/>
          <p:nvPr/>
        </p:nvSpPr>
        <p:spPr>
          <a:xfrm>
            <a:off x="1844827" y="2770015"/>
            <a:ext cx="2320279" cy="31481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資料の基本方針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="" xmlns:a16="http://schemas.microsoft.com/office/drawing/2014/main" id="{C41BEA1B-4EC0-48D6-9729-A712B835DD5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165106" y="3167255"/>
            <a:ext cx="2383405" cy="1176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A89754F4-F764-432B-8FF0-4D1DE8F0FDE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165106" y="4344074"/>
            <a:ext cx="2383404" cy="13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="" xmlns:a16="http://schemas.microsoft.com/office/drawing/2014/main" id="{BCBF3D6B-0848-4E26-9370-AD390BD7CC75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165106" y="4344074"/>
            <a:ext cx="2383405" cy="117961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C7CD9E7D-6D5D-4064-A0DD-F1298CD2EB2B}"/>
              </a:ext>
            </a:extLst>
          </p:cNvPr>
          <p:cNvSpPr/>
          <p:nvPr/>
        </p:nvSpPr>
        <p:spPr>
          <a:xfrm>
            <a:off x="1844826" y="2053527"/>
            <a:ext cx="2320279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テーマ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9A6CEEE0-65F8-4E9E-AAAF-C56339823EB4}"/>
              </a:ext>
            </a:extLst>
          </p:cNvPr>
          <p:cNvSpPr/>
          <p:nvPr/>
        </p:nvSpPr>
        <p:spPr>
          <a:xfrm>
            <a:off x="6548510" y="2053527"/>
            <a:ext cx="2320279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3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F4734F8-9AB9-4CD6-BA01-2B2E9673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議論の状況整理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E42009F-B8B6-493E-B255-0638C1DFFA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前ページの要素が、現在どのような状況か整理する。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="" xmlns:a16="http://schemas.microsoft.com/office/drawing/2014/main" id="{67A94A86-6EDD-44DF-AE3B-0BFD332D9E0B}"/>
              </a:ext>
            </a:extLst>
          </p:cNvPr>
          <p:cNvSpPr/>
          <p:nvPr/>
        </p:nvSpPr>
        <p:spPr>
          <a:xfrm>
            <a:off x="733637" y="2745677"/>
            <a:ext cx="2320279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誰に対して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作成するか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="" xmlns:a16="http://schemas.microsoft.com/office/drawing/2014/main" id="{4931E888-13DE-4AED-955D-9714B9091ABA}"/>
              </a:ext>
            </a:extLst>
          </p:cNvPr>
          <p:cNvSpPr/>
          <p:nvPr/>
        </p:nvSpPr>
        <p:spPr>
          <a:xfrm>
            <a:off x="733636" y="3923893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どんなテーマの資料を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作成するか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1E4C945F-5BB0-47D5-940D-66CD2D3FB0ED}"/>
              </a:ext>
            </a:extLst>
          </p:cNvPr>
          <p:cNvSpPr/>
          <p:nvPr/>
        </p:nvSpPr>
        <p:spPr>
          <a:xfrm>
            <a:off x="733637" y="5102109"/>
            <a:ext cx="2320279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どのような</a:t>
            </a:r>
            <a:r>
              <a:rPr kumimoji="1" lang="ja-JP" altLang="en-US" sz="1600" dirty="0">
                <a:solidFill>
                  <a:sysClr val="windowText" lastClr="000000"/>
                </a:solidFill>
              </a:rPr>
              <a:t>構成とするか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89C554F-D518-4028-B847-E300CF141509}"/>
              </a:ext>
            </a:extLst>
          </p:cNvPr>
          <p:cNvSpPr/>
          <p:nvPr/>
        </p:nvSpPr>
        <p:spPr>
          <a:xfrm>
            <a:off x="733636" y="2031999"/>
            <a:ext cx="2320279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要素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6608B51-B0D4-4B79-B329-378981B687FF}"/>
              </a:ext>
            </a:extLst>
          </p:cNvPr>
          <p:cNvSpPr/>
          <p:nvPr/>
        </p:nvSpPr>
        <p:spPr>
          <a:xfrm>
            <a:off x="3274129" y="2031999"/>
            <a:ext cx="1413281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状況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="" xmlns:a16="http://schemas.microsoft.com/office/drawing/2014/main" id="{C09E414E-4D09-4466-A5A2-CE915E5E8DE4}"/>
              </a:ext>
            </a:extLst>
          </p:cNvPr>
          <p:cNvSpPr/>
          <p:nvPr/>
        </p:nvSpPr>
        <p:spPr>
          <a:xfrm>
            <a:off x="3274129" y="2764603"/>
            <a:ext cx="1413281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議論終了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="" xmlns:a16="http://schemas.microsoft.com/office/drawing/2014/main" id="{1289E284-9A06-47DD-89EA-62769CB13B89}"/>
              </a:ext>
            </a:extLst>
          </p:cNvPr>
          <p:cNvSpPr/>
          <p:nvPr/>
        </p:nvSpPr>
        <p:spPr>
          <a:xfrm>
            <a:off x="3274128" y="3931588"/>
            <a:ext cx="1413281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議論中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="" xmlns:a16="http://schemas.microsoft.com/office/drawing/2014/main" id="{86C46CBE-F433-4593-976A-0ADDCEEAC766}"/>
              </a:ext>
            </a:extLst>
          </p:cNvPr>
          <p:cNvSpPr/>
          <p:nvPr/>
        </p:nvSpPr>
        <p:spPr>
          <a:xfrm>
            <a:off x="3274127" y="5098573"/>
            <a:ext cx="1413281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議論中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89CD2EBE-B28A-4163-ADBE-C20EBAF4C869}"/>
              </a:ext>
            </a:extLst>
          </p:cNvPr>
          <p:cNvSpPr/>
          <p:nvPr/>
        </p:nvSpPr>
        <p:spPr>
          <a:xfrm>
            <a:off x="4907625" y="2031999"/>
            <a:ext cx="6903376" cy="494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="" xmlns:a16="http://schemas.microsoft.com/office/drawing/2014/main" id="{01EE3433-5F76-4B6A-A90A-6E03FDD12D93}"/>
              </a:ext>
            </a:extLst>
          </p:cNvPr>
          <p:cNvSpPr/>
          <p:nvPr/>
        </p:nvSpPr>
        <p:spPr>
          <a:xfrm>
            <a:off x="4907623" y="2745677"/>
            <a:ext cx="6903376" cy="8000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以下の２項目に決定した。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・プログラミングの経験がある人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  <a:latin typeface="+mn-ea"/>
              </a:rPr>
              <a:t>・スマホアプリケーションの開発経験がない人</a:t>
            </a:r>
            <a:endParaRPr lang="en-US" altLang="ja-JP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="" xmlns:a16="http://schemas.microsoft.com/office/drawing/2014/main" id="{93FF9828-D905-4CDE-9DDB-614412EC53FD}"/>
              </a:ext>
            </a:extLst>
          </p:cNvPr>
          <p:cNvSpPr/>
          <p:nvPr/>
        </p:nvSpPr>
        <p:spPr>
          <a:xfrm>
            <a:off x="4940174" y="3923892"/>
            <a:ext cx="6903376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</a:rPr>
              <a:t>以下の選択肢で議論中。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</a:rPr>
              <a:t>・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React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をテーマにした資料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</a:rPr>
              <a:t>・多種のフレームワークを比較した資料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="" xmlns:a16="http://schemas.microsoft.com/office/drawing/2014/main" id="{783ABC0F-4954-4901-980F-540F658EAFFE}"/>
              </a:ext>
            </a:extLst>
          </p:cNvPr>
          <p:cNvSpPr/>
          <p:nvPr/>
        </p:nvSpPr>
        <p:spPr>
          <a:xfrm>
            <a:off x="4940174" y="5098572"/>
            <a:ext cx="6903376" cy="800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600" dirty="0">
                <a:solidFill>
                  <a:sysClr val="windowText" lastClr="000000"/>
                </a:solidFill>
              </a:rPr>
              <a:t>以下の選択肢で議論中。 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</a:rPr>
              <a:t>・技術を羅列したテクニック集のようなもの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r>
              <a:rPr lang="ja-JP" altLang="en-US" sz="1600" dirty="0">
                <a:solidFill>
                  <a:sysClr val="windowText" lastClr="000000"/>
                </a:solidFill>
              </a:rPr>
              <a:t>・開発の一連の流れを記した入門書のようなもの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="" xmlns:a16="http://schemas.microsoft.com/office/drawing/2014/main" id="{4A53E06E-D843-4995-A96F-F4F9E721D1B8}"/>
              </a:ext>
            </a:extLst>
          </p:cNvPr>
          <p:cNvSpPr/>
          <p:nvPr/>
        </p:nvSpPr>
        <p:spPr>
          <a:xfrm>
            <a:off x="733636" y="6008533"/>
            <a:ext cx="11109914" cy="6142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議論中の要素について、次ページから検討し結論を導く。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CAC1EAF-44ED-4C8D-B668-57E553A5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検討の前提事項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05AB197-C38F-440A-9265-CC63F593B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検討する上での前提事項を以下に示す。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8F16758-0E90-41E7-9427-6B9F38D2B7DD}"/>
              </a:ext>
            </a:extLst>
          </p:cNvPr>
          <p:cNvSpPr/>
          <p:nvPr/>
        </p:nvSpPr>
        <p:spPr>
          <a:xfrm>
            <a:off x="1380844" y="3018406"/>
            <a:ext cx="9008125" cy="252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月の勉強会で決めた「</a:t>
            </a:r>
            <a:r>
              <a:rPr kumimoji="1" lang="en-US" altLang="ja-JP" dirty="0"/>
              <a:t>React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アプリ開発」「日記アプリの作成」を前提とする。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・当初に決めたスケジュールであるアプリの作成期間のエンド（</a:t>
            </a:r>
            <a:r>
              <a:rPr lang="en-US" altLang="ja-JP" dirty="0"/>
              <a:t>12</a:t>
            </a:r>
            <a:r>
              <a:rPr lang="ja-JP" altLang="en-US" dirty="0"/>
              <a:t>月）は死守する。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・チームメンバーにスマホアプリケーションの実務経験者はいない。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・読み手は前項で決めた内容を想定する。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61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0FFF5A7-5742-415B-AF47-2386FE1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要素検討「どんなテーマの資料を作成するか」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A1F103D-AC3B-4D1B-90A3-91B778AF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どんなテーマの資料を作成するかの選択肢を比較して検討する。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="" xmlns:a16="http://schemas.microsoft.com/office/drawing/2014/main" id="{9B99364D-28B0-49CD-9257-0A6C2623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11038"/>
              </p:ext>
            </p:extLst>
          </p:nvPr>
        </p:nvGraphicFramePr>
        <p:xfrm>
          <a:off x="819890" y="2222303"/>
          <a:ext cx="10333731" cy="326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02">
                  <a:extLst>
                    <a:ext uri="{9D8B030D-6E8A-4147-A177-3AD203B41FA5}">
                      <a16:colId xmlns="" xmlns:a16="http://schemas.microsoft.com/office/drawing/2014/main" val="3548480398"/>
                    </a:ext>
                  </a:extLst>
                </a:gridCol>
                <a:gridCol w="1400493">
                  <a:extLst>
                    <a:ext uri="{9D8B030D-6E8A-4147-A177-3AD203B41FA5}">
                      <a16:colId xmlns="" xmlns:a16="http://schemas.microsoft.com/office/drawing/2014/main" val="2884901088"/>
                    </a:ext>
                  </a:extLst>
                </a:gridCol>
                <a:gridCol w="3366670">
                  <a:extLst>
                    <a:ext uri="{9D8B030D-6E8A-4147-A177-3AD203B41FA5}">
                      <a16:colId xmlns="" xmlns:a16="http://schemas.microsoft.com/office/drawing/2014/main" val="1820809352"/>
                    </a:ext>
                  </a:extLst>
                </a:gridCol>
                <a:gridCol w="489268">
                  <a:extLst>
                    <a:ext uri="{9D8B030D-6E8A-4147-A177-3AD203B41FA5}">
                      <a16:colId xmlns="" xmlns:a16="http://schemas.microsoft.com/office/drawing/2014/main" val="4154079328"/>
                    </a:ext>
                  </a:extLst>
                </a:gridCol>
                <a:gridCol w="3128967">
                  <a:extLst>
                    <a:ext uri="{9D8B030D-6E8A-4147-A177-3AD203B41FA5}">
                      <a16:colId xmlns="" xmlns:a16="http://schemas.microsoft.com/office/drawing/2014/main" val="3033380917"/>
                    </a:ext>
                  </a:extLst>
                </a:gridCol>
                <a:gridCol w="532331">
                  <a:extLst>
                    <a:ext uri="{9D8B030D-6E8A-4147-A177-3AD203B41FA5}">
                      <a16:colId xmlns="" xmlns:a16="http://schemas.microsoft.com/office/drawing/2014/main" val="4095492811"/>
                    </a:ext>
                  </a:extLst>
                </a:gridCol>
              </a:tblGrid>
              <a:tr h="55785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概念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比較観点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bg1"/>
                          </a:solidFill>
                        </a:rPr>
                        <a:t>React</a:t>
                      </a:r>
                      <a:r>
                        <a:rPr lang="ja-JP" altLang="en-US" sz="1400" dirty="0" smtClean="0">
                          <a:solidFill>
                            <a:schemeClr val="bg1"/>
                          </a:solidFill>
                        </a:rPr>
                        <a:t>をテーマにした資料</a:t>
                      </a:r>
                      <a:endParaRPr lang="en-US" altLang="ja-JP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bg1"/>
                          </a:solidFill>
                        </a:rPr>
                        <a:t>多種のフレームワークを比較した資料</a:t>
                      </a:r>
                      <a:endParaRPr lang="en-US" altLang="ja-JP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165429"/>
                  </a:ext>
                </a:extLst>
              </a:tr>
              <a:tr h="949469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人</a:t>
                      </a:r>
                    </a:p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読み手への配慮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初心者に向けての情報を絞り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単純な資料となり、初心者に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とって読みやすい資料となると判断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初心者に向けての情報を絞りきれていない。初心者に向けた本は情報を絞るのが一般的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0232905"/>
                  </a:ext>
                </a:extLst>
              </a:tr>
              <a:tr h="88878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技術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開発者の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技術力向上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一つの知識に絞ることで</a:t>
                      </a:r>
                      <a:r>
                        <a:rPr kumimoji="1" lang="en-US" altLang="ja-JP" sz="1400" dirty="0"/>
                        <a:t>React</a:t>
                      </a:r>
                      <a:r>
                        <a:rPr kumimoji="1" lang="ja-JP" altLang="en-US" sz="1400" dirty="0"/>
                        <a:t>に関する基礎知識がつくと判断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幅広な技術を学ぶことで</a:t>
                      </a:r>
                      <a:r>
                        <a:rPr kumimoji="1" lang="ja-JP" altLang="en-US" sz="1400" dirty="0" smtClean="0"/>
                        <a:t>、様々な知識が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つくと判断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5542822"/>
                  </a:ext>
                </a:extLst>
              </a:tr>
              <a:tr h="86798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スケジュール管理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React</a:t>
                      </a:r>
                      <a:r>
                        <a:rPr kumimoji="1" lang="ja-JP" altLang="en-US" sz="1400" dirty="0"/>
                        <a:t>と勉強対象を絞り込むことで、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ある程度の総量が見え、スケジュールの管理がしやすい。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勉強の対象を絞りこむことができず総量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の目安が見えない。そのため、スケジュール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管理が困難を極める。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1794126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DB0B5254-A100-4382-BBF3-76A79000255D}"/>
              </a:ext>
            </a:extLst>
          </p:cNvPr>
          <p:cNvSpPr/>
          <p:nvPr/>
        </p:nvSpPr>
        <p:spPr>
          <a:xfrm>
            <a:off x="431799" y="5653775"/>
            <a:ext cx="11109914" cy="6924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ysClr val="windowText" lastClr="000000"/>
                </a:solidFill>
              </a:rPr>
              <a:t>簡単な比較ではあるが、読み手への配慮やスケジュール管理のしやすさを考慮して、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  <a:p>
            <a:r>
              <a:rPr lang="ja-JP" altLang="en-US" sz="1600" dirty="0" smtClean="0">
                <a:solidFill>
                  <a:sysClr val="windowText" lastClr="000000"/>
                </a:solidFill>
              </a:rPr>
              <a:t>「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ja-JP" sz="1600" dirty="0">
                <a:solidFill>
                  <a:sysClr val="windowText" lastClr="000000"/>
                </a:solidFill>
              </a:rPr>
              <a:t>React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をテーマにした資料」が妥当である。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0FFF5A7-5742-415B-AF47-2386FE19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要素検討「</a:t>
            </a:r>
            <a:r>
              <a:rPr lang="ja-JP" altLang="en-US" dirty="0">
                <a:solidFill>
                  <a:sysClr val="windowText" lastClr="000000"/>
                </a:solidFill>
              </a:rPr>
              <a:t>どのような構成とするか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9A1F103D-AC3B-4D1B-90A3-91B778AF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ysClr val="windowText" lastClr="000000"/>
                </a:solidFill>
              </a:rPr>
              <a:t>どのような構成とするかの</a:t>
            </a:r>
            <a:r>
              <a:rPr kumimoji="1" lang="ja-JP" altLang="en-US" dirty="0"/>
              <a:t>選択肢を比較して検討する。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="" xmlns:a16="http://schemas.microsoft.com/office/drawing/2014/main" id="{9B99364D-28B0-49CD-9257-0A6C2623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35199"/>
              </p:ext>
            </p:extLst>
          </p:nvPr>
        </p:nvGraphicFramePr>
        <p:xfrm>
          <a:off x="792460" y="2139671"/>
          <a:ext cx="10657877" cy="282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02">
                  <a:extLst>
                    <a:ext uri="{9D8B030D-6E8A-4147-A177-3AD203B41FA5}">
                      <a16:colId xmlns="" xmlns:a16="http://schemas.microsoft.com/office/drawing/2014/main" val="3548480398"/>
                    </a:ext>
                  </a:extLst>
                </a:gridCol>
                <a:gridCol w="1400493">
                  <a:extLst>
                    <a:ext uri="{9D8B030D-6E8A-4147-A177-3AD203B41FA5}">
                      <a16:colId xmlns="" xmlns:a16="http://schemas.microsoft.com/office/drawing/2014/main" val="2884901088"/>
                    </a:ext>
                  </a:extLst>
                </a:gridCol>
                <a:gridCol w="3366670">
                  <a:extLst>
                    <a:ext uri="{9D8B030D-6E8A-4147-A177-3AD203B41FA5}">
                      <a16:colId xmlns="" xmlns:a16="http://schemas.microsoft.com/office/drawing/2014/main" val="1820809352"/>
                    </a:ext>
                  </a:extLst>
                </a:gridCol>
                <a:gridCol w="489268">
                  <a:extLst>
                    <a:ext uri="{9D8B030D-6E8A-4147-A177-3AD203B41FA5}">
                      <a16:colId xmlns="" xmlns:a16="http://schemas.microsoft.com/office/drawing/2014/main" val="4154079328"/>
                    </a:ext>
                  </a:extLst>
                </a:gridCol>
                <a:gridCol w="3303056">
                  <a:extLst>
                    <a:ext uri="{9D8B030D-6E8A-4147-A177-3AD203B41FA5}">
                      <a16:colId xmlns="" xmlns:a16="http://schemas.microsoft.com/office/drawing/2014/main" val="3033380917"/>
                    </a:ext>
                  </a:extLst>
                </a:gridCol>
                <a:gridCol w="682388">
                  <a:extLst>
                    <a:ext uri="{9D8B030D-6E8A-4147-A177-3AD203B41FA5}">
                      <a16:colId xmlns="" xmlns:a16="http://schemas.microsoft.com/office/drawing/2014/main" val="4095492811"/>
                    </a:ext>
                  </a:extLst>
                </a:gridCol>
              </a:tblGrid>
              <a:tr h="34875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概念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比較観点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lang="ja-JP" altLang="en-US" sz="1400" dirty="0" smtClean="0">
                          <a:solidFill>
                            <a:schemeClr val="bg1"/>
                          </a:solidFill>
                        </a:rPr>
                        <a:t>技術を羅列したテクニック集のようなもの</a:t>
                      </a:r>
                      <a:endParaRPr lang="en-US" altLang="ja-JP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lang="ja-JP" altLang="en-US" sz="1400" dirty="0" smtClean="0">
                          <a:solidFill>
                            <a:schemeClr val="bg1"/>
                          </a:solidFill>
                        </a:rPr>
                        <a:t>開発の一連の流れを記した入門書のようなもの</a:t>
                      </a:r>
                      <a:endParaRPr lang="en-US" altLang="ja-JP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165429"/>
                  </a:ext>
                </a:extLst>
              </a:tr>
              <a:tr h="8619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人</a:t>
                      </a:r>
                    </a:p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読み手への配慮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テクニック集</a:t>
                      </a:r>
                      <a:r>
                        <a:rPr kumimoji="1" lang="ja-JP" altLang="en-US" sz="1400" dirty="0"/>
                        <a:t>だと一連の流れを把握できず、初心者の場合、スマホアプリ開発の全体像を理解できない。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一連の</a:t>
                      </a:r>
                      <a:r>
                        <a:rPr kumimoji="1" lang="ja-JP" altLang="en-US" sz="1400" dirty="0" smtClean="0"/>
                        <a:t>流れを把握でき</a:t>
                      </a:r>
                      <a:r>
                        <a:rPr kumimoji="1" lang="ja-JP" altLang="en-US" sz="1400" dirty="0"/>
                        <a:t>、初心者にとって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スマホアプリ開発の全体像を理解しやすい。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90232905"/>
                  </a:ext>
                </a:extLst>
              </a:tr>
              <a:tr h="592875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技術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開発者の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技術力向上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全般的な技術を学ぶことができる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スマホアプリ開発の基礎的な技術を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学ぶことができる。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5542822"/>
                  </a:ext>
                </a:extLst>
              </a:tr>
              <a:tr h="102449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スケジュール管理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一つの技術だけであれば、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公式サイトなどから総量を把握できるので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スケジュール管理しやすい。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設計や開発の流れは言語等によって大きく変わらないため、経験から総量を把握でき、スケジュール管理しやすい。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1794126"/>
                  </a:ext>
                </a:extLst>
              </a:tr>
            </a:tbl>
          </a:graphicData>
        </a:graphic>
      </p:graphicFrame>
      <p:sp>
        <p:nvSpPr>
          <p:cNvPr id="6" name="四角形: 角を丸くする 5">
            <a:extLst>
              <a:ext uri="{FF2B5EF4-FFF2-40B4-BE49-F238E27FC236}">
                <a16:creationId xmlns="" xmlns:a16="http://schemas.microsoft.com/office/drawing/2014/main" id="{DB0B5254-A100-4382-BBF3-76A79000255D}"/>
              </a:ext>
            </a:extLst>
          </p:cNvPr>
          <p:cNvSpPr/>
          <p:nvPr/>
        </p:nvSpPr>
        <p:spPr>
          <a:xfrm>
            <a:off x="431799" y="5253257"/>
            <a:ext cx="11109914" cy="9837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ysClr val="windowText" lastClr="000000"/>
                </a:solidFill>
              </a:rPr>
              <a:t>簡単な比較ではあるが、読み手への配慮を考慮して、</a:t>
            </a:r>
            <a:r>
              <a:rPr lang="ja-JP" altLang="en-US" sz="1600" dirty="0" smtClean="0">
                <a:solidFill>
                  <a:sysClr val="windowText" lastClr="000000"/>
                </a:solidFill>
              </a:rPr>
              <a:t>「開発</a:t>
            </a:r>
            <a:r>
              <a:rPr lang="ja-JP" altLang="en-US" sz="1600" dirty="0">
                <a:solidFill>
                  <a:sysClr val="windowText" lastClr="000000"/>
                </a:solidFill>
              </a:rPr>
              <a:t>の一連の流れを記した入門書のようなもの」が妥当である。</a:t>
            </a:r>
            <a:endParaRPr lang="en-US" altLang="ja-JP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1102</Words>
  <Application>Microsoft Office PowerPoint</Application>
  <PresentationFormat>ワイド画面</PresentationFormat>
  <Paragraphs>167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Meiryo UI</vt:lpstr>
      <vt:lpstr>游ゴシック</vt:lpstr>
      <vt:lpstr>Arial</vt:lpstr>
      <vt:lpstr>Office テーマ</vt:lpstr>
      <vt:lpstr>PowerPoint プレゼンテーション</vt:lpstr>
      <vt:lpstr>目次</vt:lpstr>
      <vt:lpstr>本資料のテーマ</vt:lpstr>
      <vt:lpstr>経緯と目的</vt:lpstr>
      <vt:lpstr>議論の要約</vt:lpstr>
      <vt:lpstr>議論の状況整理</vt:lpstr>
      <vt:lpstr>検討の前提事項</vt:lpstr>
      <vt:lpstr>要素検討「どんなテーマの資料を作成するか」</vt:lpstr>
      <vt:lpstr>要素検討「どのような構成とするか」</vt:lpstr>
      <vt:lpstr>結論</vt:lpstr>
      <vt:lpstr>今後の課題整理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98</cp:revision>
  <dcterms:created xsi:type="dcterms:W3CDTF">2018-05-15T23:29:50Z</dcterms:created>
  <dcterms:modified xsi:type="dcterms:W3CDTF">2018-05-22T07:27:59Z</dcterms:modified>
</cp:coreProperties>
</file>