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9" r:id="rId2"/>
    <p:sldId id="274" r:id="rId3"/>
    <p:sldId id="277" r:id="rId4"/>
    <p:sldId id="272" r:id="rId5"/>
    <p:sldId id="270" r:id="rId6"/>
    <p:sldId id="276"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dirty="0" smtClean="0"/>
              <a:t>DOM</a:t>
            </a:r>
            <a:r>
              <a:rPr lang="ja-JP" altLang="en-US" dirty="0" smtClean="0"/>
              <a:t> </a:t>
            </a:r>
            <a:r>
              <a:rPr dirty="0" smtClean="0"/>
              <a:t>- </a:t>
            </a:r>
            <a:r>
              <a:rPr dirty="0"/>
              <a:t>概要</a:t>
            </a:r>
          </a:p>
        </p:txBody>
      </p:sp>
      <p:grpSp>
        <p:nvGrpSpPr>
          <p:cNvPr id="129" name="Group 129"/>
          <p:cNvGrpSpPr/>
          <p:nvPr/>
        </p:nvGrpSpPr>
        <p:grpSpPr>
          <a:xfrm>
            <a:off x="440919" y="1157656"/>
            <a:ext cx="11340775" cy="885367"/>
            <a:chOff x="-26029" y="-6975"/>
            <a:chExt cx="11190960" cy="885365"/>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a:p>
          </p:txBody>
        </p:sp>
        <p:sp>
          <p:nvSpPr>
            <p:cNvPr id="128" name="Shape 128"/>
            <p:cNvSpPr/>
            <p:nvPr/>
          </p:nvSpPr>
          <p:spPr>
            <a:xfrm>
              <a:off x="-26029" y="-6975"/>
              <a:ext cx="11164932" cy="8853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4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400" kern="1200" dirty="0" smtClean="0">
                  <a:solidFill>
                    <a:schemeClr val="tx1"/>
                  </a:solidFill>
                  <a:latin typeface="Meiryo UI" panose="020B0604030504040204" pitchFamily="50" charset="-128"/>
                  <a:ea typeface="Meiryo UI" panose="020B0604030504040204" pitchFamily="50" charset="-128"/>
                </a:rPr>
                <a:t>、</a:t>
              </a:r>
              <a:r>
                <a:rPr kumimoji="1" sz="24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400" kern="1200" dirty="0">
                  <a:solidFill>
                    <a:schemeClr val="tx1"/>
                  </a:solidFill>
                  <a:latin typeface="Meiryo UI" panose="020B0604030504040204" pitchFamily="50" charset="-128"/>
                  <a:ea typeface="Meiryo UI" panose="020B0604030504040204" pitchFamily="50" charset="-128"/>
                </a:rPr>
                <a:t>、</a:t>
              </a:r>
              <a:r>
                <a:rPr kumimoji="1" sz="24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400" kern="1200" dirty="0" smtClean="0">
                  <a:solidFill>
                    <a:schemeClr val="tx1"/>
                  </a:solidFill>
                  <a:latin typeface="Meiryo UI" panose="020B0604030504040204" pitchFamily="50" charset="-128"/>
                  <a:ea typeface="Meiryo UI" panose="020B0604030504040204" pitchFamily="50" charset="-128"/>
                </a:rPr>
                <a:t>も</a:t>
              </a:r>
              <a:r>
                <a:rPr kumimoji="1" lang="ja-JP" altLang="en-US" sz="2400" kern="1200" dirty="0">
                  <a:solidFill>
                    <a:schemeClr val="tx1"/>
                  </a:solidFill>
                  <a:latin typeface="Meiryo UI" panose="020B0604030504040204" pitchFamily="50" charset="-128"/>
                  <a:ea typeface="Meiryo UI" panose="020B0604030504040204" pitchFamily="50" charset="-128"/>
                </a:rPr>
                <a:t>と</a:t>
              </a:r>
              <a:r>
                <a:rPr kumimoji="1" sz="2400" kern="1200" dirty="0" smtClean="0">
                  <a:solidFill>
                    <a:schemeClr val="tx1"/>
                  </a:solidFill>
                  <a:latin typeface="Meiryo UI" panose="020B0604030504040204" pitchFamily="50" charset="-128"/>
                  <a:ea typeface="Meiryo UI" panose="020B0604030504040204" pitchFamily="50" charset="-128"/>
                </a:rPr>
                <a:t>にレンダリング</a:t>
              </a:r>
              <a:r>
                <a:rPr kumimoji="1" lang="ja-JP" altLang="en-US" sz="2400" kern="1200" dirty="0" smtClean="0">
                  <a:solidFill>
                    <a:schemeClr val="tx1"/>
                  </a:solidFill>
                  <a:latin typeface="Meiryo UI" panose="020B0604030504040204" pitchFamily="50" charset="-128"/>
                  <a:ea typeface="Meiryo UI" panose="020B0604030504040204" pitchFamily="50" charset="-128"/>
                </a:rPr>
                <a:t>が行われます</a:t>
              </a:r>
              <a:r>
                <a:rPr kumimoji="1" sz="2400" kern="1200" dirty="0" smtClean="0">
                  <a:solidFill>
                    <a:schemeClr val="tx1"/>
                  </a:solidFill>
                  <a:latin typeface="Meiryo UI" panose="020B0604030504040204" pitchFamily="50" charset="-128"/>
                  <a:ea typeface="Meiryo UI" panose="020B0604030504040204" pitchFamily="50" charset="-128"/>
                </a:rPr>
                <a:t>。</a:t>
              </a:r>
              <a:endParaRPr kumimoji="1" sz="24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400" kern="1200" dirty="0" smtClean="0">
                  <a:solidFill>
                    <a:schemeClr val="tx1"/>
                  </a:solidFill>
                  <a:latin typeface="Meiryo UI" panose="020B0604030504040204" pitchFamily="50" charset="-128"/>
                  <a:ea typeface="Meiryo UI" panose="020B0604030504040204" pitchFamily="50" charset="-128"/>
                </a:rPr>
                <a:t>HTML</a:t>
              </a:r>
              <a:r>
                <a:rPr kumimoji="1" lang="ja-JP" altLang="en-US" sz="2400" kern="1200" dirty="0" smtClean="0">
                  <a:solidFill>
                    <a:schemeClr val="tx1"/>
                  </a:solidFill>
                  <a:latin typeface="Meiryo UI" panose="020B0604030504040204" pitchFamily="50" charset="-128"/>
                  <a:ea typeface="Meiryo UI" panose="020B0604030504040204" pitchFamily="50" charset="-128"/>
                </a:rPr>
                <a:t>文書</a:t>
              </a:r>
              <a:r>
                <a:rPr kumimoji="1" sz="2400" kern="1200" dirty="0" smtClean="0">
                  <a:solidFill>
                    <a:schemeClr val="tx1"/>
                  </a:solidFill>
                  <a:latin typeface="Meiryo UI" panose="020B0604030504040204" pitchFamily="50" charset="-128"/>
                  <a:ea typeface="Meiryo UI" panose="020B0604030504040204" pitchFamily="50" charset="-128"/>
                </a:rPr>
                <a:t>や</a:t>
              </a:r>
              <a:r>
                <a:rPr kumimoji="1" sz="24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Documnet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57657"/>
            <a:ext cx="11340775" cy="885367"/>
            <a:chOff x="-26029" y="-6974"/>
            <a:chExt cx="11190960" cy="885365"/>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a:p>
          </p:txBody>
        </p:sp>
        <p:sp>
          <p:nvSpPr>
            <p:cNvPr id="19" name="Shape 128"/>
            <p:cNvSpPr/>
            <p:nvPr/>
          </p:nvSpPr>
          <p:spPr>
            <a:xfrm>
              <a:off x="-26029" y="-6974"/>
              <a:ext cx="11164932" cy="8853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400" kern="1200" dirty="0">
                  <a:solidFill>
                    <a:schemeClr val="tx1"/>
                  </a:solidFill>
                  <a:latin typeface="Meiryo UI" panose="020B0604030504040204" pitchFamily="50" charset="-128"/>
                  <a:ea typeface="Meiryo UI" panose="020B0604030504040204" pitchFamily="50" charset="-128"/>
                </a:rPr>
                <a:t>DOM</a:t>
              </a:r>
              <a:r>
                <a:rPr kumimoji="1" lang="ja-JP" altLang="en-US" sz="24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400" kern="1200" dirty="0">
                  <a:solidFill>
                    <a:schemeClr val="tx1"/>
                  </a:solidFill>
                  <a:latin typeface="Meiryo UI" panose="020B0604030504040204" pitchFamily="50" charset="-128"/>
                  <a:ea typeface="Meiryo UI" panose="020B0604030504040204" pitchFamily="50" charset="-128"/>
                </a:rPr>
                <a:t>ノード</a:t>
              </a:r>
              <a:r>
                <a:rPr kumimoji="1" lang="en-US" altLang="ja-JP" sz="2400" kern="1200" dirty="0">
                  <a:solidFill>
                    <a:schemeClr val="tx1"/>
                  </a:solidFill>
                  <a:latin typeface="Meiryo UI" panose="020B0604030504040204" pitchFamily="50" charset="-128"/>
                  <a:ea typeface="Meiryo UI" panose="020B0604030504040204" pitchFamily="50" charset="-128"/>
                </a:rPr>
                <a:t>(</a:t>
              </a:r>
              <a:r>
                <a:rPr kumimoji="1" lang="ja-JP" altLang="en-US" sz="2400" kern="1200" dirty="0">
                  <a:solidFill>
                    <a:schemeClr val="tx1"/>
                  </a:solidFill>
                  <a:latin typeface="Meiryo UI" panose="020B0604030504040204" pitchFamily="50" charset="-128"/>
                  <a:ea typeface="Meiryo UI" panose="020B0604030504040204" pitchFamily="50" charset="-128"/>
                </a:rPr>
                <a:t>要素</a:t>
              </a:r>
              <a:r>
                <a:rPr kumimoji="1" lang="en-US" altLang="ja-JP" sz="2400" kern="1200" dirty="0">
                  <a:solidFill>
                    <a:schemeClr val="tx1"/>
                  </a:solidFill>
                  <a:latin typeface="Meiryo UI" panose="020B0604030504040204" pitchFamily="50" charset="-128"/>
                  <a:ea typeface="Meiryo UI" panose="020B0604030504040204" pitchFamily="50" charset="-128"/>
                </a:rPr>
                <a:t>)</a:t>
              </a:r>
              <a:r>
                <a:rPr kumimoji="1" lang="ja-JP" altLang="en-US" sz="24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400" kern="1200" dirty="0">
                  <a:solidFill>
                    <a:schemeClr val="tx1"/>
                  </a:solidFill>
                  <a:latin typeface="Meiryo UI" panose="020B0604030504040204" pitchFamily="50" charset="-128"/>
                  <a:ea typeface="Meiryo UI" panose="020B0604030504040204" pitchFamily="50" charset="-128"/>
                </a:rPr>
                <a:t>DOM</a:t>
              </a:r>
              <a:r>
                <a:rPr kumimoji="1" lang="ja-JP" altLang="en-US" sz="24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400" kern="1200" dirty="0" smtClean="0">
                  <a:solidFill>
                    <a:schemeClr val="tx1"/>
                  </a:solidFill>
                  <a:latin typeface="Meiryo UI" panose="020B0604030504040204" pitchFamily="50" charset="-128"/>
                  <a:ea typeface="Meiryo UI" panose="020B0604030504040204" pitchFamily="50" charset="-128"/>
                </a:rPr>
                <a:t>。</a:t>
              </a:r>
              <a:endParaRPr kumimoji="1" lang="ja-JP" altLang="en-US" sz="24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400" dirty="0" smtClean="0"/>
                <a:t>従来のレンダリングでは、新しい情報をもとに毎回</a:t>
              </a:r>
              <a:r>
                <a:rPr lang="en-US" altLang="ja-JP" sz="2400" dirty="0" smtClean="0"/>
                <a:t>DOM</a:t>
              </a:r>
              <a:r>
                <a:rPr lang="ja-JP" altLang="en-US" sz="2400" dirty="0" smtClean="0"/>
                <a:t>をいちから作成します。</a:t>
              </a:r>
              <a:endParaRPr lang="en-US" altLang="ja-JP" sz="2400" dirty="0" smtClean="0"/>
            </a:p>
            <a:p>
              <a:pPr>
                <a:lnSpc>
                  <a:spcPct val="90000"/>
                </a:lnSpc>
                <a:spcBef>
                  <a:spcPts val="1000"/>
                </a:spcBef>
                <a:defRPr sz="2000"/>
              </a:pPr>
              <a:r>
                <a:rPr lang="en-US" sz="2400" dirty="0" smtClean="0"/>
                <a:t>React</a:t>
              </a:r>
              <a:r>
                <a:rPr lang="ja-JP" altLang="en-US" sz="2400" dirty="0" smtClean="0"/>
                <a:t>を利用した場合では、仮想</a:t>
              </a:r>
              <a:r>
                <a:rPr lang="en-US" altLang="ja-JP" sz="2400" dirty="0" smtClean="0"/>
                <a:t>DOM</a:t>
              </a:r>
              <a:r>
                <a:rPr lang="ja-JP" altLang="en-US" sz="2400" dirty="0" smtClean="0"/>
                <a:t>を作成した後、実</a:t>
              </a:r>
              <a:r>
                <a:rPr lang="en-US" altLang="ja-JP" sz="2400" dirty="0" smtClean="0"/>
                <a:t>DOM</a:t>
              </a:r>
              <a:r>
                <a:rPr lang="ja-JP" altLang="en-US" sz="2400" dirty="0" smtClean="0"/>
                <a:t>に反映させます。</a:t>
              </a:r>
              <a:endParaRPr sz="2400" dirty="0"/>
            </a:p>
          </p:txBody>
        </p:sp>
        <p:sp>
          <p:nvSpPr>
            <p:cNvPr id="63" name="Shape 128"/>
            <p:cNvSpPr/>
            <p:nvPr/>
          </p:nvSpPr>
          <p:spPr>
            <a:xfrm>
              <a:off x="-1" y="223343"/>
              <a:ext cx="11164932" cy="4247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4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React</a:t>
            </a:r>
            <a:r>
              <a:rPr lang="ja-JP" altLang="en-US" sz="2400" dirty="0"/>
              <a:t>で</a:t>
            </a:r>
            <a:r>
              <a:rPr lang="ja-JP" altLang="en-US" sz="2400" dirty="0" smtClean="0"/>
              <a:t>は、ページ表示時に実</a:t>
            </a:r>
            <a:r>
              <a:rPr lang="en-US" altLang="ja-JP" sz="2400" dirty="0" smtClean="0"/>
              <a:t>DOM</a:t>
            </a:r>
            <a:r>
              <a:rPr lang="ja-JP" altLang="en-US" sz="2400" dirty="0"/>
              <a:t>と対構造と</a:t>
            </a:r>
            <a:r>
              <a:rPr lang="ja-JP" altLang="en-US" sz="2400" dirty="0" smtClean="0"/>
              <a:t>なる仮想</a:t>
            </a:r>
            <a:r>
              <a:rPr lang="en-US" altLang="ja-JP" sz="2400" dirty="0" smtClean="0"/>
              <a:t>DOM</a:t>
            </a:r>
            <a:r>
              <a:rPr lang="ja-JP" altLang="en-US" sz="2400" dirty="0"/>
              <a:t>を定義</a:t>
            </a:r>
            <a:r>
              <a:rPr lang="ja-JP" altLang="en-US" sz="2400" dirty="0" smtClean="0"/>
              <a:t>し、</a:t>
            </a:r>
            <a:endParaRPr lang="en-US" altLang="ja-JP" sz="2400" dirty="0" smtClean="0"/>
          </a:p>
          <a:p>
            <a:pPr marL="0" indent="0">
              <a:buNone/>
            </a:pPr>
            <a:r>
              <a:rPr lang="ja-JP" altLang="en-US" sz="2400" dirty="0" smtClean="0"/>
              <a:t>差分比較を行います。そして、実</a:t>
            </a:r>
            <a:r>
              <a:rPr lang="en-US" altLang="ja-JP" sz="2400" dirty="0" smtClean="0"/>
              <a:t>DOM</a:t>
            </a:r>
            <a:r>
              <a:rPr lang="ja-JP" altLang="en-US" sz="2400" dirty="0" smtClean="0"/>
              <a:t>ではその差分となった箇所を</a:t>
            </a:r>
            <a:r>
              <a:rPr lang="ja-JP" altLang="en-US" sz="2400" dirty="0"/>
              <a:t>更新</a:t>
            </a:r>
            <a:r>
              <a:rPr lang="ja-JP" altLang="en-US" sz="2400" dirty="0" smtClean="0"/>
              <a:t>します。</a:t>
            </a:r>
            <a:endParaRPr lang="en-US" altLang="ja-JP" sz="2400" dirty="0" smtClean="0"/>
          </a:p>
          <a:p>
            <a:pPr marL="0" indent="0">
              <a:buNone/>
            </a:pPr>
            <a:r>
              <a:rPr lang="ja-JP" altLang="en-US" sz="2400" dirty="0" smtClean="0"/>
              <a:t>これにより、</a:t>
            </a:r>
            <a:r>
              <a:rPr lang="en-US" altLang="ja-JP" sz="2400" dirty="0" smtClean="0"/>
              <a:t>DOM</a:t>
            </a:r>
            <a:r>
              <a:rPr lang="ja-JP" altLang="en-US" sz="2400" dirty="0" smtClean="0"/>
              <a:t>操作が最小限となり、ページの表示速度を早めることができます。</a:t>
            </a:r>
            <a:endParaRPr lang="en-US" altLang="ja-JP" sz="2400"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Documnet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Documnet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追加箇所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プログラムでの仮想</a:t>
            </a:r>
            <a:r>
              <a:rPr lang="en-US" altLang="ja-JP" sz="2400" dirty="0" smtClean="0"/>
              <a:t>DOM</a:t>
            </a:r>
            <a:r>
              <a:rPr lang="ja-JP" altLang="en-US" sz="2400" dirty="0" smtClean="0"/>
              <a:t>及び実</a:t>
            </a:r>
            <a:r>
              <a:rPr lang="en-US" altLang="ja-JP" sz="2400" dirty="0" smtClean="0"/>
              <a:t>DOM</a:t>
            </a:r>
            <a:r>
              <a:rPr lang="ja-JP" altLang="en-US" sz="2400" dirty="0" smtClean="0"/>
              <a:t>は、</a:t>
            </a:r>
            <a:r>
              <a:rPr lang="en-US" altLang="ja-JP" sz="2400" dirty="0" smtClean="0"/>
              <a:t>ReactDom.render</a:t>
            </a:r>
            <a:r>
              <a:rPr lang="ja-JP" altLang="en-US" sz="2400" dirty="0" smtClean="0"/>
              <a:t>を使用する際に出てきます。</a:t>
            </a:r>
            <a:endParaRPr lang="en-US" altLang="ja-JP" sz="2400" dirty="0" smtClean="0"/>
          </a:p>
          <a:p>
            <a:pPr marL="0" indent="0">
              <a:buNone/>
            </a:pPr>
            <a:r>
              <a:rPr lang="ja-JP" altLang="en-US" sz="2400" dirty="0" smtClean="0"/>
              <a:t>本関数を使用することで、仮想</a:t>
            </a:r>
            <a:r>
              <a:rPr lang="en-US" altLang="ja-JP" sz="2400" dirty="0" smtClean="0"/>
              <a:t>DOM</a:t>
            </a:r>
            <a:r>
              <a:rPr lang="ja-JP" altLang="en-US" sz="2400" dirty="0" smtClean="0"/>
              <a:t>の内容を実</a:t>
            </a:r>
            <a:r>
              <a:rPr lang="en-US" altLang="ja-JP" sz="2400" dirty="0" smtClean="0"/>
              <a:t>DOM</a:t>
            </a:r>
            <a:r>
              <a:rPr lang="ja-JP" altLang="en-US" sz="2400" dirty="0" smtClean="0"/>
              <a:t>に反映させます。</a:t>
            </a:r>
            <a:endParaRPr lang="en-US" altLang="ja-JP" sz="2400"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18673" y="2332170"/>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4390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rgbClr val="FF0000"/>
                </a:solidFill>
              </a:rPr>
              <a:t>&lt;ReactDom.render</a:t>
            </a:r>
            <a:r>
              <a:rPr lang="ja-JP" altLang="en-US" dirty="0" smtClean="0">
                <a:solidFill>
                  <a:srgbClr val="FF0000"/>
                </a:solidFill>
              </a:rPr>
              <a:t>の使い方</a:t>
            </a:r>
            <a:r>
              <a:rPr lang="en-US" altLang="ja-JP"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React</a:t>
            </a:r>
            <a:r>
              <a:rPr lang="ja-JP" altLang="en-US" sz="2400" dirty="0"/>
              <a:t>の特徴として、仮想</a:t>
            </a:r>
            <a:r>
              <a:rPr lang="en-US" altLang="ja-JP" sz="2400" dirty="0"/>
              <a:t>DOM</a:t>
            </a:r>
            <a:r>
              <a:rPr lang="ja-JP" altLang="en-US" sz="2400" dirty="0"/>
              <a:t>を説明しましたが</a:t>
            </a:r>
          </a:p>
          <a:p>
            <a:pPr marL="0" indent="0">
              <a:buNone/>
            </a:pPr>
            <a:r>
              <a:rPr lang="ja-JP" altLang="en-US" sz="2400" dirty="0"/>
              <a:t>開発をしていく上では開発者は仮想</a:t>
            </a:r>
            <a:r>
              <a:rPr lang="en-US" altLang="ja-JP" sz="2400" dirty="0"/>
              <a:t>DOM</a:t>
            </a:r>
            <a:r>
              <a:rPr lang="ja-JP" altLang="en-US" sz="2400" dirty="0"/>
              <a:t>を意識する必要はあまりありません。</a:t>
            </a:r>
          </a:p>
          <a:p>
            <a:pPr marL="0" indent="0">
              <a:buNone/>
            </a:pPr>
            <a:r>
              <a:rPr lang="ja-JP" altLang="en-US" sz="2400" dirty="0"/>
              <a:t>ですが、</a:t>
            </a:r>
            <a:r>
              <a:rPr lang="en-US" altLang="ja-JP" sz="2400" dirty="0"/>
              <a:t>React</a:t>
            </a:r>
            <a:r>
              <a:rPr lang="ja-JP" altLang="en-US" sz="2400"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488</TotalTime>
  <Words>568</Words>
  <Application>Microsoft Office PowerPoint</Application>
  <PresentationFormat>ワイド画面</PresentationFormat>
  <Paragraphs>97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ＭＳ Ｐゴシック</vt:lpstr>
      <vt:lpstr>ヒラギノ角ゴ ProN W3</vt:lpstr>
      <vt:lpstr>Arial</vt:lpstr>
      <vt:lpstr>Office テーマ</vt:lpstr>
      <vt:lpstr>DOM - 概要</vt:lpstr>
      <vt:lpstr>DOM - DOM操作</vt:lpstr>
      <vt:lpstr>DOM - 従来のレンダリングとReactを利用したレンダリング</vt:lpstr>
      <vt:lpstr>DOM - Reactにおける仮想DOMの利用</vt:lpstr>
      <vt:lpstr>DOM - プログラム上のDOM</vt:lpstr>
      <vt:lpstr>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101</cp:revision>
  <dcterms:modified xsi:type="dcterms:W3CDTF">2019-03-03T11:40:23Z</dcterms:modified>
</cp:coreProperties>
</file>