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5" r:id="rId3"/>
  </p:sldMasterIdLst>
  <p:sldIdLst>
    <p:sldId id="256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50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勉強会まとめ資料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2000" dirty="0" smtClean="0">
                <a:solidFill>
                  <a:prstClr val="black"/>
                </a:solidFill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994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0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34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8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5/25/2018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5/25/2018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9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5/25/2018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会勉強会議題まとめ～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勉強会議題サマリ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2000" dirty="0" smtClean="0">
                <a:solidFill>
                  <a:prstClr val="black"/>
                </a:solidFill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6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81250" y="2585144"/>
            <a:ext cx="6789644" cy="19868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 smtClean="0">
                <a:solidFill>
                  <a:srgbClr val="FFFFFF"/>
                </a:solidFill>
              </a:rPr>
              <a:t>スマホアプリ</a:t>
            </a:r>
            <a:endParaRPr kumimoji="1" lang="ja-JP" altLang="en-US" sz="2400" b="1" dirty="0">
              <a:solidFill>
                <a:srgbClr val="FFFFFF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1952030"/>
            <a:ext cx="838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prstClr val="black"/>
                </a:solidFill>
              </a:rPr>
              <a:t>アプリケーション開発には大きく</a:t>
            </a:r>
            <a:r>
              <a:rPr kumimoji="1" lang="en-US" altLang="ja-JP" sz="2400" b="1" dirty="0" smtClean="0">
                <a:solidFill>
                  <a:prstClr val="black"/>
                </a:solidFill>
                <a:latin typeface="ＭＳ ゴシック" panose="020B0609070205080204" pitchFamily="49" charset="-128"/>
              </a:rPr>
              <a:t>2</a:t>
            </a:r>
            <a:r>
              <a:rPr kumimoji="1" lang="ja-JP" altLang="en-US" sz="2400" b="1" dirty="0" err="1" smtClean="0">
                <a:solidFill>
                  <a:prstClr val="black"/>
                </a:solidFill>
              </a:rPr>
              <a:t>つの</a:t>
            </a:r>
            <a:r>
              <a:rPr kumimoji="1" lang="ja-JP" altLang="en-US" sz="2400" b="1" dirty="0" smtClean="0">
                <a:solidFill>
                  <a:prstClr val="black"/>
                </a:solidFill>
              </a:rPr>
              <a:t>機能に分かれる。</a:t>
            </a:r>
            <a:endParaRPr kumimoji="1" lang="ja-JP" altLang="en-US" sz="2400" b="1" dirty="0">
              <a:solidFill>
                <a:prstClr val="black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608728" y="3400425"/>
            <a:ext cx="2928471" cy="781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FFFF"/>
                </a:solidFill>
              </a:rPr>
              <a:t>アプリ処理機能</a:t>
            </a:r>
            <a:endParaRPr kumimoji="1"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803900" y="3400425"/>
            <a:ext cx="2997200" cy="7747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FFFF"/>
                </a:solidFill>
              </a:rPr>
              <a:t>デザイン機能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5219" y="5190530"/>
            <a:ext cx="925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prstClr val="black"/>
                </a:solidFill>
              </a:rPr>
              <a:t>各機能に対して多種多様な言語</a:t>
            </a:r>
            <a:r>
              <a:rPr kumimoji="1" lang="en-US" altLang="ja-JP" sz="2400" b="1" dirty="0" smtClean="0">
                <a:solidFill>
                  <a:prstClr val="black"/>
                </a:solidFill>
              </a:rPr>
              <a:t>,</a:t>
            </a:r>
            <a:r>
              <a:rPr kumimoji="1" lang="ja-JP" altLang="en-US" sz="2400" b="1" dirty="0" smtClean="0">
                <a:solidFill>
                  <a:prstClr val="black"/>
                </a:solidFill>
              </a:rPr>
              <a:t>開発ツール等が存在している。</a:t>
            </a:r>
            <a:endParaRPr kumimoji="1" lang="ja-JP" altLang="en-US" sz="2400" b="1" dirty="0">
              <a:solidFill>
                <a:prstClr val="black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9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3721100" y="1039159"/>
            <a:ext cx="3479800" cy="812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FFFF"/>
                </a:solidFill>
              </a:rPr>
              <a:t>アプリ処理</a:t>
            </a:r>
            <a:r>
              <a:rPr kumimoji="1" lang="ja-JP" altLang="en-US" dirty="0">
                <a:solidFill>
                  <a:srgbClr val="FFFFFF"/>
                </a:solidFill>
              </a:rPr>
              <a:t>機能</a:t>
            </a:r>
          </a:p>
        </p:txBody>
      </p:sp>
      <p:sp>
        <p:nvSpPr>
          <p:cNvPr id="8" name="円/楕円 7"/>
          <p:cNvSpPr/>
          <p:nvPr/>
        </p:nvSpPr>
        <p:spPr>
          <a:xfrm>
            <a:off x="2298700" y="1851959"/>
            <a:ext cx="1612900" cy="62230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FFFF"/>
                </a:solidFill>
              </a:rPr>
              <a:t>プログラム言語</a:t>
            </a:r>
            <a:endParaRPr kumimoji="1" lang="ja-JP" altLang="en-US" sz="1400" dirty="0">
              <a:solidFill>
                <a:srgbClr val="FFFFFF"/>
              </a:solidFill>
            </a:endParaRPr>
          </a:p>
        </p:txBody>
      </p:sp>
      <p:cxnSp>
        <p:nvCxnSpPr>
          <p:cNvPr id="10" name="直線コネクタ 9"/>
          <p:cNvCxnSpPr>
            <a:stCxn id="3" idx="2"/>
            <a:endCxn id="8" idx="0"/>
          </p:cNvCxnSpPr>
          <p:nvPr/>
        </p:nvCxnSpPr>
        <p:spPr>
          <a:xfrm flipH="1">
            <a:off x="3105150" y="1445559"/>
            <a:ext cx="61595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雲 1"/>
          <p:cNvSpPr/>
          <p:nvPr/>
        </p:nvSpPr>
        <p:spPr>
          <a:xfrm>
            <a:off x="317500" y="2918759"/>
            <a:ext cx="3162300" cy="977900"/>
          </a:xfrm>
          <a:prstGeom prst="cloud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FFFFFF"/>
                </a:solidFill>
              </a:rPr>
              <a:t>Java,JS,php</a:t>
            </a:r>
            <a:r>
              <a:rPr kumimoji="1" lang="en-US" altLang="ja-JP" dirty="0" smtClean="0">
                <a:solidFill>
                  <a:srgbClr val="FFFFFF"/>
                </a:solidFill>
              </a:rPr>
              <a:t>…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5" name="直線コネクタ 4"/>
          <p:cNvCxnSpPr>
            <a:stCxn id="8" idx="3"/>
            <a:endCxn id="2" idx="3"/>
          </p:cNvCxnSpPr>
          <p:nvPr/>
        </p:nvCxnSpPr>
        <p:spPr>
          <a:xfrm flipH="1">
            <a:off x="1898650" y="2383125"/>
            <a:ext cx="636254" cy="5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4654550" y="2198975"/>
            <a:ext cx="1612900" cy="6223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FFFF"/>
                </a:solidFill>
              </a:rPr>
              <a:t>開発ツール</a:t>
            </a:r>
            <a:endParaRPr kumimoji="1" lang="ja-JP" altLang="en-US" sz="1400" dirty="0">
              <a:solidFill>
                <a:srgbClr val="FFFFFF"/>
              </a:solidFill>
            </a:endParaRPr>
          </a:p>
        </p:txBody>
      </p:sp>
      <p:cxnSp>
        <p:nvCxnSpPr>
          <p:cNvPr id="16" name="直線コネクタ 15"/>
          <p:cNvCxnSpPr>
            <a:stCxn id="3" idx="4"/>
            <a:endCxn id="14" idx="0"/>
          </p:cNvCxnSpPr>
          <p:nvPr/>
        </p:nvCxnSpPr>
        <p:spPr>
          <a:xfrm>
            <a:off x="5461000" y="1851959"/>
            <a:ext cx="0" cy="34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雲 17"/>
          <p:cNvSpPr/>
          <p:nvPr/>
        </p:nvSpPr>
        <p:spPr>
          <a:xfrm>
            <a:off x="3879850" y="3407709"/>
            <a:ext cx="3162300" cy="977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FFFFFF"/>
                </a:solidFill>
              </a:rPr>
              <a:t>Eclipse,TomCat</a:t>
            </a:r>
            <a:r>
              <a:rPr kumimoji="1" lang="en-US" altLang="ja-JP" dirty="0" smtClean="0">
                <a:solidFill>
                  <a:srgbClr val="FFFFFF"/>
                </a:solidFill>
              </a:rPr>
              <a:t>,…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>
            <a:stCxn id="14" idx="4"/>
            <a:endCxn id="18" idx="3"/>
          </p:cNvCxnSpPr>
          <p:nvPr/>
        </p:nvCxnSpPr>
        <p:spPr>
          <a:xfrm>
            <a:off x="5461000" y="2821275"/>
            <a:ext cx="0" cy="64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7816850" y="2163109"/>
            <a:ext cx="1612900" cy="6223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FFFF"/>
                </a:solidFill>
              </a:rPr>
              <a:t>フレーム</a:t>
            </a:r>
            <a:r>
              <a:rPr kumimoji="1" lang="ja-JP" altLang="en-US" sz="1400" dirty="0">
                <a:solidFill>
                  <a:srgbClr val="FFFFFF"/>
                </a:solidFill>
              </a:rPr>
              <a:t>ワーク</a:t>
            </a:r>
          </a:p>
        </p:txBody>
      </p:sp>
      <p:cxnSp>
        <p:nvCxnSpPr>
          <p:cNvPr id="23" name="直線コネクタ 22"/>
          <p:cNvCxnSpPr>
            <a:stCxn id="3" idx="6"/>
            <a:endCxn id="21" idx="0"/>
          </p:cNvCxnSpPr>
          <p:nvPr/>
        </p:nvCxnSpPr>
        <p:spPr>
          <a:xfrm>
            <a:off x="7200900" y="1445559"/>
            <a:ext cx="1422400" cy="71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雲 23"/>
          <p:cNvSpPr/>
          <p:nvPr/>
        </p:nvSpPr>
        <p:spPr>
          <a:xfrm>
            <a:off x="8309643" y="2974671"/>
            <a:ext cx="3162300" cy="97790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FFFFFF"/>
                </a:solidFill>
              </a:rPr>
              <a:t>Xamarin</a:t>
            </a:r>
            <a:r>
              <a:rPr lang="en-US" altLang="ja-JP" dirty="0" smtClean="0">
                <a:solidFill>
                  <a:srgbClr val="FFFFFF"/>
                </a:solidFill>
              </a:rPr>
              <a:t>,</a:t>
            </a:r>
            <a:r>
              <a:rPr lang="en-US" altLang="ja-JP" b="1" dirty="0">
                <a:solidFill>
                  <a:srgbClr val="FFFFFF"/>
                </a:solidFill>
              </a:rPr>
              <a:t> </a:t>
            </a:r>
            <a:r>
              <a:rPr lang="en-US" altLang="ja-JP" dirty="0" smtClean="0">
                <a:solidFill>
                  <a:srgbClr val="FFFFFF"/>
                </a:solidFill>
              </a:rPr>
              <a:t>Cordova…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26" name="直線コネクタ 25"/>
          <p:cNvCxnSpPr>
            <a:stCxn id="21" idx="5"/>
            <a:endCxn id="24" idx="3"/>
          </p:cNvCxnSpPr>
          <p:nvPr/>
        </p:nvCxnSpPr>
        <p:spPr>
          <a:xfrm>
            <a:off x="9193546" y="2694275"/>
            <a:ext cx="697247" cy="33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55219" y="4621797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prstClr val="black"/>
                </a:solidFill>
                <a:latin typeface="ＭＳ ゴシック" panose="020B0609070205080204" pitchFamily="49" charset="-128"/>
              </a:rPr>
              <a:t>初心者がアプリケーション開発をするための情報量が多い。</a:t>
            </a:r>
            <a:endParaRPr kumimoji="1" lang="ja-JP" altLang="en-US" sz="2400" b="1" dirty="0">
              <a:solidFill>
                <a:prstClr val="black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91835" y="5221576"/>
            <a:ext cx="606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prstClr val="black"/>
                </a:solidFill>
                <a:latin typeface="ＭＳ ゴシック" panose="020B0609070205080204" pitchFamily="49" charset="-128"/>
              </a:rPr>
              <a:t>⇒</a:t>
            </a:r>
            <a:r>
              <a:rPr kumimoji="1" lang="ja-JP" altLang="en-US" sz="2400" b="1" u="sng" dirty="0" smtClean="0">
                <a:solidFill>
                  <a:prstClr val="black"/>
                </a:solidFill>
                <a:latin typeface="ＭＳ ゴシック" panose="020B0609070205080204" pitchFamily="49" charset="-128"/>
              </a:rPr>
              <a:t>何を使用すればいいか困惑してしまう</a:t>
            </a:r>
            <a:r>
              <a:rPr kumimoji="1" lang="en-US" altLang="ja-JP" sz="2400" b="1" u="sng" dirty="0" smtClean="0">
                <a:solidFill>
                  <a:prstClr val="black"/>
                </a:solidFill>
                <a:latin typeface="ＭＳ ゴシック" panose="020B0609070205080204" pitchFamily="49" charset="-128"/>
              </a:rPr>
              <a:t>…</a:t>
            </a:r>
            <a:endParaRPr kumimoji="1" lang="ja-JP" altLang="en-US" sz="2400" b="1" u="sng" dirty="0">
              <a:solidFill>
                <a:prstClr val="black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55218" y="5869276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prstClr val="black"/>
                </a:solidFill>
                <a:latin typeface="ＭＳ ゴシック" panose="020B0609070205080204" pitchFamily="49" charset="-128"/>
              </a:rPr>
              <a:t>各ツール等のメリット・デメリットについて調査</a:t>
            </a:r>
            <a:r>
              <a:rPr lang="ja-JP" altLang="en-US" sz="2400" b="1" dirty="0" smtClean="0">
                <a:solidFill>
                  <a:prstClr val="black"/>
                </a:solidFill>
                <a:latin typeface="ＭＳ ゴシック" panose="020B0609070205080204" pitchFamily="49" charset="-128"/>
              </a:rPr>
              <a:t>する。</a:t>
            </a:r>
            <a:endParaRPr kumimoji="1" lang="en-US" altLang="ja-JP" sz="2400" b="1" dirty="0" smtClean="0">
              <a:solidFill>
                <a:prstClr val="black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800" y="284176"/>
            <a:ext cx="9784080" cy="1023924"/>
          </a:xfrm>
        </p:spPr>
        <p:txBody>
          <a:bodyPr/>
          <a:lstStyle/>
          <a:p>
            <a:r>
              <a:rPr lang="ja-JP" altLang="en-US" dirty="0"/>
              <a:t>調査</a:t>
            </a:r>
            <a:r>
              <a:rPr lang="ja-JP" altLang="en-US" dirty="0" smtClean="0"/>
              <a:t>する</a:t>
            </a:r>
            <a:r>
              <a:rPr lang="ja-JP" altLang="en-US" dirty="0"/>
              <a:t>上</a:t>
            </a:r>
            <a:r>
              <a:rPr lang="ja-JP" altLang="en-US" dirty="0" smtClean="0"/>
              <a:t>での前提条件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開発者がスマホ版アプリケーション開発未経験であること。</a:t>
            </a:r>
            <a:endParaRPr kumimoji="1" lang="en-US" altLang="ja-JP" b="1" dirty="0" smtClean="0"/>
          </a:p>
          <a:p>
            <a:pPr marL="0" indent="0">
              <a:buNone/>
            </a:pPr>
            <a:endParaRPr lang="en-US" altLang="ja-JP" b="1" dirty="0"/>
          </a:p>
          <a:p>
            <a:r>
              <a:rPr lang="ja-JP" altLang="en-US" b="1" dirty="0" smtClean="0"/>
              <a:t>開発者が</a:t>
            </a:r>
            <a:r>
              <a:rPr lang="en-US" altLang="ja-JP" b="1" dirty="0" smtClean="0"/>
              <a:t>Java</a:t>
            </a:r>
            <a:r>
              <a:rPr lang="ja-JP" altLang="en-US" b="1" dirty="0" smtClean="0"/>
              <a:t>プログラミング経験済であること。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63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6309300" y="2163833"/>
            <a:ext cx="4571713" cy="42642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31799" y="2163834"/>
            <a:ext cx="4571713" cy="42642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531409" y="4058052"/>
            <a:ext cx="4127493" cy="84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r>
              <a:rPr lang="ja-JP" altLang="en-US" sz="2000" cap="all" dirty="0">
                <a:solidFill>
                  <a:prstClr val="black"/>
                </a:solidFill>
              </a:rPr>
              <a:t>・ブラウザ上で動作する</a:t>
            </a:r>
            <a:endParaRPr lang="en-US" altLang="ja-JP" sz="2000" cap="all" dirty="0">
              <a:solidFill>
                <a:prstClr val="black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defRPr/>
            </a:pPr>
            <a:r>
              <a:rPr lang="ja-JP" altLang="en-US" sz="2000" cap="all" dirty="0">
                <a:solidFill>
                  <a:prstClr val="black"/>
                </a:solidFill>
              </a:rPr>
              <a:t>・ネットワーク環境が必須</a:t>
            </a:r>
            <a:endParaRPr lang="en-US" altLang="ja-JP" sz="2000" cap="all" dirty="0">
              <a:solidFill>
                <a:prstClr val="black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93483" y="5228401"/>
            <a:ext cx="3946597" cy="84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u"/>
              <a:defRPr/>
            </a:pPr>
            <a:r>
              <a:rPr lang="ja-JP" altLang="en-US" sz="2000" b="1" cap="all" dirty="0">
                <a:solidFill>
                  <a:prstClr val="black"/>
                </a:solidFill>
              </a:rPr>
              <a:t>ハイブリッドアプリ</a:t>
            </a: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93484" y="4058052"/>
            <a:ext cx="3946597" cy="84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u"/>
              <a:defRPr/>
            </a:pPr>
            <a:r>
              <a:rPr lang="en-US" altLang="ja-JP" sz="2000" b="1" cap="all" dirty="0">
                <a:solidFill>
                  <a:prstClr val="black"/>
                </a:solidFill>
              </a:rPr>
              <a:t>WEB</a:t>
            </a:r>
            <a:r>
              <a:rPr lang="ja-JP" altLang="en-US" sz="2000" b="1" cap="all" dirty="0">
                <a:solidFill>
                  <a:prstClr val="black"/>
                </a:solidFill>
              </a:rPr>
              <a:t>アプリ</a:t>
            </a: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93484" y="2883017"/>
            <a:ext cx="3946597" cy="84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u"/>
              <a:defRPr/>
            </a:pPr>
            <a:r>
              <a:rPr lang="ja-JP" altLang="en-US" sz="2000" b="1" cap="all" dirty="0">
                <a:solidFill>
                  <a:prstClr val="black"/>
                </a:solidFill>
              </a:rPr>
              <a:t>ネイティブアプリ</a:t>
            </a: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スマートフォンアプリの種類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スマートフォンアプリにはどのような種類があるのか？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5272498" y="3038663"/>
            <a:ext cx="745849" cy="53221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cap="all" dirty="0">
              <a:solidFill>
                <a:prstClr val="black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5294463" y="4213382"/>
            <a:ext cx="745849" cy="53221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cap="all" dirty="0">
              <a:solidFill>
                <a:prstClr val="black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>
            <a:off x="5272497" y="5465619"/>
            <a:ext cx="745849" cy="53221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cap="all" dirty="0">
              <a:solidFill>
                <a:prstClr val="black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6531411" y="2883017"/>
            <a:ext cx="4127493" cy="84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r>
              <a:rPr lang="ja-JP" altLang="en-US" sz="2000" cap="all" dirty="0">
                <a:solidFill>
                  <a:prstClr val="black"/>
                </a:solidFill>
              </a:rPr>
              <a:t>・インストールして</a:t>
            </a:r>
            <a:r>
              <a:rPr lang="en-US" altLang="ja-JP" sz="2000" cap="all" dirty="0">
                <a:solidFill>
                  <a:prstClr val="black"/>
                </a:solidFill>
              </a:rPr>
              <a:t>OS</a:t>
            </a:r>
            <a:r>
              <a:rPr lang="ja-JP" altLang="en-US" sz="2000" cap="all" dirty="0">
                <a:solidFill>
                  <a:prstClr val="black"/>
                </a:solidFill>
              </a:rPr>
              <a:t>上で直接起動</a:t>
            </a:r>
            <a:endParaRPr lang="en-US" altLang="ja-JP" sz="2000" cap="all" dirty="0">
              <a:solidFill>
                <a:prstClr val="black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defRPr/>
            </a:pPr>
            <a:r>
              <a:rPr lang="ja-JP" altLang="en-US" sz="2000" cap="all" dirty="0">
                <a:solidFill>
                  <a:prstClr val="black"/>
                </a:solidFill>
              </a:rPr>
              <a:t>・ネットワーク環境が必須ではない</a:t>
            </a:r>
            <a:endParaRPr lang="en-US" altLang="ja-JP" sz="2000" cap="all" dirty="0">
              <a:solidFill>
                <a:prstClr val="black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531411" y="5228401"/>
            <a:ext cx="4127493" cy="84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kumimoji="0" lang="ja-JP" altLang="en-US" sz="2000">
                <a:solidFill>
                  <a:srgbClr val="FF0000"/>
                </a:solidFill>
              </a:rPr>
              <a:t>・ネイティブアプリと</a:t>
            </a:r>
            <a:r>
              <a:rPr kumimoji="0" lang="en-US" altLang="ja-JP" sz="2000">
                <a:solidFill>
                  <a:srgbClr val="FF0000"/>
                </a:solidFill>
              </a:rPr>
              <a:t>WEB</a:t>
            </a:r>
            <a:r>
              <a:rPr kumimoji="0" lang="ja-JP" altLang="en-US" sz="2000">
                <a:solidFill>
                  <a:srgbClr val="FF0000"/>
                </a:solidFill>
              </a:rPr>
              <a:t>アプリの</a:t>
            </a:r>
            <a:endParaRPr kumimoji="0" lang="en-US" altLang="ja-JP" sz="2000">
              <a:solidFill>
                <a:srgbClr val="FF0000"/>
              </a:solidFill>
            </a:endParaRPr>
          </a:p>
          <a:p>
            <a:pPr defTabSz="457200"/>
            <a:r>
              <a:rPr kumimoji="0" lang="ja-JP" altLang="en-US" sz="2000">
                <a:solidFill>
                  <a:srgbClr val="FF0000"/>
                </a:solidFill>
              </a:rPr>
              <a:t>　両方の特性を持つ</a:t>
            </a:r>
            <a:endParaRPr kumimoji="0"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2138582" y="2300752"/>
            <a:ext cx="1158146" cy="545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b="1" dirty="0" smtClean="0">
                <a:solidFill>
                  <a:prstClr val="black"/>
                </a:solidFill>
                <a:latin typeface="Meiryo UI"/>
                <a:ea typeface="Meiryo UI"/>
              </a:rPr>
              <a:t>種　類</a:t>
            </a:r>
            <a:endParaRPr lang="ja-JP" altLang="en-US" b="1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8016082" y="2300752"/>
            <a:ext cx="1158146" cy="545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b="1" dirty="0" smtClean="0">
                <a:solidFill>
                  <a:prstClr val="black"/>
                </a:solidFill>
                <a:latin typeface="Meiryo UI"/>
                <a:ea typeface="Meiryo UI"/>
              </a:rPr>
              <a:t>概　要</a:t>
            </a:r>
            <a:endParaRPr lang="ja-JP" altLang="en-US" b="1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0172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ネイティブアプリと</a:t>
            </a:r>
            <a:r>
              <a:rPr lang="en-US" altLang="ja-JP" dirty="0"/>
              <a:t>WEB</a:t>
            </a: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3353" y="2163835"/>
            <a:ext cx="4571713" cy="42642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07011" y="2781310"/>
            <a:ext cx="1526085" cy="550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prstClr val="black"/>
                </a:solidFill>
              </a:rPr>
              <a:t>開発環境</a:t>
            </a:r>
            <a:endParaRPr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341770" y="3147711"/>
            <a:ext cx="2500726" cy="365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cap="none" dirty="0" smtClean="0">
                <a:solidFill>
                  <a:prstClr val="black"/>
                </a:solidFill>
              </a:rPr>
              <a:t>－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iOS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アプリ</a:t>
            </a:r>
            <a:endParaRPr lang="ja-JP" altLang="en-US" sz="1400" cap="none" dirty="0">
              <a:solidFill>
                <a:prstClr val="black"/>
              </a:solidFill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579555" y="3470940"/>
            <a:ext cx="4473981" cy="50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cap="none" dirty="0" smtClean="0">
                <a:solidFill>
                  <a:prstClr val="black"/>
                </a:solidFill>
              </a:rPr>
              <a:t>・開発言語に「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Objective-C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」「</a:t>
            </a:r>
            <a:r>
              <a:rPr lang="en-US" altLang="ja-JP" sz="1400" cap="none" dirty="0">
                <a:solidFill>
                  <a:prstClr val="black"/>
                </a:solidFill>
              </a:rPr>
              <a:t>swift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」などを使用</a:t>
            </a:r>
            <a:endParaRPr lang="en-US" altLang="ja-JP" sz="1400" cap="none" dirty="0" smtClean="0">
              <a:solidFill>
                <a:prstClr val="black"/>
              </a:solidFill>
            </a:endParaRPr>
          </a:p>
          <a:p>
            <a:r>
              <a:rPr lang="ja-JP" altLang="en-US" sz="1400" cap="none" dirty="0" smtClean="0">
                <a:solidFill>
                  <a:prstClr val="black"/>
                </a:solidFill>
              </a:rPr>
              <a:t>・</a:t>
            </a:r>
            <a:r>
              <a:rPr lang="en-US" altLang="ja-JP" sz="1400" cap="none" dirty="0">
                <a:solidFill>
                  <a:prstClr val="black"/>
                </a:solidFill>
              </a:rPr>
              <a:t>Mac</a:t>
            </a:r>
            <a:r>
              <a:rPr lang="ja-JP" altLang="en-US" sz="1400" cap="none" dirty="0">
                <a:solidFill>
                  <a:prstClr val="black"/>
                </a:solidFill>
              </a:rPr>
              <a:t>のみ開発可能</a:t>
            </a:r>
            <a:endParaRPr lang="en-US" altLang="ja-JP" sz="1400" cap="none" dirty="0" smtClean="0">
              <a:solidFill>
                <a:prstClr val="black"/>
              </a:solidFill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60753" y="3868083"/>
            <a:ext cx="1694934" cy="424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cap="none" dirty="0" smtClean="0">
                <a:solidFill>
                  <a:prstClr val="black"/>
                </a:solidFill>
              </a:rPr>
              <a:t>－</a:t>
            </a:r>
            <a:r>
              <a:rPr lang="en-US" altLang="ja-JP" sz="1400" cap="none" dirty="0">
                <a:solidFill>
                  <a:prstClr val="black"/>
                </a:solidFill>
              </a:rPr>
              <a:t>Android</a:t>
            </a:r>
            <a:r>
              <a:rPr lang="ja-JP" altLang="en-US" sz="1400" cap="none" dirty="0">
                <a:solidFill>
                  <a:prstClr val="black"/>
                </a:solidFill>
              </a:rPr>
              <a:t>アプリ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662333" y="4191312"/>
            <a:ext cx="4473981" cy="50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cap="none" dirty="0" smtClean="0">
                <a:solidFill>
                  <a:prstClr val="black"/>
                </a:solidFill>
              </a:rPr>
              <a:t>・開発言語に「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Java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」を</a:t>
            </a:r>
            <a:r>
              <a:rPr lang="ja-JP" altLang="en-US" sz="1400" cap="none" dirty="0">
                <a:solidFill>
                  <a:prstClr val="black"/>
                </a:solidFill>
              </a:rPr>
              <a:t>使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用</a:t>
            </a:r>
            <a:endParaRPr lang="en-US" altLang="ja-JP" sz="1400" cap="none" dirty="0" smtClean="0">
              <a:solidFill>
                <a:prstClr val="black"/>
              </a:solidFill>
            </a:endParaRPr>
          </a:p>
          <a:p>
            <a:r>
              <a:rPr lang="ja-JP" altLang="en-US" sz="1400" cap="none" dirty="0" smtClean="0">
                <a:solidFill>
                  <a:prstClr val="black"/>
                </a:solidFill>
              </a:rPr>
              <a:t>・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Win/Mac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で開発</a:t>
            </a:r>
            <a:r>
              <a:rPr lang="ja-JP" altLang="en-US" sz="1400" cap="none" dirty="0">
                <a:solidFill>
                  <a:prstClr val="black"/>
                </a:solidFill>
              </a:rPr>
              <a:t>可能</a:t>
            </a:r>
            <a:endParaRPr lang="en-US" altLang="ja-JP" sz="1400" cap="none" dirty="0" smtClean="0">
              <a:solidFill>
                <a:prstClr val="black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07011" y="4719328"/>
            <a:ext cx="2835485" cy="550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prstClr val="black"/>
                </a:solidFill>
              </a:rPr>
              <a:t>メリット・デメリット</a:t>
            </a:r>
            <a:endParaRPr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412321" y="5107947"/>
            <a:ext cx="4641215" cy="1171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prstClr val="black"/>
                </a:solidFill>
              </a:rPr>
              <a:t>● カメラやセンサーなどの端末の機能を使える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ja-JP" altLang="en-US" sz="1400" dirty="0" smtClean="0">
                <a:solidFill>
                  <a:prstClr val="black"/>
                </a:solidFill>
              </a:rPr>
              <a:t>● アプリストアで課金サービスが利用できる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ja-JP" altLang="en-US" sz="1400" dirty="0" smtClean="0">
                <a:solidFill>
                  <a:prstClr val="black"/>
                </a:solidFill>
              </a:rPr>
              <a:t>● 動作のパフォーマンスが良い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en-US" altLang="ja-JP" sz="1400" dirty="0" smtClean="0">
                <a:solidFill>
                  <a:prstClr val="black"/>
                </a:solidFill>
              </a:rPr>
              <a:t>× OS</a:t>
            </a:r>
            <a:r>
              <a:rPr lang="ja-JP" altLang="en-US" sz="1400" dirty="0" smtClean="0">
                <a:solidFill>
                  <a:prstClr val="black"/>
                </a:solidFill>
              </a:rPr>
              <a:t>ごとに開発が必要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en-US" altLang="ja-JP" sz="1400" dirty="0" smtClean="0">
                <a:solidFill>
                  <a:prstClr val="black"/>
                </a:solidFill>
              </a:rPr>
              <a:t>× </a:t>
            </a:r>
            <a:r>
              <a:rPr lang="ja-JP" altLang="en-US" sz="1400" dirty="0" smtClean="0">
                <a:solidFill>
                  <a:prstClr val="black"/>
                </a:solidFill>
              </a:rPr>
              <a:t>インストール作業が必要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893352" y="2160355"/>
            <a:ext cx="4571713" cy="5322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dirty="0" smtClean="0"/>
              <a:t>ネイティブアプリ</a:t>
            </a:r>
            <a:endParaRPr kumimoji="1" lang="ja-JP" altLang="en-US" dirty="0"/>
          </a:p>
        </p:txBody>
      </p:sp>
      <p:sp>
        <p:nvSpPr>
          <p:cNvPr id="15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・ネイティブアプリ</a:t>
            </a:r>
            <a:r>
              <a:rPr lang="ja-JP" altLang="en-US" dirty="0"/>
              <a:t>と</a:t>
            </a:r>
            <a:r>
              <a:rPr lang="en-US" altLang="ja-JP" dirty="0"/>
              <a:t>WEB</a:t>
            </a:r>
            <a:r>
              <a:rPr lang="ja-JP" altLang="en-US" dirty="0" smtClean="0"/>
              <a:t>アプリの特徴は？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234046" y="2163835"/>
            <a:ext cx="4571713" cy="42642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18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6234045" y="2160355"/>
            <a:ext cx="4571713" cy="5322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dirty="0"/>
              <a:t>WEB</a:t>
            </a:r>
            <a:r>
              <a:rPr lang="ja-JP" altLang="en-US" dirty="0"/>
              <a:t>アプリ</a:t>
            </a: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350804" y="2781310"/>
            <a:ext cx="1526085" cy="550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prstClr val="black"/>
                </a:solidFill>
              </a:rPr>
              <a:t>開発環境</a:t>
            </a:r>
            <a:endParaRPr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6708587" y="3339096"/>
            <a:ext cx="4834284" cy="57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cap="none" dirty="0" smtClean="0">
                <a:solidFill>
                  <a:prstClr val="black"/>
                </a:solidFill>
              </a:rPr>
              <a:t>－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HTML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・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CSS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・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JavaScript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など</a:t>
            </a:r>
            <a:r>
              <a:rPr lang="en-US" altLang="ja-JP" sz="1400" cap="none" dirty="0" err="1" smtClean="0">
                <a:solidFill>
                  <a:prstClr val="black"/>
                </a:solidFill>
              </a:rPr>
              <a:t>We</a:t>
            </a:r>
            <a:r>
              <a:rPr lang="en-US" altLang="ja-JP" sz="1400" cap="none" dirty="0" err="1">
                <a:solidFill>
                  <a:prstClr val="black"/>
                </a:solidFill>
              </a:rPr>
              <a:t>B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サイト制作技術で</a:t>
            </a:r>
            <a:endParaRPr lang="en-US" altLang="ja-JP" sz="1400" cap="none" dirty="0" smtClean="0">
              <a:solidFill>
                <a:prstClr val="black"/>
              </a:solidFill>
            </a:endParaRPr>
          </a:p>
          <a:p>
            <a:r>
              <a:rPr lang="ja-JP" altLang="en-US" sz="1400" cap="none" dirty="0">
                <a:solidFill>
                  <a:prstClr val="black"/>
                </a:solidFill>
              </a:rPr>
              <a:t>　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 開発が可能</a:t>
            </a:r>
            <a:endParaRPr lang="ja-JP" altLang="en-US" sz="1400" cap="none" dirty="0">
              <a:solidFill>
                <a:prstClr val="black"/>
              </a:solidFill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714207" y="3846519"/>
            <a:ext cx="4834284" cy="57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prstClr val="black"/>
                </a:solidFill>
              </a:rPr>
              <a:t>－テキストエディタなど様々なツールで開発が可能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6350804" y="4719328"/>
            <a:ext cx="2835485" cy="550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prstClr val="black"/>
                </a:solidFill>
              </a:rPr>
              <a:t>メリット・デメリット</a:t>
            </a:r>
            <a:endParaRPr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6843398" y="5107947"/>
            <a:ext cx="4641215" cy="1171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prstClr val="black"/>
                </a:solidFill>
              </a:rPr>
              <a:t>● ブラウザがあればどの端末でも動作</a:t>
            </a:r>
            <a:r>
              <a:rPr lang="ja-JP" altLang="en-US" sz="1400" dirty="0">
                <a:solidFill>
                  <a:prstClr val="black"/>
                </a:solidFill>
              </a:rPr>
              <a:t>可能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ja-JP" altLang="en-US" sz="1400" dirty="0" smtClean="0">
                <a:solidFill>
                  <a:prstClr val="black"/>
                </a:solidFill>
              </a:rPr>
              <a:t>● アプリのアップデートが容易に可能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ja-JP" altLang="en-US" sz="1400" dirty="0" smtClean="0">
                <a:solidFill>
                  <a:prstClr val="black"/>
                </a:solidFill>
              </a:rPr>
              <a:t>● インストール作業が不要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en-US" altLang="ja-JP" sz="1400" dirty="0" smtClean="0">
                <a:solidFill>
                  <a:prstClr val="black"/>
                </a:solidFill>
              </a:rPr>
              <a:t>× </a:t>
            </a:r>
            <a:r>
              <a:rPr lang="ja-JP" altLang="en-US" sz="1400" dirty="0" smtClean="0">
                <a:solidFill>
                  <a:prstClr val="black"/>
                </a:solidFill>
              </a:rPr>
              <a:t>ネットワーク環境が不可欠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en-US" altLang="ja-JP" sz="1400" dirty="0" smtClean="0">
                <a:solidFill>
                  <a:prstClr val="black"/>
                </a:solidFill>
              </a:rPr>
              <a:t>× </a:t>
            </a:r>
            <a:r>
              <a:rPr lang="ja-JP" altLang="en-US" sz="1400" dirty="0" smtClean="0">
                <a:solidFill>
                  <a:prstClr val="black"/>
                </a:solidFill>
              </a:rPr>
              <a:t>端末の機能が利用できない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ハイブリッドアプリ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ハイブリッドアプリと</a:t>
            </a:r>
            <a:r>
              <a:rPr lang="ja-JP" altLang="en-US" dirty="0" smtClean="0"/>
              <a:t>は　・</a:t>
            </a:r>
            <a:r>
              <a:rPr lang="ja-JP" altLang="en-US" dirty="0"/>
              <a:t>・</a:t>
            </a:r>
            <a:r>
              <a:rPr lang="ja-JP" altLang="en-US" dirty="0" smtClean="0"/>
              <a:t>・　「</a:t>
            </a:r>
            <a:r>
              <a:rPr lang="en-US" altLang="ja-JP" dirty="0"/>
              <a:t>Web</a:t>
            </a:r>
            <a:r>
              <a:rPr lang="ja-JP" altLang="en-US" dirty="0"/>
              <a:t>アプリ」と「ネイティブアプリ」のハイブリッドという意味。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</a:t>
            </a:r>
            <a:r>
              <a:rPr lang="ja-JP" altLang="en-US" dirty="0" smtClean="0"/>
              <a:t>　　　　　　　　</a:t>
            </a:r>
            <a:r>
              <a:rPr lang="en-US" altLang="ja-JP" sz="1800" dirty="0" smtClean="0"/>
              <a:t>※</a:t>
            </a:r>
            <a:r>
              <a:rPr lang="ja-JP" altLang="en-US" sz="1800" dirty="0"/>
              <a:t>ハイブリッド→異種のもの同士を組み合わせたもの</a:t>
            </a:r>
            <a:endParaRPr lang="ja-JP" altLang="en-US" sz="18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93353" y="2163835"/>
            <a:ext cx="4571713" cy="42642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b="1" cap="all" dirty="0">
              <a:solidFill>
                <a:prstClr val="black"/>
              </a:solidFill>
            </a:endParaRPr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893352" y="2160355"/>
            <a:ext cx="4571713" cy="5322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ハイブリッドアプリ</a:t>
            </a:r>
            <a:endParaRPr kumimoji="1"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24435" y="2849997"/>
            <a:ext cx="1526085" cy="550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prstClr val="black"/>
                </a:solidFill>
              </a:rPr>
              <a:t>開発環境</a:t>
            </a:r>
            <a:endParaRPr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24435" y="4292476"/>
            <a:ext cx="2835485" cy="550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prstClr val="black"/>
                </a:solidFill>
              </a:rPr>
              <a:t>メリット・デメリット</a:t>
            </a:r>
            <a:endParaRPr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270683" y="4758059"/>
            <a:ext cx="4641215" cy="1213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prstClr val="black"/>
                </a:solidFill>
              </a:rPr>
              <a:t>●複数のプラットフォームに対応できる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ja-JP" altLang="en-US" sz="1400" dirty="0" smtClean="0">
                <a:solidFill>
                  <a:prstClr val="black"/>
                </a:solidFill>
              </a:rPr>
              <a:t>●デバイスの機能がある程度利用できる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ja-JP" altLang="en-US" sz="1400" dirty="0" smtClean="0">
                <a:solidFill>
                  <a:prstClr val="black"/>
                </a:solidFill>
              </a:rPr>
              <a:t>●動作のパフォーマンスが良い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en-US" altLang="ja-JP" sz="1400" dirty="0" smtClean="0">
                <a:solidFill>
                  <a:prstClr val="black"/>
                </a:solidFill>
              </a:rPr>
              <a:t>×</a:t>
            </a:r>
            <a:r>
              <a:rPr lang="ja-JP" altLang="en-US" sz="1400" dirty="0" smtClean="0">
                <a:solidFill>
                  <a:prstClr val="black"/>
                </a:solidFill>
              </a:rPr>
              <a:t>実行速度がネイティブアプリほど速くない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r>
              <a:rPr lang="en-US" altLang="ja-JP" sz="1400" dirty="0" smtClean="0">
                <a:solidFill>
                  <a:prstClr val="black"/>
                </a:solidFill>
              </a:rPr>
              <a:t>×</a:t>
            </a:r>
            <a:r>
              <a:rPr lang="ja-JP" altLang="en-US" sz="1400" dirty="0" smtClean="0">
                <a:solidFill>
                  <a:prstClr val="black"/>
                </a:solidFill>
              </a:rPr>
              <a:t>ネイティブアプリほど高度なことは出来ない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270683" y="3304171"/>
            <a:ext cx="4081200" cy="57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cap="none" dirty="0" smtClean="0">
                <a:solidFill>
                  <a:prstClr val="black"/>
                </a:solidFill>
              </a:rPr>
              <a:t>－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HTML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・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CSS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・</a:t>
            </a:r>
            <a:r>
              <a:rPr lang="en-US" altLang="ja-JP" sz="1400" cap="none" dirty="0" smtClean="0">
                <a:solidFill>
                  <a:prstClr val="black"/>
                </a:solidFill>
              </a:rPr>
              <a:t>JavaScript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など</a:t>
            </a:r>
            <a:r>
              <a:rPr lang="en-US" altLang="ja-JP" sz="1400" cap="none" dirty="0" err="1" smtClean="0">
                <a:solidFill>
                  <a:prstClr val="black"/>
                </a:solidFill>
              </a:rPr>
              <a:t>WeB</a:t>
            </a:r>
            <a:r>
              <a:rPr lang="ja-JP" altLang="en-US" sz="1400" cap="none" dirty="0" smtClean="0">
                <a:solidFill>
                  <a:prstClr val="black"/>
                </a:solidFill>
              </a:rPr>
              <a:t>サイトの</a:t>
            </a:r>
            <a:endParaRPr lang="en-US" altLang="ja-JP" sz="1400" cap="none" dirty="0">
              <a:solidFill>
                <a:prstClr val="black"/>
              </a:solidFill>
            </a:endParaRPr>
          </a:p>
          <a:p>
            <a:r>
              <a:rPr lang="ja-JP" altLang="en-US" sz="1400" cap="none" dirty="0" smtClean="0">
                <a:solidFill>
                  <a:prstClr val="black"/>
                </a:solidFill>
              </a:rPr>
              <a:t>　 制作技術で開発が可能</a:t>
            </a:r>
            <a:endParaRPr lang="ja-JP" altLang="en-US" sz="1400" cap="none" dirty="0">
              <a:solidFill>
                <a:prstClr val="black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270683" y="3741614"/>
            <a:ext cx="4834284" cy="57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prstClr val="black"/>
                </a:solidFill>
              </a:rPr>
              <a:t>－テキストエディタなど様々なツールで開発が可能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5780209" y="4035683"/>
            <a:ext cx="745849" cy="53221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  <a:spcBef>
                <a:spcPct val="0"/>
              </a:spcBef>
              <a:defRPr/>
            </a:pPr>
            <a:endParaRPr lang="en-US" altLang="ja-JP" sz="2000" cap="all" dirty="0">
              <a:solidFill>
                <a:prstClr val="black"/>
              </a:solidFill>
            </a:endParaRPr>
          </a:p>
        </p:txBody>
      </p:sp>
      <p:sp>
        <p:nvSpPr>
          <p:cNvPr id="14" name="星 7 13"/>
          <p:cNvSpPr/>
          <p:nvPr/>
        </p:nvSpPr>
        <p:spPr>
          <a:xfrm>
            <a:off x="6621857" y="2160355"/>
            <a:ext cx="5381897" cy="4267743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ja-JP" altLang="en-US" sz="2400" b="1" dirty="0" smtClean="0">
                <a:solidFill>
                  <a:srgbClr val="FF0000"/>
                </a:solidFill>
              </a:rPr>
              <a:t>ネイティブアプリと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algn="ctr" defTabSz="457200"/>
            <a:r>
              <a:rPr lang="en-US" altLang="ja-JP" sz="2400" b="1" dirty="0" smtClean="0">
                <a:solidFill>
                  <a:srgbClr val="FF0000"/>
                </a:solidFill>
              </a:rPr>
              <a:t>WEB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アプリの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algn="ctr" defTabSz="457200"/>
            <a:r>
              <a:rPr lang="ja-JP" altLang="en-US" sz="2400" b="1" dirty="0" smtClean="0">
                <a:solidFill>
                  <a:srgbClr val="FF0000"/>
                </a:solidFill>
              </a:rPr>
              <a:t>いいとこ取り！！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言語・フレームワーク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1"/>
            <a:ext cx="11379200" cy="1698244"/>
          </a:xfrm>
        </p:spPr>
        <p:txBody>
          <a:bodyPr/>
          <a:lstStyle/>
          <a:p>
            <a:r>
              <a:rPr lang="en-US" altLang="ja-JP" dirty="0" smtClean="0"/>
              <a:t>HTML</a:t>
            </a:r>
          </a:p>
          <a:p>
            <a:r>
              <a:rPr lang="en-US" altLang="ja-JP" dirty="0" smtClean="0"/>
              <a:t>CSS</a:t>
            </a:r>
          </a:p>
          <a:p>
            <a:r>
              <a:rPr lang="en-US" altLang="ja-JP" dirty="0"/>
              <a:t>JavaScript</a:t>
            </a:r>
            <a:endParaRPr lang="ja-JP" altLang="en-US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今回使用する</a:t>
            </a:r>
            <a:r>
              <a:rPr lang="ja-JP" altLang="en-US" dirty="0" smtClean="0"/>
              <a:t>言語</a:t>
            </a:r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31800" y="4695448"/>
            <a:ext cx="11379200" cy="169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React</a:t>
            </a:r>
          </a:p>
          <a:p>
            <a:r>
              <a:rPr lang="en-US" altLang="ja-JP" dirty="0" smtClean="0"/>
              <a:t>Angular</a:t>
            </a:r>
          </a:p>
          <a:p>
            <a:r>
              <a:rPr lang="en-US" altLang="ja-JP" dirty="0" smtClean="0"/>
              <a:t>Vue.js</a:t>
            </a:r>
            <a:endParaRPr lang="ja-JP" altLang="en-US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1799" y="3781047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代表的な</a:t>
            </a:r>
            <a:r>
              <a:rPr lang="en-US" altLang="ja-JP" dirty="0"/>
              <a:t>JavaScript</a:t>
            </a:r>
            <a:r>
              <a:rPr lang="ja-JP" altLang="en-US" dirty="0"/>
              <a:t>のフレームワーク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752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言語・フレームワーク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フレームワーク比較</a:t>
            </a:r>
            <a:endParaRPr lang="en-US" altLang="ja-JP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438178"/>
              </p:ext>
            </p:extLst>
          </p:nvPr>
        </p:nvGraphicFramePr>
        <p:xfrm>
          <a:off x="431800" y="1968500"/>
          <a:ext cx="113792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3098800"/>
                <a:gridCol w="3098800"/>
                <a:gridCol w="30988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ysClr val="windowText" lastClr="000000"/>
                          </a:solidFill>
                        </a:rPr>
                        <a:t>Angular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React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ysClr val="windowText" lastClr="000000"/>
                          </a:solidFill>
                        </a:rPr>
                        <a:t>Vue.js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フルスタック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View</a:t>
                      </a:r>
                      <a:r>
                        <a:rPr kumimoji="1" lang="ja-JP" altLang="en-US" dirty="0" smtClean="0"/>
                        <a:t>の表示系に特化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シンプル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AngularJS</a:t>
                      </a:r>
                      <a:r>
                        <a:rPr kumimoji="1" lang="ja-JP" altLang="en-US" dirty="0" smtClean="0"/>
                        <a:t>の軽量化版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ライブラリ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本体だけである程度完結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周辺ライブラリを使用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公式以外のライブラリには取捨選択に知識が必要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周辺ライブラリを使用</a:t>
                      </a:r>
                      <a:endParaRPr kumimoji="1" lang="en-US" altLang="ja-JP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現状ライブラリの数が少ない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プログラム言語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TypeScript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JavaScript</a:t>
                      </a:r>
                    </a:p>
                    <a:p>
                      <a:r>
                        <a:rPr kumimoji="1" lang="en-US" altLang="ja-JP" dirty="0" smtClean="0"/>
                        <a:t>JSX</a:t>
                      </a:r>
                      <a:r>
                        <a:rPr kumimoji="1" lang="ja-JP" altLang="en-US" dirty="0" smtClean="0"/>
                        <a:t>記法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JavaScript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学習コスト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TypeScript</a:t>
                      </a:r>
                      <a:r>
                        <a:rPr kumimoji="1" lang="ja-JP" altLang="en-US" dirty="0" smtClean="0"/>
                        <a:t>学習が必要</a:t>
                      </a:r>
                      <a:endParaRPr kumimoji="1" lang="en-US" altLang="ja-JP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多機能かつ新概念が多い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JSX</a:t>
                      </a:r>
                      <a:r>
                        <a:rPr kumimoji="1" lang="ja-JP" altLang="en-US" dirty="0" smtClean="0"/>
                        <a:t>記法が必須</a:t>
                      </a:r>
                      <a:endParaRPr kumimoji="1" lang="en-US" altLang="ja-JP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Angular</a:t>
                      </a:r>
                      <a:r>
                        <a:rPr kumimoji="1" lang="ja-JP" altLang="en-US" dirty="0" smtClean="0"/>
                        <a:t>より低い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初心者でも導入しやすい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React</a:t>
                      </a:r>
                      <a:r>
                        <a:rPr kumimoji="1" lang="ja-JP" altLang="en-US" dirty="0" smtClean="0"/>
                        <a:t>より若干低い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開発規模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大規模向け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Vue.js</a:t>
                      </a:r>
                      <a:r>
                        <a:rPr kumimoji="1" lang="ja-JP" altLang="en-US" dirty="0" smtClean="0"/>
                        <a:t>よりは大規模、複雑なアプリ向け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大規模アプリになると他の２つに比べ劣る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採用実績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Web</a:t>
                      </a:r>
                      <a:r>
                        <a:rPr kumimoji="1" lang="ja-JP" altLang="en-US" sz="1800" dirty="0" smtClean="0"/>
                        <a:t>サービス系各種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Facebook, Instagram, Twitter</a:t>
                      </a:r>
                      <a:r>
                        <a:rPr kumimoji="1" lang="ja-JP" altLang="en-US" sz="1800" dirty="0" smtClean="0"/>
                        <a:t>モバイルなど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アリババ</a:t>
                      </a:r>
                      <a:r>
                        <a:rPr lang="en-US" altLang="ja-JP" sz="1800" dirty="0" smtClean="0"/>
                        <a:t>(</a:t>
                      </a:r>
                      <a:r>
                        <a:rPr lang="ja-JP" altLang="en-US" sz="1800" dirty="0" smtClean="0"/>
                        <a:t>中国最大の</a:t>
                      </a:r>
                      <a:r>
                        <a:rPr lang="en-US" altLang="ja-JP" sz="1800" dirty="0" smtClean="0"/>
                        <a:t>E</a:t>
                      </a:r>
                      <a:r>
                        <a:rPr lang="ja-JP" altLang="en-US" sz="1800" dirty="0" smtClean="0"/>
                        <a:t>コマース企業</a:t>
                      </a:r>
                      <a:r>
                        <a:rPr lang="en-US" altLang="ja-JP" sz="1800" dirty="0" smtClean="0"/>
                        <a:t>), </a:t>
                      </a:r>
                      <a:r>
                        <a:rPr lang="en-US" altLang="ja-JP" sz="1800" dirty="0" err="1" smtClean="0"/>
                        <a:t>GitLab</a:t>
                      </a:r>
                      <a:r>
                        <a:rPr lang="en-US" altLang="ja-JP" sz="1800" dirty="0" smtClean="0"/>
                        <a:t>, Adobe</a:t>
                      </a:r>
                      <a:r>
                        <a:rPr lang="ja-JP" altLang="en-US" sz="1800" dirty="0" smtClean="0"/>
                        <a:t>など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6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548</Words>
  <Application>Microsoft Office PowerPoint</Application>
  <PresentationFormat>ワイド画面</PresentationFormat>
  <Paragraphs>124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Meiryo UI</vt:lpstr>
      <vt:lpstr>ＭＳ ゴシック</vt:lpstr>
      <vt:lpstr>Arial</vt:lpstr>
      <vt:lpstr>Wingdings</vt:lpstr>
      <vt:lpstr>Office テーマ</vt:lpstr>
      <vt:lpstr>1_Office テーマ</vt:lpstr>
      <vt:lpstr>2_Office テーマ</vt:lpstr>
      <vt:lpstr>PowerPoint プレゼンテーション</vt:lpstr>
      <vt:lpstr>概要</vt:lpstr>
      <vt:lpstr>PowerPoint プレゼンテーション</vt:lpstr>
      <vt:lpstr>調査する上での前提条件</vt:lpstr>
      <vt:lpstr>スマートフォンアプリの種類</vt:lpstr>
      <vt:lpstr>ネイティブアプリとWEBアプリ</vt:lpstr>
      <vt:lpstr>ハイブリッドアプリ</vt:lpstr>
      <vt:lpstr>言語・フレームワーク</vt:lpstr>
      <vt:lpstr>言語・フレームワーク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52</cp:revision>
  <dcterms:created xsi:type="dcterms:W3CDTF">2018-05-15T23:29:50Z</dcterms:created>
  <dcterms:modified xsi:type="dcterms:W3CDTF">2018-05-25T00:47:17Z</dcterms:modified>
</cp:coreProperties>
</file>