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62" r:id="rId4"/>
    <p:sldId id="263" r:id="rId5"/>
    <p:sldId id="264" r:id="rId6"/>
    <p:sldId id="27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2E18D-AE12-454F-A1D6-19B685DC3579}" type="datetimeFigureOut">
              <a:rPr kumimoji="1" lang="ja-JP" altLang="en-US" smtClean="0"/>
              <a:pPr/>
              <a:t>2019/3/5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5075-C5D4-44E1-9F90-434D965951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43915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/>
              <a:t>～</a:t>
            </a:r>
            <a:r>
              <a:rPr lang="en-US" altLang="ja-JP" dirty="0"/>
              <a:t>【</a:t>
            </a:r>
            <a:r>
              <a:rPr lang="ja-JP" altLang="en-US" dirty="0"/>
              <a:t>開催日（</a:t>
            </a:r>
            <a:r>
              <a:rPr lang="en-US" altLang="ja-JP" dirty="0"/>
              <a:t>YYYY/M/D</a:t>
            </a:r>
            <a:r>
              <a:rPr lang="ja-JP" altLang="en-US" dirty="0"/>
              <a:t>形式）</a:t>
            </a:r>
            <a:r>
              <a:rPr lang="en-US" altLang="ja-JP" dirty="0"/>
              <a:t>】</a:t>
            </a:r>
            <a:r>
              <a:rPr lang="ja-JP" altLang="en-US" dirty="0"/>
              <a:t>第</a:t>
            </a:r>
            <a:r>
              <a:rPr lang="en-US" altLang="ja-JP" dirty="0"/>
              <a:t>X</a:t>
            </a:r>
            <a:r>
              <a:rPr lang="ja-JP" altLang="en-US" dirty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を用いたスマホアプリケーション開発入門</a:t>
            </a:r>
            <a:endParaRPr kumimoji="1" lang="en-US" altLang="ja-JP" sz="3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089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xmlns="" val="355713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73988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xmlns="" val="204153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6538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3/5/2019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05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pPr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E9C4723-849E-4189-BCAE-2B79E70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2-5.</a:t>
            </a:r>
            <a:r>
              <a:rPr lang="ja-JP" altLang="en-US" dirty="0"/>
              <a:t> </a:t>
            </a:r>
            <a:r>
              <a:rPr kumimoji="1" lang="en-US" altLang="ja-JP" dirty="0" smtClean="0"/>
              <a:t>React</a:t>
            </a:r>
            <a:r>
              <a:rPr kumimoji="1" lang="ja-JP" altLang="en-US" dirty="0" smtClean="0"/>
              <a:t>の開発環境構築手順 </a:t>
            </a:r>
            <a:r>
              <a:rPr kumimoji="1" lang="en-US" altLang="ja-JP" dirty="0" smtClean="0"/>
              <a:t>– Node.js</a:t>
            </a:r>
            <a:r>
              <a:rPr kumimoji="1" lang="ja-JP" altLang="en-US" dirty="0" smtClean="0"/>
              <a:t>の導入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5D7B870A-EE38-4390-92D0-2B9EE583F7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3486" y="1177734"/>
            <a:ext cx="11379201" cy="3731887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l"/>
            </a:pPr>
            <a:r>
              <a:rPr lang="en-US" altLang="ja-JP" sz="1800" dirty="0" smtClean="0"/>
              <a:t>Node.js</a:t>
            </a:r>
            <a:r>
              <a:rPr lang="ja-JP" altLang="en-US" sz="1800" dirty="0" smtClean="0"/>
              <a:t>とは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ja-JP" altLang="en-US" sz="1800" dirty="0" smtClean="0"/>
              <a:t>　・</a:t>
            </a:r>
            <a:r>
              <a:rPr lang="ja-JP" altLang="en-US" sz="1800" dirty="0" smtClean="0"/>
              <a:t>サーバーサイドで動く</a:t>
            </a:r>
            <a:r>
              <a:rPr lang="en-US" altLang="ja-JP" sz="1800" dirty="0" smtClean="0"/>
              <a:t>JavaScript</a:t>
            </a:r>
          </a:p>
          <a:p>
            <a:pPr marL="0" indent="0">
              <a:buNone/>
            </a:pPr>
            <a:r>
              <a:rPr lang="ja-JP" altLang="en-US" sz="1800" dirty="0" smtClean="0"/>
              <a:t>　・</a:t>
            </a:r>
            <a:r>
              <a:rPr lang="ja-JP" altLang="en-US" sz="1800" dirty="0" smtClean="0"/>
              <a:t>「</a:t>
            </a:r>
            <a:r>
              <a:rPr lang="en-US" altLang="ja-JP" sz="1800" dirty="0" err="1" smtClean="0"/>
              <a:t>npm</a:t>
            </a:r>
            <a:r>
              <a:rPr lang="ja-JP" altLang="en-US" sz="1800" dirty="0" smtClean="0"/>
              <a:t>」という</a:t>
            </a:r>
            <a:r>
              <a:rPr lang="en-US" altLang="ja-JP" sz="1800" dirty="0" smtClean="0"/>
              <a:t>Node.js</a:t>
            </a:r>
            <a:r>
              <a:rPr lang="ja-JP" altLang="en-US" sz="1800" dirty="0" smtClean="0"/>
              <a:t>のパッケージを管理するツールが</a:t>
            </a:r>
            <a:r>
              <a:rPr lang="ja-JP" altLang="en-US" sz="1800" dirty="0" smtClean="0"/>
              <a:t>あります。</a:t>
            </a:r>
            <a:endParaRPr lang="en-US" altLang="ja-JP" sz="1800" dirty="0" smtClean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Font typeface="Wingdings" pitchFamily="2" charset="2"/>
              <a:buChar char="l"/>
            </a:pPr>
            <a:r>
              <a:rPr lang="ja-JP" altLang="en-US" sz="1800" dirty="0" smtClean="0"/>
              <a:t>特徴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　・</a:t>
            </a:r>
            <a:r>
              <a:rPr lang="ja-JP" altLang="en-US" sz="1800" dirty="0" smtClean="0"/>
              <a:t>非同期処理のため、</a:t>
            </a:r>
            <a:r>
              <a:rPr lang="en-US" altLang="ja-JP" sz="1800" dirty="0" smtClean="0"/>
              <a:t>I/O</a:t>
            </a:r>
            <a:r>
              <a:rPr lang="ja-JP" altLang="en-US" sz="1800" dirty="0" smtClean="0"/>
              <a:t>の処理結果を待たずに処理を進めることが</a:t>
            </a:r>
            <a:r>
              <a:rPr lang="ja-JP" altLang="en-US" sz="1800" dirty="0" smtClean="0"/>
              <a:t>できます。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　・</a:t>
            </a:r>
            <a:r>
              <a:rPr lang="ja-JP" altLang="en-US" sz="1800" dirty="0" smtClean="0"/>
              <a:t>シングルスレッドのため、メモリ消費が少なく、切替が</a:t>
            </a:r>
            <a:r>
              <a:rPr lang="ja-JP" altLang="en-US" sz="1800" smtClean="0"/>
              <a:t>少ない</a:t>
            </a:r>
            <a:r>
              <a:rPr lang="ja-JP" altLang="en-US" sz="1800" smtClean="0"/>
              <a:t>ので処理が速い</a:t>
            </a:r>
            <a:r>
              <a:rPr lang="ja-JP" altLang="en-US" sz="1800" dirty="0" smtClean="0"/>
              <a:t>です。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　　など</a:t>
            </a:r>
            <a:endParaRPr lang="en-US" altLang="ja-JP" sz="1800" dirty="0" smtClean="0"/>
          </a:p>
          <a:p>
            <a:pPr marL="0" indent="0">
              <a:buNone/>
            </a:pPr>
            <a:endParaRPr kumimoji="1" lang="en-US" altLang="ja-JP" sz="1800" dirty="0" smtClean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403664" y="5044944"/>
            <a:ext cx="11379201" cy="12210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ja-JP" altLang="en-US" dirty="0" smtClean="0"/>
              <a:t>前提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環境である</a:t>
            </a:r>
            <a:r>
              <a:rPr lang="ja-JP" altLang="en-US" dirty="0" smtClean="0"/>
              <a:t>こと。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JDK</a:t>
            </a:r>
            <a:r>
              <a:rPr lang="ja-JP" altLang="en-US" dirty="0" smtClean="0"/>
              <a:t>が導入済みである</a:t>
            </a:r>
            <a:r>
              <a:rPr lang="ja-JP" altLang="en-US" dirty="0" smtClean="0"/>
              <a:t>こと。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25154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E9C4723-849E-4189-BCAE-2B79E70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 React</a:t>
            </a:r>
            <a:r>
              <a:rPr lang="ja-JP" altLang="en-US" dirty="0"/>
              <a:t>の開発環境</a:t>
            </a:r>
            <a:r>
              <a:rPr lang="ja-JP" altLang="en-US" dirty="0" smtClean="0"/>
              <a:t>構築手順 </a:t>
            </a:r>
            <a:r>
              <a:rPr lang="en-US" altLang="ja-JP" dirty="0" smtClean="0"/>
              <a:t>– Node.js</a:t>
            </a:r>
            <a:r>
              <a:rPr lang="ja-JP" altLang="en-US" dirty="0"/>
              <a:t>の導入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5D7B870A-EE38-4390-92D0-2B9EE583F7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0112" y="1251913"/>
            <a:ext cx="11379201" cy="1814843"/>
          </a:xfrm>
        </p:spPr>
        <p:txBody>
          <a:bodyPr>
            <a:noAutofit/>
          </a:bodyPr>
          <a:lstStyle/>
          <a:p>
            <a:pPr marL="0" indent="0">
              <a:buFont typeface="Wingdings" pitchFamily="2" charset="2"/>
              <a:buChar char="l"/>
            </a:pPr>
            <a:r>
              <a:rPr lang="ja-JP" altLang="en-US" sz="1800" dirty="0" smtClean="0"/>
              <a:t>以下</a:t>
            </a:r>
            <a:r>
              <a:rPr lang="ja-JP" altLang="en-US" sz="1800" dirty="0"/>
              <a:t>のサイト</a:t>
            </a:r>
            <a:r>
              <a:rPr lang="ja-JP" altLang="en-US" sz="1800" dirty="0" smtClean="0"/>
              <a:t>より</a:t>
            </a:r>
            <a:r>
              <a:rPr lang="en-US" altLang="ja-JP" sz="1800" dirty="0" smtClean="0"/>
              <a:t>Node.js</a:t>
            </a:r>
            <a:r>
              <a:rPr lang="ja-JP" altLang="en-US" sz="1800" dirty="0" smtClean="0"/>
              <a:t>の</a:t>
            </a:r>
            <a:r>
              <a:rPr lang="ja-JP" altLang="en-US" sz="1800" dirty="0" smtClean="0"/>
              <a:t>インストーラを任意のフォルダにダウンロードします。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 smtClean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https</a:t>
            </a:r>
            <a:r>
              <a:rPr lang="en-US" altLang="ja-JP" sz="1800" dirty="0"/>
              <a:t>://nodejs.org/en/download/</a:t>
            </a:r>
            <a:endParaRPr lang="ja-JP" altLang="en-US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ダウンロード完了後</a:t>
            </a:r>
            <a:r>
              <a:rPr lang="ja-JP" altLang="en-US" sz="1800" dirty="0" smtClean="0"/>
              <a:t>、インストーラを起動し、</a:t>
            </a:r>
            <a:r>
              <a:rPr lang="ja-JP" altLang="en-US" sz="1800" dirty="0" smtClean="0"/>
              <a:t>選択肢はデフォルトのまま、「</a:t>
            </a:r>
            <a:r>
              <a:rPr lang="en-US" altLang="ja-JP" sz="1800" dirty="0" smtClean="0"/>
              <a:t>Next</a:t>
            </a:r>
            <a:r>
              <a:rPr lang="ja-JP" altLang="en-US" sz="1800" dirty="0" smtClean="0"/>
              <a:t>」ボタン</a:t>
            </a:r>
            <a:r>
              <a:rPr lang="ja-JP" altLang="en-US" sz="1800" dirty="0" smtClean="0"/>
              <a:t>を押下していくことでインストールが完了します。</a:t>
            </a:r>
            <a:endParaRPr lang="ja-JP" altLang="en-US" sz="1800" dirty="0" smtClean="0"/>
          </a:p>
          <a:p>
            <a:pPr marL="0" indent="0">
              <a:buNone/>
            </a:pPr>
            <a:endParaRPr lang="en-US" altLang="ja-JP" sz="18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6549" y="3158836"/>
            <a:ext cx="7325532" cy="3334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3633751" y="5247249"/>
            <a:ext cx="1768291" cy="661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17706" y="5567209"/>
            <a:ext cx="604434" cy="6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86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 React</a:t>
            </a:r>
            <a:r>
              <a:rPr lang="ja-JP" altLang="en-US" dirty="0"/>
              <a:t>の開発環境</a:t>
            </a:r>
            <a:r>
              <a:rPr lang="ja-JP" altLang="en-US" dirty="0" smtClean="0"/>
              <a:t>構築手順 </a:t>
            </a:r>
            <a:r>
              <a:rPr lang="en-US" altLang="ja-JP" dirty="0" smtClean="0"/>
              <a:t>– Node.js</a:t>
            </a:r>
            <a:r>
              <a:rPr lang="ja-JP" altLang="en-US" dirty="0"/>
              <a:t>の導入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791325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l"/>
            </a:pPr>
            <a:r>
              <a:rPr kumimoji="1" lang="ja-JP" altLang="en-US" sz="1800" dirty="0" smtClean="0"/>
              <a:t>コマンドプロンプトで下記コマンド</a:t>
            </a:r>
            <a:r>
              <a:rPr kumimoji="1" lang="ja-JP" altLang="en-US" sz="1800" dirty="0" smtClean="0"/>
              <a:t>を実行し</a:t>
            </a:r>
            <a:r>
              <a:rPr kumimoji="1" lang="ja-JP" altLang="en-US" sz="1800" dirty="0" smtClean="0"/>
              <a:t>、</a:t>
            </a:r>
            <a:r>
              <a:rPr kumimoji="1" lang="ja-JP" altLang="en-US" sz="1800" dirty="0" smtClean="0"/>
              <a:t>インストールが成功したかを確認します。</a:t>
            </a:r>
            <a:endParaRPr kumimoji="1" lang="en-US" altLang="ja-JP" sz="18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422216" y="1978429"/>
            <a:ext cx="11381857" cy="6613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</a:pPr>
            <a:r>
              <a:rPr lang="en-US" altLang="ja-JP" dirty="0" smtClean="0">
                <a:solidFill>
                  <a:schemeClr val="bg1"/>
                </a:solidFill>
              </a:rPr>
              <a:t>$ </a:t>
            </a:r>
            <a:r>
              <a:rPr lang="en-US" altLang="ja-JP" dirty="0" smtClean="0">
                <a:solidFill>
                  <a:schemeClr val="bg1"/>
                </a:solidFill>
              </a:rPr>
              <a:t>node </a:t>
            </a:r>
            <a:r>
              <a:rPr lang="en-US" altLang="ja-JP" dirty="0">
                <a:solidFill>
                  <a:schemeClr val="bg1"/>
                </a:solidFill>
              </a:rPr>
              <a:t>--version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  <p:pic>
        <p:nvPicPr>
          <p:cNvPr id="8" name="図 7" descr="無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424" y="2787663"/>
            <a:ext cx="5245721" cy="3819999"/>
          </a:xfrm>
          <a:prstGeom prst="rect">
            <a:avLst/>
          </a:prstGeom>
        </p:spPr>
      </p:pic>
      <p:sp>
        <p:nvSpPr>
          <p:cNvPr id="11" name="線吹き出し 2 (枠付き) 10"/>
          <p:cNvSpPr/>
          <p:nvPr/>
        </p:nvSpPr>
        <p:spPr>
          <a:xfrm>
            <a:off x="5813915" y="3126040"/>
            <a:ext cx="3864657" cy="1178673"/>
          </a:xfrm>
          <a:prstGeom prst="borderCallout2">
            <a:avLst>
              <a:gd name="adj1" fmla="val 17750"/>
              <a:gd name="adj2" fmla="val 413"/>
              <a:gd name="adj3" fmla="val 2403"/>
              <a:gd name="adj4" fmla="val -57284"/>
              <a:gd name="adj5" fmla="val 23248"/>
              <a:gd name="adj6" fmla="val -115137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インストールしたバージョンが表示されれば成功です。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64235" y="3319975"/>
            <a:ext cx="717452" cy="211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488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13015" y="1129812"/>
            <a:ext cx="11164927" cy="741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Char char="l"/>
            </a:pPr>
            <a:r>
              <a:rPr lang="ja-JP" altLang="en-US" sz="1800" dirty="0" smtClean="0"/>
              <a:t>コマンドプロンプトにて以下のコマンド</a:t>
            </a:r>
            <a:r>
              <a:rPr lang="ja-JP" altLang="en-US" sz="1800" dirty="0" smtClean="0"/>
              <a:t>を</a:t>
            </a:r>
            <a:r>
              <a:rPr lang="ja-JP" altLang="en-US" sz="1800" dirty="0" smtClean="0"/>
              <a:t>実行</a:t>
            </a:r>
            <a:r>
              <a:rPr lang="ja-JP" altLang="en-US" sz="1800" dirty="0" smtClean="0"/>
              <a:t>し</a:t>
            </a:r>
            <a:r>
              <a:rPr lang="ja-JP" altLang="en-US" sz="1800" dirty="0" smtClean="0"/>
              <a:t>、</a:t>
            </a:r>
            <a:r>
              <a:rPr lang="ja-JP" altLang="en-US" sz="1800" dirty="0" smtClean="0"/>
              <a:t>モジュールのインストール</a:t>
            </a:r>
            <a:r>
              <a:rPr lang="ja-JP" altLang="en-US" sz="1800" dirty="0" smtClean="0"/>
              <a:t>および</a:t>
            </a:r>
            <a:r>
              <a:rPr lang="ja-JP" altLang="en-US" sz="1800" dirty="0" smtClean="0"/>
              <a:t>確認を行います。</a:t>
            </a:r>
            <a:endParaRPr lang="en-US" altLang="ja-JP" sz="18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484880" y="2074017"/>
            <a:ext cx="11164927" cy="1245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</a:pPr>
            <a:r>
              <a:rPr lang="en-US" altLang="ja-JP" dirty="0" smtClean="0">
                <a:solidFill>
                  <a:schemeClr val="bg1"/>
                </a:solidFill>
              </a:rPr>
              <a:t>$ </a:t>
            </a:r>
            <a:r>
              <a:rPr lang="en-US" altLang="ja-JP" dirty="0" err="1" smtClean="0">
                <a:solidFill>
                  <a:schemeClr val="bg1"/>
                </a:solidFill>
              </a:rPr>
              <a:t>npm</a:t>
            </a:r>
            <a:r>
              <a:rPr lang="en-US" altLang="ja-JP" dirty="0" smtClean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install -g </a:t>
            </a:r>
            <a:r>
              <a:rPr lang="en-US" altLang="ja-JP" dirty="0" smtClean="0">
                <a:solidFill>
                  <a:schemeClr val="bg1"/>
                </a:solidFill>
              </a:rPr>
              <a:t>create-react-app</a:t>
            </a:r>
          </a:p>
          <a:p>
            <a:pPr marL="285750" indent="-285750">
              <a:buClr>
                <a:schemeClr val="bg1"/>
              </a:buClr>
            </a:pPr>
            <a:r>
              <a:rPr lang="en-US" altLang="ja-JP" dirty="0" smtClean="0">
                <a:solidFill>
                  <a:schemeClr val="bg1"/>
                </a:solidFill>
              </a:rPr>
              <a:t>$ create-react-app</a:t>
            </a:r>
            <a:r>
              <a:rPr lang="ja-JP" altLang="en-US" dirty="0" smtClean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–v</a:t>
            </a:r>
          </a:p>
          <a:p>
            <a:pPr marL="285750" indent="-285750">
              <a:buClr>
                <a:schemeClr val="bg1"/>
              </a:buClr>
            </a:pPr>
            <a:endParaRPr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4877" y="3667004"/>
            <a:ext cx="11164927" cy="2178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＜小ネタ</a:t>
            </a:r>
            <a:r>
              <a:rPr lang="ja-JP" altLang="en-US" dirty="0" smtClean="0">
                <a:solidFill>
                  <a:schemeClr val="tx1"/>
                </a:solidFill>
              </a:rPr>
              <a:t>＞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●</a:t>
            </a:r>
            <a:r>
              <a:rPr lang="en-US" altLang="ja-JP" dirty="0" smtClean="0">
                <a:solidFill>
                  <a:schemeClr val="tx1"/>
                </a:solidFill>
              </a:rPr>
              <a:t>create-react-app</a:t>
            </a:r>
            <a:r>
              <a:rPr lang="ja-JP" altLang="en-US" dirty="0" smtClean="0">
                <a:solidFill>
                  <a:schemeClr val="tx1"/>
                </a:solidFill>
              </a:rPr>
              <a:t>について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en-US" altLang="ja-JP" dirty="0" err="1" smtClean="0">
                <a:solidFill>
                  <a:schemeClr val="tx1"/>
                </a:solidFill>
              </a:rPr>
              <a:t>facebook</a:t>
            </a:r>
            <a:r>
              <a:rPr lang="ja-JP" altLang="en-US" dirty="0" smtClean="0">
                <a:solidFill>
                  <a:schemeClr val="tx1"/>
                </a:solidFill>
              </a:rPr>
              <a:t>社が用意している</a:t>
            </a:r>
            <a:r>
              <a:rPr lang="en-US" altLang="ja-JP" dirty="0" smtClean="0">
                <a:solidFill>
                  <a:schemeClr val="tx1"/>
                </a:solidFill>
              </a:rPr>
              <a:t>react</a:t>
            </a:r>
            <a:r>
              <a:rPr lang="ja-JP" altLang="en-US" dirty="0" smtClean="0">
                <a:solidFill>
                  <a:schemeClr val="tx1"/>
                </a:solidFill>
              </a:rPr>
              <a:t>のプロジェクト作成</a:t>
            </a:r>
            <a:r>
              <a:rPr lang="ja-JP" altLang="en-US" dirty="0" smtClean="0">
                <a:solidFill>
                  <a:schemeClr val="tx1"/>
                </a:solidFill>
              </a:rPr>
              <a:t>ツールです。必要なすべてのモジュール</a:t>
            </a:r>
            <a:r>
              <a:rPr lang="ja-JP" altLang="en-US" dirty="0" smtClean="0">
                <a:solidFill>
                  <a:schemeClr val="tx1"/>
                </a:solidFill>
              </a:rPr>
              <a:t>が内包されて</a:t>
            </a:r>
            <a:r>
              <a:rPr lang="ja-JP" altLang="en-US" dirty="0" smtClean="0">
                <a:solidFill>
                  <a:schemeClr val="tx1"/>
                </a:solidFill>
              </a:rPr>
              <a:t>います。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●</a:t>
            </a:r>
            <a:r>
              <a:rPr lang="ja-JP" altLang="en-US" dirty="0" smtClean="0">
                <a:solidFill>
                  <a:schemeClr val="tx1"/>
                </a:solidFill>
              </a:rPr>
              <a:t>インストール</a:t>
            </a:r>
            <a:r>
              <a:rPr lang="ja-JP" altLang="en-US" dirty="0" smtClean="0">
                <a:solidFill>
                  <a:schemeClr val="tx1"/>
                </a:solidFill>
              </a:rPr>
              <a:t>時の「</a:t>
            </a:r>
            <a:r>
              <a:rPr lang="en-US" altLang="ja-JP" dirty="0" smtClean="0">
                <a:solidFill>
                  <a:schemeClr val="tx1"/>
                </a:solidFill>
              </a:rPr>
              <a:t>-g</a:t>
            </a:r>
            <a:r>
              <a:rPr lang="ja-JP" altLang="en-US" dirty="0" smtClean="0">
                <a:solidFill>
                  <a:schemeClr val="tx1"/>
                </a:solidFill>
              </a:rPr>
              <a:t>」オプションについて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　　グローバルインストール</a:t>
            </a:r>
            <a:r>
              <a:rPr lang="ja-JP" altLang="en-US" dirty="0" smtClean="0">
                <a:solidFill>
                  <a:schemeClr val="tx1"/>
                </a:solidFill>
              </a:rPr>
              <a:t>することで、コマンドプロントでコマンド化することが可能と</a:t>
            </a:r>
            <a:r>
              <a:rPr lang="ja-JP" altLang="en-US" dirty="0" smtClean="0">
                <a:solidFill>
                  <a:schemeClr val="tx1"/>
                </a:solidFill>
              </a:rPr>
              <a:t>なります。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 ※</a:t>
            </a:r>
            <a:r>
              <a:rPr lang="ja-JP" altLang="en-US" dirty="0" smtClean="0">
                <a:solidFill>
                  <a:schemeClr val="tx1"/>
                </a:solidFill>
              </a:rPr>
              <a:t>「</a:t>
            </a:r>
            <a:r>
              <a:rPr lang="en-US" altLang="ja-JP" dirty="0" smtClean="0">
                <a:solidFill>
                  <a:schemeClr val="tx1"/>
                </a:solidFill>
              </a:rPr>
              <a:t>-g</a:t>
            </a:r>
            <a:r>
              <a:rPr lang="ja-JP" altLang="en-US" dirty="0" smtClean="0">
                <a:solidFill>
                  <a:schemeClr val="tx1"/>
                </a:solidFill>
              </a:rPr>
              <a:t>」　→　グローバルインストール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</p:spPr>
        <p:txBody>
          <a:bodyPr/>
          <a:lstStyle/>
          <a:p>
            <a:r>
              <a:rPr lang="en-US" altLang="ja-JP" dirty="0" smtClean="0"/>
              <a:t>2-5. React</a:t>
            </a:r>
            <a:r>
              <a:rPr lang="ja-JP" altLang="en-US" dirty="0"/>
              <a:t>の開発環境</a:t>
            </a:r>
            <a:r>
              <a:rPr lang="ja-JP" altLang="en-US" dirty="0" smtClean="0"/>
              <a:t>構築手順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モジュールの</a:t>
            </a:r>
            <a:r>
              <a:rPr lang="ja-JP" altLang="en-US" dirty="0"/>
              <a:t>導入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6105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713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Char char="l"/>
            </a:pPr>
            <a:r>
              <a:rPr lang="ja-JP" altLang="en-US" sz="1800" dirty="0" smtClean="0"/>
              <a:t>コマンドプロンプトにて以下のコマンド</a:t>
            </a:r>
            <a:r>
              <a:rPr lang="ja-JP" altLang="en-US" sz="1800" dirty="0" smtClean="0"/>
              <a:t>を実行し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react</a:t>
            </a:r>
            <a:r>
              <a:rPr lang="ja-JP" altLang="en-US" sz="1800" dirty="0" smtClean="0"/>
              <a:t>プロジェクトを</a:t>
            </a:r>
            <a:r>
              <a:rPr lang="ja-JP" altLang="en-US" sz="1800" dirty="0" smtClean="0"/>
              <a:t>作成します。</a:t>
            </a:r>
            <a:endParaRPr lang="en-US" altLang="ja-JP" sz="18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172487"/>
            <a:ext cx="11164927" cy="15835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</a:pPr>
            <a:r>
              <a:rPr lang="en-US" altLang="ja-JP" dirty="0" smtClean="0">
                <a:solidFill>
                  <a:schemeClr val="bg1"/>
                </a:solidFill>
              </a:rPr>
              <a:t>$ </a:t>
            </a:r>
            <a:r>
              <a:rPr lang="en-US" altLang="ja-JP" dirty="0" err="1" smtClean="0">
                <a:solidFill>
                  <a:schemeClr val="bg1"/>
                </a:solidFill>
              </a:rPr>
              <a:t>cd</a:t>
            </a:r>
            <a:r>
              <a:rPr lang="en-US" altLang="ja-JP" dirty="0" smtClean="0">
                <a:solidFill>
                  <a:schemeClr val="bg1"/>
                </a:solidFill>
              </a:rPr>
              <a:t> [</a:t>
            </a:r>
            <a:r>
              <a:rPr lang="ja-JP" altLang="en-US" dirty="0" smtClean="0">
                <a:solidFill>
                  <a:schemeClr val="bg1"/>
                </a:solidFill>
              </a:rPr>
              <a:t>任意のディレクトリ</a:t>
            </a:r>
            <a:r>
              <a:rPr lang="en-US" altLang="ja-JP" dirty="0" smtClean="0">
                <a:solidFill>
                  <a:schemeClr val="bg1"/>
                </a:solidFill>
              </a:rPr>
              <a:t>]</a:t>
            </a:r>
          </a:p>
          <a:p>
            <a:pPr marL="285750" indent="-285750">
              <a:buClr>
                <a:schemeClr val="bg1"/>
              </a:buClr>
            </a:pPr>
            <a:r>
              <a:rPr lang="en-US" altLang="ja-JP" dirty="0" smtClean="0">
                <a:solidFill>
                  <a:schemeClr val="bg1"/>
                </a:solidFill>
              </a:rPr>
              <a:t>$ create-react-app [</a:t>
            </a:r>
            <a:r>
              <a:rPr lang="ja-JP" altLang="en-US" dirty="0" smtClean="0">
                <a:solidFill>
                  <a:schemeClr val="bg1"/>
                </a:solidFill>
              </a:rPr>
              <a:t>任意のプロジェクト名</a:t>
            </a:r>
            <a:r>
              <a:rPr lang="en-US" altLang="ja-JP" dirty="0" smtClean="0">
                <a:solidFill>
                  <a:schemeClr val="bg1"/>
                </a:solidFill>
              </a:rPr>
              <a:t>]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</a:pPr>
            <a:r>
              <a:rPr lang="en-US" altLang="ja-JP" dirty="0" smtClean="0">
                <a:solidFill>
                  <a:schemeClr val="bg1"/>
                </a:solidFill>
              </a:rPr>
              <a:t>$ </a:t>
            </a:r>
            <a:r>
              <a:rPr lang="en-US" altLang="ja-JP" dirty="0" err="1" smtClean="0">
                <a:solidFill>
                  <a:schemeClr val="bg1"/>
                </a:solidFill>
              </a:rPr>
              <a:t>cd</a:t>
            </a:r>
            <a:r>
              <a:rPr lang="en-US" altLang="ja-JP" dirty="0" smtClean="0">
                <a:solidFill>
                  <a:schemeClr val="bg1"/>
                </a:solidFill>
              </a:rPr>
              <a:t> [</a:t>
            </a:r>
            <a:r>
              <a:rPr lang="ja-JP" altLang="en-US" dirty="0" smtClean="0">
                <a:solidFill>
                  <a:schemeClr val="bg1"/>
                </a:solidFill>
              </a:rPr>
              <a:t>任意のプロジェクト名</a:t>
            </a:r>
            <a:r>
              <a:rPr lang="en-US" altLang="ja-JP" dirty="0" smtClean="0">
                <a:solidFill>
                  <a:schemeClr val="bg1"/>
                </a:solidFill>
              </a:rPr>
              <a:t>]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</a:pPr>
            <a:r>
              <a:rPr lang="en-US" altLang="ja-JP" dirty="0" smtClean="0">
                <a:solidFill>
                  <a:schemeClr val="bg1"/>
                </a:solidFill>
              </a:rPr>
              <a:t>$ </a:t>
            </a:r>
            <a:r>
              <a:rPr lang="en-US" altLang="ja-JP" dirty="0" err="1" smtClean="0">
                <a:solidFill>
                  <a:schemeClr val="bg1"/>
                </a:solidFill>
              </a:rPr>
              <a:t>npm</a:t>
            </a:r>
            <a:r>
              <a:rPr lang="en-US" altLang="ja-JP" dirty="0" smtClean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run eject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55217" y="3951696"/>
            <a:ext cx="11164927" cy="2561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＜小ネタ</a:t>
            </a:r>
            <a:r>
              <a:rPr lang="ja-JP" altLang="en-US" dirty="0" smtClean="0">
                <a:solidFill>
                  <a:schemeClr val="tx1"/>
                </a:solidFill>
              </a:rPr>
              <a:t>＞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●</a:t>
            </a:r>
            <a:r>
              <a:rPr lang="en-US" altLang="ja-JP" dirty="0" smtClean="0">
                <a:solidFill>
                  <a:schemeClr val="tx1"/>
                </a:solidFill>
              </a:rPr>
              <a:t>-</a:t>
            </a:r>
            <a:r>
              <a:rPr lang="en-US" altLang="ja-JP" dirty="0" err="1" smtClean="0">
                <a:solidFill>
                  <a:schemeClr val="tx1"/>
                </a:solidFill>
              </a:rPr>
              <a:t>npm</a:t>
            </a:r>
            <a:r>
              <a:rPr lang="en-US" altLang="ja-JP" dirty="0" smtClean="0">
                <a:solidFill>
                  <a:schemeClr val="tx1"/>
                </a:solidFill>
              </a:rPr>
              <a:t> run eject</a:t>
            </a:r>
            <a:r>
              <a:rPr lang="ja-JP" altLang="en-US" dirty="0" smtClean="0">
                <a:solidFill>
                  <a:schemeClr val="tx1"/>
                </a:solidFill>
              </a:rPr>
              <a:t>の必要性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ja-JP" dirty="0" smtClean="0">
                <a:solidFill>
                  <a:schemeClr val="tx1"/>
                </a:solidFill>
              </a:rPr>
              <a:t>create-react-app</a:t>
            </a:r>
            <a:r>
              <a:rPr lang="ja-JP" altLang="en-US" dirty="0" err="1" smtClean="0">
                <a:solidFill>
                  <a:schemeClr val="tx1"/>
                </a:solidFill>
              </a:rPr>
              <a:t>は簡</a:t>
            </a:r>
            <a:r>
              <a:rPr lang="ja-JP" altLang="en-US" dirty="0" smtClean="0">
                <a:solidFill>
                  <a:schemeClr val="tx1"/>
                </a:solidFill>
              </a:rPr>
              <a:t>単に環境を</a:t>
            </a:r>
            <a:r>
              <a:rPr lang="ja-JP" altLang="en-US" dirty="0" smtClean="0">
                <a:solidFill>
                  <a:schemeClr val="tx1"/>
                </a:solidFill>
              </a:rPr>
              <a:t>構築</a:t>
            </a:r>
            <a:r>
              <a:rPr lang="ja-JP" altLang="en-US" dirty="0" smtClean="0">
                <a:solidFill>
                  <a:schemeClr val="tx1"/>
                </a:solidFill>
              </a:rPr>
              <a:t>できますが、</a:t>
            </a:r>
            <a:r>
              <a:rPr lang="ja-JP" altLang="en-US" dirty="0" smtClean="0">
                <a:solidFill>
                  <a:schemeClr val="tx1"/>
                </a:solidFill>
              </a:rPr>
              <a:t>デフォルト</a:t>
            </a:r>
            <a:r>
              <a:rPr lang="ja-JP" altLang="en-US" dirty="0" smtClean="0">
                <a:solidFill>
                  <a:schemeClr val="tx1"/>
                </a:solidFill>
              </a:rPr>
              <a:t>の設定を簡単にカスタマイズできないようになって</a:t>
            </a:r>
            <a:r>
              <a:rPr lang="ja-JP" altLang="en-US" dirty="0" smtClean="0">
                <a:solidFill>
                  <a:schemeClr val="tx1"/>
                </a:solidFill>
              </a:rPr>
              <a:t>います。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ja-JP" dirty="0" smtClean="0">
                <a:solidFill>
                  <a:schemeClr val="tx1"/>
                </a:solidFill>
              </a:rPr>
              <a:t>create-react-app</a:t>
            </a:r>
            <a:r>
              <a:rPr lang="ja-JP" altLang="en-US" dirty="0" smtClean="0">
                <a:solidFill>
                  <a:schemeClr val="tx1"/>
                </a:solidFill>
              </a:rPr>
              <a:t>で作成した</a:t>
            </a:r>
            <a:r>
              <a:rPr lang="ja-JP" altLang="en-US" dirty="0" smtClean="0">
                <a:solidFill>
                  <a:schemeClr val="tx1"/>
                </a:solidFill>
              </a:rPr>
              <a:t>プロジェクト</a:t>
            </a:r>
            <a:r>
              <a:rPr lang="ja-JP" altLang="en-US" dirty="0" smtClean="0">
                <a:solidFill>
                  <a:schemeClr val="tx1"/>
                </a:solidFill>
              </a:rPr>
              <a:t>「</a:t>
            </a:r>
            <a:r>
              <a:rPr lang="en-US" altLang="ja-JP" dirty="0" err="1" smtClean="0">
                <a:solidFill>
                  <a:schemeClr val="tx1"/>
                </a:solidFill>
              </a:rPr>
              <a:t>pacage.json</a:t>
            </a:r>
            <a:r>
              <a:rPr lang="ja-JP" altLang="en-US" dirty="0" smtClean="0">
                <a:solidFill>
                  <a:schemeClr val="tx1"/>
                </a:solidFill>
              </a:rPr>
              <a:t>」</a:t>
            </a:r>
            <a:r>
              <a:rPr lang="ja-JP" altLang="en-US" dirty="0" smtClean="0">
                <a:solidFill>
                  <a:schemeClr val="tx1"/>
                </a:solidFill>
              </a:rPr>
              <a:t>には</a:t>
            </a:r>
            <a:r>
              <a:rPr lang="ja-JP" altLang="en-US" dirty="0" smtClean="0">
                <a:solidFill>
                  <a:schemeClr val="tx1"/>
                </a:solidFill>
              </a:rPr>
              <a:t>、</a:t>
            </a:r>
            <a:r>
              <a:rPr lang="en-US" altLang="ja-JP" dirty="0" smtClean="0">
                <a:solidFill>
                  <a:schemeClr val="tx1"/>
                </a:solidFill>
              </a:rPr>
              <a:t>create-react-app</a:t>
            </a:r>
            <a:r>
              <a:rPr lang="ja-JP" altLang="en-US" dirty="0" smtClean="0">
                <a:solidFill>
                  <a:schemeClr val="tx1"/>
                </a:solidFill>
              </a:rPr>
              <a:t>で必要なモジュール</a:t>
            </a:r>
            <a:r>
              <a:rPr lang="ja-JP" altLang="en-US" dirty="0" smtClean="0">
                <a:solidFill>
                  <a:schemeClr val="tx1"/>
                </a:solidFill>
              </a:rPr>
              <a:t>が</a:t>
            </a:r>
            <a:r>
              <a:rPr lang="ja-JP" altLang="en-US" dirty="0" smtClean="0">
                <a:solidFill>
                  <a:schemeClr val="tx1"/>
                </a:solidFill>
              </a:rPr>
              <a:t>不足</a:t>
            </a:r>
            <a:r>
              <a:rPr lang="ja-JP" altLang="en-US" dirty="0" smtClean="0">
                <a:solidFill>
                  <a:schemeClr val="tx1"/>
                </a:solidFill>
              </a:rPr>
              <a:t>しています</a:t>
            </a:r>
            <a:r>
              <a:rPr lang="ja-JP" altLang="en-US" dirty="0" smtClean="0">
                <a:solidFill>
                  <a:schemeClr val="tx1"/>
                </a:solidFill>
              </a:rPr>
              <a:t>。その</a:t>
            </a:r>
            <a:r>
              <a:rPr lang="ja-JP" altLang="en-US" dirty="0" smtClean="0">
                <a:solidFill>
                  <a:schemeClr val="tx1"/>
                </a:solidFill>
              </a:rPr>
              <a:t>ため、追加でモジュールをインストールした場合、</a:t>
            </a:r>
            <a:r>
              <a:rPr lang="en-US" altLang="ja-JP" dirty="0" smtClean="0">
                <a:solidFill>
                  <a:schemeClr val="tx1"/>
                </a:solidFill>
              </a:rPr>
              <a:t>create-react-app</a:t>
            </a:r>
            <a:r>
              <a:rPr lang="ja-JP" altLang="en-US" dirty="0" smtClean="0">
                <a:solidFill>
                  <a:schemeClr val="tx1"/>
                </a:solidFill>
              </a:rPr>
              <a:t>で必要なモジュールが</a:t>
            </a:r>
            <a:r>
              <a:rPr lang="ja-JP" altLang="en-US" dirty="0" smtClean="0">
                <a:solidFill>
                  <a:schemeClr val="tx1"/>
                </a:solidFill>
              </a:rPr>
              <a:t>消え、</a:t>
            </a:r>
            <a:r>
              <a:rPr lang="en-US" altLang="ja-JP" dirty="0" smtClean="0">
                <a:solidFill>
                  <a:schemeClr val="tx1"/>
                </a:solidFill>
              </a:rPr>
              <a:t>build</a:t>
            </a:r>
            <a:r>
              <a:rPr lang="ja-JP" altLang="en-US" dirty="0" smtClean="0">
                <a:solidFill>
                  <a:schemeClr val="tx1"/>
                </a:solidFill>
              </a:rPr>
              <a:t>エラーと</a:t>
            </a:r>
            <a:r>
              <a:rPr lang="ja-JP" altLang="en-US" dirty="0" smtClean="0">
                <a:solidFill>
                  <a:schemeClr val="tx1"/>
                </a:solidFill>
              </a:rPr>
              <a:t>なります。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ja-JP" dirty="0" err="1">
                <a:solidFill>
                  <a:schemeClr val="tx1"/>
                </a:solidFill>
              </a:rPr>
              <a:t>n</a:t>
            </a:r>
            <a:r>
              <a:rPr lang="en-US" altLang="ja-JP" dirty="0" err="1" smtClean="0">
                <a:solidFill>
                  <a:schemeClr val="tx1"/>
                </a:solidFill>
              </a:rPr>
              <a:t>pm</a:t>
            </a:r>
            <a:r>
              <a:rPr lang="en-US" altLang="ja-JP" dirty="0" smtClean="0">
                <a:solidFill>
                  <a:schemeClr val="tx1"/>
                </a:solidFill>
              </a:rPr>
              <a:t> run eject </a:t>
            </a:r>
            <a:r>
              <a:rPr lang="ja-JP" altLang="en-US" dirty="0" smtClean="0">
                <a:solidFill>
                  <a:schemeClr val="tx1"/>
                </a:solidFill>
              </a:rPr>
              <a:t>を実行するで、</a:t>
            </a:r>
            <a:r>
              <a:rPr lang="en-US" altLang="ja-JP" dirty="0" smtClean="0">
                <a:solidFill>
                  <a:schemeClr val="tx1"/>
                </a:solidFill>
              </a:rPr>
              <a:t>create-react-app</a:t>
            </a:r>
            <a:r>
              <a:rPr lang="ja-JP" altLang="en-US" dirty="0" smtClean="0">
                <a:solidFill>
                  <a:schemeClr val="tx1"/>
                </a:solidFill>
              </a:rPr>
              <a:t>で使用したライブラリが</a:t>
            </a:r>
            <a:r>
              <a:rPr lang="ja-JP" altLang="en-US" dirty="0" smtClean="0">
                <a:solidFill>
                  <a:schemeClr val="tx1"/>
                </a:solidFill>
              </a:rPr>
              <a:t>全て「</a:t>
            </a:r>
            <a:r>
              <a:rPr lang="en-US" altLang="ja-JP" dirty="0" err="1" smtClean="0">
                <a:solidFill>
                  <a:schemeClr val="tx1"/>
                </a:solidFill>
              </a:rPr>
              <a:t>pacage.json</a:t>
            </a:r>
            <a:r>
              <a:rPr lang="ja-JP" altLang="en-US" dirty="0" smtClean="0">
                <a:solidFill>
                  <a:schemeClr val="tx1"/>
                </a:solidFill>
              </a:rPr>
              <a:t>」に</a:t>
            </a:r>
            <a:r>
              <a:rPr lang="ja-JP" altLang="en-US" dirty="0" smtClean="0">
                <a:solidFill>
                  <a:schemeClr val="tx1"/>
                </a:solidFill>
              </a:rPr>
              <a:t>追加</a:t>
            </a:r>
            <a:r>
              <a:rPr lang="ja-JP" altLang="en-US" dirty="0" smtClean="0">
                <a:solidFill>
                  <a:schemeClr val="tx1"/>
                </a:solidFill>
              </a:rPr>
              <a:t>されます。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 React</a:t>
            </a:r>
            <a:r>
              <a:rPr lang="ja-JP" altLang="en-US" dirty="0"/>
              <a:t>の開発環境</a:t>
            </a:r>
            <a:r>
              <a:rPr lang="ja-JP" altLang="en-US" dirty="0" smtClean="0"/>
              <a:t>構築手順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プロジェクトの作成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672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 React</a:t>
            </a:r>
            <a:r>
              <a:rPr lang="ja-JP" altLang="en-US" dirty="0"/>
              <a:t>の開発環境</a:t>
            </a:r>
            <a:r>
              <a:rPr lang="ja-JP" altLang="en-US" dirty="0" smtClean="0"/>
              <a:t>構築手順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その他</a:t>
            </a:r>
            <a:endParaRPr kumimoji="1" lang="ja-JP" altLang="en-US" dirty="0"/>
          </a:p>
        </p:txBody>
      </p:sp>
      <p:sp>
        <p:nvSpPr>
          <p:cNvPr id="3" name="コンテンツ プレースホルダー 3"/>
          <p:cNvSpPr txBox="1">
            <a:spLocks/>
          </p:cNvSpPr>
          <p:nvPr/>
        </p:nvSpPr>
        <p:spPr>
          <a:xfrm>
            <a:off x="424773" y="1207825"/>
            <a:ext cx="11356919" cy="3645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Char char="l"/>
            </a:pPr>
            <a:r>
              <a:rPr lang="en-US" altLang="ja-JP" sz="1800" dirty="0" smtClean="0"/>
              <a:t>React</a:t>
            </a:r>
            <a:r>
              <a:rPr lang="ja-JP" altLang="en-US" sz="1800" dirty="0" smtClean="0"/>
              <a:t>のプログラムを書くには、プログラミングに特化した</a:t>
            </a:r>
            <a:r>
              <a:rPr lang="ja-JP" altLang="en-US" sz="1800" dirty="0" smtClean="0"/>
              <a:t>テキストエディタを使うことをおすすめします。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　以下</a:t>
            </a:r>
            <a:r>
              <a:rPr lang="ja-JP" altLang="en-US" sz="1800" dirty="0" smtClean="0"/>
              <a:t>の</a:t>
            </a:r>
            <a:r>
              <a:rPr lang="ja-JP" altLang="en-US" sz="1800" dirty="0" smtClean="0"/>
              <a:t>テキストエディタが</a:t>
            </a:r>
            <a:r>
              <a:rPr lang="ja-JP" altLang="en-US" sz="1800" dirty="0" smtClean="0"/>
              <a:t>おすすめです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　</a:t>
            </a:r>
            <a:r>
              <a:rPr lang="ja-JP" altLang="en-US" sz="1800" dirty="0" smtClean="0"/>
              <a:t>・</a:t>
            </a:r>
            <a:r>
              <a:rPr lang="en-US" altLang="ja-JP" sz="1800" dirty="0" smtClean="0"/>
              <a:t>Visual </a:t>
            </a:r>
            <a:r>
              <a:rPr lang="en-US" altLang="ja-JP" sz="1800" dirty="0"/>
              <a:t>Studio Code(</a:t>
            </a:r>
            <a:r>
              <a:rPr lang="en-US" altLang="ja-JP" sz="1800" dirty="0">
                <a:hlinkClick r:id="rId2"/>
              </a:rPr>
              <a:t>https://</a:t>
            </a:r>
            <a:r>
              <a:rPr lang="en-US" altLang="ja-JP" sz="1800" dirty="0" smtClean="0">
                <a:hlinkClick r:id="rId2"/>
              </a:rPr>
              <a:t>code.visualstudio.com/Download</a:t>
            </a:r>
            <a:r>
              <a:rPr lang="en-US" altLang="ja-JP" sz="1800" dirty="0" smtClean="0"/>
              <a:t>)</a:t>
            </a:r>
          </a:p>
          <a:p>
            <a:pPr marL="0" indent="0">
              <a:buNone/>
            </a:pPr>
            <a:r>
              <a:rPr lang="ja-JP" altLang="en-US" sz="1800" dirty="0" smtClean="0"/>
              <a:t>　</a:t>
            </a:r>
            <a:r>
              <a:rPr lang="ja-JP" altLang="en-US" sz="1800" dirty="0" smtClean="0"/>
              <a:t>　・</a:t>
            </a:r>
            <a:r>
              <a:rPr lang="en-US" altLang="ja-JP" sz="1800" dirty="0" smtClean="0"/>
              <a:t>MicroSoft</a:t>
            </a:r>
            <a:r>
              <a:rPr lang="ja-JP" altLang="en-US" sz="1800" dirty="0" smtClean="0"/>
              <a:t>が開発したオープンソースのプログラミング向けエディターで、無料で使用</a:t>
            </a:r>
            <a:r>
              <a:rPr lang="ja-JP" altLang="en-US" sz="1800" dirty="0" smtClean="0"/>
              <a:t>できます。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　</a:t>
            </a:r>
            <a:r>
              <a:rPr lang="ja-JP" altLang="en-US" sz="1800" dirty="0" smtClean="0"/>
              <a:t>　・拡張機能（パッケージ）を入れなくても、最初から充実した機能を持って</a:t>
            </a:r>
            <a:r>
              <a:rPr lang="ja-JP" altLang="en-US" sz="1800" dirty="0" smtClean="0"/>
              <a:t>います。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Font typeface="Wingdings" pitchFamily="2" charset="2"/>
              <a:buChar char="l"/>
            </a:pPr>
            <a:r>
              <a:rPr lang="ja-JP" altLang="en-US" sz="1800" dirty="0" smtClean="0"/>
              <a:t>ブラウザは、開発用機能が使いやすい</a:t>
            </a:r>
            <a:r>
              <a:rPr lang="en-US" altLang="ja-JP" sz="1800" dirty="0" smtClean="0"/>
              <a:t>Google Chrome</a:t>
            </a:r>
            <a:r>
              <a:rPr lang="ja-JP" altLang="en-US" sz="1800" dirty="0" smtClean="0"/>
              <a:t>を使用しましょう。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　開発</a:t>
            </a:r>
            <a:r>
              <a:rPr lang="ja-JP" altLang="en-US" sz="1800" dirty="0" smtClean="0"/>
              <a:t>ツールには</a:t>
            </a:r>
            <a:r>
              <a:rPr lang="en-US" altLang="ja-JP" sz="1800" dirty="0" smtClean="0"/>
              <a:t>Console</a:t>
            </a:r>
            <a:r>
              <a:rPr lang="ja-JP" altLang="en-US" sz="1800" dirty="0" err="1" smtClean="0"/>
              <a:t>、</a:t>
            </a:r>
            <a:r>
              <a:rPr lang="en-US" altLang="ja-JP" sz="1800" dirty="0" smtClean="0"/>
              <a:t>Source</a:t>
            </a:r>
            <a:r>
              <a:rPr lang="ja-JP" altLang="en-US" sz="1800" dirty="0" smtClean="0"/>
              <a:t>タブなどがあり、</a:t>
            </a:r>
            <a:r>
              <a:rPr lang="en-US" altLang="ja-JP" sz="1800" dirty="0" smtClean="0"/>
              <a:t>JavaScript</a:t>
            </a:r>
            <a:r>
              <a:rPr lang="ja-JP" altLang="en-US" sz="1800" dirty="0" smtClean="0"/>
              <a:t>のデバッグによく使われます。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5836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313</Words>
  <Application>Microsoft Office PowerPoint</Application>
  <PresentationFormat>ユーザー設定</PresentationFormat>
  <Paragraphs>54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2-5. Reactの開発環境構築手順 – Node.jsの導入</vt:lpstr>
      <vt:lpstr>2-5. Reactの開発環境構築手順 – Node.jsの導入</vt:lpstr>
      <vt:lpstr>2-5. Reactの開発環境構築手順 – Node.jsの導入</vt:lpstr>
      <vt:lpstr>2-5. Reactの開発環境構築手順 – モジュールの導入</vt:lpstr>
      <vt:lpstr>2-5. Reactの開発環境構築手順 – プロジェクトの作成</vt:lpstr>
      <vt:lpstr>2-5. Reactの開発環境構築手順 – その他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132</cp:revision>
  <dcterms:created xsi:type="dcterms:W3CDTF">2018-05-15T23:29:50Z</dcterms:created>
  <dcterms:modified xsi:type="dcterms:W3CDTF">2019-03-05T05:42:14Z</dcterms:modified>
</cp:coreProperties>
</file>