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Meiryo UI"/>
        <a:ea typeface="Meiryo UI"/>
        <a:cs typeface="Meiryo UI"/>
        <a:sym typeface="Meiryo U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Meiryo UI"/>
        <a:ea typeface="Meiryo UI"/>
        <a:cs typeface="Meiryo UI"/>
        <a:sym typeface="Meiryo U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Meiryo UI"/>
        <a:ea typeface="Meiryo UI"/>
        <a:cs typeface="Meiryo UI"/>
        <a:sym typeface="Meiryo U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Meiryo UI"/>
        <a:ea typeface="Meiryo UI"/>
        <a:cs typeface="Meiryo UI"/>
        <a:sym typeface="Meiryo U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Meiryo UI"/>
        <a:ea typeface="Meiryo UI"/>
        <a:cs typeface="Meiryo UI"/>
        <a:sym typeface="Meiryo U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Meiryo UI"/>
        <a:ea typeface="Meiryo UI"/>
        <a:cs typeface="Meiryo UI"/>
        <a:sym typeface="Meiryo U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Meiryo UI"/>
        <a:ea typeface="Meiryo UI"/>
        <a:cs typeface="Meiryo UI"/>
        <a:sym typeface="Meiryo U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Meiryo UI"/>
        <a:ea typeface="Meiryo UI"/>
        <a:cs typeface="Meiryo UI"/>
        <a:sym typeface="Meiryo U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Meiryo UI"/>
        <a:ea typeface="Meiryo UI"/>
        <a:cs typeface="Meiryo UI"/>
        <a:sym typeface="Meiryo U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Meiryo UI"/>
          <a:ea typeface="Meiryo UI"/>
          <a:cs typeface="Meiryo U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Meiryo UI"/>
          <a:ea typeface="Meiryo UI"/>
          <a:cs typeface="Meiryo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Meiryo UI"/>
          <a:ea typeface="Meiryo UI"/>
          <a:cs typeface="Meiryo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Meiryo UI"/>
          <a:ea typeface="Meiryo UI"/>
          <a:cs typeface="Meiryo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Meiryo UI"/>
          <a:ea typeface="Meiryo UI"/>
          <a:cs typeface="Meiryo U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Meiryo UI"/>
          <a:ea typeface="Meiryo UI"/>
          <a:cs typeface="Meiryo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Meiryo UI"/>
          <a:ea typeface="Meiryo UI"/>
          <a:cs typeface="Meiryo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Meiryo UI"/>
          <a:ea typeface="Meiryo UI"/>
          <a:cs typeface="Meiryo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Meiryo UI"/>
          <a:ea typeface="Meiryo UI"/>
          <a:cs typeface="Meiryo U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Meiryo UI"/>
          <a:ea typeface="Meiryo UI"/>
          <a:cs typeface="Meiryo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Meiryo UI"/>
          <a:ea typeface="Meiryo UI"/>
          <a:cs typeface="Meiryo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Meiryo UI"/>
          <a:ea typeface="Meiryo UI"/>
          <a:cs typeface="Meiryo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Meiryo UI"/>
          <a:ea typeface="Meiryo UI"/>
          <a:cs typeface="Meiryo U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Meiryo UI"/>
          <a:ea typeface="Meiryo UI"/>
          <a:cs typeface="Meiryo U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Meiryo UI"/>
          <a:ea typeface="Meiryo UI"/>
          <a:cs typeface="Meiryo U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Meiryo UI"/>
          <a:ea typeface="Meiryo UI"/>
          <a:cs typeface="Meiryo U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Meiryo UI"/>
          <a:ea typeface="Meiryo UI"/>
          <a:cs typeface="Meiryo U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Meiryo UI"/>
          <a:ea typeface="Meiryo UI"/>
          <a:cs typeface="Meiryo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Meiryo UI"/>
          <a:ea typeface="Meiryo UI"/>
          <a:cs typeface="Meiryo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Meiryo UI"/>
          <a:ea typeface="Meiryo UI"/>
          <a:cs typeface="Meiryo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Meiryo UI"/>
          <a:ea typeface="Meiryo UI"/>
          <a:cs typeface="Meiryo U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Meiryo UI"/>
          <a:ea typeface="Meiryo UI"/>
          <a:cs typeface="Meiryo U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Meiryo UI"/>
          <a:ea typeface="Meiryo UI"/>
          <a:cs typeface="Meiryo U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Meiryo UI"/>
          <a:ea typeface="Meiryo UI"/>
          <a:cs typeface="Meiryo U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0" name="Shape 8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游ゴシック"/>
      </a:defRPr>
    </a:lvl1pPr>
    <a:lvl2pPr indent="228600" latinLnBrk="0">
      <a:defRPr sz="1200">
        <a:latin typeface="+mj-lt"/>
        <a:ea typeface="+mj-ea"/>
        <a:cs typeface="+mj-cs"/>
        <a:sym typeface="游ゴシック"/>
      </a:defRPr>
    </a:lvl2pPr>
    <a:lvl3pPr indent="457200" latinLnBrk="0">
      <a:defRPr sz="1200">
        <a:latin typeface="+mj-lt"/>
        <a:ea typeface="+mj-ea"/>
        <a:cs typeface="+mj-cs"/>
        <a:sym typeface="游ゴシック"/>
      </a:defRPr>
    </a:lvl3pPr>
    <a:lvl4pPr indent="685800" latinLnBrk="0">
      <a:defRPr sz="1200">
        <a:latin typeface="+mj-lt"/>
        <a:ea typeface="+mj-ea"/>
        <a:cs typeface="+mj-cs"/>
        <a:sym typeface="游ゴシック"/>
      </a:defRPr>
    </a:lvl4pPr>
    <a:lvl5pPr indent="914400" latinLnBrk="0">
      <a:defRPr sz="1200">
        <a:latin typeface="+mj-lt"/>
        <a:ea typeface="+mj-ea"/>
        <a:cs typeface="+mj-cs"/>
        <a:sym typeface="游ゴシック"/>
      </a:defRPr>
    </a:lvl5pPr>
    <a:lvl6pPr indent="1143000" latinLnBrk="0">
      <a:defRPr sz="1200">
        <a:latin typeface="+mj-lt"/>
        <a:ea typeface="+mj-ea"/>
        <a:cs typeface="+mj-cs"/>
        <a:sym typeface="游ゴシック"/>
      </a:defRPr>
    </a:lvl6pPr>
    <a:lvl7pPr indent="1371600" latinLnBrk="0">
      <a:defRPr sz="1200">
        <a:latin typeface="+mj-lt"/>
        <a:ea typeface="+mj-ea"/>
        <a:cs typeface="+mj-cs"/>
        <a:sym typeface="游ゴシック"/>
      </a:defRPr>
    </a:lvl7pPr>
    <a:lvl8pPr indent="1600200" latinLnBrk="0">
      <a:defRPr sz="1200">
        <a:latin typeface="+mj-lt"/>
        <a:ea typeface="+mj-ea"/>
        <a:cs typeface="+mj-cs"/>
        <a:sym typeface="游ゴシック"/>
      </a:defRPr>
    </a:lvl8pPr>
    <a:lvl9pPr indent="1828800" latinLnBrk="0">
      <a:defRPr sz="1200">
        <a:latin typeface="+mj-lt"/>
        <a:ea typeface="+mj-ea"/>
        <a:cs typeface="+mj-cs"/>
        <a:sym typeface="游ゴシック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431800" y="990600"/>
            <a:ext cx="11379200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15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hape 16"/>
          <p:cNvSpPr/>
          <p:nvPr/>
        </p:nvSpPr>
        <p:spPr>
          <a:xfrm>
            <a:off x="381000" y="342901"/>
            <a:ext cx="11480800" cy="4473574"/>
          </a:xfrm>
          <a:prstGeom prst="rect">
            <a:avLst/>
          </a:prstGeom>
          <a:solidFill>
            <a:srgbClr val="BDD7EE"/>
          </a:solidFill>
          <a:ln w="6350">
            <a:solidFill>
              <a:srgbClr val="BDD7EE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7" name="Shape 17"/>
          <p:cNvSpPr/>
          <p:nvPr>
            <p:ph type="body" sz="quarter" idx="1"/>
          </p:nvPr>
        </p:nvSpPr>
        <p:spPr>
          <a:xfrm>
            <a:off x="1524000" y="3537744"/>
            <a:ext cx="9144000" cy="91440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</a:lvl1pPr>
            <a:lvl2pPr>
              <a:buFontTx/>
            </a:lvl2pPr>
            <a:lvl3pPr>
              <a:buFontTx/>
            </a:lvl3pPr>
            <a:lvl4pPr>
              <a:buFontTx/>
            </a:lvl4pPr>
            <a:lvl5pPr>
              <a:buFontTx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18" name="Shape 18"/>
          <p:cNvSpPr/>
          <p:nvPr/>
        </p:nvSpPr>
        <p:spPr>
          <a:xfrm>
            <a:off x="1524000" y="1668382"/>
            <a:ext cx="9144000" cy="1323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3600"/>
            </a:pPr>
            <a:r>
              <a:t>React</a:t>
            </a:r>
            <a:r>
              <a:t>を用いたスマホアプリケーション開発入門</a:t>
            </a:r>
          </a:p>
        </p:txBody>
      </p:sp>
      <p:sp>
        <p:nvSpPr>
          <p:cNvPr id="19" name="Shape 19"/>
          <p:cNvSpPr/>
          <p:nvPr/>
        </p:nvSpPr>
        <p:spPr>
          <a:xfrm>
            <a:off x="9029700" y="5023961"/>
            <a:ext cx="2832100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000"/>
            </a:lvl1pPr>
          </a:lstStyle>
          <a:p>
            <a:pPr/>
            <a:r>
              <a:t>株式会社システムアイ</a:t>
            </a:r>
          </a:p>
        </p:txBody>
      </p:sp>
      <p:pic>
        <p:nvPicPr>
          <p:cNvPr id="20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48661" y="4934742"/>
            <a:ext cx="523876" cy="523876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hape 2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29" name="Shape 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30" name="Shape 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31800" y="990600"/>
            <a:ext cx="11379200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38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40" name="Shape 40"/>
          <p:cNvSpPr/>
          <p:nvPr>
            <p:ph type="body" sz="half" idx="1"/>
          </p:nvPr>
        </p:nvSpPr>
        <p:spPr>
          <a:xfrm>
            <a:off x="431798" y="1152525"/>
            <a:ext cx="5181601" cy="5024438"/>
          </a:xfrm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431800" y="990600"/>
            <a:ext cx="11379200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49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51" name="Shape 51"/>
          <p:cNvSpPr/>
          <p:nvPr>
            <p:ph type="body" sz="quarter" idx="1"/>
          </p:nvPr>
        </p:nvSpPr>
        <p:spPr>
          <a:xfrm>
            <a:off x="431798" y="1054100"/>
            <a:ext cx="11379202" cy="800099"/>
          </a:xfrm>
          <a:prstGeom prst="rect">
            <a:avLst/>
          </a:prstGeom>
          <a:solidFill>
            <a:srgbClr val="DEEBF7"/>
          </a:solidFill>
          <a:ln>
            <a:solidFill>
              <a:schemeClr val="accent1"/>
            </a:solidFill>
            <a:miter lim="800000"/>
          </a:ln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52" name="Shape 5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431800" y="990600"/>
            <a:ext cx="11379200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60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hape 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62" name="Shape 62"/>
          <p:cNvSpPr/>
          <p:nvPr>
            <p:ph type="body" sz="half" idx="1"/>
          </p:nvPr>
        </p:nvSpPr>
        <p:spPr>
          <a:xfrm>
            <a:off x="431798" y="1257300"/>
            <a:ext cx="4051303" cy="49149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63" name="Shape 63"/>
          <p:cNvSpPr/>
          <p:nvPr>
            <p:ph type="pic" sz="half" idx="13"/>
          </p:nvPr>
        </p:nvSpPr>
        <p:spPr>
          <a:xfrm>
            <a:off x="5524500" y="1257300"/>
            <a:ext cx="6172200" cy="49149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72" name="Shape 7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73" name="Shape 7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431800" y="990600"/>
            <a:ext cx="11379200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3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/>
          <p:nvPr>
            <p:ph type="title"/>
          </p:nvPr>
        </p:nvSpPr>
        <p:spPr>
          <a:xfrm>
            <a:off x="431798" y="339725"/>
            <a:ext cx="10515602" cy="536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タイトルテキスト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431800" y="1968500"/>
            <a:ext cx="11379200" cy="4140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 5</a:t>
            </a:r>
          </a:p>
        </p:txBody>
      </p:sp>
      <p:sp>
        <p:nvSpPr>
          <p:cNvPr id="6" name="Shape 6"/>
          <p:cNvSpPr/>
          <p:nvPr/>
        </p:nvSpPr>
        <p:spPr>
          <a:xfrm>
            <a:off x="431800" y="990600"/>
            <a:ext cx="11379200" cy="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" name="Shape 7"/>
          <p:cNvSpPr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1pPr>
      <a:lvl2pPr marL="7112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2pPr>
      <a:lvl3pPr marL="1200150" marR="0" indent="-28575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3pPr>
      <a:lvl4pPr marL="1698171" marR="0" indent="-326571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4pPr>
      <a:lvl5pPr marL="2209800" marR="0" indent="-381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5pPr>
      <a:lvl6pPr marL="25400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6pPr>
      <a:lvl7pPr marL="29972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7pPr>
      <a:lvl8pPr marL="34544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8pPr>
      <a:lvl9pPr marL="39116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ln>
            <a:noFill/>
          </a:ln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419100" y="3415337"/>
            <a:ext cx="5257800" cy="3275678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3" name="Shape 83"/>
          <p:cNvSpPr/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2200"/>
            </a:pPr>
            <a:r>
              <a:t>3-1</a:t>
            </a:r>
            <a:r>
              <a:t>．</a:t>
            </a:r>
            <a:r>
              <a:t>React Native</a:t>
            </a:r>
            <a:r>
              <a:t>の基礎知識 ～コンポーネント編～</a:t>
            </a:r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xfrm>
            <a:off x="423485" y="1318414"/>
            <a:ext cx="11379203" cy="933912"/>
          </a:xfrm>
          <a:prstGeom prst="rect">
            <a:avLst/>
          </a:prstGeom>
          <a:solidFill>
            <a:srgbClr val="DEEBF7"/>
          </a:solidFill>
          <a:ln>
            <a:solidFill>
              <a:schemeClr val="accent1"/>
            </a:solidFill>
            <a:miter lim="800000"/>
          </a:ln>
        </p:spPr>
        <p:txBody>
          <a:bodyPr/>
          <a:lstStyle/>
          <a:p>
            <a:pPr marL="0" indent="0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9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t>React Nativeではすでに用意されている標準コンポーネントを使用できます。 </a:t>
            </a:r>
          </a:p>
          <a:p>
            <a:pPr marL="0" indent="0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9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t>標準コンポーネントを使えばAndroid向けとiOS向けに自動でネイティブコードに展開してくれます。</a:t>
            </a:r>
          </a:p>
        </p:txBody>
      </p:sp>
      <p:sp>
        <p:nvSpPr>
          <p:cNvPr id="85" name="Shape 85"/>
          <p:cNvSpPr/>
          <p:nvPr/>
        </p:nvSpPr>
        <p:spPr>
          <a:xfrm>
            <a:off x="355392" y="2408922"/>
            <a:ext cx="240030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コンポーネントの定義</a:t>
            </a:r>
          </a:p>
        </p:txBody>
      </p:sp>
      <p:sp>
        <p:nvSpPr>
          <p:cNvPr id="86" name="Shape 86"/>
          <p:cNvSpPr/>
          <p:nvPr/>
        </p:nvSpPr>
        <p:spPr>
          <a:xfrm>
            <a:off x="670416" y="3865879"/>
            <a:ext cx="4755168" cy="204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import React from 'react'</a:t>
            </a:r>
          </a:p>
          <a:p>
            <a:pPr/>
          </a:p>
          <a:p>
            <a:pPr/>
            <a:r>
              <a:t>export class App extends React.Component {</a:t>
            </a:r>
          </a:p>
          <a:p>
            <a:pPr/>
            <a:r>
              <a:t>  render() {</a:t>
            </a:r>
          </a:p>
          <a:p>
            <a:pPr/>
            <a:r>
              <a:t>    &lt;div&gt;App&lt;/div&gt;</a:t>
            </a:r>
          </a:p>
          <a:p>
            <a:pPr/>
            <a:r>
              <a:t>  }</a:t>
            </a:r>
          </a:p>
          <a:p>
            <a:pPr/>
            <a:r>
              <a:t>}</a:t>
            </a:r>
          </a:p>
        </p:txBody>
      </p:sp>
      <p:sp>
        <p:nvSpPr>
          <p:cNvPr id="87" name="Shape 87"/>
          <p:cNvSpPr/>
          <p:nvPr/>
        </p:nvSpPr>
        <p:spPr>
          <a:xfrm>
            <a:off x="410785" y="3415337"/>
            <a:ext cx="951709" cy="387351"/>
          </a:xfrm>
          <a:prstGeom prst="rect">
            <a:avLst/>
          </a:prstGeom>
          <a:solidFill>
            <a:srgbClr val="DEEBF7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584200">
              <a:defRPr sz="20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pPr/>
            <a:r>
              <a:t>React</a:t>
            </a:r>
          </a:p>
        </p:txBody>
      </p:sp>
      <p:sp>
        <p:nvSpPr>
          <p:cNvPr id="88" name="Shape 88"/>
          <p:cNvSpPr/>
          <p:nvPr/>
        </p:nvSpPr>
        <p:spPr>
          <a:xfrm>
            <a:off x="5981700" y="3407409"/>
            <a:ext cx="5828520" cy="3275679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9" name="Shape 89"/>
          <p:cNvSpPr/>
          <p:nvPr/>
        </p:nvSpPr>
        <p:spPr>
          <a:xfrm>
            <a:off x="6233016" y="3756352"/>
            <a:ext cx="5214712" cy="288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import React from 'react'</a:t>
            </a:r>
          </a:p>
          <a:p>
            <a:pPr/>
            <a:r>
              <a:t>import { View Text, StyleSheet } from 'react-native'</a:t>
            </a:r>
          </a:p>
          <a:p>
            <a:pPr/>
          </a:p>
          <a:p>
            <a:pPr/>
            <a:r>
              <a:t>export class App extends React.Component {</a:t>
            </a:r>
          </a:p>
          <a:p>
            <a:pPr/>
            <a:r>
              <a:t>  render() {</a:t>
            </a:r>
          </a:p>
          <a:p>
            <a:pPr/>
            <a:r>
              <a:t>    &lt;View&gt;</a:t>
            </a:r>
          </a:p>
          <a:p>
            <a:pPr/>
            <a:r>
              <a:t>      &lt;Text&gt;App&lt;/Text&gt;</a:t>
            </a:r>
          </a:p>
          <a:p>
            <a:pPr/>
            <a:r>
              <a:t>    &lt;/View&gt;</a:t>
            </a:r>
          </a:p>
          <a:p>
            <a:pPr/>
            <a:r>
              <a:t>  }</a:t>
            </a:r>
          </a:p>
          <a:p>
            <a:pPr/>
            <a:r>
              <a:t>}</a:t>
            </a:r>
          </a:p>
        </p:txBody>
      </p:sp>
      <p:sp>
        <p:nvSpPr>
          <p:cNvPr id="90" name="Shape 90"/>
          <p:cNvSpPr/>
          <p:nvPr/>
        </p:nvSpPr>
        <p:spPr>
          <a:xfrm>
            <a:off x="5973385" y="3407409"/>
            <a:ext cx="1579913" cy="387351"/>
          </a:xfrm>
          <a:prstGeom prst="rect">
            <a:avLst/>
          </a:prstGeom>
          <a:solidFill>
            <a:srgbClr val="DEEBF7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531622">
              <a:defRPr sz="182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pPr/>
            <a:r>
              <a:t>React Native</a:t>
            </a:r>
          </a:p>
        </p:txBody>
      </p:sp>
      <p:sp>
        <p:nvSpPr>
          <p:cNvPr id="91" name="Shape 91"/>
          <p:cNvSpPr/>
          <p:nvPr/>
        </p:nvSpPr>
        <p:spPr>
          <a:xfrm>
            <a:off x="1562100" y="5590770"/>
            <a:ext cx="1863586" cy="381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HTMLエレメント</a:t>
            </a:r>
          </a:p>
        </p:txBody>
      </p:sp>
      <p:sp>
        <p:nvSpPr>
          <p:cNvPr id="92" name="Shape 92"/>
          <p:cNvSpPr/>
          <p:nvPr/>
        </p:nvSpPr>
        <p:spPr>
          <a:xfrm>
            <a:off x="7378700" y="6060670"/>
            <a:ext cx="3638576" cy="381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ReactNative用のUIコンポーネント</a:t>
            </a:r>
          </a:p>
        </p:txBody>
      </p:sp>
      <p:sp>
        <p:nvSpPr>
          <p:cNvPr id="93" name="Shape 93"/>
          <p:cNvSpPr/>
          <p:nvPr/>
        </p:nvSpPr>
        <p:spPr>
          <a:xfrm>
            <a:off x="901700" y="4965700"/>
            <a:ext cx="1876286" cy="523875"/>
          </a:xfrm>
          <a:prstGeom prst="rect">
            <a:avLst/>
          </a:prstGeom>
          <a:ln w="12700">
            <a:solidFill>
              <a:srgbClr val="FF26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4" name="Shape 94"/>
          <p:cNvSpPr/>
          <p:nvPr/>
        </p:nvSpPr>
        <p:spPr>
          <a:xfrm>
            <a:off x="6477000" y="5207000"/>
            <a:ext cx="2249894" cy="832843"/>
          </a:xfrm>
          <a:prstGeom prst="rect">
            <a:avLst/>
          </a:prstGeom>
          <a:ln w="12700">
            <a:solidFill>
              <a:srgbClr val="FF26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5" name="Shape 95"/>
          <p:cNvSpPr/>
          <p:nvPr/>
        </p:nvSpPr>
        <p:spPr>
          <a:xfrm>
            <a:off x="569699" y="2740025"/>
            <a:ext cx="11103402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584200">
              <a:defRPr sz="1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t>ReactNativeはHTMLエレメントがReact Native用のUIコンポーネントになっただけの為、Reactの知識があれば簡単に</a:t>
            </a:r>
          </a:p>
          <a:p>
            <a:pPr defTabSz="584200">
              <a:defRPr sz="1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t>定義できます。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538569" y="2970706"/>
            <a:ext cx="5257801" cy="3275678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8" name="Shape 98"/>
          <p:cNvSpPr/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2200"/>
            </a:pPr>
            <a:r>
              <a:t>3-1</a:t>
            </a:r>
            <a:r>
              <a:t>．</a:t>
            </a:r>
            <a:r>
              <a:t>React Native</a:t>
            </a:r>
            <a:r>
              <a:t>の基礎知識 ～コンポーネント編～</a:t>
            </a:r>
          </a:p>
        </p:txBody>
      </p:sp>
      <p:sp>
        <p:nvSpPr>
          <p:cNvPr id="99" name="Shape 99"/>
          <p:cNvSpPr/>
          <p:nvPr/>
        </p:nvSpPr>
        <p:spPr>
          <a:xfrm>
            <a:off x="390850" y="2436890"/>
            <a:ext cx="3975101" cy="349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19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①コンポーネントをインポートする</a:t>
            </a:r>
          </a:p>
        </p:txBody>
      </p:sp>
      <p:sp>
        <p:nvSpPr>
          <p:cNvPr id="100" name="Shape 100"/>
          <p:cNvSpPr/>
          <p:nvPr>
            <p:ph type="body" sz="quarter" idx="1"/>
          </p:nvPr>
        </p:nvSpPr>
        <p:spPr>
          <a:xfrm>
            <a:off x="423485" y="1318414"/>
            <a:ext cx="11379203" cy="933912"/>
          </a:xfrm>
          <a:prstGeom prst="rect">
            <a:avLst/>
          </a:prstGeom>
          <a:solidFill>
            <a:srgbClr val="DEEBF7"/>
          </a:solidFill>
          <a:ln>
            <a:solidFill>
              <a:schemeClr val="accent1"/>
            </a:solidFill>
            <a:miter lim="800000"/>
          </a:ln>
        </p:spPr>
        <p:txBody>
          <a:bodyPr/>
          <a:lstStyle/>
          <a:p>
            <a:pPr marL="0" indent="0" defTabSz="55499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4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t>コンポーネントの使い方</a:t>
            </a:r>
          </a:p>
          <a:p>
            <a:pPr marL="0" indent="0" defTabSz="55499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4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pPr>
            <a:r>
              <a:t>　①コンポーネントをインポートする　②JSXで配置する　③スタイルを設定する　④プロパティを設定する</a:t>
            </a:r>
          </a:p>
        </p:txBody>
      </p:sp>
      <p:sp>
        <p:nvSpPr>
          <p:cNvPr id="101" name="Shape 101"/>
          <p:cNvSpPr/>
          <p:nvPr/>
        </p:nvSpPr>
        <p:spPr>
          <a:xfrm>
            <a:off x="560113" y="2992692"/>
            <a:ext cx="5214713" cy="288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import React from 'react'</a:t>
            </a:r>
          </a:p>
          <a:p>
            <a:pPr/>
            <a:r>
              <a:t>import { View Text, StyleSheet } from 'react-native'</a:t>
            </a:r>
          </a:p>
          <a:p>
            <a:pPr/>
          </a:p>
          <a:p>
            <a:pPr/>
            <a:r>
              <a:t>export class App extends React.Component {</a:t>
            </a:r>
          </a:p>
          <a:p>
            <a:pPr/>
            <a:r>
              <a:t>  render() {</a:t>
            </a:r>
          </a:p>
          <a:p>
            <a:pPr/>
            <a:r>
              <a:t>    &lt;View&gt;</a:t>
            </a:r>
          </a:p>
          <a:p>
            <a:pPr/>
            <a:r>
              <a:t>      &lt;Text&gt;App&lt;/Text&gt;</a:t>
            </a:r>
          </a:p>
          <a:p>
            <a:pPr/>
            <a:r>
              <a:t>    &lt;/View&gt;</a:t>
            </a:r>
          </a:p>
          <a:p>
            <a:pPr/>
            <a:r>
              <a:t>  }</a:t>
            </a:r>
          </a:p>
          <a:p>
            <a:pPr/>
            <a:r>
              <a:t>}</a:t>
            </a:r>
          </a:p>
        </p:txBody>
      </p:sp>
      <p:sp>
        <p:nvSpPr>
          <p:cNvPr id="102" name="Shape 102"/>
          <p:cNvSpPr/>
          <p:nvPr/>
        </p:nvSpPr>
        <p:spPr>
          <a:xfrm>
            <a:off x="6220668" y="3134485"/>
            <a:ext cx="4958871" cy="1831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/>
            </a:pPr>
            <a:r>
              <a:t>react-nativeからViewモジュール、Textモジュールを</a:t>
            </a:r>
          </a:p>
          <a:p>
            <a:pPr>
              <a:defRPr sz="1600"/>
            </a:pPr>
            <a:r>
              <a:t>インポートしています。</a:t>
            </a:r>
          </a:p>
          <a:p>
            <a:pPr>
              <a:defRPr sz="1600"/>
            </a:pPr>
            <a:r>
              <a:t>※Styleを定義するために、StyleSheetもインポート。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左記は一例のため、その他使いたいモジュールを</a:t>
            </a:r>
          </a:p>
          <a:p>
            <a:pPr>
              <a:defRPr sz="1600"/>
            </a:pPr>
            <a:r>
              <a:t>インポートします。</a:t>
            </a:r>
          </a:p>
        </p:txBody>
      </p:sp>
      <p:sp>
        <p:nvSpPr>
          <p:cNvPr id="103" name="Shape 103"/>
          <p:cNvSpPr/>
          <p:nvPr/>
        </p:nvSpPr>
        <p:spPr>
          <a:xfrm>
            <a:off x="519870" y="3329285"/>
            <a:ext cx="5295200" cy="336551"/>
          </a:xfrm>
          <a:prstGeom prst="rect">
            <a:avLst/>
          </a:prstGeom>
          <a:ln w="12700">
            <a:solidFill>
              <a:srgbClr val="FF26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538569" y="2024523"/>
            <a:ext cx="5257801" cy="3275678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6" name="Shape 106"/>
          <p:cNvSpPr/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2200"/>
            </a:pPr>
            <a:r>
              <a:t>3-1</a:t>
            </a:r>
            <a:r>
              <a:t>．</a:t>
            </a:r>
            <a:r>
              <a:t>React Native</a:t>
            </a:r>
            <a:r>
              <a:t>の基礎知識 ～コンポーネント編～</a:t>
            </a:r>
          </a:p>
        </p:txBody>
      </p:sp>
      <p:sp>
        <p:nvSpPr>
          <p:cNvPr id="107" name="Shape 107"/>
          <p:cNvSpPr/>
          <p:nvPr/>
        </p:nvSpPr>
        <p:spPr>
          <a:xfrm>
            <a:off x="390850" y="1551449"/>
            <a:ext cx="2072933" cy="349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19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②JSXで配置する</a:t>
            </a:r>
          </a:p>
        </p:txBody>
      </p:sp>
      <p:sp>
        <p:nvSpPr>
          <p:cNvPr id="108" name="Shape 108"/>
          <p:cNvSpPr/>
          <p:nvPr/>
        </p:nvSpPr>
        <p:spPr>
          <a:xfrm>
            <a:off x="560113" y="2046509"/>
            <a:ext cx="5214713" cy="288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import React from 'react'</a:t>
            </a:r>
          </a:p>
          <a:p>
            <a:pPr/>
            <a:r>
              <a:t>import { View Text, StyleSheet } from 'react-native'</a:t>
            </a:r>
          </a:p>
          <a:p>
            <a:pPr/>
          </a:p>
          <a:p>
            <a:pPr/>
            <a:r>
              <a:t>export class App extends React.Component {</a:t>
            </a:r>
          </a:p>
          <a:p>
            <a:pPr/>
            <a:r>
              <a:t>  render() {</a:t>
            </a:r>
          </a:p>
          <a:p>
            <a:pPr/>
            <a:r>
              <a:t>    &lt;View&gt;</a:t>
            </a:r>
          </a:p>
          <a:p>
            <a:pPr/>
            <a:r>
              <a:t>      &lt;Text&gt;App&lt;/Text&gt;</a:t>
            </a:r>
          </a:p>
          <a:p>
            <a:pPr/>
            <a:r>
              <a:t>    &lt;/View&gt;</a:t>
            </a:r>
          </a:p>
          <a:p>
            <a:pPr/>
            <a:r>
              <a:t>  }</a:t>
            </a:r>
          </a:p>
          <a:p>
            <a:pPr/>
            <a:r>
              <a:t>}</a:t>
            </a:r>
          </a:p>
        </p:txBody>
      </p:sp>
      <p:sp>
        <p:nvSpPr>
          <p:cNvPr id="109" name="Shape 109"/>
          <p:cNvSpPr/>
          <p:nvPr/>
        </p:nvSpPr>
        <p:spPr>
          <a:xfrm>
            <a:off x="6193395" y="2084453"/>
            <a:ext cx="4515307" cy="67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/>
            </a:pPr>
            <a:r>
              <a:t>レイアウトのJSXでReactNativeのViewを配置、</a:t>
            </a:r>
          </a:p>
          <a:p>
            <a:pPr>
              <a:defRPr sz="1600"/>
            </a:pPr>
            <a:r>
              <a:t>その中にTextを配置しています。</a:t>
            </a:r>
          </a:p>
        </p:txBody>
      </p:sp>
      <p:sp>
        <p:nvSpPr>
          <p:cNvPr id="110" name="Shape 110"/>
          <p:cNvSpPr/>
          <p:nvPr/>
        </p:nvSpPr>
        <p:spPr>
          <a:xfrm>
            <a:off x="681274" y="3494087"/>
            <a:ext cx="2704957" cy="900453"/>
          </a:xfrm>
          <a:prstGeom prst="rect">
            <a:avLst/>
          </a:prstGeom>
          <a:ln w="12700">
            <a:solidFill>
              <a:srgbClr val="FF26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538569" y="1710877"/>
            <a:ext cx="5257801" cy="498098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3" name="Shape 113"/>
          <p:cNvSpPr/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2200"/>
            </a:pPr>
            <a:r>
              <a:t>3-1</a:t>
            </a:r>
            <a:r>
              <a:t>．</a:t>
            </a:r>
            <a:r>
              <a:t>React Native</a:t>
            </a:r>
            <a:r>
              <a:t>の基礎知識 ～コンポーネント編～</a:t>
            </a:r>
          </a:p>
        </p:txBody>
      </p:sp>
      <p:sp>
        <p:nvSpPr>
          <p:cNvPr id="114" name="Shape 114"/>
          <p:cNvSpPr/>
          <p:nvPr/>
        </p:nvSpPr>
        <p:spPr>
          <a:xfrm>
            <a:off x="390850" y="1272611"/>
            <a:ext cx="2515236" cy="349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19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③スタイルを設定する</a:t>
            </a:r>
          </a:p>
        </p:txBody>
      </p:sp>
      <p:sp>
        <p:nvSpPr>
          <p:cNvPr id="115" name="Shape 115"/>
          <p:cNvSpPr/>
          <p:nvPr/>
        </p:nvSpPr>
        <p:spPr>
          <a:xfrm>
            <a:off x="560113" y="1732863"/>
            <a:ext cx="5214713" cy="484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import React from 'react'</a:t>
            </a:r>
          </a:p>
          <a:p>
            <a:pPr/>
            <a:r>
              <a:t>import { View Text, StyleSheet } from 'react-native'</a:t>
            </a:r>
          </a:p>
          <a:p>
            <a:pPr/>
          </a:p>
          <a:p>
            <a:pPr/>
            <a:r>
              <a:t>export class App extends React.Component {</a:t>
            </a:r>
          </a:p>
          <a:p>
            <a:pPr/>
            <a:r>
              <a:t>  render() {</a:t>
            </a:r>
          </a:p>
          <a:p>
            <a:pPr/>
            <a:r>
              <a:t>    &lt;View style={styles.container}&gt;</a:t>
            </a:r>
          </a:p>
          <a:p>
            <a:pPr/>
            <a:r>
              <a:t>      &lt;Text&gt;App&lt;/Text&gt;</a:t>
            </a:r>
          </a:p>
          <a:p>
            <a:pPr/>
            <a:r>
              <a:t>    &lt;/View&gt;</a:t>
            </a:r>
          </a:p>
          <a:p>
            <a:pPr/>
            <a:r>
              <a:t>  }</a:t>
            </a:r>
          </a:p>
          <a:p>
            <a:pPr/>
            <a:r>
              <a:t>}</a:t>
            </a:r>
          </a:p>
          <a:p>
            <a:pPr/>
            <a:r>
              <a:t>const styles = StyleSheet.create({</a:t>
            </a:r>
          </a:p>
          <a:p>
            <a:pPr/>
            <a:r>
              <a:t>  container: {</a:t>
            </a:r>
          </a:p>
          <a:p>
            <a:pPr/>
            <a:r>
              <a:t>    width: 100,</a:t>
            </a:r>
          </a:p>
          <a:p>
            <a:pPr/>
            <a:r>
              <a:t>    height: 44,</a:t>
            </a:r>
          </a:p>
          <a:p>
            <a:pPr/>
            <a:r>
              <a:t>    ...</a:t>
            </a:r>
          </a:p>
          <a:p>
            <a:pPr/>
            <a:r>
              <a:t>  }</a:t>
            </a:r>
          </a:p>
          <a:p>
            <a:pPr/>
            <a:r>
              <a:t>});</a:t>
            </a:r>
          </a:p>
        </p:txBody>
      </p:sp>
      <p:sp>
        <p:nvSpPr>
          <p:cNvPr id="116" name="Shape 116"/>
          <p:cNvSpPr/>
          <p:nvPr/>
        </p:nvSpPr>
        <p:spPr>
          <a:xfrm>
            <a:off x="6207031" y="3107212"/>
            <a:ext cx="5239402" cy="942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/>
            </a:pPr>
            <a:r>
              <a:t>スタイルでコンポーネントの見た目をカスタマイズする</a:t>
            </a:r>
          </a:p>
          <a:p>
            <a:pPr>
              <a:defRPr sz="1600"/>
            </a:pPr>
            <a:r>
              <a:t>場合は、スタイルを定義して設定します。</a:t>
            </a:r>
          </a:p>
          <a:p>
            <a:pPr>
              <a:defRPr sz="1600"/>
            </a:pPr>
            <a:r>
              <a:t>JSX内で変数を使ったスタイル定義は、{}でくくります。</a:t>
            </a:r>
          </a:p>
        </p:txBody>
      </p:sp>
      <p:sp>
        <p:nvSpPr>
          <p:cNvPr id="117" name="Shape 117"/>
          <p:cNvSpPr/>
          <p:nvPr/>
        </p:nvSpPr>
        <p:spPr>
          <a:xfrm>
            <a:off x="517632" y="4598666"/>
            <a:ext cx="3938820" cy="1985803"/>
          </a:xfrm>
          <a:prstGeom prst="rect">
            <a:avLst/>
          </a:prstGeom>
          <a:ln w="12700">
            <a:solidFill>
              <a:srgbClr val="FF26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8" name="Shape 118"/>
          <p:cNvSpPr/>
          <p:nvPr/>
        </p:nvSpPr>
        <p:spPr>
          <a:xfrm>
            <a:off x="1511740" y="3160582"/>
            <a:ext cx="2375810" cy="336551"/>
          </a:xfrm>
          <a:prstGeom prst="rect">
            <a:avLst/>
          </a:prstGeom>
          <a:ln w="12700">
            <a:solidFill>
              <a:srgbClr val="FF26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398869" y="1710877"/>
            <a:ext cx="6374950" cy="4701217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1" name="Shape 121"/>
          <p:cNvSpPr/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2200"/>
            </a:pPr>
            <a:r>
              <a:t>3-1</a:t>
            </a:r>
            <a:r>
              <a:t>．</a:t>
            </a:r>
            <a:r>
              <a:t>React Native</a:t>
            </a:r>
            <a:r>
              <a:t>の基礎知識 ～コンポーネント編～</a:t>
            </a:r>
          </a:p>
        </p:txBody>
      </p:sp>
      <p:sp>
        <p:nvSpPr>
          <p:cNvPr id="122" name="Shape 122"/>
          <p:cNvSpPr/>
          <p:nvPr/>
        </p:nvSpPr>
        <p:spPr>
          <a:xfrm>
            <a:off x="390850" y="1272611"/>
            <a:ext cx="2768601" cy="349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19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④プロパティを設定する</a:t>
            </a:r>
          </a:p>
        </p:txBody>
      </p:sp>
      <p:sp>
        <p:nvSpPr>
          <p:cNvPr id="123" name="Shape 123"/>
          <p:cNvSpPr/>
          <p:nvPr/>
        </p:nvSpPr>
        <p:spPr>
          <a:xfrm>
            <a:off x="420413" y="1732863"/>
            <a:ext cx="6387650" cy="484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import React from 'react'</a:t>
            </a:r>
          </a:p>
          <a:p>
            <a:pPr/>
            <a:r>
              <a:t>import { View Text, StyleSheet, Button } from 'react-native'</a:t>
            </a:r>
          </a:p>
          <a:p>
            <a:pPr/>
          </a:p>
          <a:p>
            <a:pPr/>
            <a:r>
              <a:t>export class App extends React.Component {</a:t>
            </a:r>
          </a:p>
          <a:p>
            <a:pPr/>
            <a:r>
              <a:t>  render() {</a:t>
            </a:r>
          </a:p>
          <a:p>
            <a:pPr/>
            <a:r>
              <a:t>    &lt;View&gt;</a:t>
            </a:r>
          </a:p>
          <a:p>
            <a:pPr/>
            <a:r>
              <a:t>      &lt;Text&gt;App&lt;/Text&gt;</a:t>
            </a:r>
          </a:p>
          <a:p>
            <a:pPr/>
            <a:r>
              <a:t>      &lt;Button</a:t>
            </a:r>
          </a:p>
          <a:p>
            <a:pPr lvl="1"/>
            <a:r>
              <a:t>  onPress={onPressLearnMore}</a:t>
            </a:r>
          </a:p>
          <a:p>
            <a:pPr lvl="1"/>
            <a:r>
              <a:t>  title="Learn More"</a:t>
            </a:r>
          </a:p>
          <a:p>
            <a:pPr lvl="1"/>
            <a:r>
              <a:t>  color="#841584"</a:t>
            </a:r>
          </a:p>
          <a:p>
            <a:pPr lvl="1"/>
            <a:r>
              <a:t>  accessibilityLabel="Learn more about this purple button”</a:t>
            </a:r>
          </a:p>
          <a:p>
            <a:pPr lvl="1"/>
            <a:r>
              <a:t>/&gt;</a:t>
            </a:r>
          </a:p>
          <a:p>
            <a:pPr/>
            <a:r>
              <a:t>    &lt;/View&gt;</a:t>
            </a:r>
          </a:p>
          <a:p>
            <a:pPr/>
            <a:r>
              <a:t>  }</a:t>
            </a:r>
          </a:p>
          <a:p>
            <a:pPr/>
            <a:r>
              <a:t>}</a:t>
            </a:r>
          </a:p>
        </p:txBody>
      </p:sp>
      <p:sp>
        <p:nvSpPr>
          <p:cNvPr id="124" name="Shape 124"/>
          <p:cNvSpPr/>
          <p:nvPr/>
        </p:nvSpPr>
        <p:spPr>
          <a:xfrm>
            <a:off x="827946" y="3712276"/>
            <a:ext cx="5915567" cy="1718873"/>
          </a:xfrm>
          <a:prstGeom prst="rect">
            <a:avLst/>
          </a:prstGeom>
          <a:ln w="12700">
            <a:solidFill>
              <a:srgbClr val="FF26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5" name="Shape 125"/>
          <p:cNvSpPr/>
          <p:nvPr/>
        </p:nvSpPr>
        <p:spPr>
          <a:xfrm>
            <a:off x="3553926" y="2005518"/>
            <a:ext cx="747066" cy="336551"/>
          </a:xfrm>
          <a:prstGeom prst="rect">
            <a:avLst/>
          </a:prstGeom>
          <a:ln w="12700">
            <a:solidFill>
              <a:srgbClr val="FF26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6" name="Shape 126"/>
          <p:cNvSpPr/>
          <p:nvPr/>
        </p:nvSpPr>
        <p:spPr>
          <a:xfrm>
            <a:off x="6988383" y="1753092"/>
            <a:ext cx="5112553" cy="159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700"/>
            </a:pPr>
            <a:r>
              <a:t>標準コンポーネントではスタイルを設定するのと同</a:t>
            </a:r>
          </a:p>
          <a:p>
            <a:pPr>
              <a:defRPr sz="1700"/>
            </a:pPr>
            <a:r>
              <a:t>様に、プロパティを設定することができます。</a:t>
            </a:r>
          </a:p>
          <a:p>
            <a:pPr>
              <a:defRPr sz="1700"/>
            </a:pPr>
          </a:p>
          <a:p>
            <a:pPr>
              <a:defRPr sz="1700"/>
            </a:pPr>
            <a:r>
              <a:t>左記はButtonコンポーネントを読み込んで、Button</a:t>
            </a:r>
          </a:p>
          <a:p>
            <a:pPr>
              <a:defRPr sz="1700"/>
            </a:pPr>
            <a:r>
              <a:t>コンポーネントのプロパティを設定しています。</a:t>
            </a:r>
          </a:p>
        </p:txBody>
      </p:sp>
      <p:sp>
        <p:nvSpPr>
          <p:cNvPr id="127" name="Shape 127"/>
          <p:cNvSpPr/>
          <p:nvPr/>
        </p:nvSpPr>
        <p:spPr>
          <a:xfrm>
            <a:off x="6910170" y="5420636"/>
            <a:ext cx="5439731" cy="84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400"/>
            </a:pPr>
            <a:r>
              <a:t>上記はButtonコンポーネントで設定できるプロパティの一部です。</a:t>
            </a:r>
          </a:p>
          <a:p>
            <a:pPr>
              <a:defRPr sz="1400"/>
            </a:pPr>
            <a:r>
              <a:t>コンポーネントによって設定できるプロパティの確認は公式サイ</a:t>
            </a:r>
          </a:p>
          <a:p>
            <a:pPr>
              <a:defRPr sz="1400"/>
            </a:pPr>
            <a:r>
              <a:t>トを確認するのが良いでしょう。</a:t>
            </a:r>
          </a:p>
        </p:txBody>
      </p:sp>
      <p:sp>
        <p:nvSpPr>
          <p:cNvPr id="128" name="Shape 128"/>
          <p:cNvSpPr/>
          <p:nvPr/>
        </p:nvSpPr>
        <p:spPr>
          <a:xfrm>
            <a:off x="6978397" y="3758860"/>
            <a:ext cx="5193561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/>
            </a:lvl1pPr>
          </a:lstStyle>
          <a:p>
            <a:pPr/>
            <a:r>
              <a:t>onPress:ユーザーがボタンをタップしたときに呼び出されるハンドラ</a:t>
            </a:r>
          </a:p>
        </p:txBody>
      </p:sp>
      <p:sp>
        <p:nvSpPr>
          <p:cNvPr id="129" name="Shape 129"/>
          <p:cNvSpPr/>
          <p:nvPr/>
        </p:nvSpPr>
        <p:spPr>
          <a:xfrm>
            <a:off x="6978397" y="4127850"/>
            <a:ext cx="2873526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/>
            </a:lvl1pPr>
          </a:lstStyle>
          <a:p>
            <a:pPr/>
            <a:r>
              <a:t>title:ボタンの内側に表示するテキスト</a:t>
            </a:r>
          </a:p>
        </p:txBody>
      </p:sp>
      <p:sp>
        <p:nvSpPr>
          <p:cNvPr id="130" name="Shape 130"/>
          <p:cNvSpPr/>
          <p:nvPr/>
        </p:nvSpPr>
        <p:spPr>
          <a:xfrm>
            <a:off x="6978397" y="4507979"/>
            <a:ext cx="4809339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/>
            </a:lvl1pPr>
          </a:lstStyle>
          <a:p>
            <a:pPr/>
            <a:r>
              <a:t>color:テキストの色（iOS）、またはボタンの背景色（Android）</a:t>
            </a:r>
          </a:p>
        </p:txBody>
      </p:sp>
      <p:sp>
        <p:nvSpPr>
          <p:cNvPr id="131" name="Shape 131"/>
          <p:cNvSpPr/>
          <p:nvPr/>
        </p:nvSpPr>
        <p:spPr>
          <a:xfrm>
            <a:off x="6978397" y="4886635"/>
            <a:ext cx="4076376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/>
            </a:lvl1pPr>
          </a:lstStyle>
          <a:p>
            <a:pPr/>
            <a:r>
              <a:t>accessibilityLabel:視覚障害者の方向けの音声読み上げ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Office テーマ">
  <a:themeElements>
    <a:clrScheme name="Office テーマ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テーマ">
      <a:majorFont>
        <a:latin typeface="游ゴシック"/>
        <a:ea typeface="游ゴシック"/>
        <a:cs typeface="游ゴシック"/>
      </a:majorFont>
      <a:minorFont>
        <a:latin typeface="Helvetica"/>
        <a:ea typeface="Helvetica"/>
        <a:cs typeface="Helvetic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Meiryo UI"/>
            <a:ea typeface="Meiryo UI"/>
            <a:cs typeface="Meiryo UI"/>
            <a:sym typeface="Meiryo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Meiryo UI"/>
            <a:ea typeface="Meiryo UI"/>
            <a:cs typeface="Meiryo UI"/>
            <a:sym typeface="Meiryo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テーマ">
  <a:themeElements>
    <a:clrScheme name="Office テーマ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テーマ">
      <a:majorFont>
        <a:latin typeface="游ゴシック"/>
        <a:ea typeface="游ゴシック"/>
        <a:cs typeface="游ゴシック"/>
      </a:majorFont>
      <a:minorFont>
        <a:latin typeface="Helvetica"/>
        <a:ea typeface="Helvetica"/>
        <a:cs typeface="Helvetic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Meiryo UI"/>
            <a:ea typeface="Meiryo UI"/>
            <a:cs typeface="Meiryo UI"/>
            <a:sym typeface="Meiryo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Meiryo UI"/>
            <a:ea typeface="Meiryo UI"/>
            <a:cs typeface="Meiryo UI"/>
            <a:sym typeface="Meiryo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