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3" r:id="rId5"/>
    <p:sldId id="285" r:id="rId6"/>
    <p:sldId id="275" r:id="rId7"/>
    <p:sldId id="276" r:id="rId8"/>
    <p:sldId id="278" r:id="rId9"/>
    <p:sldId id="281" r:id="rId10"/>
    <p:sldId id="280" r:id="rId11"/>
    <p:sldId id="279" r:id="rId12"/>
    <p:sldId id="282" r:id="rId13"/>
    <p:sldId id="277" r:id="rId14"/>
    <p:sldId id="28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EF"/>
    <a:srgbClr val="FFFFDD"/>
    <a:srgbClr val="F5CBF2"/>
    <a:srgbClr val="FBE9FA"/>
    <a:srgbClr val="F3F3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7/12/2018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【2018/7/19】</a:t>
            </a:r>
            <a:r>
              <a:rPr lang="ja-JP" altLang="en-US" dirty="0"/>
              <a:t>第４回勉強会プレゼン資料～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4000" y="2072110"/>
            <a:ext cx="51098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React</a:t>
            </a:r>
            <a:r>
              <a:rPr kumimoji="1" lang="ja-JP" altLang="en-US" sz="3600" dirty="0" smtClean="0"/>
              <a:t>の基礎知識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ja-JP" altLang="en-US" dirty="0" smtClean="0"/>
              <a:t>データ管理用のオブジェクト</a:t>
            </a:r>
            <a:r>
              <a:rPr lang="en-US" altLang="ja-JP" dirty="0" smtClean="0"/>
              <a:t>(props)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103088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424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{this.props.propsName}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propsName=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"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value"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/&gt;,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2582418" y="3461868"/>
            <a:ext cx="413239" cy="358128"/>
          </a:xfrm>
          <a:prstGeom prst="wedgeRectCallout">
            <a:avLst>
              <a:gd name="adj1" fmla="val -29719"/>
              <a:gd name="adj2" fmla="val -1043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684627" y="4287711"/>
            <a:ext cx="413239" cy="358128"/>
          </a:xfrm>
          <a:prstGeom prst="wedgeRectCallout">
            <a:avLst>
              <a:gd name="adj1" fmla="val -36710"/>
              <a:gd name="adj2" fmla="val 9839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4" name="カギ線コネクタ 3"/>
          <p:cNvCxnSpPr>
            <a:stCxn id="25" idx="0"/>
            <a:endCxn id="20" idx="3"/>
          </p:cNvCxnSpPr>
          <p:nvPr/>
        </p:nvCxnSpPr>
        <p:spPr>
          <a:xfrm rot="16200000" flipV="1">
            <a:off x="3120063" y="3516527"/>
            <a:ext cx="646779" cy="89559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6841669" y="1397864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285195"/>
              <a:ext cx="427704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err="1" smtClean="0"/>
                <a:t>this.props.props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</a:t>
              </a:r>
              <a:r>
                <a:rPr lang="ja-JP" altLang="en-US" dirty="0" smtClean="0"/>
                <a:t>呼出し元から渡された値を取得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②コンポーネント呼出し時に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props</a:t>
              </a:r>
              <a:r>
                <a:rPr lang="ja-JP" altLang="en-US" dirty="0" smtClean="0"/>
                <a:t>に値を設定して渡す</a:t>
              </a:r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value</a:t>
              </a:r>
              <a:endParaRPr lang="en-US" altLang="ja-JP" dirty="0"/>
            </a:p>
            <a:p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3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state)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080195"/>
            <a:ext cx="11164927" cy="5633283"/>
            <a:chOff x="538890" y="2134708"/>
            <a:chExt cx="11164927" cy="193643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936435"/>
              <a:chOff x="538890" y="2249011"/>
              <a:chExt cx="11164927" cy="1936435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9364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287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294046"/>
              <a:ext cx="6269729" cy="1745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constructor(props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super(props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this.state 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 {count: 0}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add()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this.setState</a:t>
              </a:r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({ count: this.state.count + 1 });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{this.state.stateName}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&lt;button onClick={ () =&gt; this.add() } /&gt;</a:t>
              </a:r>
              <a:r>
                <a:rPr lang="ja-JP" altLang="en-US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ボタン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&lt;/button&gt;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ja-JP" altLang="en-US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は省略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5577366" y="3090937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841669" y="1559608"/>
            <a:ext cx="4620330" cy="4786162"/>
            <a:chOff x="6890656" y="1617389"/>
            <a:chExt cx="4620330" cy="4786162"/>
          </a:xfrm>
        </p:grpSpPr>
        <p:sp>
          <p:nvSpPr>
            <p:cNvPr id="27" name="正方形/長方形 26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066085" y="2135567"/>
              <a:ext cx="427704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①コンストラクタにて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の値に</a:t>
              </a:r>
              <a:r>
                <a:rPr lang="en-US" altLang="ja-JP" dirty="0" smtClean="0"/>
                <a:t>0</a:t>
              </a:r>
              <a:r>
                <a:rPr lang="ja-JP" altLang="en-US" dirty="0" smtClean="0"/>
                <a:t>を設定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②</a:t>
              </a:r>
              <a:r>
                <a:rPr lang="en-US" altLang="ja-JP" dirty="0" err="1" smtClean="0"/>
                <a:t>this.setState</a:t>
              </a:r>
              <a:r>
                <a:rPr lang="ja-JP" altLang="en-US" dirty="0" smtClean="0"/>
                <a:t>で</a:t>
              </a:r>
              <a:r>
                <a:rPr lang="en-US" altLang="ja-JP" dirty="0" smtClean="0"/>
                <a:t>state</a:t>
              </a:r>
              <a:r>
                <a:rPr lang="ja-JP" altLang="en-US" dirty="0" smtClean="0"/>
                <a:t>の値を更新する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③</a:t>
              </a:r>
              <a:r>
                <a:rPr lang="en-US" altLang="ja-JP" dirty="0" err="1" smtClean="0"/>
                <a:t>this.state.state</a:t>
              </a:r>
              <a:r>
                <a:rPr lang="ja-JP" altLang="en-US" dirty="0" smtClean="0"/>
                <a:t>名で</a:t>
              </a:r>
              <a:endParaRPr lang="en-US" altLang="ja-JP" dirty="0" smtClean="0"/>
            </a:p>
            <a:p>
              <a:r>
                <a:rPr lang="en-US" altLang="ja-JP" dirty="0"/>
                <a:t> </a:t>
              </a:r>
              <a:r>
                <a:rPr lang="en-US" altLang="ja-JP" dirty="0" smtClean="0"/>
                <a:t>  state</a:t>
              </a:r>
              <a:r>
                <a:rPr lang="ja-JP" altLang="en-US" dirty="0" smtClean="0"/>
                <a:t>に設定された値を取得</a:t>
              </a:r>
              <a:endParaRPr lang="en-US" altLang="ja-JP" dirty="0" smtClean="0"/>
            </a:p>
            <a:p>
              <a:endParaRPr lang="en-US" altLang="ja-JP" dirty="0"/>
            </a:p>
            <a:p>
              <a:r>
                <a:rPr lang="ja-JP" altLang="en-US" dirty="0"/>
                <a:t>④</a:t>
              </a:r>
              <a:r>
                <a:rPr lang="ja-JP" altLang="en-US" dirty="0" smtClean="0"/>
                <a:t>ボタン押下された場合</a:t>
              </a:r>
              <a:r>
                <a:rPr lang="en-US" altLang="ja-JP" dirty="0" smtClean="0"/>
                <a:t>add</a:t>
              </a:r>
              <a:r>
                <a:rPr lang="ja-JP" altLang="en-US" dirty="0" smtClean="0"/>
                <a:t>メソッドを呼出し</a:t>
              </a:r>
              <a:endParaRPr lang="en-US" altLang="ja-JP" dirty="0"/>
            </a:p>
          </p:txBody>
        </p:sp>
        <p:sp>
          <p:nvSpPr>
            <p:cNvPr id="29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066085" y="5402907"/>
              <a:ext cx="42770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dirty="0"/>
            </a:p>
          </p:txBody>
        </p:sp>
      </p:grpSp>
      <p:sp>
        <p:nvSpPr>
          <p:cNvPr id="33" name="四角形吹き出し 32"/>
          <p:cNvSpPr/>
          <p:nvPr/>
        </p:nvSpPr>
        <p:spPr>
          <a:xfrm>
            <a:off x="3509164" y="2260709"/>
            <a:ext cx="413239" cy="358128"/>
          </a:xfrm>
          <a:prstGeom prst="wedgeRectCallout">
            <a:avLst>
              <a:gd name="adj1" fmla="val -98760"/>
              <a:gd name="adj2" fmla="val 359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18" name="四角形吹き出し 17"/>
          <p:cNvSpPr/>
          <p:nvPr/>
        </p:nvSpPr>
        <p:spPr>
          <a:xfrm>
            <a:off x="3869781" y="4449455"/>
            <a:ext cx="413239" cy="358128"/>
          </a:xfrm>
          <a:prstGeom prst="wedgeRectCallout">
            <a:avLst>
              <a:gd name="adj1" fmla="val -92725"/>
              <a:gd name="adj2" fmla="val 33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35" name="四角形吹き出し 34"/>
          <p:cNvSpPr/>
          <p:nvPr/>
        </p:nvSpPr>
        <p:spPr>
          <a:xfrm>
            <a:off x="5834923" y="4341029"/>
            <a:ext cx="413239" cy="358128"/>
          </a:xfrm>
          <a:prstGeom prst="wedgeRectCallout">
            <a:avLst>
              <a:gd name="adj1" fmla="val -47650"/>
              <a:gd name="adj2" fmla="val 998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7017098" y="5386578"/>
            <a:ext cx="4277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ボタン押下前 → </a:t>
            </a:r>
            <a:r>
              <a:rPr lang="en-US" altLang="ja-JP" dirty="0" smtClean="0"/>
              <a:t>0</a:t>
            </a:r>
            <a:endParaRPr lang="en-US" altLang="ja-JP" dirty="0"/>
          </a:p>
          <a:p>
            <a:r>
              <a:rPr lang="ja-JP" altLang="en-US" dirty="0" smtClean="0"/>
              <a:t>ボタン押下後 →</a:t>
            </a:r>
            <a:r>
              <a:rPr lang="en-US" altLang="ja-JP" dirty="0"/>
              <a:t> 1</a:t>
            </a:r>
            <a:endParaRPr lang="ja-JP" altLang="en-US" dirty="0"/>
          </a:p>
        </p:txBody>
      </p:sp>
      <p:cxnSp>
        <p:nvCxnSpPr>
          <p:cNvPr id="37" name="カギ線コネクタ 36"/>
          <p:cNvCxnSpPr>
            <a:stCxn id="35" idx="3"/>
            <a:endCxn id="20" idx="3"/>
          </p:cNvCxnSpPr>
          <p:nvPr/>
        </p:nvCxnSpPr>
        <p:spPr>
          <a:xfrm flipH="1" flipV="1">
            <a:off x="5990605" y="3270001"/>
            <a:ext cx="257557" cy="1250092"/>
          </a:xfrm>
          <a:prstGeom prst="bentConnector3">
            <a:avLst>
              <a:gd name="adj1" fmla="val -8875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state</a:t>
            </a:r>
            <a:r>
              <a:rPr kumimoji="1" lang="ja-JP" altLang="en-US" dirty="0" smtClean="0"/>
              <a:t>更新による再描画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883299" y="2134899"/>
            <a:ext cx="2339877" cy="1794932"/>
            <a:chOff x="1286933" y="2048933"/>
            <a:chExt cx="1811867" cy="1207213"/>
          </a:xfrm>
        </p:grpSpPr>
        <p:sp>
          <p:nvSpPr>
            <p:cNvPr id="5" name="台形 4"/>
            <p:cNvSpPr/>
            <p:nvPr/>
          </p:nvSpPr>
          <p:spPr>
            <a:xfrm>
              <a:off x="1713112" y="2375612"/>
              <a:ext cx="957603" cy="880534"/>
            </a:xfrm>
            <a:prstGeom prst="trapezoid">
              <a:avLst>
                <a:gd name="adj" fmla="val 60135"/>
              </a:avLst>
            </a:prstGeom>
            <a:solidFill>
              <a:srgbClr val="FFFF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1286933" y="2048933"/>
              <a:ext cx="1811867" cy="1016000"/>
            </a:xfrm>
            <a:prstGeom prst="rect">
              <a:avLst/>
            </a:prstGeom>
            <a:solidFill>
              <a:srgbClr val="FFFF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403079" y="2157128"/>
              <a:ext cx="1591190" cy="8086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7376451" y="2470083"/>
            <a:ext cx="131688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/>
              <a:t>state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0</a:t>
            </a:r>
            <a:endParaRPr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0403" y="2964553"/>
            <a:ext cx="1016000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ボタン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7448645" y="4800387"/>
            <a:ext cx="2339877" cy="1794932"/>
            <a:chOff x="1286933" y="2048933"/>
            <a:chExt cx="1811867" cy="1207213"/>
          </a:xfrm>
        </p:grpSpPr>
        <p:sp>
          <p:nvSpPr>
            <p:cNvPr id="34" name="台形 33"/>
            <p:cNvSpPr/>
            <p:nvPr/>
          </p:nvSpPr>
          <p:spPr>
            <a:xfrm>
              <a:off x="1713112" y="2375612"/>
              <a:ext cx="957603" cy="880534"/>
            </a:xfrm>
            <a:prstGeom prst="trapezoid">
              <a:avLst>
                <a:gd name="adj" fmla="val 60135"/>
              </a:avLst>
            </a:prstGeom>
            <a:solidFill>
              <a:srgbClr val="FFFF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286933" y="2048933"/>
              <a:ext cx="1811867" cy="1016000"/>
            </a:xfrm>
            <a:prstGeom prst="rect">
              <a:avLst/>
            </a:prstGeom>
            <a:solidFill>
              <a:srgbClr val="FFFF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403079" y="2157128"/>
              <a:ext cx="1591190" cy="8086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7940660" y="5206694"/>
            <a:ext cx="137816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/>
              <a:t>state</a:t>
            </a:r>
            <a:r>
              <a:rPr lang="ja-JP" altLang="en-US" sz="2000" dirty="0" smtClean="0"/>
              <a:t>：</a:t>
            </a:r>
            <a:r>
              <a:rPr lang="ja-JP" altLang="en-US" sz="2000" dirty="0"/>
              <a:t>１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8123056" y="5701164"/>
            <a:ext cx="1016000" cy="2878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86415" y="2644135"/>
            <a:ext cx="3265709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this.state = {count: 0}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653711" y="2644135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961831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436126" y="5403438"/>
            <a:ext cx="2083643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this.setState()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777244" y="5666119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02377" y="5702905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53011" y="5423212"/>
            <a:ext cx="1364927" cy="559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render()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0897" y="3317339"/>
            <a:ext cx="23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の初期値設定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08669" y="3317339"/>
            <a:ext cx="13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②初回描画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536554" y="6076642"/>
            <a:ext cx="171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の更新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27015" y="6096416"/>
            <a:ext cx="12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⑤再描画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61788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9417333" y="2949228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10164916" y="2644135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続く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207280" y="3994444"/>
            <a:ext cx="16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③ボタン押下</a:t>
            </a:r>
            <a:endParaRPr kumimoji="1"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555219" y="5388795"/>
            <a:ext cx="1158931" cy="5546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続き</a:t>
            </a:r>
            <a:endParaRPr kumimoji="1" lang="ja-JP" altLang="en-US" dirty="0"/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6742205" y="5697853"/>
            <a:ext cx="58217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state</a:t>
            </a:r>
            <a:r>
              <a:rPr lang="ja-JP" altLang="en-US" dirty="0" smtClean="0"/>
              <a:t>が更新されることにより再描画が発生する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86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の特徴まとめ</a:t>
            </a:r>
            <a:endParaRPr kumimoji="1" lang="ja-JP" altLang="en-US" dirty="0"/>
          </a:p>
        </p:txBody>
      </p:sp>
      <p:sp>
        <p:nvSpPr>
          <p:cNvPr id="27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props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の特徴を以下の表にまとめる</a:t>
            </a:r>
            <a:endParaRPr lang="en-US" altLang="ja-JP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82851"/>
              </p:ext>
            </p:extLst>
          </p:nvPr>
        </p:nvGraphicFramePr>
        <p:xfrm>
          <a:off x="431799" y="2226328"/>
          <a:ext cx="11379201" cy="370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3381579096"/>
                    </a:ext>
                  </a:extLst>
                </a:gridCol>
                <a:gridCol w="4047067">
                  <a:extLst>
                    <a:ext uri="{9D8B030D-6E8A-4147-A177-3AD203B41FA5}">
                      <a16:colId xmlns:a16="http://schemas.microsoft.com/office/drawing/2014/main" val="447131743"/>
                    </a:ext>
                  </a:extLst>
                </a:gridCol>
                <a:gridCol w="5935133">
                  <a:extLst>
                    <a:ext uri="{9D8B030D-6E8A-4147-A177-3AD203B41FA5}">
                      <a16:colId xmlns:a16="http://schemas.microsoft.com/office/drawing/2014/main" val="3744254712"/>
                    </a:ext>
                  </a:extLst>
                </a:gridCol>
              </a:tblGrid>
              <a:tr h="84571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値の設定タイミング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値の変更可否</a:t>
                      </a:r>
                      <a:endParaRPr kumimoji="1" lang="ja-JP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428000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props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コンポーネント呼出し時に設定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呼出し元の値が設定される</a:t>
                      </a:r>
                      <a:r>
                        <a:rPr kumimoji="1" lang="en-US" altLang="ja-JP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変更不可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72756"/>
                  </a:ext>
                </a:extLst>
              </a:tr>
              <a:tr h="14304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state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コンポーネント作成後に設定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コンポーネント内部で値を設定する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変更可能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6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3"/>
          <p:cNvSpPr txBox="1">
            <a:spLocks/>
          </p:cNvSpPr>
          <p:nvPr/>
        </p:nvSpPr>
        <p:spPr>
          <a:xfrm>
            <a:off x="431799" y="1168403"/>
            <a:ext cx="11379201" cy="80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 smtClean="0"/>
              <a:t>なんか書く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0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5219" y="1433281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ea"/>
              </a:rPr>
              <a:t>JSX</a:t>
            </a:r>
            <a:r>
              <a:rPr lang="ja-JP" altLang="en-US" b="0" dirty="0" smtClean="0">
                <a:latin typeface="+mn-ea"/>
              </a:rPr>
              <a:t>について</a:t>
            </a:r>
            <a:endParaRPr lang="ja-JP" altLang="en-US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2250966"/>
            <a:ext cx="278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3068651"/>
            <a:ext cx="406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コンポーネントについて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050" y="3886336"/>
            <a:ext cx="136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まとめ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9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229947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のようなタグを使った書き方なため、コードが分かりやすい</a:t>
            </a:r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555219" y="2428631"/>
            <a:ext cx="11164927" cy="189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537634" y="4582079"/>
            <a:ext cx="11164927" cy="189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ja-JP" altLang="en-US" dirty="0"/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555219" y="4582079"/>
            <a:ext cx="1332196" cy="393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画面</a:t>
            </a:r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555219" y="2428630"/>
            <a:ext cx="1332196" cy="393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 smtClean="0"/>
              <a:t>コード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81702" y="5303045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Hello!!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6355" y="3021050"/>
            <a:ext cx="626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利用なし ⇒ </a:t>
            </a:r>
            <a:r>
              <a:rPr lang="en-US" altLang="ja-JP" dirty="0" err="1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React.DOM.div</a:t>
            </a:r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(null, ‘Hello!!')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96355" y="3644693"/>
            <a:ext cx="563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</a:t>
            </a:r>
            <a:r>
              <a:rPr lang="ja-JP" altLang="en-US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利用あり ⇒ </a:t>
            </a:r>
            <a:r>
              <a:rPr lang="en-US" altLang="ja-JP" dirty="0" smtClean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&lt;div&gt;Hello!!&lt;/div&gt;</a:t>
            </a:r>
            <a:endParaRPr lang="ja-JP" altLang="en-US" dirty="0">
              <a:solidFill>
                <a:srgbClr val="333333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3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最上位の階層に複数要素を並列配置できない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誤</a:t>
                </a:r>
                <a:r>
                  <a:rPr lang="en-US" altLang="ja-JP" dirty="0" smtClean="0"/>
                  <a:t>)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645483"/>
              <a:ext cx="626972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&lt;p&gt;first&lt;/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&lt;p&gt;second&lt;/p&gt;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37634" y="4320813"/>
            <a:ext cx="11164927" cy="2291826"/>
            <a:chOff x="537634" y="4582077"/>
            <a:chExt cx="11164927" cy="229182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37634" y="4582077"/>
              <a:ext cx="11164927" cy="2291824"/>
              <a:chOff x="537634" y="4582078"/>
              <a:chExt cx="11164927" cy="2028856"/>
            </a:xfrm>
          </p:grpSpPr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537634" y="4582078"/>
                <a:ext cx="11164927" cy="202885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8" name="コンテンツ プレースホルダー 3"/>
              <p:cNvSpPr txBox="1">
                <a:spLocks/>
              </p:cNvSpPr>
              <p:nvPr/>
            </p:nvSpPr>
            <p:spPr>
              <a:xfrm>
                <a:off x="555218" y="4582079"/>
                <a:ext cx="2008367" cy="3936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正</a:t>
                </a:r>
                <a:r>
                  <a:rPr lang="en-US" altLang="ja-JP" dirty="0" smtClean="0"/>
                  <a:t>)</a:t>
                </a:r>
                <a:endParaRPr lang="ja-JP" altLang="en-US" dirty="0"/>
              </a:p>
            </p:txBody>
          </p:sp>
        </p:grpSp>
        <p:sp>
          <p:nvSpPr>
            <p:cNvPr id="14" name="正方形/長方形 13"/>
            <p:cNvSpPr/>
            <p:nvPr/>
          </p:nvSpPr>
          <p:spPr>
            <a:xfrm>
              <a:off x="796355" y="5119577"/>
              <a:ext cx="626972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</a:p>
            <a:p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&lt;p&gt;first&lt;/p&gt;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&lt;p&gt;second&lt;/p&gt;</a:t>
              </a:r>
            </a:p>
            <a:p>
              <a:r>
                <a:rPr lang="en-US" altLang="ja-JP" dirty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&lt;div&gt;</a:t>
              </a:r>
              <a:endParaRPr lang="en-US" altLang="ja-JP" dirty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2" name="角丸四角形吹き出し 21"/>
          <p:cNvSpPr/>
          <p:nvPr/>
        </p:nvSpPr>
        <p:spPr>
          <a:xfrm>
            <a:off x="3931219" y="4858313"/>
            <a:ext cx="5845629" cy="1414023"/>
          </a:xfrm>
          <a:prstGeom prst="wedgeRoundRectCallout">
            <a:avLst>
              <a:gd name="adj1" fmla="val -62829"/>
              <a:gd name="adj2" fmla="val -6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２つの要素をタグで囲う必要がある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en-US" altLang="ja-JP" dirty="0" smtClean="0"/>
              <a:t>JSX</a:t>
            </a:r>
            <a:r>
              <a:rPr kumimoji="1" lang="ja-JP" altLang="en-US" dirty="0" smtClean="0"/>
              <a:t>について </a:t>
            </a:r>
            <a:r>
              <a:rPr lang="en-US" altLang="ja-JP" dirty="0"/>
              <a:t>-</a:t>
            </a:r>
            <a:r>
              <a:rPr kumimoji="1" lang="en-US" altLang="ja-JP" dirty="0" smtClean="0"/>
              <a:t> </a:t>
            </a:r>
            <a:r>
              <a:rPr lang="ja-JP" altLang="en-US" dirty="0"/>
              <a:t>特徴</a:t>
            </a:r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smtClean="0"/>
              <a:t>JSX</a:t>
            </a:r>
            <a:r>
              <a:rPr lang="ja-JP" altLang="en-US" dirty="0" smtClean="0"/>
              <a:t>では属性名が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と異なるものがある</a:t>
            </a:r>
            <a:endParaRPr lang="en-US" altLang="ja-JP" dirty="0" smtClean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2183695"/>
            <a:ext cx="11164927" cy="1899138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2024696" cy="3936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r>
                  <a:rPr lang="ja-JP" altLang="en-US" dirty="0"/>
                  <a:t>①</a:t>
                </a:r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836873" y="2696575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HTML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class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36873" y="3251263"/>
              <a:ext cx="62697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JSX    </a:t>
              </a:r>
              <a:r>
                <a:rPr lang="ja-JP" altLang="en-US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⇒ 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p </a:t>
              </a:r>
              <a:r>
                <a:rPr lang="en-US" altLang="ja-JP" dirty="0" smtClean="0">
                  <a:solidFill>
                    <a:srgbClr val="FF505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className</a:t>
              </a:r>
              <a:r>
                <a:rPr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=“sample"&gt;</a:t>
              </a:r>
              <a:r>
                <a: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Hello&lt;/p&gt;</a:t>
              </a:r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37634" y="4320813"/>
            <a:ext cx="11164927" cy="2291824"/>
            <a:chOff x="537634" y="4582078"/>
            <a:chExt cx="11164927" cy="2028856"/>
          </a:xfrm>
        </p:grpSpPr>
        <p:sp>
          <p:nvSpPr>
            <p:cNvPr id="7" name="コンテンツ プレースホルダー 3"/>
            <p:cNvSpPr txBox="1">
              <a:spLocks/>
            </p:cNvSpPr>
            <p:nvPr/>
          </p:nvSpPr>
          <p:spPr>
            <a:xfrm>
              <a:off x="537634" y="4582078"/>
              <a:ext cx="11164927" cy="2028856"/>
            </a:xfrm>
            <a:prstGeom prst="rect">
              <a:avLst/>
            </a:prstGeom>
            <a:solidFill>
              <a:srgbClr val="F3F3F3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ja-JP" altLang="en-US" dirty="0"/>
            </a:p>
          </p:txBody>
        </p:sp>
        <p:sp>
          <p:nvSpPr>
            <p:cNvPr id="8" name="コンテンツ プレースホルダー 3"/>
            <p:cNvSpPr txBox="1">
              <a:spLocks/>
            </p:cNvSpPr>
            <p:nvPr/>
          </p:nvSpPr>
          <p:spPr>
            <a:xfrm>
              <a:off x="555218" y="4582079"/>
              <a:ext cx="2008367" cy="3936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コード</a:t>
              </a:r>
              <a:r>
                <a:rPr lang="ja-JP" altLang="en-US" dirty="0"/>
                <a:t>②</a:t>
              </a:r>
            </a:p>
          </p:txBody>
        </p:sp>
      </p:grpSp>
      <p:sp>
        <p:nvSpPr>
          <p:cNvPr id="22" name="角丸四角形吹き出し 21"/>
          <p:cNvSpPr/>
          <p:nvPr/>
        </p:nvSpPr>
        <p:spPr>
          <a:xfrm>
            <a:off x="7518400" y="2365443"/>
            <a:ext cx="3911533" cy="1414023"/>
          </a:xfrm>
          <a:prstGeom prst="wedgeRoundRectCallout">
            <a:avLst>
              <a:gd name="adj1" fmla="val -60992"/>
              <a:gd name="adj2" fmla="val 334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HTML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dirty="0" smtClean="0">
                <a:solidFill>
                  <a:schemeClr val="tx1"/>
                </a:solidFill>
              </a:rPr>
              <a:t>class</a:t>
            </a:r>
            <a:r>
              <a:rPr kumimoji="1" lang="ja-JP" altLang="en-US" dirty="0" smtClean="0">
                <a:solidFill>
                  <a:schemeClr val="tx1"/>
                </a:solidFill>
              </a:rPr>
              <a:t>属性は、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JSX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className</a:t>
            </a:r>
            <a:r>
              <a:rPr kumimoji="1" lang="ja-JP" altLang="en-US" dirty="0" smtClean="0">
                <a:solidFill>
                  <a:schemeClr val="tx1"/>
                </a:solidFill>
              </a:rPr>
              <a:t>属性となる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36873" y="5030328"/>
            <a:ext cx="6681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6873" y="5585016"/>
            <a:ext cx="642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JSX    </a:t>
            </a:r>
            <a:r>
              <a:rPr lang="ja-JP" altLang="en-US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&lt;label </a:t>
            </a:r>
            <a:r>
              <a:rPr lang="en-US" altLang="ja-JP" dirty="0" smtClean="0">
                <a:solidFill>
                  <a:srgbClr val="FF5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htmlFor</a:t>
            </a:r>
            <a:r>
              <a:rPr lang="en-US" altLang="ja-JP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=“sampleId"&gt;Hello&lt;/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label&gt;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7518400" y="4620627"/>
            <a:ext cx="3911533" cy="1414023"/>
          </a:xfrm>
          <a:prstGeom prst="wedgeRoundRectCallout">
            <a:avLst>
              <a:gd name="adj1" fmla="val -60992"/>
              <a:gd name="adj2" fmla="val 334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HTML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</a:t>
            </a:r>
            <a:r>
              <a:rPr lang="en-US" altLang="ja-JP" dirty="0" smtClean="0">
                <a:solidFill>
                  <a:schemeClr val="tx1"/>
                </a:solidFill>
              </a:rPr>
              <a:t>for</a:t>
            </a:r>
            <a:r>
              <a:rPr kumimoji="1" lang="ja-JP" altLang="en-US" dirty="0" smtClean="0">
                <a:solidFill>
                  <a:schemeClr val="tx1"/>
                </a:solidFill>
              </a:rPr>
              <a:t>属性は、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JSX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htmlFor</a:t>
            </a:r>
            <a:r>
              <a:rPr kumimoji="1" lang="ja-JP" altLang="en-US" dirty="0" smtClean="0">
                <a:solidFill>
                  <a:schemeClr val="tx1"/>
                </a:solidFill>
              </a:rPr>
              <a:t>属性となる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9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en-US" altLang="ja-JP" dirty="0" smtClean="0"/>
              <a:t>DOM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0280" y="1433281"/>
            <a:ext cx="211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ja-JP" altLang="en-US" b="0" dirty="0" smtClean="0"/>
              <a:t>なんか書く</a:t>
            </a:r>
            <a:endParaRPr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425081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lang="ja-JP" altLang="en-US" dirty="0" smtClean="0"/>
              <a:t>コンポーネントについて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9087" y="1450214"/>
            <a:ext cx="440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ja-JP" altLang="en-US" dirty="0"/>
              <a:t>ページを構成するための部品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9087" y="2339675"/>
            <a:ext cx="440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ja-JP" altLang="en-US" dirty="0" smtClean="0"/>
              <a:t>再利用可能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8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コンポーネントの</a:t>
            </a:r>
            <a:r>
              <a:rPr lang="ja-JP" altLang="en-US" dirty="0" smtClean="0"/>
              <a:t>定義と呼び出し</a:t>
            </a:r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538890" y="1306284"/>
            <a:ext cx="11164927" cy="5291399"/>
            <a:chOff x="538890" y="2134708"/>
            <a:chExt cx="11164927" cy="189913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538890" y="2134708"/>
              <a:ext cx="11164927" cy="1899138"/>
              <a:chOff x="538890" y="2249011"/>
              <a:chExt cx="11164927" cy="1899138"/>
            </a:xfrm>
          </p:grpSpPr>
          <p:sp>
            <p:nvSpPr>
              <p:cNvPr id="6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2"/>
                <a:ext cx="11164927" cy="1899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ja-JP" altLang="en-US" dirty="0"/>
              </a:p>
            </p:txBody>
          </p:sp>
          <p:sp>
            <p:nvSpPr>
              <p:cNvPr id="9" name="コンテンツ プレースホルダー 3"/>
              <p:cNvSpPr txBox="1">
                <a:spLocks/>
              </p:cNvSpPr>
              <p:nvPr/>
            </p:nvSpPr>
            <p:spPr>
              <a:xfrm>
                <a:off x="538890" y="2249011"/>
                <a:ext cx="1240924" cy="1591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4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200" kern="12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ja-JP" altLang="en-US" dirty="0" smtClean="0"/>
                  <a:t>コード</a:t>
                </a:r>
                <a:endParaRPr lang="ja-JP" altLang="en-US" dirty="0"/>
              </a:p>
            </p:txBody>
          </p:sp>
        </p:grpSp>
        <p:sp>
          <p:nvSpPr>
            <p:cNvPr id="11" name="正方形/長方形 10"/>
            <p:cNvSpPr/>
            <p:nvPr/>
          </p:nvSpPr>
          <p:spPr>
            <a:xfrm>
              <a:off x="796355" y="2401670"/>
              <a:ext cx="6269729" cy="1524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class TestComponent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extends React.Component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render() {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return 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&lt;div&gt;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&lt;p&gt;test1&lt;/p&gt;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  &lt;p&gt;test2&lt;/p&gt;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  &lt;/div&gt;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  </a:t>
              </a:r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}</a:t>
              </a:r>
            </a:p>
            <a:p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};</a:t>
              </a:r>
            </a:p>
            <a:p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ReactDOM.render(</a:t>
              </a: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&lt;testComponent /&gt;,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  document.getElementById</a:t>
              </a:r>
              <a:r>
                <a:rPr lang="en-US" altLang="ja-JP" dirty="0" smtClean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(‘sample')</a:t>
              </a:r>
              <a:endPara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  <a:p>
              <a:r>
                <a:rPr lang="en-US" altLang="ja-JP" dirty="0">
                  <a:solidFill>
                    <a:srgbClr val="333333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);</a:t>
              </a:r>
              <a:endPara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" name="四角形吹き出し 2"/>
          <p:cNvSpPr/>
          <p:nvPr/>
        </p:nvSpPr>
        <p:spPr>
          <a:xfrm>
            <a:off x="2200371" y="2452698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5963380" y="2149155"/>
            <a:ext cx="413239" cy="358128"/>
          </a:xfrm>
          <a:prstGeom prst="wedgeRectCallout">
            <a:avLst>
              <a:gd name="adj1" fmla="val -104795"/>
              <a:gd name="adj2" fmla="val -313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25" name="四角形吹き出し 24"/>
          <p:cNvSpPr/>
          <p:nvPr/>
        </p:nvSpPr>
        <p:spPr>
          <a:xfrm>
            <a:off x="3223647" y="5229445"/>
            <a:ext cx="413239" cy="358128"/>
          </a:xfrm>
          <a:prstGeom prst="wedgeRectCallout">
            <a:avLst>
              <a:gd name="adj1" fmla="val -98412"/>
              <a:gd name="adj2" fmla="val 3246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6873072" y="1599805"/>
            <a:ext cx="4620330" cy="4786162"/>
            <a:chOff x="6890656" y="1617389"/>
            <a:chExt cx="4620330" cy="4786162"/>
          </a:xfrm>
        </p:grpSpPr>
        <p:sp>
          <p:nvSpPr>
            <p:cNvPr id="10" name="正方形/長方形 9"/>
            <p:cNvSpPr/>
            <p:nvPr/>
          </p:nvSpPr>
          <p:spPr>
            <a:xfrm>
              <a:off x="6890657" y="1632857"/>
              <a:ext cx="4620329" cy="3053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7066085" y="2285195"/>
              <a:ext cx="4277046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/>
                <a:t>①</a:t>
              </a:r>
              <a:r>
                <a:rPr lang="en-US" altLang="ja-JP" dirty="0" smtClean="0"/>
                <a:t>React.Component</a:t>
              </a:r>
              <a:r>
                <a:rPr lang="ja-JP" altLang="en-US" dirty="0" smtClean="0"/>
                <a:t>を継承して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　コンポーネントを作成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②コンポーネントの中身を定義する</a:t>
              </a:r>
              <a:endParaRPr lang="en-US" altLang="ja-JP" dirty="0" smtClean="0"/>
            </a:p>
            <a:p>
              <a:r>
                <a:rPr lang="ja-JP" altLang="en-US" dirty="0"/>
                <a:t>　</a:t>
              </a:r>
              <a:r>
                <a:rPr lang="ja-JP" altLang="en-US" dirty="0" smtClean="0"/>
                <a:t> </a:t>
              </a:r>
              <a:r>
                <a:rPr lang="en-US" altLang="ja-JP" dirty="0" smtClean="0"/>
                <a:t>(JSX</a:t>
              </a:r>
              <a:r>
                <a:rPr lang="ja-JP" altLang="en-US" dirty="0" smtClean="0"/>
                <a:t>にて記載する</a:t>
              </a:r>
              <a:r>
                <a:rPr lang="en-US" altLang="ja-JP" dirty="0" smtClean="0"/>
                <a:t>)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 smtClean="0"/>
                <a:t>③定義したコンポーネントを呼出す</a:t>
              </a:r>
              <a:endParaRPr lang="en-US" altLang="ja-JP" dirty="0" smtClean="0"/>
            </a:p>
            <a:p>
              <a:endParaRPr lang="en-US" altLang="ja-JP" dirty="0"/>
            </a:p>
            <a:p>
              <a:endParaRPr lang="ja-JP" altLang="en-US" dirty="0"/>
            </a:p>
          </p:txBody>
        </p:sp>
        <p:sp>
          <p:nvSpPr>
            <p:cNvPr id="14" name="コンテンツ プレースホルダー 3"/>
            <p:cNvSpPr txBox="1">
              <a:spLocks/>
            </p:cNvSpPr>
            <p:nvPr/>
          </p:nvSpPr>
          <p:spPr>
            <a:xfrm>
              <a:off x="6906986" y="1617389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 smtClean="0"/>
                <a:t>ポイント</a:t>
              </a:r>
              <a:endParaRPr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890656" y="4686300"/>
              <a:ext cx="4620329" cy="17172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コンテンツ プレースホルダー 3"/>
            <p:cNvSpPr txBox="1">
              <a:spLocks/>
            </p:cNvSpPr>
            <p:nvPr/>
          </p:nvSpPr>
          <p:spPr>
            <a:xfrm>
              <a:off x="6906986" y="4688793"/>
              <a:ext cx="1240924" cy="4435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4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200" kern="12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dirty="0"/>
                <a:t>画面</a:t>
              </a: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066085" y="5402907"/>
              <a:ext cx="42770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dirty="0" smtClean="0"/>
                <a:t>test1</a:t>
              </a:r>
            </a:p>
            <a:p>
              <a:r>
                <a:rPr lang="en-US" altLang="ja-JP" dirty="0" smtClean="0"/>
                <a:t>test2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219" y="284176"/>
            <a:ext cx="9784080" cy="915974"/>
          </a:xfrm>
        </p:spPr>
        <p:txBody>
          <a:bodyPr/>
          <a:lstStyle/>
          <a:p>
            <a:r>
              <a:rPr kumimoji="1" lang="ja-JP" altLang="en-US" dirty="0" smtClean="0"/>
              <a:t>コンポーネント</a:t>
            </a:r>
            <a:r>
              <a:rPr lang="ja-JP" altLang="en-US" dirty="0" smtClean="0"/>
              <a:t>について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データ管理用のオブジェクト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props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state)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71103" y="5162897"/>
            <a:ext cx="1828800" cy="6180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props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2889753" y="5251800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163335" y="4491916"/>
            <a:ext cx="2971801" cy="1854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Component</a:t>
            </a:r>
          </a:p>
          <a:p>
            <a:pPr algn="ctr"/>
            <a:endParaRPr kumimoji="1" lang="en-US" altLang="ja-JP" dirty="0"/>
          </a:p>
          <a:p>
            <a:pPr algn="ctr"/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>
          <a:xfrm>
            <a:off x="4734835" y="5332233"/>
            <a:ext cx="1828800" cy="61806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state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8598568" y="4491916"/>
            <a:ext cx="2745935" cy="1854198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2800" dirty="0" smtClean="0"/>
              <a:t>DOM</a:t>
            </a:r>
            <a:endParaRPr kumimoji="1"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0684" y="2321719"/>
            <a:ext cx="1008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prstClr val="black"/>
                </a:solidFill>
                <a:latin typeface="+mn-ea"/>
              </a:rPr>
              <a:t>props 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→ コンポーネントの外部から渡されるオブジェクト</a:t>
            </a:r>
            <a:endParaRPr kumimoji="1" lang="ja-JP" altLang="en-US" sz="24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0683" y="3073599"/>
            <a:ext cx="1008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+mn-ea"/>
              </a:rPr>
              <a:t>s</a:t>
            </a:r>
            <a:r>
              <a:rPr lang="en-US" altLang="ja-JP" sz="2400" dirty="0" smtClean="0">
                <a:solidFill>
                  <a:prstClr val="black"/>
                </a:solidFill>
                <a:latin typeface="+mn-ea"/>
              </a:rPr>
              <a:t>tate </a:t>
            </a:r>
            <a:r>
              <a:rPr lang="ja-JP" altLang="en-US" sz="2400" dirty="0" smtClean="0">
                <a:solidFill>
                  <a:prstClr val="black"/>
                </a:solidFill>
                <a:latin typeface="+mn-ea"/>
              </a:rPr>
              <a:t>→ コンポーネントの内部で保持されるオブジェクト</a:t>
            </a:r>
            <a:endParaRPr kumimoji="1" lang="ja-JP" altLang="en-US" sz="24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8" name="コンテンツ プレースホルダー 3"/>
          <p:cNvSpPr txBox="1">
            <a:spLocks/>
          </p:cNvSpPr>
          <p:nvPr/>
        </p:nvSpPr>
        <p:spPr>
          <a:xfrm>
            <a:off x="537635" y="1164631"/>
            <a:ext cx="11164927" cy="871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コンポーネントでは、データを管理するためのオブジェクトとして</a:t>
            </a:r>
            <a:r>
              <a:rPr lang="en-US" altLang="ja-JP" dirty="0" smtClean="0"/>
              <a:t>props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が利用できる</a:t>
            </a:r>
            <a:endParaRPr lang="en-US" altLang="ja-JP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7324986" y="5190415"/>
            <a:ext cx="10837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3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729</Words>
  <Application>Microsoft Office PowerPoint</Application>
  <PresentationFormat>ワイド画面</PresentationFormat>
  <Paragraphs>178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 UI</vt:lpstr>
      <vt:lpstr>ＭＳ Ｐゴシック</vt:lpstr>
      <vt:lpstr>ＭＳ ゴシック</vt:lpstr>
      <vt:lpstr>Arial</vt:lpstr>
      <vt:lpstr>Wingdings</vt:lpstr>
      <vt:lpstr>Office テーマ</vt:lpstr>
      <vt:lpstr>PowerPoint プレゼンテーション</vt:lpstr>
      <vt:lpstr>目次</vt:lpstr>
      <vt:lpstr>JSXについて - 特徴</vt:lpstr>
      <vt:lpstr>JSXについて - 特徴</vt:lpstr>
      <vt:lpstr>JSXについて - 特徴</vt:lpstr>
      <vt:lpstr>DOMについて</vt:lpstr>
      <vt:lpstr>コンポーネントについて</vt:lpstr>
      <vt:lpstr>コンポーネントについて – コンポーネントの定義と呼び出し</vt:lpstr>
      <vt:lpstr>コンポーネントについて – データ管理用のオブジェクト(propsとstate)</vt:lpstr>
      <vt:lpstr>コンポーネントについて – データ管理用のオブジェクト(props)</vt:lpstr>
      <vt:lpstr>コンポーネントについて – データ管理用のオブジェクト(state)</vt:lpstr>
      <vt:lpstr>コンポーネントについて – state更新による再描画</vt:lpstr>
      <vt:lpstr>コンポーネントについて – propsとstateの特徴まとめ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132</cp:revision>
  <dcterms:created xsi:type="dcterms:W3CDTF">2018-05-15T23:29:50Z</dcterms:created>
  <dcterms:modified xsi:type="dcterms:W3CDTF">2018-07-12T12:06:01Z</dcterms:modified>
</cp:coreProperties>
</file>