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t>2019/3/25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C95075-C5D4-44E1-9F90-434D96595172}" type="slidenum">
              <a:rPr kumimoji="1" lang="ja-JP" altLang="en-US" smtClean="0"/>
              <a:t>1</a:t>
            </a:fld>
            <a:endParaRPr kumimoji="1" lang="ja-JP" altLang="en-US"/>
          </a:p>
        </p:txBody>
      </p:sp>
    </p:spTree>
    <p:extLst>
      <p:ext uri="{BB962C8B-B14F-4D97-AF65-F5344CB8AC3E}">
        <p14:creationId xmlns:p14="http://schemas.microsoft.com/office/powerpoint/2010/main" val="27988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38</a:t>
            </a:fld>
            <a:endParaRPr kumimoji="1" lang="ja-JP" altLang="en-US"/>
          </a:p>
        </p:txBody>
      </p:sp>
    </p:spTree>
    <p:extLst>
      <p:ext uri="{BB962C8B-B14F-4D97-AF65-F5344CB8AC3E}">
        <p14:creationId xmlns:p14="http://schemas.microsoft.com/office/powerpoint/2010/main" val="57090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39</a:t>
            </a:fld>
            <a:endParaRPr kumimoji="1" lang="ja-JP" altLang="en-US"/>
          </a:p>
        </p:txBody>
      </p:sp>
    </p:spTree>
    <p:extLst>
      <p:ext uri="{BB962C8B-B14F-4D97-AF65-F5344CB8AC3E}">
        <p14:creationId xmlns:p14="http://schemas.microsoft.com/office/powerpoint/2010/main" val="313324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800" dirty="0" smtClean="0">
                <a:solidFill>
                  <a:schemeClr val="tx1"/>
                </a:solidFill>
                <a:latin typeface="Meiryo UI" panose="020B0604030504040204" pitchFamily="50" charset="-128"/>
                <a:ea typeface="Meiryo UI" panose="020B0604030504040204" pitchFamily="50" charset="-128"/>
              </a:rPr>
              <a:t>～</a:t>
            </a:r>
            <a:r>
              <a:rPr kumimoji="1" lang="en-US" altLang="ja-JP" sz="2800" dirty="0" smtClean="0">
                <a:solidFill>
                  <a:schemeClr val="tx1"/>
                </a:solidFill>
                <a:latin typeface="Meiryo UI" panose="020B0604030504040204" pitchFamily="50" charset="-128"/>
                <a:ea typeface="Meiryo UI" panose="020B0604030504040204" pitchFamily="50" charset="-128"/>
              </a:rPr>
              <a:t>React</a:t>
            </a:r>
            <a:r>
              <a:rPr kumimoji="1" lang="ja-JP" altLang="en-US" sz="2800" dirty="0" smtClean="0">
                <a:solidFill>
                  <a:schemeClr val="tx1"/>
                </a:solidFill>
                <a:latin typeface="Meiryo UI" panose="020B0604030504040204" pitchFamily="50" charset="-128"/>
                <a:ea typeface="Meiryo UI" panose="020B0604030504040204" pitchFamily="50" charset="-128"/>
              </a:rPr>
              <a:t>の基礎編～</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3/25/2019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65972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normAutofit/>
          </a:bodyPr>
          <a:lstStyle/>
          <a:p>
            <a:pPr algn="r"/>
            <a:endParaRPr lang="en-US" altLang="ja-JP" dirty="0" smtClean="0"/>
          </a:p>
          <a:p>
            <a:pPr algn="r"/>
            <a:r>
              <a:rPr lang="ja-JP" altLang="en-US" dirty="0" smtClean="0"/>
              <a:t>株式会社システムアイ </a:t>
            </a:r>
            <a:r>
              <a:rPr lang="en-US" altLang="ja-JP" dirty="0" smtClean="0"/>
              <a:t>3</a:t>
            </a:r>
            <a:r>
              <a:rPr lang="ja-JP" altLang="en-US" dirty="0" smtClean="0"/>
              <a:t>年・</a:t>
            </a:r>
            <a:r>
              <a:rPr lang="en-US" altLang="ja-JP" dirty="0" smtClean="0"/>
              <a:t>4</a:t>
            </a:r>
            <a:r>
              <a:rPr lang="ja-JP" altLang="en-US" dirty="0" smtClean="0"/>
              <a:t>年目</a:t>
            </a:r>
            <a:r>
              <a:rPr lang="ja-JP" altLang="en-US" dirty="0"/>
              <a:t>チーム</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0305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73496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375863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endParaRPr kumimoji="1" lang="ja-JP" altLang="en-US"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sz="2000"/>
            </a:pPr>
            <a:r>
              <a:rPr lang="ja-JP" altLang="en-US" dirty="0"/>
              <a:t>本章では</a:t>
            </a:r>
            <a:r>
              <a:rPr lang="ja-JP" altLang="en-US" dirty="0" smtClean="0"/>
              <a:t>、</a:t>
            </a:r>
            <a:r>
              <a:rPr lang="en-US" altLang="ja-JP" dirty="0" smtClean="0"/>
              <a:t>JSX(JavaScript XML)</a:t>
            </a:r>
            <a:r>
              <a:rPr lang="ja-JP" altLang="en-US" dirty="0"/>
              <a:t>について説明します。</a:t>
            </a:r>
            <a:endParaRPr lang="en-US" altLang="ja-JP" dirty="0"/>
          </a:p>
        </p:txBody>
      </p:sp>
      <p:sp>
        <p:nvSpPr>
          <p:cNvPr id="18" name="テキスト ボックス 17"/>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ja-JP" altLang="en-US" b="0" dirty="0" smtClean="0">
                <a:latin typeface="+mn-ea"/>
              </a:rPr>
              <a:t>記述ルール①</a:t>
            </a:r>
            <a:endParaRPr lang="ja-JP" altLang="en-US" b="0" dirty="0"/>
          </a:p>
        </p:txBody>
      </p:sp>
      <p:sp>
        <p:nvSpPr>
          <p:cNvPr id="25" name="テキスト ボックス 24"/>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6" name="テキスト ボックス 25"/>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ルール②</a:t>
            </a:r>
            <a:endParaRPr lang="ja-JP" altLang="en-US" dirty="0"/>
          </a:p>
        </p:txBody>
      </p:sp>
      <p:sp>
        <p:nvSpPr>
          <p:cNvPr id="27" name="テキスト ボックス 26"/>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ルール③</a:t>
            </a:r>
            <a:endParaRPr lang="ja-JP" altLang="en-US" dirty="0"/>
          </a:p>
        </p:txBody>
      </p:sp>
      <p:sp>
        <p:nvSpPr>
          <p:cNvPr id="28" name="テキスト ボックス 27"/>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ルール④</a:t>
            </a:r>
            <a:endParaRPr lang="ja-JP" altLang="en-US" dirty="0"/>
          </a:p>
        </p:txBody>
      </p:sp>
      <p:sp>
        <p:nvSpPr>
          <p:cNvPr id="29" name="テキスト ボックス 28"/>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49082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JSX</a:t>
            </a:r>
            <a:r>
              <a:rPr lang="ja-JP" altLang="en-US" dirty="0" smtClean="0"/>
              <a:t> </a:t>
            </a:r>
            <a:r>
              <a:rPr lang="en-US" altLang="ja-JP" dirty="0" smtClean="0"/>
              <a:t>-</a:t>
            </a:r>
            <a:r>
              <a:rPr kumimoji="1" lang="ja-JP" altLang="en-US" dirty="0" smtClean="0"/>
              <a:t> </a:t>
            </a:r>
            <a:r>
              <a:rPr lang="ja-JP" altLang="en-US" dirty="0"/>
              <a:t>概要</a:t>
            </a:r>
            <a:endParaRPr kumimoji="1" lang="ja-JP" altLang="en-US" dirty="0"/>
          </a:p>
        </p:txBody>
      </p:sp>
      <p:sp>
        <p:nvSpPr>
          <p:cNvPr id="19" name="コンテンツ プレースホルダー 3"/>
          <p:cNvSpPr txBox="1">
            <a:spLocks/>
          </p:cNvSpPr>
          <p:nvPr/>
        </p:nvSpPr>
        <p:spPr>
          <a:xfrm>
            <a:off x="526089" y="3023361"/>
            <a:ext cx="5101200" cy="239270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44898" y="3125964"/>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&lt;div&gt;Hello!!&lt;/div&gt;,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31799" y="2462831"/>
            <a:ext cx="1670650" cy="461665"/>
          </a:xfrm>
          <a:prstGeom prst="rect">
            <a:avLst/>
          </a:prstGeom>
          <a:noFill/>
        </p:spPr>
        <p:txBody>
          <a:bodyPr wrap="none" rtlCol="0">
            <a:spAutoFit/>
          </a:bodyPr>
          <a:lstStyle/>
          <a:p>
            <a:r>
              <a:rPr kumimoji="1" lang="ja-JP" altLang="en-US" sz="2400" dirty="0" smtClean="0"/>
              <a:t>コンパイル前</a:t>
            </a:r>
            <a:endParaRPr kumimoji="1" lang="ja-JP" altLang="en-US" sz="2400" dirty="0"/>
          </a:p>
        </p:txBody>
      </p:sp>
      <p:sp>
        <p:nvSpPr>
          <p:cNvPr id="23" name="テキスト ボックス 22"/>
          <p:cNvSpPr txBox="1"/>
          <p:nvPr/>
        </p:nvSpPr>
        <p:spPr>
          <a:xfrm>
            <a:off x="6381766" y="2468898"/>
            <a:ext cx="1670650" cy="461665"/>
          </a:xfrm>
          <a:prstGeom prst="rect">
            <a:avLst/>
          </a:prstGeom>
          <a:noFill/>
        </p:spPr>
        <p:txBody>
          <a:bodyPr wrap="none" rtlCol="0">
            <a:spAutoFit/>
          </a:bodyPr>
          <a:lstStyle/>
          <a:p>
            <a:r>
              <a:rPr lang="ja-JP" altLang="en-US" sz="2400" dirty="0" smtClean="0"/>
              <a:t>コンパイル</a:t>
            </a:r>
            <a:r>
              <a:rPr lang="ja-JP" altLang="en-US" sz="2400" dirty="0"/>
              <a:t>後</a:t>
            </a:r>
            <a:endParaRPr kumimoji="1" lang="ja-JP" altLang="en-US" sz="2400" dirty="0"/>
          </a:p>
        </p:txBody>
      </p:sp>
      <p:cxnSp>
        <p:nvCxnSpPr>
          <p:cNvPr id="5" name="直線コネクタ 4"/>
          <p:cNvCxnSpPr/>
          <p:nvPr/>
        </p:nvCxnSpPr>
        <p:spPr>
          <a:xfrm>
            <a:off x="5995455" y="2468898"/>
            <a:ext cx="0" cy="3641756"/>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412482"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とは、</a:t>
            </a:r>
            <a:r>
              <a:rPr lang="en-US" altLang="ja-JP" dirty="0" smtClean="0"/>
              <a:t>React</a:t>
            </a:r>
            <a:r>
              <a:rPr lang="ja-JP" altLang="en-US" dirty="0" smtClean="0"/>
              <a:t>で</a:t>
            </a:r>
            <a:r>
              <a:rPr lang="en-US" altLang="ja-JP" dirty="0" smtClean="0"/>
              <a:t>DOM</a:t>
            </a:r>
            <a:r>
              <a:rPr lang="ja-JP" altLang="en-US" dirty="0" smtClean="0"/>
              <a:t>を</a:t>
            </a:r>
            <a:r>
              <a:rPr lang="ja-JP" altLang="en-US" dirty="0"/>
              <a:t>出力するために</a:t>
            </a:r>
            <a:r>
              <a:rPr lang="en-US" altLang="ja-JP" dirty="0"/>
              <a:t>Facebook</a:t>
            </a:r>
            <a:r>
              <a:rPr lang="ja-JP" altLang="en-US" dirty="0"/>
              <a:t>が開発した独自</a:t>
            </a:r>
            <a:r>
              <a:rPr lang="ja-JP" altLang="en-US" dirty="0" smtClean="0"/>
              <a:t>構文です。</a:t>
            </a:r>
            <a:endParaRPr lang="en-US" altLang="ja-JP" dirty="0" smtClean="0"/>
          </a:p>
          <a:p>
            <a:r>
              <a:rPr lang="en-US" altLang="ja-JP" dirty="0" smtClean="0"/>
              <a:t>JSX</a:t>
            </a:r>
            <a:r>
              <a:rPr lang="ja-JP" altLang="en-US" dirty="0" smtClean="0"/>
              <a:t>の利用により、</a:t>
            </a:r>
            <a:r>
              <a:rPr lang="en-US" altLang="ja-JP" dirty="0" smtClean="0"/>
              <a:t>JavaScript</a:t>
            </a:r>
            <a:r>
              <a:rPr lang="ja-JP" altLang="en-US" dirty="0" smtClean="0"/>
              <a:t>コード中に</a:t>
            </a:r>
            <a:r>
              <a:rPr lang="en-US" altLang="ja-JP" dirty="0" smtClean="0"/>
              <a:t>HTML</a:t>
            </a:r>
            <a:r>
              <a:rPr lang="ja-JP" altLang="en-US" dirty="0" smtClean="0"/>
              <a:t>のようなタグ形式の記述を行うことができます。</a:t>
            </a:r>
            <a:endParaRPr lang="en-US" altLang="ja-JP" dirty="0"/>
          </a:p>
        </p:txBody>
      </p:sp>
      <p:cxnSp>
        <p:nvCxnSpPr>
          <p:cNvPr id="28" name="直線コネクタ 27"/>
          <p:cNvCxnSpPr/>
          <p:nvPr/>
        </p:nvCxnSpPr>
        <p:spPr>
          <a:xfrm>
            <a:off x="886996" y="4555238"/>
            <a:ext cx="17419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コンテンツ プレースホルダー 3"/>
          <p:cNvSpPr txBox="1">
            <a:spLocks/>
          </p:cNvSpPr>
          <p:nvPr/>
        </p:nvSpPr>
        <p:spPr>
          <a:xfrm>
            <a:off x="6524018" y="3031501"/>
            <a:ext cx="5102750" cy="2384562"/>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64164" y="3134103"/>
            <a:ext cx="4190571" cy="2031325"/>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React.createElement(‘div', null, 'Hello!!'),</a:t>
            </a:r>
          </a:p>
          <a:p>
            <a:r>
              <a:rPr lang="en-US" altLang="ja-JP" dirty="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8" name="直線コネクタ 17"/>
          <p:cNvCxnSpPr/>
          <p:nvPr/>
        </p:nvCxnSpPr>
        <p:spPr>
          <a:xfrm>
            <a:off x="6793818" y="4564030"/>
            <a:ext cx="38712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右矢印 20"/>
          <p:cNvSpPr/>
          <p:nvPr/>
        </p:nvSpPr>
        <p:spPr>
          <a:xfrm>
            <a:off x="5411881" y="3788516"/>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1963506" y="5545180"/>
            <a:ext cx="7690448" cy="698305"/>
          </a:xfrm>
          <a:prstGeom prst="borderCallout2">
            <a:avLst>
              <a:gd name="adj1" fmla="val 19545"/>
              <a:gd name="adj2" fmla="val -259"/>
              <a:gd name="adj3" fmla="val 19647"/>
              <a:gd name="adj4" fmla="val -6599"/>
              <a:gd name="adj5" fmla="val -135878"/>
              <a:gd name="adj6" fmla="val -157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で記述された箇所は、コンパイラによって最終的に</a:t>
            </a:r>
            <a:r>
              <a:rPr lang="en-US" altLang="ja-JP" dirty="0" smtClean="0">
                <a:solidFill>
                  <a:schemeClr val="tx1">
                    <a:lumMod val="85000"/>
                    <a:lumOff val="15000"/>
                  </a:schemeClr>
                </a:solidFill>
              </a:rPr>
              <a:t>JavaScript</a:t>
            </a:r>
            <a:r>
              <a:rPr lang="ja-JP" altLang="en-US" dirty="0" smtClean="0">
                <a:solidFill>
                  <a:schemeClr val="tx1">
                    <a:lumMod val="85000"/>
                    <a:lumOff val="15000"/>
                  </a:schemeClr>
                </a:solidFill>
              </a:rPr>
              <a:t>に変換されます。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147839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記述ルール①</a:t>
            </a:r>
            <a:endParaRPr kumimoji="1" lang="ja-JP" altLang="en-US" dirty="0"/>
          </a:p>
        </p:txBody>
      </p:sp>
      <p:sp>
        <p:nvSpPr>
          <p:cNvPr id="19" name="コンテンツ プレースホルダー 3"/>
          <p:cNvSpPr txBox="1">
            <a:spLocks/>
          </p:cNvSpPr>
          <p:nvPr/>
        </p:nvSpPr>
        <p:spPr>
          <a:xfrm>
            <a:off x="534881" y="2724420"/>
            <a:ext cx="510120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308324"/>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&lt;h2&gt;second text!!&lt;h2&gt;,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3" name="テキスト ボックス 22"/>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5" name="直線コネクタ 4"/>
          <p:cNvCxnSpPr/>
          <p:nvPr/>
        </p:nvCxnSpPr>
        <p:spPr>
          <a:xfrm>
            <a:off x="6004247" y="2169957"/>
            <a:ext cx="0" cy="3885283"/>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では、最上位の階層に複数の要素を並列配置することはできません。</a:t>
            </a:r>
            <a:endParaRPr lang="en-US" altLang="ja-JP" dirty="0"/>
          </a:p>
        </p:txBody>
      </p:sp>
      <p:sp>
        <p:nvSpPr>
          <p:cNvPr id="14" name="コンテンツ プレースホルダー 3"/>
          <p:cNvSpPr txBox="1">
            <a:spLocks/>
          </p:cNvSpPr>
          <p:nvPr/>
        </p:nvSpPr>
        <p:spPr>
          <a:xfrm>
            <a:off x="6532810" y="2732559"/>
            <a:ext cx="510275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72956" y="2835162"/>
            <a:ext cx="3655168" cy="2862322"/>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a:t>
            </a:r>
            <a:r>
              <a:rPr lang="en-US" altLang="ja-JP" dirty="0">
                <a:solidFill>
                  <a:schemeClr val="bg1"/>
                </a:solidFill>
                <a:latin typeface="ＭＳ Ｐゴシック" panose="020B0600070205080204" pitchFamily="50" charset="-128"/>
                <a:ea typeface="ＭＳ Ｐゴシック" panose="020B0600070205080204" pitchFamily="50" charset="-128"/>
              </a:rPr>
              <a:t>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h2&gt;second text!!&lt;</a:t>
            </a:r>
            <a:r>
              <a:rPr lang="en-US" altLang="ja-JP" dirty="0" smtClean="0">
                <a:solidFill>
                  <a:schemeClr val="bg1"/>
                </a:solidFill>
                <a:latin typeface="ＭＳ Ｐゴシック" panose="020B0600070205080204" pitchFamily="50" charset="-128"/>
                <a:ea typeface="ＭＳ Ｐゴシック" panose="020B0600070205080204" pitchFamily="50" charset="-128"/>
              </a:rPr>
              <a:t>h2&gt;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21" name="右矢印 20"/>
          <p:cNvSpPr/>
          <p:nvPr/>
        </p:nvSpPr>
        <p:spPr>
          <a:xfrm>
            <a:off x="5420673" y="3810914"/>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819461" y="3981186"/>
            <a:ext cx="2293016" cy="582022"/>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線吹き出し 2 (枠付き) 16"/>
          <p:cNvSpPr/>
          <p:nvPr/>
        </p:nvSpPr>
        <p:spPr>
          <a:xfrm>
            <a:off x="1841389" y="5746489"/>
            <a:ext cx="9465517" cy="698305"/>
          </a:xfrm>
          <a:prstGeom prst="borderCallout2">
            <a:avLst>
              <a:gd name="adj1" fmla="val 660"/>
              <a:gd name="adj2" fmla="val 42191"/>
              <a:gd name="adj3" fmla="val -79821"/>
              <a:gd name="adj4" fmla="val 42260"/>
              <a:gd name="adj5" fmla="val -137137"/>
              <a:gd name="adj6" fmla="val 5073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div</a:t>
            </a:r>
            <a:r>
              <a:rPr lang="ja-JP" altLang="en-US" dirty="0" smtClean="0">
                <a:solidFill>
                  <a:schemeClr val="tx1">
                    <a:lumMod val="85000"/>
                    <a:lumOff val="15000"/>
                  </a:schemeClr>
                </a:solidFill>
              </a:rPr>
              <a:t>タグなどで囲むことにより、最上位の階層が単一となり、複数の要素を並列配置することができます。</a:t>
            </a:r>
            <a:endParaRPr lang="en-US" altLang="ja-JP" dirty="0" smtClean="0">
              <a:solidFill>
                <a:schemeClr val="tx1">
                  <a:lumMod val="85000"/>
                  <a:lumOff val="15000"/>
                </a:schemeClr>
              </a:solidFill>
            </a:endParaRPr>
          </a:p>
        </p:txBody>
      </p:sp>
      <p:sp>
        <p:nvSpPr>
          <p:cNvPr id="22" name="フローチャート: 処理 21"/>
          <p:cNvSpPr/>
          <p:nvPr/>
        </p:nvSpPr>
        <p:spPr>
          <a:xfrm>
            <a:off x="6697784" y="3981185"/>
            <a:ext cx="2516554" cy="1154161"/>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12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記述ルール②</a:t>
            </a:r>
            <a:endParaRPr kumimoji="1" lang="ja-JP" altLang="en-US" dirty="0"/>
          </a:p>
        </p:txBody>
      </p:sp>
      <p:grpSp>
        <p:nvGrpSpPr>
          <p:cNvPr id="6" name="グループ化 5"/>
          <p:cNvGrpSpPr/>
          <p:nvPr/>
        </p:nvGrpSpPr>
        <p:grpSpPr>
          <a:xfrm>
            <a:off x="413239" y="2724420"/>
            <a:ext cx="5468814" cy="1433511"/>
            <a:chOff x="534881" y="2724420"/>
            <a:chExt cx="5101200" cy="1433511"/>
          </a:xfrm>
        </p:grpSpPr>
        <p:sp>
          <p:nvSpPr>
            <p:cNvPr id="19"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39415" y="2249086"/>
            <a:ext cx="0" cy="406379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1160388" y="3428164"/>
            <a:ext cx="19520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21" name="グループ化 20"/>
          <p:cNvGrpSpPr/>
          <p:nvPr/>
        </p:nvGrpSpPr>
        <p:grpSpPr>
          <a:xfrm>
            <a:off x="6240365" y="2721544"/>
            <a:ext cx="5455296" cy="1433511"/>
            <a:chOff x="534881" y="2724420"/>
            <a:chExt cx="5101200" cy="1433511"/>
          </a:xfrm>
        </p:grpSpPr>
        <p:sp>
          <p:nvSpPr>
            <p:cNvPr id="25"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className=“sampleText”&gt;Hello&lt;/p&gt;,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テキスト ボックス 26"/>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8" name="テキスト ボックス 27"/>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29" name="直線コネクタ 28"/>
          <p:cNvCxnSpPr/>
          <p:nvPr/>
        </p:nvCxnSpPr>
        <p:spPr>
          <a:xfrm>
            <a:off x="6910754" y="3419372"/>
            <a:ext cx="24266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31" name="グループ化 30"/>
          <p:cNvGrpSpPr/>
          <p:nvPr/>
        </p:nvGrpSpPr>
        <p:grpSpPr>
          <a:xfrm>
            <a:off x="413239" y="4482633"/>
            <a:ext cx="5574318" cy="1751114"/>
            <a:chOff x="79132" y="2724420"/>
            <a:chExt cx="5574318" cy="1856929"/>
          </a:xfrm>
        </p:grpSpPr>
        <p:sp>
          <p:nvSpPr>
            <p:cNvPr id="32"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f</a:t>
              </a:r>
              <a:r>
                <a:rPr lang="en-US" altLang="ja-JP" dirty="0" smtClean="0">
                  <a:solidFill>
                    <a:schemeClr val="bg1"/>
                  </a:solidFill>
                  <a:latin typeface="ＭＳ Ｐゴシック" panose="020B0600070205080204" pitchFamily="50" charset="-128"/>
                  <a:ea typeface="ＭＳ Ｐゴシック" panose="020B0600070205080204" pitchFamily="50" charset="-128"/>
                </a:rPr>
                <a:t>or</a:t>
              </a:r>
              <a:r>
                <a:rPr lang="en-US" altLang="ja-JP" dirty="0">
                  <a:solidFill>
                    <a:schemeClr val="bg1"/>
                  </a:solidFill>
                  <a:latin typeface="ＭＳ Ｐゴシック" panose="020B0600070205080204" pitchFamily="50" charset="-128"/>
                  <a:ea typeface="ＭＳ Ｐゴシック" panose="020B0600070205080204" pitchFamily="50" charset="-128"/>
                </a:rPr>
                <a:t>="namedInput"&gt;Name:&lt;/label&gt;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34" name="直線コネクタ 33"/>
          <p:cNvCxnSpPr/>
          <p:nvPr/>
        </p:nvCxnSpPr>
        <p:spPr>
          <a:xfrm>
            <a:off x="1265896" y="5186376"/>
            <a:ext cx="16883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a:off x="7177257" y="5179678"/>
            <a:ext cx="20019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4" name="グループ化 43"/>
          <p:cNvGrpSpPr/>
          <p:nvPr/>
        </p:nvGrpSpPr>
        <p:grpSpPr>
          <a:xfrm>
            <a:off x="6226847" y="4482633"/>
            <a:ext cx="5574318" cy="1751114"/>
            <a:chOff x="79132" y="2724420"/>
            <a:chExt cx="5574318" cy="1856929"/>
          </a:xfrm>
        </p:grpSpPr>
        <p:sp>
          <p:nvSpPr>
            <p:cNvPr id="45"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htmlFor="namedInput"&gt;Name:&lt;/label&gt;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40" name="右矢印 39"/>
          <p:cNvSpPr/>
          <p:nvPr/>
        </p:nvSpPr>
        <p:spPr>
          <a:xfrm>
            <a:off x="5645118" y="4864910"/>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5645118" y="3007065"/>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7054361" y="5177584"/>
            <a:ext cx="21863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線吹き出し 2 (枠付き) 53"/>
          <p:cNvSpPr/>
          <p:nvPr/>
        </p:nvSpPr>
        <p:spPr>
          <a:xfrm>
            <a:off x="8838384" y="2298093"/>
            <a:ext cx="2962781" cy="698305"/>
          </a:xfrm>
          <a:prstGeom prst="borderCallout2">
            <a:avLst>
              <a:gd name="adj1" fmla="val 19545"/>
              <a:gd name="adj2" fmla="val -259"/>
              <a:gd name="adj3" fmla="val 19647"/>
              <a:gd name="adj4" fmla="val -6599"/>
              <a:gd name="adj5" fmla="val 127272"/>
              <a:gd name="adj6" fmla="val -1545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class</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className</a:t>
            </a:r>
          </a:p>
        </p:txBody>
      </p:sp>
      <p:sp>
        <p:nvSpPr>
          <p:cNvPr id="56" name="線吹き出し 2 (枠付き) 55"/>
          <p:cNvSpPr/>
          <p:nvPr/>
        </p:nvSpPr>
        <p:spPr>
          <a:xfrm>
            <a:off x="8832522" y="5846663"/>
            <a:ext cx="2962781" cy="698305"/>
          </a:xfrm>
          <a:prstGeom prst="borderCallout2">
            <a:avLst>
              <a:gd name="adj1" fmla="val 19545"/>
              <a:gd name="adj2" fmla="val -259"/>
              <a:gd name="adj3" fmla="val 19647"/>
              <a:gd name="adj4" fmla="val -6599"/>
              <a:gd name="adj5" fmla="val -94328"/>
              <a:gd name="adj6" fmla="val -1664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for</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htmlFor</a:t>
            </a:r>
          </a:p>
        </p:txBody>
      </p:sp>
      <p:sp>
        <p:nvSpPr>
          <p:cNvPr id="57" name="コンテンツ プレースホルダー 3"/>
          <p:cNvSpPr txBox="1">
            <a:spLocks/>
          </p:cNvSpPr>
          <p:nvPr/>
        </p:nvSpPr>
        <p:spPr>
          <a:xfrm>
            <a:off x="421964" y="1101307"/>
            <a:ext cx="11379201"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class</a:t>
            </a:r>
            <a:r>
              <a:rPr lang="ja-JP" altLang="en-US" dirty="0"/>
              <a:t>属性や</a:t>
            </a:r>
            <a:r>
              <a:rPr lang="en-US" altLang="ja-JP" dirty="0"/>
              <a:t>for</a:t>
            </a:r>
            <a:r>
              <a:rPr lang="ja-JP" altLang="en-US" dirty="0"/>
              <a:t>属性は、</a:t>
            </a:r>
            <a:r>
              <a:rPr lang="en-US" altLang="ja-JP" dirty="0"/>
              <a:t>JSX</a:t>
            </a:r>
            <a:r>
              <a:rPr lang="ja-JP" altLang="en-US" dirty="0"/>
              <a:t>では使用することが</a:t>
            </a:r>
            <a:r>
              <a:rPr lang="ja-JP" altLang="en-US" dirty="0" smtClean="0"/>
              <a:t>できません。</a:t>
            </a:r>
            <a:endParaRPr lang="en-US" altLang="ja-JP" dirty="0"/>
          </a:p>
          <a:p>
            <a:r>
              <a:rPr lang="en-US" altLang="ja-JP" dirty="0" smtClean="0"/>
              <a:t>(JSX</a:t>
            </a:r>
            <a:r>
              <a:rPr lang="ja-JP" altLang="en-US" dirty="0" smtClean="0"/>
              <a:t>はコンパイル後</a:t>
            </a:r>
            <a:r>
              <a:rPr lang="en-US" altLang="ja-JP" dirty="0" smtClean="0"/>
              <a:t>JavaScript</a:t>
            </a:r>
            <a:r>
              <a:rPr lang="ja-JP" altLang="en-US" dirty="0" smtClean="0"/>
              <a:t>となり、</a:t>
            </a:r>
            <a:r>
              <a:rPr lang="en-US" altLang="ja-JP" dirty="0" smtClean="0"/>
              <a:t>class</a:t>
            </a:r>
            <a:r>
              <a:rPr lang="ja-JP" altLang="en-US" dirty="0" smtClean="0"/>
              <a:t>や</a:t>
            </a:r>
            <a:r>
              <a:rPr lang="en-US" altLang="ja-JP" dirty="0" smtClean="0"/>
              <a:t>for</a:t>
            </a:r>
            <a:r>
              <a:rPr lang="ja-JP" altLang="en-US" dirty="0" smtClean="0"/>
              <a:t>は</a:t>
            </a:r>
            <a:r>
              <a:rPr lang="en-US" altLang="ja-JP" dirty="0" smtClean="0"/>
              <a:t>JavaScript</a:t>
            </a:r>
            <a:r>
              <a:rPr lang="ja-JP" altLang="en-US" dirty="0" smtClean="0"/>
              <a:t>の予約語であるため。</a:t>
            </a:r>
            <a:r>
              <a:rPr lang="en-US" altLang="ja-JP" dirty="0" smtClean="0"/>
              <a:t>)</a:t>
            </a:r>
          </a:p>
        </p:txBody>
      </p:sp>
    </p:spTree>
    <p:extLst>
      <p:ext uri="{BB962C8B-B14F-4D97-AF65-F5344CB8AC3E}">
        <p14:creationId xmlns:p14="http://schemas.microsoft.com/office/powerpoint/2010/main" val="34841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a:t>
            </a:r>
            <a:r>
              <a:rPr lang="ja-JP" altLang="en-US" dirty="0"/>
              <a:t>③</a:t>
            </a:r>
            <a:endParaRPr kumimoji="1" lang="ja-JP" altLang="en-US" dirty="0"/>
          </a:p>
        </p:txBody>
      </p:sp>
      <p:grpSp>
        <p:nvGrpSpPr>
          <p:cNvPr id="4" name="グループ化 3"/>
          <p:cNvGrpSpPr/>
          <p:nvPr/>
        </p:nvGrpSpPr>
        <p:grpSpPr>
          <a:xfrm>
            <a:off x="534881" y="2724421"/>
            <a:ext cx="5101200" cy="2410926"/>
            <a:chOff x="534881" y="2724421"/>
            <a:chExt cx="5101200" cy="2410926"/>
          </a:xfrm>
        </p:grpSpPr>
        <p:sp>
          <p:nvSpPr>
            <p:cNvPr id="19"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a:t>
              </a:r>
              <a:r>
                <a:rPr lang="en-US" altLang="ja-JP" dirty="0">
                  <a:solidFill>
                    <a:schemeClr val="bg1"/>
                  </a:solidFill>
                  <a:latin typeface="ＭＳ Ｐゴシック" panose="020B0600070205080204" pitchFamily="50" charset="-128"/>
                  <a:ea typeface="ＭＳ Ｐゴシック" panose="020B0600070205080204" pitchFamily="50" charset="-128"/>
                </a:rPr>
                <a:t>color : red</a:t>
              </a:r>
              <a:r>
                <a:rPr lang="en-US" altLang="ja-JP" dirty="0" smtClean="0">
                  <a:solidFill>
                    <a:schemeClr val="bg1"/>
                  </a:solidFill>
                  <a:latin typeface="ＭＳ Ｐゴシック" panose="020B0600070205080204" pitchFamily="50" charset="-128"/>
                  <a:ea typeface="ＭＳ Ｐゴシック" panose="020B0600070205080204" pitchFamily="50" charset="-128"/>
                </a:rPr>
                <a:t>”&gt;Hello!!&lt;/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04247" y="2169957"/>
            <a:ext cx="0" cy="3465912"/>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style</a:t>
            </a:r>
            <a:r>
              <a:rPr lang="ja-JP" altLang="en-US" dirty="0" smtClean="0"/>
              <a:t>属性は、文字列ではなくオブジェクト記法</a:t>
            </a:r>
            <a:r>
              <a:rPr lang="en-US" altLang="ja-JP" dirty="0" smtClean="0"/>
              <a:t>{{…}}</a:t>
            </a:r>
            <a:r>
              <a:rPr lang="ja-JP" altLang="en-US" dirty="0" smtClean="0"/>
              <a:t>で指定する必要があります。</a:t>
            </a:r>
            <a:endParaRPr lang="en-US" altLang="ja-JP" dirty="0"/>
          </a:p>
        </p:txBody>
      </p:sp>
      <p:grpSp>
        <p:nvGrpSpPr>
          <p:cNvPr id="25" name="グループ化 24"/>
          <p:cNvGrpSpPr/>
          <p:nvPr/>
        </p:nvGrpSpPr>
        <p:grpSpPr>
          <a:xfrm>
            <a:off x="6495230" y="2724421"/>
            <a:ext cx="5101200" cy="2410926"/>
            <a:chOff x="534881" y="2724421"/>
            <a:chExt cx="5101200" cy="2410926"/>
          </a:xfrm>
        </p:grpSpPr>
        <p:sp>
          <p:nvSpPr>
            <p:cNvPr id="26"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style={{color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“red”}}&gt;Hello!!&lt;/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8" name="テキスト ボックス 27"/>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9" name="テキスト ボックス 28"/>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30" name="直線コネクタ 29"/>
          <p:cNvCxnSpPr/>
          <p:nvPr/>
        </p:nvCxnSpPr>
        <p:spPr>
          <a:xfrm>
            <a:off x="11515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直線コネクタ 30"/>
          <p:cNvCxnSpPr/>
          <p:nvPr/>
        </p:nvCxnSpPr>
        <p:spPr>
          <a:xfrm>
            <a:off x="71332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2" name="右矢印 31"/>
          <p:cNvSpPr/>
          <p:nvPr/>
        </p:nvSpPr>
        <p:spPr>
          <a:xfrm>
            <a:off x="5420673" y="3474475"/>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3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記述ルール④</a:t>
            </a:r>
            <a:endParaRPr kumimoji="1" lang="ja-JP" altLang="en-US" dirty="0"/>
          </a:p>
        </p:txBody>
      </p:sp>
      <p:grpSp>
        <p:nvGrpSpPr>
          <p:cNvPr id="4" name="グループ化 3"/>
          <p:cNvGrpSpPr/>
          <p:nvPr/>
        </p:nvGrpSpPr>
        <p:grpSpPr>
          <a:xfrm>
            <a:off x="561877" y="2539783"/>
            <a:ext cx="5328968" cy="1592569"/>
            <a:chOff x="561877" y="2618911"/>
            <a:chExt cx="5328968" cy="1443134"/>
          </a:xfrm>
        </p:grpSpPr>
        <p:sp>
          <p:nvSpPr>
            <p:cNvPr id="1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592146" y="2641843"/>
              <a:ext cx="5166818" cy="1087699"/>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3" name="テキスト ボックス 2"/>
          <p:cNvSpPr txBox="1"/>
          <p:nvPr/>
        </p:nvSpPr>
        <p:spPr>
          <a:xfrm>
            <a:off x="440591" y="2084757"/>
            <a:ext cx="2287806" cy="461665"/>
          </a:xfrm>
          <a:prstGeom prst="rect">
            <a:avLst/>
          </a:prstGeom>
          <a:noFill/>
        </p:spPr>
        <p:txBody>
          <a:bodyPr wrap="none" rtlCol="0">
            <a:spAutoFit/>
          </a:bodyPr>
          <a:lstStyle/>
          <a:p>
            <a:r>
              <a:rPr lang="ja-JP" altLang="en-US" sz="2400" dirty="0" smtClean="0"/>
              <a:t>・条件分岐</a:t>
            </a:r>
            <a:r>
              <a:rPr lang="en-US" altLang="ja-JP" sz="2400" dirty="0" smtClean="0"/>
              <a:t>(&amp;&amp;)</a:t>
            </a:r>
            <a:endParaRPr kumimoji="1" lang="ja-JP" altLang="en-US" sz="2400"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内で</a:t>
            </a:r>
            <a:r>
              <a:rPr lang="en-US" altLang="ja-JP" dirty="0" smtClean="0"/>
              <a:t>JavaScript</a:t>
            </a:r>
            <a:r>
              <a:rPr lang="ja-JP" altLang="en-US" dirty="0" smtClean="0"/>
              <a:t>コードを適用したい場合は、</a:t>
            </a:r>
            <a:r>
              <a:rPr lang="en-US" altLang="ja-JP" dirty="0" smtClean="0"/>
              <a:t>{}</a:t>
            </a:r>
            <a:r>
              <a:rPr lang="ja-JP" altLang="en-US" dirty="0" smtClean="0"/>
              <a:t>内に記述することで可能になります。</a:t>
            </a:r>
            <a:endParaRPr lang="en-US" altLang="ja-JP" dirty="0"/>
          </a:p>
        </p:txBody>
      </p:sp>
      <p:sp>
        <p:nvSpPr>
          <p:cNvPr id="18" name="テキスト ボックス 17"/>
          <p:cNvSpPr txBox="1"/>
          <p:nvPr/>
        </p:nvSpPr>
        <p:spPr>
          <a:xfrm>
            <a:off x="6111564" y="2066678"/>
            <a:ext cx="3377848"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a:t>三項演算子</a:t>
            </a:r>
            <a:r>
              <a:rPr lang="en-US" altLang="ja-JP" sz="2400" dirty="0" smtClean="0"/>
              <a:t>)</a:t>
            </a:r>
            <a:endParaRPr kumimoji="1" lang="ja-JP" altLang="en-US" sz="2400" dirty="0"/>
          </a:p>
        </p:txBody>
      </p:sp>
      <p:grpSp>
        <p:nvGrpSpPr>
          <p:cNvPr id="28" name="グループ化 27"/>
          <p:cNvGrpSpPr/>
          <p:nvPr/>
        </p:nvGrpSpPr>
        <p:grpSpPr>
          <a:xfrm>
            <a:off x="6228942" y="2537612"/>
            <a:ext cx="5572223" cy="1594740"/>
            <a:chOff x="561877" y="2618911"/>
            <a:chExt cx="5328968" cy="1443134"/>
          </a:xfrm>
        </p:grpSpPr>
        <p:sp>
          <p:nvSpPr>
            <p:cNvPr id="2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586424" y="2633996"/>
              <a:ext cx="5166818" cy="83555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grpSp>
      <p:sp>
        <p:nvSpPr>
          <p:cNvPr id="31" name="テキスト ボックス 30"/>
          <p:cNvSpPr txBox="1"/>
          <p:nvPr/>
        </p:nvSpPr>
        <p:spPr>
          <a:xfrm>
            <a:off x="6111563" y="4333056"/>
            <a:ext cx="1432415" cy="461665"/>
          </a:xfrm>
          <a:prstGeom prst="rect">
            <a:avLst/>
          </a:prstGeom>
          <a:noFill/>
        </p:spPr>
        <p:txBody>
          <a:bodyPr wrap="square" rtlCol="0">
            <a:spAutoFit/>
          </a:bodyPr>
          <a:lstStyle/>
          <a:p>
            <a:r>
              <a:rPr lang="ja-JP" altLang="en-US" sz="2400" dirty="0" smtClean="0"/>
              <a:t>・繰り返し</a:t>
            </a:r>
            <a:endParaRPr kumimoji="1" lang="ja-JP" altLang="en-US" sz="2400" dirty="0"/>
          </a:p>
        </p:txBody>
      </p:sp>
      <p:grpSp>
        <p:nvGrpSpPr>
          <p:cNvPr id="32" name="グループ化 31"/>
          <p:cNvGrpSpPr/>
          <p:nvPr/>
        </p:nvGrpSpPr>
        <p:grpSpPr>
          <a:xfrm>
            <a:off x="6228943" y="4794859"/>
            <a:ext cx="5572222" cy="1779447"/>
            <a:chOff x="561877" y="2618911"/>
            <a:chExt cx="5328968" cy="1443134"/>
          </a:xfrm>
        </p:grpSpPr>
        <p:sp>
          <p:nvSpPr>
            <p:cNvPr id="33"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4" name="テキスト ボックス 33"/>
            <p:cNvSpPr txBox="1"/>
            <p:nvPr/>
          </p:nvSpPr>
          <p:spPr>
            <a:xfrm>
              <a:off x="603241" y="2635949"/>
              <a:ext cx="5166818" cy="74882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&lt;ul&gt;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[1,2,3,4,5].map((value) =&gt; &lt;li&gt;{value}&lt;/li&gt;)}</a:t>
              </a:r>
            </a:p>
            <a:p>
              <a:r>
                <a:rPr lang="en-US" altLang="ja-JP" dirty="0">
                  <a:solidFill>
                    <a:schemeClr val="bg1"/>
                  </a:solidFill>
                  <a:latin typeface="ＭＳ Ｐゴシック" panose="020B0600070205080204" pitchFamily="50" charset="-128"/>
                  <a:ea typeface="ＭＳ Ｐゴシック" panose="020B0600070205080204" pitchFamily="50" charset="-128"/>
                </a:rPr>
                <a:t>&lt;/ul&gt;</a:t>
              </a:r>
            </a:p>
          </p:txBody>
        </p:sp>
      </p:grpSp>
      <p:sp>
        <p:nvSpPr>
          <p:cNvPr id="44" name="コンテンツ プレースホルダー 3"/>
          <p:cNvSpPr txBox="1">
            <a:spLocks/>
          </p:cNvSpPr>
          <p:nvPr/>
        </p:nvSpPr>
        <p:spPr>
          <a:xfrm>
            <a:off x="543250" y="4788083"/>
            <a:ext cx="5328968" cy="1786223"/>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5" name="テキスト ボックス 44"/>
          <p:cNvSpPr txBox="1"/>
          <p:nvPr/>
        </p:nvSpPr>
        <p:spPr>
          <a:xfrm>
            <a:off x="573519" y="4819980"/>
            <a:ext cx="5166818"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if (flag)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&lt;p&gt;true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 </a:t>
            </a:r>
            <a:r>
              <a:rPr lang="en-US" altLang="ja-JP" dirty="0">
                <a:solidFill>
                  <a:schemeClr val="bg1"/>
                </a:solidFill>
                <a:latin typeface="ＭＳ Ｐゴシック" panose="020B0600070205080204" pitchFamily="50" charset="-128"/>
                <a:ea typeface="ＭＳ Ｐゴシック" panose="020B0600070205080204" pitchFamily="50" charset="-128"/>
              </a:rPr>
              <a:t>else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&lt;p&gt;false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&lt;/p&gt;}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sp>
        <p:nvSpPr>
          <p:cNvPr id="46" name="テキスト ボックス 45"/>
          <p:cNvSpPr txBox="1"/>
          <p:nvPr/>
        </p:nvSpPr>
        <p:spPr>
          <a:xfrm>
            <a:off x="421964" y="4333056"/>
            <a:ext cx="3070071"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smtClean="0"/>
              <a:t>即時関数</a:t>
            </a:r>
            <a:r>
              <a:rPr lang="en-US" altLang="ja-JP" sz="2400" dirty="0" smtClean="0"/>
              <a:t>)</a:t>
            </a:r>
            <a:endParaRPr kumimoji="1" lang="ja-JP" altLang="en-US" sz="2400" dirty="0"/>
          </a:p>
        </p:txBody>
      </p:sp>
    </p:spTree>
    <p:extLst>
      <p:ext uri="{BB962C8B-B14F-4D97-AF65-F5344CB8AC3E}">
        <p14:creationId xmlns:p14="http://schemas.microsoft.com/office/powerpoint/2010/main" val="333781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補足</a:t>
            </a:r>
            <a:endParaRPr kumimoji="1" lang="ja-JP" altLang="en-US" dirty="0"/>
          </a:p>
        </p:txBody>
      </p:sp>
      <p:sp>
        <p:nvSpPr>
          <p:cNvPr id="24" name="コンテンツ プレースホルダー 3"/>
          <p:cNvSpPr txBox="1">
            <a:spLocks/>
          </p:cNvSpPr>
          <p:nvPr/>
        </p:nvSpPr>
        <p:spPr>
          <a:xfrm>
            <a:off x="421964" y="1252081"/>
            <a:ext cx="11379201" cy="1871332"/>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を利用する上で、</a:t>
            </a:r>
            <a:r>
              <a:rPr lang="en-US" altLang="ja-JP" dirty="0" smtClean="0"/>
              <a:t>JSX</a:t>
            </a:r>
            <a:r>
              <a:rPr lang="ja-JP" altLang="en-US" dirty="0" smtClean="0"/>
              <a:t>は必須ではありません。</a:t>
            </a:r>
            <a:endParaRPr lang="en-US" altLang="ja-JP" dirty="0" smtClean="0"/>
          </a:p>
          <a:p>
            <a:r>
              <a:rPr lang="ja-JP" altLang="en-US" dirty="0" smtClean="0"/>
              <a:t>タグ形式で記述せず、</a:t>
            </a:r>
            <a:r>
              <a:rPr lang="en-US" altLang="ja-JP" dirty="0" smtClean="0"/>
              <a:t>React.createElemenet</a:t>
            </a:r>
            <a:r>
              <a:rPr lang="ja-JP" altLang="en-US" dirty="0" smtClean="0"/>
              <a:t>と記述しても同じ内容がレンダリングされます。</a:t>
            </a:r>
            <a:endParaRPr lang="en-US" altLang="ja-JP" dirty="0" smtClean="0"/>
          </a:p>
          <a:p>
            <a:r>
              <a:rPr lang="ja-JP" altLang="en-US" dirty="0" smtClean="0"/>
              <a:t>しかし、要素数が複数であったり、階層が深くなるにつれ、</a:t>
            </a:r>
            <a:r>
              <a:rPr lang="en-US" altLang="ja-JP" dirty="0" smtClean="0"/>
              <a:t>JSX</a:t>
            </a:r>
            <a:r>
              <a:rPr lang="ja-JP" altLang="en-US" dirty="0" smtClean="0"/>
              <a:t>を使用しない書き方は可読性が悪くなるため、</a:t>
            </a:r>
            <a:endParaRPr lang="en-US" altLang="ja-JP" dirty="0" smtClean="0"/>
          </a:p>
          <a:p>
            <a:r>
              <a:rPr lang="ja-JP" altLang="en-US" dirty="0" smtClean="0"/>
              <a:t>基本的に</a:t>
            </a:r>
            <a:r>
              <a:rPr lang="en-US" altLang="ja-JP" dirty="0" smtClean="0"/>
              <a:t>JSX</a:t>
            </a:r>
            <a:r>
              <a:rPr lang="ja-JP" altLang="en-US" dirty="0" smtClean="0"/>
              <a:t>を使用した方が良いでしょう。</a:t>
            </a:r>
            <a:endParaRPr lang="en-US" altLang="ja-JP" dirty="0" smtClean="0"/>
          </a:p>
        </p:txBody>
      </p:sp>
      <p:sp>
        <p:nvSpPr>
          <p:cNvPr id="6" name="コンテンツ プレースホルダー 3"/>
          <p:cNvSpPr txBox="1">
            <a:spLocks/>
          </p:cNvSpPr>
          <p:nvPr/>
        </p:nvSpPr>
        <p:spPr>
          <a:xfrm>
            <a:off x="572476" y="4128729"/>
            <a:ext cx="5221655" cy="164785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595039" y="4152203"/>
            <a:ext cx="5113900" cy="1200329"/>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(‘ul’, </a:t>
            </a:r>
            <a:r>
              <a:rPr lang="en-US" altLang="ja-JP" dirty="0">
                <a:solidFill>
                  <a:schemeClr val="bg1"/>
                </a:solidFill>
                <a:latin typeface="ＭＳ Ｐゴシック" panose="020B0600070205080204" pitchFamily="50" charset="-128"/>
                <a:ea typeface="ＭＳ Ｐゴシック" panose="020B0600070205080204" pitchFamily="50" charset="-128"/>
              </a:rPr>
              <a:t>{ className: </a:t>
            </a:r>
            <a:r>
              <a:rPr lang="en-US" altLang="ja-JP" dirty="0" smtClean="0">
                <a:solidFill>
                  <a:schemeClr val="bg1"/>
                </a:solidFill>
                <a:latin typeface="ＭＳ Ｐゴシック" panose="020B0600070205080204" pitchFamily="50" charset="-128"/>
                <a:ea typeface="ＭＳ Ｐゴシック" panose="020B0600070205080204" pitchFamily="50" charset="-128"/>
              </a:rPr>
              <a:t>‘sample’ </a:t>
            </a:r>
            <a:r>
              <a:rPr lang="en-US" altLang="ja-JP" dirty="0">
                <a:solidFill>
                  <a:schemeClr val="bg1"/>
                </a:solidFill>
                <a:latin typeface="ＭＳ Ｐゴシック" panose="020B0600070205080204" pitchFamily="50" charset="-128"/>
                <a:ea typeface="ＭＳ Ｐゴシック" panose="020B0600070205080204" pitchFamily="50" charset="-128"/>
              </a:rPr>
              <a:t>},</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‘first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‘second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6127341" y="3534508"/>
            <a:ext cx="0" cy="2251840"/>
          </a:xfrm>
          <a:prstGeom prst="line">
            <a:avLst/>
          </a:prstGeom>
        </p:spPr>
        <p:style>
          <a:lnRef idx="1">
            <a:schemeClr val="dk1"/>
          </a:lnRef>
          <a:fillRef idx="0">
            <a:schemeClr val="dk1"/>
          </a:fillRef>
          <a:effectRef idx="0">
            <a:schemeClr val="dk1"/>
          </a:effectRef>
          <a:fontRef idx="minor">
            <a:schemeClr val="tx1"/>
          </a:fontRef>
        </p:style>
      </p:cxnSp>
      <p:sp>
        <p:nvSpPr>
          <p:cNvPr id="15" name="コンテンツ プレースホルダー 3"/>
          <p:cNvSpPr txBox="1">
            <a:spLocks/>
          </p:cNvSpPr>
          <p:nvPr/>
        </p:nvSpPr>
        <p:spPr>
          <a:xfrm>
            <a:off x="6460552" y="4134796"/>
            <a:ext cx="5221655" cy="164178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6491907" y="4149477"/>
            <a:ext cx="5105149"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&lt;ul className=“sample”&gt;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&lt;li&gt;first text!!&lt;/li&gt;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&lt;li&gt;second text!!&lt;/li&gt;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&lt;/ul&gt;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2725613" y="5621135"/>
            <a:ext cx="6849581" cy="734939"/>
          </a:xfrm>
          <a:prstGeom prst="rect">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構造が複雑化してくると、</a:t>
            </a:r>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を使用した方が感覚的に分かりやすい！</a:t>
            </a:r>
            <a:endParaRPr lang="ja-JP" altLang="en-US" dirty="0">
              <a:solidFill>
                <a:schemeClr val="tx1">
                  <a:lumMod val="85000"/>
                  <a:lumOff val="15000"/>
                </a:schemeClr>
              </a:solidFill>
            </a:endParaRPr>
          </a:p>
        </p:txBody>
      </p:sp>
      <p:sp>
        <p:nvSpPr>
          <p:cNvPr id="18" name="テキスト ボックス 17"/>
          <p:cNvSpPr txBox="1"/>
          <p:nvPr/>
        </p:nvSpPr>
        <p:spPr>
          <a:xfrm>
            <a:off x="431799" y="3543341"/>
            <a:ext cx="1648208" cy="461665"/>
          </a:xfrm>
          <a:prstGeom prst="rect">
            <a:avLst/>
          </a:prstGeom>
          <a:noFill/>
        </p:spPr>
        <p:txBody>
          <a:bodyPr wrap="none" rtlCol="0">
            <a:spAutoFit/>
          </a:bodyPr>
          <a:lstStyle/>
          <a:p>
            <a:r>
              <a:rPr kumimoji="1" lang="en-US" altLang="ja-JP" sz="2400" dirty="0" smtClean="0"/>
              <a:t>JSX</a:t>
            </a:r>
            <a:r>
              <a:rPr lang="ja-JP" altLang="en-US" sz="2400" dirty="0"/>
              <a:t>未使用</a:t>
            </a:r>
            <a:endParaRPr kumimoji="1" lang="ja-JP" altLang="en-US" sz="2400" dirty="0"/>
          </a:p>
        </p:txBody>
      </p:sp>
      <p:sp>
        <p:nvSpPr>
          <p:cNvPr id="19" name="テキスト ボックス 18"/>
          <p:cNvSpPr txBox="1"/>
          <p:nvPr/>
        </p:nvSpPr>
        <p:spPr>
          <a:xfrm>
            <a:off x="6381766" y="3549408"/>
            <a:ext cx="1375698" cy="461665"/>
          </a:xfrm>
          <a:prstGeom prst="rect">
            <a:avLst/>
          </a:prstGeom>
          <a:noFill/>
        </p:spPr>
        <p:txBody>
          <a:bodyPr wrap="none" rtlCol="0">
            <a:spAutoFit/>
          </a:bodyPr>
          <a:lstStyle/>
          <a:p>
            <a:r>
              <a:rPr lang="en-US" altLang="ja-JP" sz="2400" dirty="0" smtClean="0"/>
              <a:t>JSX</a:t>
            </a:r>
            <a:r>
              <a:rPr lang="ja-JP" altLang="en-US" sz="2400" dirty="0"/>
              <a:t>使用</a:t>
            </a:r>
            <a:endParaRPr kumimoji="1" lang="ja-JP" altLang="en-US" sz="2400" dirty="0"/>
          </a:p>
        </p:txBody>
      </p:sp>
      <p:sp>
        <p:nvSpPr>
          <p:cNvPr id="14" name="右矢印 13"/>
          <p:cNvSpPr/>
          <p:nvPr/>
        </p:nvSpPr>
        <p:spPr>
          <a:xfrm>
            <a:off x="5411881" y="4426801"/>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21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1666E-7AC2-472C-A272-CBF0D8C14E64}"/>
              </a:ext>
            </a:extLst>
          </p:cNvPr>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5" name="正方形/長方形 4">
            <a:extLst>
              <a:ext uri="{FF2B5EF4-FFF2-40B4-BE49-F238E27FC236}">
                <a16:creationId xmlns:a16="http://schemas.microsoft.com/office/drawing/2014/main" id="{D7EF0459-09B1-447D-B9FA-988D7B92FF85}"/>
              </a:ext>
            </a:extLst>
          </p:cNvPr>
          <p:cNvSpPr/>
          <p:nvPr/>
        </p:nvSpPr>
        <p:spPr>
          <a:xfrm>
            <a:off x="564963" y="1384916"/>
            <a:ext cx="2685313" cy="80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r>
              <a:rPr kumimoji="1" lang="en-US" altLang="ja-JP" dirty="0" smtClean="0"/>
              <a:t>.</a:t>
            </a:r>
            <a:r>
              <a:rPr kumimoji="1" lang="ja-JP" altLang="en-US" dirty="0" smtClean="0"/>
              <a:t>導入</a:t>
            </a:r>
            <a:endParaRPr kumimoji="1" lang="ja-JP" altLang="en-US" dirty="0"/>
          </a:p>
        </p:txBody>
      </p:sp>
      <p:sp>
        <p:nvSpPr>
          <p:cNvPr id="6" name="正方形/長方形 5">
            <a:extLst>
              <a:ext uri="{FF2B5EF4-FFF2-40B4-BE49-F238E27FC236}">
                <a16:creationId xmlns:a16="http://schemas.microsoft.com/office/drawing/2014/main" id="{32AC6FF7-97A5-4AAE-A5CD-059956967459}"/>
              </a:ext>
            </a:extLst>
          </p:cNvPr>
          <p:cNvSpPr/>
          <p:nvPr/>
        </p:nvSpPr>
        <p:spPr>
          <a:xfrm>
            <a:off x="3250276" y="1384917"/>
            <a:ext cx="8643091" cy="80964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1-1</a:t>
            </a:r>
            <a:r>
              <a:rPr lang="ja-JP" altLang="en-US" dirty="0" smtClean="0"/>
              <a:t>．</a:t>
            </a:r>
            <a:r>
              <a:rPr lang="ja-JP" altLang="en-US" dirty="0"/>
              <a:t>まずはじめに</a:t>
            </a:r>
            <a:endParaRPr lang="en-US" altLang="ja-JP" dirty="0"/>
          </a:p>
          <a:p>
            <a:r>
              <a:rPr lang="en-US" altLang="ja-JP" dirty="0" smtClean="0"/>
              <a:t>1-2</a:t>
            </a:r>
            <a:r>
              <a:rPr lang="ja-JP" altLang="en-US" dirty="0" smtClean="0"/>
              <a:t>．本資料の対象読者</a:t>
            </a:r>
            <a:endParaRPr lang="en-US" altLang="ja-JP" dirty="0"/>
          </a:p>
        </p:txBody>
      </p:sp>
      <p:sp>
        <p:nvSpPr>
          <p:cNvPr id="7" name="正方形/長方形 6">
            <a:extLst>
              <a:ext uri="{FF2B5EF4-FFF2-40B4-BE49-F238E27FC236}">
                <a16:creationId xmlns:a16="http://schemas.microsoft.com/office/drawing/2014/main" id="{109BD630-338B-44EA-9EE5-8D3909DE0F99}"/>
              </a:ext>
            </a:extLst>
          </p:cNvPr>
          <p:cNvSpPr/>
          <p:nvPr/>
        </p:nvSpPr>
        <p:spPr>
          <a:xfrm>
            <a:off x="564963" y="2194561"/>
            <a:ext cx="2685313" cy="194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２．</a:t>
            </a:r>
            <a:r>
              <a:rPr lang="en-US" altLang="ja-JP" dirty="0" smtClean="0"/>
              <a:t>React</a:t>
            </a:r>
            <a:r>
              <a:rPr lang="ja-JP" altLang="en-US" dirty="0" smtClean="0"/>
              <a:t>の基礎</a:t>
            </a:r>
            <a:endParaRPr kumimoji="1" lang="ja-JP" altLang="en-US" dirty="0"/>
          </a:p>
        </p:txBody>
      </p:sp>
      <p:sp>
        <p:nvSpPr>
          <p:cNvPr id="8" name="正方形/長方形 7">
            <a:extLst>
              <a:ext uri="{FF2B5EF4-FFF2-40B4-BE49-F238E27FC236}">
                <a16:creationId xmlns:a16="http://schemas.microsoft.com/office/drawing/2014/main" id="{6EA607F8-9FD3-4695-8573-77CFB77C72C0}"/>
              </a:ext>
            </a:extLst>
          </p:cNvPr>
          <p:cNvSpPr/>
          <p:nvPr/>
        </p:nvSpPr>
        <p:spPr>
          <a:xfrm>
            <a:off x="3250276" y="2194561"/>
            <a:ext cx="8643091" cy="1948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2-1</a:t>
            </a:r>
            <a:r>
              <a:rPr lang="ja-JP" altLang="en-US" dirty="0" smtClean="0"/>
              <a:t>．</a:t>
            </a:r>
            <a:r>
              <a:rPr lang="en-US" altLang="ja-JP" dirty="0" smtClean="0"/>
              <a:t>React</a:t>
            </a:r>
            <a:r>
              <a:rPr lang="ja-JP" altLang="en-US" dirty="0" smtClean="0"/>
              <a:t>とは</a:t>
            </a:r>
            <a:endParaRPr lang="en-US" altLang="ja-JP" dirty="0" smtClean="0"/>
          </a:p>
          <a:p>
            <a:r>
              <a:rPr lang="en-US" altLang="ja-JP" dirty="0" smtClean="0"/>
              <a:t>2-2</a:t>
            </a:r>
            <a:r>
              <a:rPr lang="ja-JP" altLang="en-US" dirty="0" smtClean="0"/>
              <a:t>．</a:t>
            </a:r>
            <a:r>
              <a:rPr lang="en-US" altLang="ja-JP" dirty="0"/>
              <a:t>React</a:t>
            </a:r>
            <a:r>
              <a:rPr lang="ja-JP" altLang="en-US" dirty="0"/>
              <a:t>の基礎知識 </a:t>
            </a:r>
            <a:r>
              <a:rPr lang="ja-JP" altLang="en-US" dirty="0" smtClean="0"/>
              <a:t>～仮想</a:t>
            </a:r>
            <a:r>
              <a:rPr lang="en-US" altLang="ja-JP" dirty="0" smtClean="0"/>
              <a:t>DOM</a:t>
            </a:r>
            <a:r>
              <a:rPr lang="ja-JP" altLang="en-US" dirty="0" smtClean="0"/>
              <a:t>～</a:t>
            </a:r>
            <a:endParaRPr lang="en-US" altLang="ja-JP" dirty="0" smtClean="0"/>
          </a:p>
          <a:p>
            <a:r>
              <a:rPr lang="en-US" altLang="ja-JP" dirty="0" smtClean="0"/>
              <a:t>2-3</a:t>
            </a:r>
            <a:r>
              <a:rPr lang="ja-JP" altLang="en-US" dirty="0" smtClean="0"/>
              <a:t>．</a:t>
            </a:r>
            <a:r>
              <a:rPr lang="en-US" altLang="ja-JP" dirty="0" smtClean="0"/>
              <a:t>React</a:t>
            </a:r>
            <a:r>
              <a:rPr lang="ja-JP" altLang="en-US" dirty="0" smtClean="0"/>
              <a:t>の基礎知識 ～</a:t>
            </a:r>
            <a:r>
              <a:rPr lang="en-US" altLang="ja-JP" dirty="0" smtClean="0"/>
              <a:t>JSX</a:t>
            </a:r>
            <a:r>
              <a:rPr lang="ja-JP" altLang="en-US" dirty="0" smtClean="0"/>
              <a:t>～</a:t>
            </a:r>
            <a:endParaRPr lang="en-US" altLang="ja-JP" dirty="0"/>
          </a:p>
          <a:p>
            <a:r>
              <a:rPr lang="en-US" altLang="ja-JP" dirty="0" smtClean="0"/>
              <a:t>2-4</a:t>
            </a:r>
            <a:r>
              <a:rPr lang="ja-JP" altLang="en-US" dirty="0" smtClean="0"/>
              <a:t>．</a:t>
            </a:r>
            <a:r>
              <a:rPr lang="en-US" altLang="ja-JP" dirty="0" smtClean="0"/>
              <a:t>React</a:t>
            </a:r>
            <a:r>
              <a:rPr lang="ja-JP" altLang="en-US" dirty="0" smtClean="0"/>
              <a:t>の基礎知識 ～</a:t>
            </a:r>
            <a:r>
              <a:rPr lang="ja-JP" altLang="en-US" dirty="0" smtClean="0"/>
              <a:t>コンポーネント～</a:t>
            </a:r>
            <a:endParaRPr lang="en-US" altLang="ja-JP" dirty="0"/>
          </a:p>
          <a:p>
            <a:r>
              <a:rPr lang="en-US" altLang="ja-JP" dirty="0" smtClean="0"/>
              <a:t>2-5</a:t>
            </a:r>
            <a:r>
              <a:rPr lang="ja-JP" altLang="en-US" dirty="0" smtClean="0"/>
              <a:t>．</a:t>
            </a:r>
            <a:r>
              <a:rPr lang="en-US" altLang="ja-JP" dirty="0" smtClean="0"/>
              <a:t>React</a:t>
            </a:r>
            <a:r>
              <a:rPr lang="ja-JP" altLang="en-US" dirty="0" smtClean="0"/>
              <a:t>開発環境構築手順</a:t>
            </a:r>
            <a:endParaRPr lang="en-US" altLang="ja-JP" dirty="0"/>
          </a:p>
          <a:p>
            <a:r>
              <a:rPr lang="en-US" altLang="ja-JP" dirty="0" smtClean="0"/>
              <a:t>2-6</a:t>
            </a:r>
            <a:r>
              <a:rPr lang="ja-JP" altLang="en-US" dirty="0" smtClean="0"/>
              <a:t>．簡単なサンプルソース（</a:t>
            </a:r>
            <a:r>
              <a:rPr lang="en-US" altLang="ja-JP" dirty="0" smtClean="0"/>
              <a:t>Hello World</a:t>
            </a:r>
            <a:r>
              <a:rPr lang="ja-JP" altLang="en-US" dirty="0" smtClean="0"/>
              <a:t>、時計）</a:t>
            </a:r>
            <a:endParaRPr lang="en-US" altLang="ja-JP" dirty="0"/>
          </a:p>
        </p:txBody>
      </p:sp>
    </p:spTree>
    <p:extLst>
      <p:ext uri="{BB962C8B-B14F-4D97-AF65-F5344CB8AC3E}">
        <p14:creationId xmlns:p14="http://schemas.microsoft.com/office/powerpoint/2010/main" val="361923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本章では、コンポーネントについて説明します。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コンポーネントの定義と呼び出し</a:t>
            </a:r>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コンポーネントの再利用</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データ管理用のオブジェクト</a:t>
            </a:r>
            <a:r>
              <a:rPr lang="en-US" altLang="ja-JP" dirty="0"/>
              <a:t>(props</a:t>
            </a:r>
            <a:r>
              <a:rPr lang="ja-JP" altLang="en-US" dirty="0"/>
              <a:t>と</a:t>
            </a:r>
            <a:r>
              <a:rPr lang="en-US" altLang="ja-JP" dirty="0"/>
              <a:t>state)</a:t>
            </a:r>
            <a:endParaRPr lang="ja-JP" altLang="en-US" dirty="0"/>
          </a:p>
        </p:txBody>
      </p:sp>
      <p:sp>
        <p:nvSpPr>
          <p:cNvPr id="27" name="テキスト ボックス 26"/>
          <p:cNvSpPr txBox="1"/>
          <p:nvPr/>
        </p:nvSpPr>
        <p:spPr>
          <a:xfrm>
            <a:off x="551050" y="509169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a:t>
            </a:r>
            <a:r>
              <a:rPr lang="en-US" altLang="ja-JP" dirty="0" smtClean="0"/>
              <a:t>rops</a:t>
            </a:r>
            <a:r>
              <a:rPr lang="ja-JP" altLang="en-US" dirty="0" smtClean="0"/>
              <a:t>の使い方</a:t>
            </a:r>
            <a:endParaRPr lang="ja-JP" altLang="en-US" dirty="0"/>
          </a:p>
        </p:txBody>
      </p:sp>
      <p:sp>
        <p:nvSpPr>
          <p:cNvPr id="29" name="テキスト ボックス 28"/>
          <p:cNvSpPr txBox="1"/>
          <p:nvPr/>
        </p:nvSpPr>
        <p:spPr>
          <a:xfrm>
            <a:off x="551050" y="5772890"/>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a:t>
            </a:r>
            <a:r>
              <a:rPr lang="en-US" altLang="ja-JP" dirty="0" smtClean="0"/>
              <a:t>tate</a:t>
            </a:r>
            <a:r>
              <a:rPr lang="ja-JP" altLang="en-US" dirty="0" smtClean="0"/>
              <a:t>の使い方</a:t>
            </a:r>
            <a:endParaRPr lang="ja-JP" altLang="en-US" dirty="0"/>
          </a:p>
        </p:txBody>
      </p:sp>
      <p:cxnSp>
        <p:nvCxnSpPr>
          <p:cNvPr id="6" name="直線コネクタ 5"/>
          <p:cNvCxnSpPr/>
          <p:nvPr/>
        </p:nvCxnSpPr>
        <p:spPr>
          <a:xfrm>
            <a:off x="6453552" y="2366915"/>
            <a:ext cx="0" cy="4192147"/>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629397" y="3048110"/>
            <a:ext cx="5181603"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props</a:t>
            </a:r>
            <a:r>
              <a:rPr lang="ja-JP" altLang="en-US" dirty="0"/>
              <a:t>と</a:t>
            </a:r>
            <a:r>
              <a:rPr lang="en-US" altLang="ja-JP" dirty="0"/>
              <a:t>state</a:t>
            </a:r>
            <a:r>
              <a:rPr lang="ja-JP" altLang="en-US" dirty="0"/>
              <a:t>の特徴まとめ</a:t>
            </a:r>
          </a:p>
        </p:txBody>
      </p:sp>
      <p:sp>
        <p:nvSpPr>
          <p:cNvPr id="38" name="テキスト ボックス 37"/>
          <p:cNvSpPr txBox="1"/>
          <p:nvPr/>
        </p:nvSpPr>
        <p:spPr>
          <a:xfrm>
            <a:off x="6633566" y="2366915"/>
            <a:ext cx="4180972"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state</a:t>
            </a:r>
            <a:r>
              <a:rPr lang="ja-JP" altLang="en-US" dirty="0"/>
              <a:t>更新による再描画</a:t>
            </a:r>
          </a:p>
        </p:txBody>
      </p:sp>
    </p:spTree>
    <p:extLst>
      <p:ext uri="{BB962C8B-B14F-4D97-AF65-F5344CB8AC3E}">
        <p14:creationId xmlns:p14="http://schemas.microsoft.com/office/powerpoint/2010/main" val="117209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6202372" y="2852729"/>
            <a:ext cx="4978246" cy="334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dirty="0">
              <a:solidFill>
                <a:schemeClr val="tx1"/>
              </a:solidFill>
            </a:endParaRPr>
          </a:p>
        </p:txBody>
      </p:sp>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r>
              <a:rPr lang="ja-JP" altLang="en-US" dirty="0" smtClean="0"/>
              <a:t> </a:t>
            </a:r>
            <a:r>
              <a:rPr lang="en-US" altLang="ja-JP" dirty="0" smtClean="0"/>
              <a:t>- </a:t>
            </a:r>
            <a:r>
              <a:rPr lang="ja-JP" altLang="en-US" dirty="0"/>
              <a:t>概要</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におけるコンポーネントとは、ページを構成するための</a:t>
            </a:r>
            <a:r>
              <a:rPr lang="en-US" altLang="ja-JP" dirty="0" smtClean="0"/>
              <a:t>UI</a:t>
            </a:r>
            <a:r>
              <a:rPr lang="ja-JP" altLang="en-US" dirty="0" smtClean="0"/>
              <a:t>部品のことです。</a:t>
            </a:r>
            <a:endParaRPr lang="en-US" altLang="ja-JP" dirty="0"/>
          </a:p>
        </p:txBody>
      </p:sp>
      <p:sp>
        <p:nvSpPr>
          <p:cNvPr id="43" name="正方形/長方形 42"/>
          <p:cNvSpPr/>
          <p:nvPr/>
        </p:nvSpPr>
        <p:spPr>
          <a:xfrm>
            <a:off x="6450367" y="4510214"/>
            <a:ext cx="4442341" cy="1555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14" name="Picture 2" descr="ãã¯ããã³ï¼ç·ãã¯ã¿ã¤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16916" y="3723551"/>
            <a:ext cx="929351" cy="929351"/>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3702215" y="3360022"/>
            <a:ext cx="1978526"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202372" y="2857450"/>
            <a:ext cx="1180582"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親コンポーネント</a:t>
            </a:r>
            <a:endParaRPr kumimoji="1" lang="ja-JP" altLang="en-US" sz="1200" dirty="0"/>
          </a:p>
        </p:txBody>
      </p:sp>
      <p:sp>
        <p:nvSpPr>
          <p:cNvPr id="33" name="正方形/長方形 32"/>
          <p:cNvSpPr/>
          <p:nvPr/>
        </p:nvSpPr>
        <p:spPr>
          <a:xfrm>
            <a:off x="6453025" y="4511509"/>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5" name="正方形/長方形 34"/>
          <p:cNvSpPr/>
          <p:nvPr/>
        </p:nvSpPr>
        <p:spPr>
          <a:xfrm>
            <a:off x="6469415" y="3330725"/>
            <a:ext cx="4442341" cy="9389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正方形/長方形 21"/>
          <p:cNvSpPr/>
          <p:nvPr/>
        </p:nvSpPr>
        <p:spPr>
          <a:xfrm>
            <a:off x="6625244" y="3710047"/>
            <a:ext cx="3342009" cy="3788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endParaRPr>
          </a:p>
        </p:txBody>
      </p:sp>
      <p:sp>
        <p:nvSpPr>
          <p:cNvPr id="31" name="正方形/長方形 30"/>
          <p:cNvSpPr/>
          <p:nvPr/>
        </p:nvSpPr>
        <p:spPr>
          <a:xfrm>
            <a:off x="9967253" y="3707453"/>
            <a:ext cx="814468" cy="378802"/>
          </a:xfrm>
          <a:prstGeom prst="rect">
            <a:avLst/>
          </a:prstGeom>
          <a:solidFill>
            <a:srgbClr val="339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tx1"/>
                </a:solidFill>
              </a:rPr>
              <a:t>検索</a:t>
            </a:r>
            <a:endParaRPr lang="ja-JP" altLang="en-US" dirty="0">
              <a:solidFill>
                <a:schemeClr val="tx1"/>
              </a:solidFill>
            </a:endParaRPr>
          </a:p>
        </p:txBody>
      </p:sp>
      <p:sp>
        <p:nvSpPr>
          <p:cNvPr id="36" name="正方形/長方形 35"/>
          <p:cNvSpPr/>
          <p:nvPr/>
        </p:nvSpPr>
        <p:spPr>
          <a:xfrm>
            <a:off x="6469651" y="3333938"/>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7" name="正方形/長方形 36"/>
          <p:cNvSpPr/>
          <p:nvPr/>
        </p:nvSpPr>
        <p:spPr>
          <a:xfrm>
            <a:off x="6637238" y="5229840"/>
            <a:ext cx="1543660" cy="584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画像</a:t>
            </a:r>
            <a:endParaRPr lang="ja-JP" altLang="en-US" dirty="0">
              <a:solidFill>
                <a:schemeClr val="tx1"/>
              </a:solidFill>
            </a:endParaRPr>
          </a:p>
        </p:txBody>
      </p:sp>
      <p:sp>
        <p:nvSpPr>
          <p:cNvPr id="25" name="テキスト ボックス 24"/>
          <p:cNvSpPr txBox="1"/>
          <p:nvPr/>
        </p:nvSpPr>
        <p:spPr>
          <a:xfrm>
            <a:off x="8058504" y="4755372"/>
            <a:ext cx="860500" cy="276999"/>
          </a:xfrm>
          <a:prstGeom prst="rect">
            <a:avLst/>
          </a:prstGeom>
          <a:noFill/>
        </p:spPr>
        <p:txBody>
          <a:bodyPr wrap="square" rtlCol="0">
            <a:spAutoFit/>
          </a:bodyPr>
          <a:lstStyle/>
          <a:p>
            <a:r>
              <a:rPr kumimoji="1" lang="ja-JP" altLang="en-US" sz="1200" dirty="0" smtClean="0"/>
              <a:t>検索結果</a:t>
            </a:r>
            <a:endParaRPr kumimoji="1" lang="ja-JP" altLang="en-US" sz="1200" dirty="0"/>
          </a:p>
        </p:txBody>
      </p:sp>
      <p:sp>
        <p:nvSpPr>
          <p:cNvPr id="28" name="正方形/長方形 27"/>
          <p:cNvSpPr/>
          <p:nvPr/>
        </p:nvSpPr>
        <p:spPr>
          <a:xfrm>
            <a:off x="8312410" y="5121271"/>
            <a:ext cx="2381373" cy="854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dirty="0" smtClean="0">
                <a:solidFill>
                  <a:schemeClr val="tx1"/>
                </a:solidFill>
              </a:rPr>
              <a:t>――――――――――――――――――――――――――――――――――――――――――――――――――――――――――――――――――――――――――――――――――――――――――――――――――――――――――――――――――――――――――――――</a:t>
            </a:r>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p:txBody>
      </p:sp>
      <p:pic>
        <p:nvPicPr>
          <p:cNvPr id="1026"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253" y="3076466"/>
            <a:ext cx="1911234" cy="1554579"/>
          </a:xfrm>
          <a:prstGeom prst="rect">
            <a:avLst/>
          </a:prstGeom>
          <a:noFill/>
          <a:extLst>
            <a:ext uri="{909E8E84-426E-40DD-AFC4-6F175D3DCCD1}">
              <a14:hiddenFill xmlns:a14="http://schemas.microsoft.com/office/drawing/2010/main">
                <a:solidFill>
                  <a:srgbClr val="FFFFFF"/>
                </a:solidFill>
              </a14:hiddenFill>
            </a:ext>
          </a:extLst>
        </p:spPr>
      </p:pic>
      <p:sp>
        <p:nvSpPr>
          <p:cNvPr id="18" name="線吹き出し 2 (枠付き) 17"/>
          <p:cNvSpPr/>
          <p:nvPr/>
        </p:nvSpPr>
        <p:spPr>
          <a:xfrm>
            <a:off x="529090" y="4893871"/>
            <a:ext cx="5071610" cy="1411688"/>
          </a:xfrm>
          <a:prstGeom prst="borderCallout2">
            <a:avLst>
              <a:gd name="adj1" fmla="val 18373"/>
              <a:gd name="adj2" fmla="val 99893"/>
              <a:gd name="adj3" fmla="val 18428"/>
              <a:gd name="adj4" fmla="val 109445"/>
              <a:gd name="adj5" fmla="val -8674"/>
              <a:gd name="adj6" fmla="val 11446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React</a:t>
            </a:r>
            <a:r>
              <a:rPr lang="ja-JP" altLang="en-US" dirty="0" smtClean="0">
                <a:solidFill>
                  <a:schemeClr val="tx1">
                    <a:lumMod val="85000"/>
                    <a:lumOff val="15000"/>
                  </a:schemeClr>
                </a:solidFill>
              </a:rPr>
              <a:t>では、コンポーネント単位で</a:t>
            </a:r>
            <a:r>
              <a:rPr lang="en-US" altLang="ja-JP" dirty="0" smtClean="0">
                <a:solidFill>
                  <a:schemeClr val="tx1">
                    <a:lumMod val="85000"/>
                    <a:lumOff val="15000"/>
                  </a:schemeClr>
                </a:solidFill>
              </a:rPr>
              <a:t>UI</a:t>
            </a:r>
            <a:r>
              <a:rPr lang="ja-JP" altLang="en-US" dirty="0" smtClean="0">
                <a:solidFill>
                  <a:schemeClr val="tx1">
                    <a:lumMod val="85000"/>
                    <a:lumOff val="15000"/>
                  </a:schemeClr>
                </a:solidFill>
              </a:rPr>
              <a:t>部品を作成し</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コンポーネントを組み合わせることでアプリを構築します。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409323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コンポーネントの</a:t>
            </a:r>
            <a:r>
              <a:rPr lang="ja-JP" altLang="en-US" dirty="0" smtClean="0"/>
              <a:t>定義と呼び出し</a:t>
            </a:r>
            <a:endParaRPr kumimoji="1" lang="ja-JP" altLang="en-US" dirty="0"/>
          </a:p>
        </p:txBody>
      </p:sp>
      <p:grpSp>
        <p:nvGrpSpPr>
          <p:cNvPr id="17" name="グループ化 16"/>
          <p:cNvGrpSpPr/>
          <p:nvPr/>
        </p:nvGrpSpPr>
        <p:grpSpPr>
          <a:xfrm>
            <a:off x="538890" y="1306286"/>
            <a:ext cx="5529401" cy="5410397"/>
            <a:chOff x="538890" y="2134709"/>
            <a:chExt cx="11164927" cy="1899137"/>
          </a:xfrm>
          <a:solidFill>
            <a:srgbClr val="333F50"/>
          </a:solidFill>
        </p:grpSpPr>
        <p:sp>
          <p:nvSpPr>
            <p:cNvPr id="6" name="コンテンツ プレースホルダー 3"/>
            <p:cNvSpPr txBox="1">
              <a:spLocks/>
            </p:cNvSpPr>
            <p:nvPr/>
          </p:nvSpPr>
          <p:spPr>
            <a:xfrm>
              <a:off x="538890" y="2134709"/>
              <a:ext cx="11164927" cy="1899137"/>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796351" y="2197440"/>
              <a:ext cx="10657304" cy="1782570"/>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段落１</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段落２</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線吹き出し 2 (枠付き) 26"/>
          <p:cNvSpPr/>
          <p:nvPr/>
        </p:nvSpPr>
        <p:spPr>
          <a:xfrm>
            <a:off x="5778534" y="2380017"/>
            <a:ext cx="5642673" cy="831273"/>
          </a:xfrm>
          <a:prstGeom prst="borderCallout2">
            <a:avLst>
              <a:gd name="adj1" fmla="val 16692"/>
              <a:gd name="adj2" fmla="val -366"/>
              <a:gd name="adj3" fmla="val 18750"/>
              <a:gd name="adj4" fmla="val -16667"/>
              <a:gd name="adj5" fmla="val 115257"/>
              <a:gd name="adj6" fmla="val -4810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コンポーネントの中身を</a:t>
            </a:r>
            <a:r>
              <a:rPr lang="ja-JP" altLang="en-US" dirty="0" smtClean="0">
                <a:solidFill>
                  <a:schemeClr val="tx1">
                    <a:lumMod val="85000"/>
                    <a:lumOff val="15000"/>
                  </a:schemeClr>
                </a:solidFill>
              </a:rPr>
              <a:t>定義します。</a:t>
            </a:r>
            <a:r>
              <a:rPr lang="en-US" altLang="ja-JP" dirty="0" smtClean="0">
                <a:solidFill>
                  <a:schemeClr val="tx1">
                    <a:lumMod val="85000"/>
                    <a:lumOff val="15000"/>
                  </a:schemeClr>
                </a:solidFill>
              </a:rPr>
              <a:t>(</a:t>
            </a:r>
            <a:r>
              <a:rPr lang="en-US" altLang="ja-JP" dirty="0">
                <a:solidFill>
                  <a:schemeClr val="tx1">
                    <a:lumMod val="85000"/>
                    <a:lumOff val="15000"/>
                  </a:schemeClr>
                </a:solidFill>
              </a:rPr>
              <a:t>JSX</a:t>
            </a:r>
            <a:r>
              <a:rPr lang="ja-JP" altLang="en-US" dirty="0">
                <a:solidFill>
                  <a:schemeClr val="tx1">
                    <a:lumMod val="85000"/>
                    <a:lumOff val="15000"/>
                  </a:schemeClr>
                </a:solidFill>
              </a:rPr>
              <a:t>にて</a:t>
            </a:r>
            <a:r>
              <a:rPr lang="ja-JP" altLang="en-US" dirty="0" smtClean="0">
                <a:solidFill>
                  <a:schemeClr val="tx1">
                    <a:lumMod val="85000"/>
                    <a:lumOff val="15000"/>
                  </a:schemeClr>
                </a:solidFill>
              </a:rPr>
              <a:t>記載</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8" name="線吹き出し 2 (枠付き) 27"/>
          <p:cNvSpPr/>
          <p:nvPr/>
        </p:nvSpPr>
        <p:spPr>
          <a:xfrm>
            <a:off x="5778533" y="3457250"/>
            <a:ext cx="5642673" cy="831273"/>
          </a:xfrm>
          <a:prstGeom prst="borderCallout2">
            <a:avLst>
              <a:gd name="adj1" fmla="val 68519"/>
              <a:gd name="adj2" fmla="val -76"/>
              <a:gd name="adj3" fmla="val 69518"/>
              <a:gd name="adj4" fmla="val -8603"/>
              <a:gd name="adj5" fmla="val 244481"/>
              <a:gd name="adj6" fmla="val -4505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定義したコンポーネントを</a:t>
            </a:r>
            <a:r>
              <a:rPr lang="ja-JP" altLang="en-US" dirty="0" smtClean="0">
                <a:solidFill>
                  <a:schemeClr val="tx1">
                    <a:lumMod val="85000"/>
                    <a:lumOff val="15000"/>
                  </a:schemeClr>
                </a:solidFill>
              </a:rPr>
              <a:t>呼出します。</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コンポーネントからコンポーネントを呼び出すことが可能です。</a:t>
            </a:r>
            <a:endParaRPr lang="en-US" altLang="ja-JP" dirty="0" smtClean="0">
              <a:solidFill>
                <a:schemeClr val="tx1">
                  <a:lumMod val="85000"/>
                  <a:lumOff val="15000"/>
                </a:schemeClr>
              </a:solidFill>
            </a:endParaRPr>
          </a:p>
        </p:txBody>
      </p:sp>
      <p:sp>
        <p:nvSpPr>
          <p:cNvPr id="29" name="フローチャート: 処理 28"/>
          <p:cNvSpPr/>
          <p:nvPr/>
        </p:nvSpPr>
        <p:spPr>
          <a:xfrm>
            <a:off x="821267" y="1854578"/>
            <a:ext cx="2142066" cy="2133989"/>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1169858" y="5649618"/>
            <a:ext cx="186204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2878977" y="1790006"/>
            <a:ext cx="19304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図 3"/>
          <p:cNvPicPr>
            <a:picLocks noChangeAspect="1"/>
          </p:cNvPicPr>
          <p:nvPr/>
        </p:nvPicPr>
        <p:blipFill>
          <a:blip r:embed="rId2"/>
          <a:stretch>
            <a:fillRect/>
          </a:stretch>
        </p:blipFill>
        <p:spPr>
          <a:xfrm>
            <a:off x="6299189" y="4464956"/>
            <a:ext cx="4181240" cy="2207767"/>
          </a:xfrm>
          <a:prstGeom prst="rect">
            <a:avLst/>
          </a:prstGeom>
        </p:spPr>
      </p:pic>
      <p:sp>
        <p:nvSpPr>
          <p:cNvPr id="3" name="正方形/長方形 2"/>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/sample_source/react/Component1/src/App.js</a:t>
            </a:r>
            <a:endParaRPr kumimoji="1" lang="ja-JP" altLang="en-US" sz="1600" dirty="0">
              <a:solidFill>
                <a:schemeClr val="tx1"/>
              </a:solidFill>
            </a:endParaRPr>
          </a:p>
        </p:txBody>
      </p:sp>
      <p:sp>
        <p:nvSpPr>
          <p:cNvPr id="8" name="線吹き出し 2 (枠付き) 7"/>
          <p:cNvSpPr/>
          <p:nvPr/>
        </p:nvSpPr>
        <p:spPr>
          <a:xfrm>
            <a:off x="5778534" y="1288917"/>
            <a:ext cx="5642673" cy="831273"/>
          </a:xfrm>
          <a:prstGeom prst="borderCallout2">
            <a:avLst>
              <a:gd name="adj1" fmla="val 16692"/>
              <a:gd name="adj2" fmla="val 101"/>
              <a:gd name="adj3" fmla="val 17692"/>
              <a:gd name="adj4" fmla="val -4669"/>
              <a:gd name="adj5" fmla="val 55077"/>
              <a:gd name="adj6" fmla="val -13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Component</a:t>
            </a:r>
            <a:r>
              <a:rPr lang="ja-JP" altLang="en-US" dirty="0">
                <a:solidFill>
                  <a:schemeClr val="tx1">
                    <a:lumMod val="85000"/>
                    <a:lumOff val="15000"/>
                  </a:schemeClr>
                </a:solidFill>
              </a:rPr>
              <a:t>を継承</a:t>
            </a:r>
            <a:r>
              <a:rPr lang="ja-JP" altLang="en-US" dirty="0" smtClean="0">
                <a:solidFill>
                  <a:schemeClr val="tx1">
                    <a:lumMod val="85000"/>
                    <a:lumOff val="15000"/>
                  </a:schemeClr>
                </a:solidFill>
              </a:rPr>
              <a:t>して</a:t>
            </a:r>
            <a:r>
              <a:rPr lang="ja-JP" altLang="en-US" dirty="0">
                <a:solidFill>
                  <a:schemeClr val="tx1">
                    <a:lumMod val="85000"/>
                    <a:lumOff val="15000"/>
                  </a:schemeClr>
                </a:solidFill>
              </a:rPr>
              <a:t>、</a:t>
            </a:r>
            <a:r>
              <a:rPr lang="ja-JP" altLang="en-US" dirty="0" smtClean="0">
                <a:solidFill>
                  <a:schemeClr val="tx1">
                    <a:lumMod val="85000"/>
                    <a:lumOff val="15000"/>
                  </a:schemeClr>
                </a:solidFill>
              </a:rPr>
              <a:t>コンポーネント</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作成します。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03620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163408" y="3696172"/>
            <a:ext cx="4419600" cy="2333625"/>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ja-JP" altLang="en-US" dirty="0" smtClean="0"/>
              <a:t>コンポーネントの再利用</a:t>
            </a:r>
            <a:endParaRPr kumimoji="1" lang="ja-JP" altLang="en-US" dirty="0"/>
          </a:p>
        </p:txBody>
      </p:sp>
      <p:grpSp>
        <p:nvGrpSpPr>
          <p:cNvPr id="17" name="グループ化 16"/>
          <p:cNvGrpSpPr/>
          <p:nvPr/>
        </p:nvGrpSpPr>
        <p:grpSpPr>
          <a:xfrm>
            <a:off x="538891" y="1296521"/>
            <a:ext cx="5529400" cy="5455906"/>
            <a:chOff x="538890" y="2134709"/>
            <a:chExt cx="5540177" cy="2009593"/>
          </a:xfrm>
          <a:solidFill>
            <a:srgbClr val="333F50"/>
          </a:solidFill>
        </p:grpSpPr>
        <p:sp>
          <p:nvSpPr>
            <p:cNvPr id="6" name="コンテンツ プレースホルダー 3"/>
            <p:cNvSpPr txBox="1">
              <a:spLocks/>
            </p:cNvSpPr>
            <p:nvPr/>
          </p:nvSpPr>
          <p:spPr>
            <a:xfrm>
              <a:off x="538890" y="2134709"/>
              <a:ext cx="5540177" cy="2009593"/>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13904" y="2169545"/>
              <a:ext cx="5372030" cy="1870513"/>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ChildComponent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子コンポーネント</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grpSp>
      <p:sp>
        <p:nvSpPr>
          <p:cNvPr id="18" name="線吹き出し 2 (枠付き) 17"/>
          <p:cNvSpPr/>
          <p:nvPr/>
        </p:nvSpPr>
        <p:spPr>
          <a:xfrm>
            <a:off x="5468187" y="2491155"/>
            <a:ext cx="5021036" cy="831273"/>
          </a:xfrm>
          <a:prstGeom prst="borderCallout2">
            <a:avLst>
              <a:gd name="adj1" fmla="val 66404"/>
              <a:gd name="adj2" fmla="val -177"/>
              <a:gd name="adj3" fmla="val 97019"/>
              <a:gd name="adj4" fmla="val -13587"/>
              <a:gd name="adj5" fmla="val 280561"/>
              <a:gd name="adj6" fmla="val -4168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コンポーネントは再利用することが可能です。</a:t>
            </a:r>
            <a:endParaRPr lang="en-US" altLang="ja-JP" dirty="0">
              <a:solidFill>
                <a:schemeClr val="tx1">
                  <a:lumMod val="85000"/>
                  <a:lumOff val="15000"/>
                </a:schemeClr>
              </a:solidFill>
            </a:endParaRPr>
          </a:p>
        </p:txBody>
      </p:sp>
      <p:cxnSp>
        <p:nvCxnSpPr>
          <p:cNvPr id="5" name="直線コネクタ 4"/>
          <p:cNvCxnSpPr/>
          <p:nvPr/>
        </p:nvCxnSpPr>
        <p:spPr>
          <a:xfrm>
            <a:off x="1238598" y="5266274"/>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1238598" y="4994726"/>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線吹き出し 2 (枠付き) 12"/>
          <p:cNvSpPr/>
          <p:nvPr/>
        </p:nvSpPr>
        <p:spPr>
          <a:xfrm>
            <a:off x="7835667" y="5572268"/>
            <a:ext cx="4012851" cy="831273"/>
          </a:xfrm>
          <a:prstGeom prst="borderCallout2">
            <a:avLst>
              <a:gd name="adj1" fmla="val 66404"/>
              <a:gd name="adj2" fmla="val -177"/>
              <a:gd name="adj3" fmla="val 66347"/>
              <a:gd name="adj4" fmla="val -9643"/>
              <a:gd name="adj5" fmla="val -13477"/>
              <a:gd name="adj6" fmla="val -1736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コンポーネントを２回呼び出しているので</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２回分表示されます。</a:t>
            </a:r>
            <a:endParaRPr lang="en-US" altLang="ja-JP" dirty="0" smtClean="0">
              <a:solidFill>
                <a:schemeClr val="tx1">
                  <a:lumMod val="85000"/>
                  <a:lumOff val="15000"/>
                </a:schemeClr>
              </a:solidFill>
            </a:endParaRPr>
          </a:p>
        </p:txBody>
      </p:sp>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sample_source/react/Component2/src/App.js</a:t>
            </a:r>
            <a:endParaRPr kumimoji="1" lang="ja-JP" altLang="en-US" sz="1600" dirty="0">
              <a:solidFill>
                <a:schemeClr val="tx1"/>
              </a:solidFill>
            </a:endParaRPr>
          </a:p>
        </p:txBody>
      </p:sp>
    </p:spTree>
    <p:extLst>
      <p:ext uri="{BB962C8B-B14F-4D97-AF65-F5344CB8AC3E}">
        <p14:creationId xmlns:p14="http://schemas.microsoft.com/office/powerpoint/2010/main" val="170252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データ管理用のオブジェクト</a:t>
            </a:r>
            <a:r>
              <a:rPr lang="en-US" altLang="ja-JP" dirty="0" smtClean="0"/>
              <a:t>(</a:t>
            </a:r>
            <a:r>
              <a:rPr kumimoji="1" lang="en-US" altLang="ja-JP" dirty="0" smtClean="0"/>
              <a:t>props</a:t>
            </a:r>
            <a:r>
              <a:rPr kumimoji="1" lang="ja-JP" altLang="en-US" dirty="0" smtClean="0"/>
              <a:t>と</a:t>
            </a:r>
            <a:r>
              <a:rPr kumimoji="1" lang="en-US" altLang="ja-JP" dirty="0" smtClean="0"/>
              <a:t>state)</a:t>
            </a:r>
            <a:endParaRPr kumimoji="1" lang="ja-JP" altLang="en-US" dirty="0"/>
          </a:p>
        </p:txBody>
      </p:sp>
      <p:sp>
        <p:nvSpPr>
          <p:cNvPr id="4" name="角丸四角形 3"/>
          <p:cNvSpPr/>
          <p:nvPr/>
        </p:nvSpPr>
        <p:spPr>
          <a:xfrm>
            <a:off x="871103" y="3400599"/>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props</a:t>
            </a:r>
            <a:endParaRPr kumimoji="1" lang="ja-JP" altLang="en-US" dirty="0"/>
          </a:p>
        </p:txBody>
      </p:sp>
      <p:sp>
        <p:nvSpPr>
          <p:cNvPr id="8" name="右矢印 7"/>
          <p:cNvSpPr/>
          <p:nvPr/>
        </p:nvSpPr>
        <p:spPr>
          <a:xfrm>
            <a:off x="2889753" y="3489502"/>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4163335" y="2729618"/>
            <a:ext cx="2971801" cy="1854198"/>
          </a:xfrm>
          <a:prstGeom prst="roundRect">
            <a:avLst/>
          </a:prstGeom>
          <a:solidFill>
            <a:srgbClr val="333F50"/>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Component</a:t>
            </a:r>
          </a:p>
          <a:p>
            <a:pPr algn="ctr"/>
            <a:endParaRPr kumimoji="1" lang="en-US" altLang="ja-JP" dirty="0"/>
          </a:p>
          <a:p>
            <a:pPr algn="ctr"/>
            <a:endParaRPr lang="en-US" altLang="ja-JP" dirty="0" smtClean="0"/>
          </a:p>
        </p:txBody>
      </p:sp>
      <p:sp>
        <p:nvSpPr>
          <p:cNvPr id="12" name="角丸四角形 11"/>
          <p:cNvSpPr/>
          <p:nvPr/>
        </p:nvSpPr>
        <p:spPr>
          <a:xfrm>
            <a:off x="4734835" y="3569935"/>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t>state</a:t>
            </a:r>
            <a:endParaRPr kumimoji="1" lang="ja-JP" altLang="en-US" dirty="0"/>
          </a:p>
        </p:txBody>
      </p:sp>
      <p:sp>
        <p:nvSpPr>
          <p:cNvPr id="15" name="角丸四角形 14"/>
          <p:cNvSpPr/>
          <p:nvPr/>
        </p:nvSpPr>
        <p:spPr>
          <a:xfrm>
            <a:off x="8598568" y="2729618"/>
            <a:ext cx="2745935" cy="1854198"/>
          </a:xfrm>
          <a:prstGeom prst="roundRect">
            <a:avLst/>
          </a:prstGeom>
          <a:solidFill>
            <a:schemeClr val="tx1">
              <a:lumMod val="50000"/>
              <a:lumOff val="5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DOM</a:t>
            </a:r>
            <a:endParaRPr kumimoji="1" lang="en-US" altLang="ja-JP" dirty="0"/>
          </a:p>
        </p:txBody>
      </p:sp>
      <p:sp>
        <p:nvSpPr>
          <p:cNvPr id="18"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コンポーネントでは、データを管理するためのオブジェクトとして</a:t>
            </a:r>
            <a:r>
              <a:rPr lang="en-US" altLang="ja-JP" dirty="0" smtClean="0"/>
              <a:t>props</a:t>
            </a:r>
            <a:r>
              <a:rPr lang="ja-JP" altLang="en-US" dirty="0" smtClean="0"/>
              <a:t>と</a:t>
            </a:r>
            <a:r>
              <a:rPr lang="en-US" altLang="ja-JP" dirty="0" smtClean="0"/>
              <a:t>state</a:t>
            </a:r>
            <a:r>
              <a:rPr lang="ja-JP" altLang="en-US" dirty="0" smtClean="0"/>
              <a:t>を利用することができます。</a:t>
            </a:r>
            <a:endParaRPr lang="en-US" altLang="ja-JP" dirty="0" smtClean="0"/>
          </a:p>
        </p:txBody>
      </p:sp>
      <p:sp>
        <p:nvSpPr>
          <p:cNvPr id="20" name="右矢印 19"/>
          <p:cNvSpPr/>
          <p:nvPr/>
        </p:nvSpPr>
        <p:spPr>
          <a:xfrm>
            <a:off x="7324986" y="3428117"/>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線吹き出し 2 (枠付き) 18"/>
          <p:cNvSpPr/>
          <p:nvPr/>
        </p:nvSpPr>
        <p:spPr>
          <a:xfrm>
            <a:off x="7000789" y="4909276"/>
            <a:ext cx="4264163" cy="831273"/>
          </a:xfrm>
          <a:prstGeom prst="borderCallout2">
            <a:avLst>
              <a:gd name="adj1" fmla="val 17750"/>
              <a:gd name="adj2" fmla="val 413"/>
              <a:gd name="adj3" fmla="val 18750"/>
              <a:gd name="adj4" fmla="val -16667"/>
              <a:gd name="adj5" fmla="val -78500"/>
              <a:gd name="adj6" fmla="val -253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コンポーネントの内部で保持されるオブジェクト</a:t>
            </a:r>
            <a:endParaRPr lang="en-US" altLang="ja-JP" dirty="0">
              <a:solidFill>
                <a:schemeClr val="tx1"/>
              </a:solidFill>
            </a:endParaRPr>
          </a:p>
        </p:txBody>
      </p:sp>
      <p:sp>
        <p:nvSpPr>
          <p:cNvPr id="22" name="線吹き出し 2 (枠付き) 21"/>
          <p:cNvSpPr/>
          <p:nvPr/>
        </p:nvSpPr>
        <p:spPr>
          <a:xfrm>
            <a:off x="2191408" y="4909276"/>
            <a:ext cx="2796230" cy="831273"/>
          </a:xfrm>
          <a:prstGeom prst="borderCallout2">
            <a:avLst>
              <a:gd name="adj1" fmla="val 17750"/>
              <a:gd name="adj2" fmla="val 413"/>
              <a:gd name="adj3" fmla="val 18750"/>
              <a:gd name="adj4" fmla="val -15181"/>
              <a:gd name="adj5" fmla="val -100500"/>
              <a:gd name="adj6" fmla="val -2594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コンポーネントの外部から</a:t>
            </a:r>
            <a:endParaRPr lang="en-US" altLang="ja-JP" dirty="0">
              <a:solidFill>
                <a:schemeClr val="tx1"/>
              </a:solidFill>
            </a:endParaRPr>
          </a:p>
          <a:p>
            <a:r>
              <a:rPr lang="ja-JP" altLang="en-US" dirty="0">
                <a:solidFill>
                  <a:schemeClr val="tx1"/>
                </a:solidFill>
              </a:rPr>
              <a:t>渡されるオブジェクト</a:t>
            </a:r>
          </a:p>
        </p:txBody>
      </p:sp>
    </p:spTree>
    <p:extLst>
      <p:ext uri="{BB962C8B-B14F-4D97-AF65-F5344CB8AC3E}">
        <p14:creationId xmlns:p14="http://schemas.microsoft.com/office/powerpoint/2010/main" val="227079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の使い方</a:t>
            </a:r>
            <a:endParaRPr kumimoji="1" lang="ja-JP" altLang="en-US" dirty="0"/>
          </a:p>
        </p:txBody>
      </p:sp>
      <p:grpSp>
        <p:nvGrpSpPr>
          <p:cNvPr id="17" name="グループ化 16"/>
          <p:cNvGrpSpPr/>
          <p:nvPr/>
        </p:nvGrpSpPr>
        <p:grpSpPr>
          <a:xfrm>
            <a:off x="538891" y="1173427"/>
            <a:ext cx="5529400" cy="5523610"/>
            <a:chOff x="538890" y="2134709"/>
            <a:chExt cx="11164927" cy="1907313"/>
          </a:xfrm>
        </p:grpSpPr>
        <p:sp>
          <p:nvSpPr>
            <p:cNvPr id="6" name="コンテンツ プレースホルダー 3"/>
            <p:cNvSpPr txBox="1">
              <a:spLocks/>
            </p:cNvSpPr>
            <p:nvPr/>
          </p:nvSpPr>
          <p:spPr>
            <a:xfrm>
              <a:off x="538890" y="2134709"/>
              <a:ext cx="11164927" cy="1899137"/>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solidFill>
                  <a:schemeClr val="bg1"/>
                </a:solidFill>
              </a:endParaRPr>
            </a:p>
          </p:txBody>
        </p:sp>
        <p:sp>
          <p:nvSpPr>
            <p:cNvPr id="11" name="正方形/長方形 10"/>
            <p:cNvSpPr/>
            <p:nvPr/>
          </p:nvSpPr>
          <p:spPr>
            <a:xfrm>
              <a:off x="796354" y="2192823"/>
              <a:ext cx="10663476" cy="1849199"/>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p>
            <a:p>
              <a:r>
                <a:rPr lang="en-US" altLang="ja-JP" dirty="0">
                  <a:solidFill>
                    <a:schemeClr val="bg1"/>
                  </a:solidFill>
                  <a:latin typeface="ＭＳ Ｐゴシック" panose="020B0600070205080204" pitchFamily="50" charset="-128"/>
                  <a:ea typeface="ＭＳ Ｐゴシック" panose="020B0600070205080204" pitchFamily="50" charset="-128"/>
                </a:rPr>
                <a:t>          props</a:t>
              </a:r>
              <a:r>
                <a:rPr lang="ja-JP" altLang="en-US" dirty="0">
                  <a:solidFill>
                    <a:schemeClr val="bg1"/>
                  </a:solidFill>
                  <a:latin typeface="ＭＳ Ｐゴシック" panose="020B0600070205080204" pitchFamily="50" charset="-128"/>
                  <a:ea typeface="ＭＳ Ｐゴシック" panose="020B0600070205080204" pitchFamily="50" charset="-128"/>
                </a:rPr>
                <a:t>の値は「</a:t>
              </a:r>
              <a:r>
                <a:rPr lang="en-US" altLang="ja-JP" dirty="0">
                  <a:solidFill>
                    <a:schemeClr val="bg1"/>
                  </a:solidFill>
                  <a:latin typeface="ＭＳ Ｐゴシック" panose="020B0600070205080204" pitchFamily="50" charset="-128"/>
                  <a:ea typeface="ＭＳ Ｐゴシック" panose="020B0600070205080204" pitchFamily="50" charset="-128"/>
                </a:rPr>
                <a:t>{this.props.propsName}</a:t>
              </a:r>
              <a:r>
                <a:rPr lang="ja-JP" altLang="en-US" dirty="0">
                  <a:solidFill>
                    <a:schemeClr val="bg1"/>
                  </a:solidFill>
                  <a:latin typeface="ＭＳ Ｐゴシック" panose="020B0600070205080204" pitchFamily="50" charset="-128"/>
                  <a:ea typeface="ＭＳ Ｐゴシック" panose="020B0600070205080204" pitchFamily="50" charset="-128"/>
                </a:rPr>
                <a:t>」です。</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propsName="</a:t>
              </a:r>
              <a:r>
                <a:rPr lang="ja-JP" altLang="en-US" dirty="0">
                  <a:solidFill>
                    <a:schemeClr val="bg1"/>
                  </a:solidFill>
                  <a:latin typeface="ＭＳ Ｐゴシック" panose="020B0600070205080204" pitchFamily="50" charset="-128"/>
                  <a:ea typeface="ＭＳ Ｐゴシック" panose="020B0600070205080204" pitchFamily="50" charset="-128"/>
                </a:rPr>
                <a:t>テスト</a:t>
              </a:r>
              <a:r>
                <a:rPr lang="en-US" altLang="ja-JP" dirty="0">
                  <a:solidFill>
                    <a:schemeClr val="bg1"/>
                  </a:solidFill>
                  <a:latin typeface="ＭＳ Ｐゴシック" panose="020B0600070205080204" pitchFamily="50" charset="-128"/>
                  <a:ea typeface="ＭＳ Ｐゴシック" panose="020B0600070205080204" pitchFamily="50" charset="-128"/>
                </a:rPr>
                <a: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18" name="線吹き出し 2 (枠付き) 17"/>
          <p:cNvSpPr/>
          <p:nvPr/>
        </p:nvSpPr>
        <p:spPr>
          <a:xfrm>
            <a:off x="5857466" y="2512748"/>
            <a:ext cx="5880268" cy="831273"/>
          </a:xfrm>
          <a:prstGeom prst="borderCallout2">
            <a:avLst>
              <a:gd name="adj1" fmla="val 72749"/>
              <a:gd name="adj2" fmla="val 29"/>
              <a:gd name="adj3" fmla="val 73751"/>
              <a:gd name="adj4" fmla="val -8416"/>
              <a:gd name="adj5" fmla="val 37096"/>
              <a:gd name="adj6" fmla="val -21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this.props.props</a:t>
            </a:r>
            <a:r>
              <a:rPr lang="ja-JP" altLang="en-US" dirty="0">
                <a:solidFill>
                  <a:schemeClr val="tx1">
                    <a:lumMod val="85000"/>
                    <a:lumOff val="15000"/>
                  </a:schemeClr>
                </a:solidFill>
              </a:rPr>
              <a:t>名</a:t>
            </a:r>
            <a:r>
              <a:rPr lang="ja-JP" altLang="en-US" dirty="0" smtClean="0">
                <a:solidFill>
                  <a:schemeClr val="tx1">
                    <a:lumMod val="85000"/>
                    <a:lumOff val="15000"/>
                  </a:schemeClr>
                </a:solidFill>
              </a:rPr>
              <a:t>で呼出し</a:t>
            </a:r>
            <a:r>
              <a:rPr lang="ja-JP" altLang="en-US" dirty="0">
                <a:solidFill>
                  <a:schemeClr val="tx1">
                    <a:lumMod val="85000"/>
                    <a:lumOff val="15000"/>
                  </a:schemeClr>
                </a:solidFill>
              </a:rPr>
              <a:t>元から渡された値を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19" name="線吹き出し 2 (枠付き) 18"/>
          <p:cNvSpPr/>
          <p:nvPr/>
        </p:nvSpPr>
        <p:spPr>
          <a:xfrm>
            <a:off x="5857466" y="3621328"/>
            <a:ext cx="5880268" cy="831273"/>
          </a:xfrm>
          <a:prstGeom prst="borderCallout2">
            <a:avLst>
              <a:gd name="adj1" fmla="val 60058"/>
              <a:gd name="adj2" fmla="val -54"/>
              <a:gd name="adj3" fmla="val 60000"/>
              <a:gd name="adj4" fmla="val -7996"/>
              <a:gd name="adj5" fmla="val 190289"/>
              <a:gd name="adj6" fmla="val -2453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コンポーネント呼出し時</a:t>
            </a:r>
            <a:r>
              <a:rPr lang="ja-JP" altLang="en-US" dirty="0" smtClean="0">
                <a:solidFill>
                  <a:schemeClr val="tx1">
                    <a:lumMod val="85000"/>
                    <a:lumOff val="15000"/>
                  </a:schemeClr>
                </a:solidFill>
              </a:rPr>
              <a:t>に</a:t>
            </a:r>
            <a:r>
              <a:rPr lang="en-US" altLang="ja-JP" dirty="0" smtClean="0">
                <a:solidFill>
                  <a:schemeClr val="tx1">
                    <a:lumMod val="85000"/>
                    <a:lumOff val="15000"/>
                  </a:schemeClr>
                </a:solidFill>
              </a:rPr>
              <a:t>props</a:t>
            </a:r>
            <a:r>
              <a:rPr lang="ja-JP" altLang="en-US" dirty="0">
                <a:solidFill>
                  <a:schemeClr val="tx1">
                    <a:lumMod val="85000"/>
                    <a:lumOff val="15000"/>
                  </a:schemeClr>
                </a:solidFill>
              </a:rPr>
              <a:t>に値を設定</a:t>
            </a:r>
            <a:r>
              <a:rPr lang="ja-JP" altLang="en-US" dirty="0" smtClean="0">
                <a:solidFill>
                  <a:schemeClr val="tx1">
                    <a:lumMod val="85000"/>
                    <a:lumOff val="15000"/>
                  </a:schemeClr>
                </a:solidFill>
              </a:rPr>
              <a:t>します。</a:t>
            </a:r>
            <a:endParaRPr lang="en-US" altLang="ja-JP" dirty="0">
              <a:solidFill>
                <a:schemeClr val="tx1">
                  <a:lumMod val="85000"/>
                  <a:lumOff val="15000"/>
                </a:schemeClr>
              </a:solidFill>
            </a:endParaRPr>
          </a:p>
        </p:txBody>
      </p:sp>
      <p:cxnSp>
        <p:nvCxnSpPr>
          <p:cNvPr id="22" name="直線コネクタ 21"/>
          <p:cNvCxnSpPr/>
          <p:nvPr/>
        </p:nvCxnSpPr>
        <p:spPr>
          <a:xfrm>
            <a:off x="2975745" y="5501457"/>
            <a:ext cx="205345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2750768" y="2767262"/>
            <a:ext cx="215853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図 2"/>
          <p:cNvPicPr>
            <a:picLocks noChangeAspect="1"/>
          </p:cNvPicPr>
          <p:nvPr/>
        </p:nvPicPr>
        <p:blipFill>
          <a:blip r:embed="rId2"/>
          <a:stretch>
            <a:fillRect/>
          </a:stretch>
        </p:blipFill>
        <p:spPr>
          <a:xfrm>
            <a:off x="7047513" y="4628431"/>
            <a:ext cx="3872843" cy="2044928"/>
          </a:xfrm>
          <a:prstGeom prst="rect">
            <a:avLst/>
          </a:prstGeom>
        </p:spPr>
      </p:pic>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sample_source/react/Component3/src/App.js</a:t>
            </a:r>
            <a:endParaRPr kumimoji="1" lang="ja-JP" altLang="en-US" sz="1600" dirty="0">
              <a:solidFill>
                <a:schemeClr val="tx1"/>
              </a:solidFill>
            </a:endParaRPr>
          </a:p>
        </p:txBody>
      </p:sp>
    </p:spTree>
    <p:extLst>
      <p:ext uri="{BB962C8B-B14F-4D97-AF65-F5344CB8AC3E}">
        <p14:creationId xmlns:p14="http://schemas.microsoft.com/office/powerpoint/2010/main" val="143395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410345" y="5005135"/>
            <a:ext cx="3505702" cy="1658948"/>
          </a:xfrm>
          <a:prstGeom prst="rect">
            <a:avLst/>
          </a:prstGeom>
        </p:spPr>
      </p:pic>
      <p:pic>
        <p:nvPicPr>
          <p:cNvPr id="7" name="図 6"/>
          <p:cNvPicPr>
            <a:picLocks noChangeAspect="1"/>
          </p:cNvPicPr>
          <p:nvPr/>
        </p:nvPicPr>
        <p:blipFill>
          <a:blip r:embed="rId3"/>
          <a:stretch>
            <a:fillRect/>
          </a:stretch>
        </p:blipFill>
        <p:spPr>
          <a:xfrm>
            <a:off x="8410345" y="3286560"/>
            <a:ext cx="3505702" cy="1658948"/>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state</a:t>
            </a:r>
            <a:r>
              <a:rPr lang="ja-JP" altLang="en-US" dirty="0" smtClean="0"/>
              <a:t>の使い方</a:t>
            </a:r>
            <a:endParaRPr kumimoji="1" lang="ja-JP" altLang="en-US" dirty="0"/>
          </a:p>
        </p:txBody>
      </p:sp>
      <p:grpSp>
        <p:nvGrpSpPr>
          <p:cNvPr id="17" name="グループ化 16"/>
          <p:cNvGrpSpPr/>
          <p:nvPr/>
        </p:nvGrpSpPr>
        <p:grpSpPr>
          <a:xfrm>
            <a:off x="538890" y="1282418"/>
            <a:ext cx="7092833" cy="5583888"/>
            <a:chOff x="538890" y="2134709"/>
            <a:chExt cx="6390493" cy="1975423"/>
          </a:xfrm>
        </p:grpSpPr>
        <p:sp>
          <p:nvSpPr>
            <p:cNvPr id="6" name="コンテンツ プレースホルダー 3"/>
            <p:cNvSpPr txBox="1">
              <a:spLocks/>
            </p:cNvSpPr>
            <p:nvPr/>
          </p:nvSpPr>
          <p:spPr>
            <a:xfrm>
              <a:off x="538890" y="2134709"/>
              <a:ext cx="6231393" cy="19364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59654" y="2174031"/>
              <a:ext cx="6269729" cy="1936101"/>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a:t>
              </a:r>
            </a:p>
            <a:p>
              <a:r>
                <a:rPr lang="en-US" altLang="ja-JP" dirty="0">
                  <a:solidFill>
                    <a:schemeClr val="bg1"/>
                  </a:solidFill>
                  <a:latin typeface="ＭＳ Ｐゴシック" panose="020B0600070205080204" pitchFamily="50" charset="-128"/>
                  <a:ea typeface="ＭＳ Ｐゴシック" panose="020B0600070205080204" pitchFamily="50" charset="-128"/>
                </a:rPr>
                <a:t>  constructor(props) {</a:t>
              </a:r>
            </a:p>
            <a:p>
              <a:r>
                <a:rPr lang="en-US" altLang="ja-JP" dirty="0">
                  <a:solidFill>
                    <a:schemeClr val="bg1"/>
                  </a:solidFill>
                  <a:latin typeface="ＭＳ Ｐゴシック" panose="020B0600070205080204" pitchFamily="50" charset="-128"/>
                  <a:ea typeface="ＭＳ Ｐゴシック" panose="020B0600070205080204" pitchFamily="50" charset="-128"/>
                </a:rPr>
                <a:t>    super(props);</a:t>
              </a:r>
            </a:p>
            <a:p>
              <a:r>
                <a:rPr lang="en-US" altLang="ja-JP" dirty="0">
                  <a:solidFill>
                    <a:schemeClr val="bg1"/>
                  </a:solidFill>
                  <a:latin typeface="ＭＳ Ｐゴシック" panose="020B0600070205080204" pitchFamily="50" charset="-128"/>
                  <a:ea typeface="ＭＳ Ｐゴシック" panose="020B0600070205080204" pitchFamily="50" charset="-128"/>
                </a:rPr>
                <a:t>    this.state = {count: 0}</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add() {</a:t>
              </a:r>
            </a:p>
            <a:p>
              <a:r>
                <a:rPr lang="en-US" altLang="ja-JP" dirty="0">
                  <a:solidFill>
                    <a:schemeClr val="bg1"/>
                  </a:solidFill>
                  <a:latin typeface="ＭＳ Ｐゴシック" panose="020B0600070205080204" pitchFamily="50" charset="-128"/>
                  <a:ea typeface="ＭＳ Ｐゴシック" panose="020B0600070205080204" pitchFamily="50" charset="-128"/>
                </a:rPr>
                <a:t>    this.setState({ count: this.state.count + 1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&lt;p&gt;state:{this.state.count}&lt;/p&gt;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&lt;button onClick={(event) =&gt; this.add(event)} &gt;</a:t>
              </a:r>
              <a:r>
                <a:rPr lang="ja-JP" altLang="en-US" dirty="0">
                  <a:solidFill>
                    <a:schemeClr val="bg1"/>
                  </a:solidFill>
                  <a:latin typeface="ＭＳ Ｐゴシック" panose="020B0600070205080204" pitchFamily="50" charset="-128"/>
                  <a:ea typeface="ＭＳ Ｐゴシック" panose="020B0600070205080204" pitchFamily="50" charset="-128"/>
                </a:rPr>
                <a:t>ボタン</a:t>
              </a:r>
              <a:r>
                <a:rPr lang="en-US" altLang="ja-JP" dirty="0">
                  <a:solidFill>
                    <a:schemeClr val="bg1"/>
                  </a:solidFill>
                  <a:latin typeface="ＭＳ Ｐゴシック" panose="020B0600070205080204" pitchFamily="50" charset="-128"/>
                  <a:ea typeface="ＭＳ Ｐゴシック" panose="020B0600070205080204" pitchFamily="50" charset="-128"/>
                </a:rPr>
                <a:t>&lt;/button&gt;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21" name="直線コネクタ 20"/>
          <p:cNvCxnSpPr/>
          <p:nvPr/>
        </p:nvCxnSpPr>
        <p:spPr>
          <a:xfrm>
            <a:off x="972267" y="2548413"/>
            <a:ext cx="211383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a:off x="1048116" y="3652941"/>
            <a:ext cx="40602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a:off x="2152272" y="5287518"/>
            <a:ext cx="16284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4" name="直線コネクタ 33"/>
          <p:cNvCxnSpPr/>
          <p:nvPr/>
        </p:nvCxnSpPr>
        <p:spPr>
          <a:xfrm>
            <a:off x="2891838" y="5551292"/>
            <a:ext cx="265610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9" name="線吹き出し 2 (枠付き) 38"/>
          <p:cNvSpPr/>
          <p:nvPr/>
        </p:nvSpPr>
        <p:spPr>
          <a:xfrm>
            <a:off x="5945912" y="2291712"/>
            <a:ext cx="4288443" cy="831273"/>
          </a:xfrm>
          <a:prstGeom prst="borderCallout2">
            <a:avLst>
              <a:gd name="adj1" fmla="val 20923"/>
              <a:gd name="adj2" fmla="val -407"/>
              <a:gd name="adj3" fmla="val 21923"/>
              <a:gd name="adj4" fmla="val -13797"/>
              <a:gd name="adj5" fmla="val 102384"/>
              <a:gd name="adj6" fmla="val -2781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this.setState</a:t>
            </a:r>
            <a:r>
              <a:rPr lang="ja-JP" altLang="en-US" dirty="0">
                <a:solidFill>
                  <a:schemeClr val="tx1">
                    <a:lumMod val="85000"/>
                    <a:lumOff val="15000"/>
                  </a:schemeClr>
                </a:solidFill>
              </a:rPr>
              <a:t>で</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の値を</a:t>
            </a:r>
            <a:r>
              <a:rPr lang="ja-JP" altLang="en-US" dirty="0" smtClean="0">
                <a:solidFill>
                  <a:schemeClr val="tx1">
                    <a:lumMod val="85000"/>
                    <a:lumOff val="15000"/>
                  </a:schemeClr>
                </a:solidFill>
              </a:rPr>
              <a:t>更新します。</a:t>
            </a:r>
            <a:endParaRPr lang="en-US" altLang="ja-JP" dirty="0">
              <a:solidFill>
                <a:schemeClr val="tx1">
                  <a:lumMod val="85000"/>
                  <a:lumOff val="15000"/>
                </a:schemeClr>
              </a:solidFill>
            </a:endParaRPr>
          </a:p>
        </p:txBody>
      </p:sp>
      <p:sp>
        <p:nvSpPr>
          <p:cNvPr id="40" name="線吹き出し 2 (枠付き) 39"/>
          <p:cNvSpPr/>
          <p:nvPr/>
        </p:nvSpPr>
        <p:spPr>
          <a:xfrm>
            <a:off x="4844885" y="4165215"/>
            <a:ext cx="3443565" cy="831273"/>
          </a:xfrm>
          <a:prstGeom prst="borderCallout2">
            <a:avLst>
              <a:gd name="adj1" fmla="val 17750"/>
              <a:gd name="adj2" fmla="val 413"/>
              <a:gd name="adj3" fmla="val 18750"/>
              <a:gd name="adj4" fmla="val -16667"/>
              <a:gd name="adj5" fmla="val 81645"/>
              <a:gd name="adj6" fmla="val -4570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this.state.count</a:t>
            </a:r>
            <a:r>
              <a:rPr lang="ja-JP" altLang="en-US" dirty="0" smtClean="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smtClean="0">
                <a:solidFill>
                  <a:schemeClr val="tx1">
                    <a:lumMod val="85000"/>
                    <a:lumOff val="15000"/>
                  </a:schemeClr>
                </a:solidFill>
              </a:rPr>
              <a:t>state</a:t>
            </a:r>
            <a:r>
              <a:rPr lang="ja-JP" altLang="en-US" dirty="0">
                <a:solidFill>
                  <a:schemeClr val="tx1">
                    <a:lumMod val="85000"/>
                    <a:lumOff val="15000"/>
                  </a:schemeClr>
                </a:solidFill>
              </a:rPr>
              <a:t>に設定された値を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41" name="線吹き出し 2 (枠付き) 40"/>
          <p:cNvSpPr/>
          <p:nvPr/>
        </p:nvSpPr>
        <p:spPr>
          <a:xfrm>
            <a:off x="4856256" y="5786590"/>
            <a:ext cx="3432194" cy="831273"/>
          </a:xfrm>
          <a:prstGeom prst="borderCallout2">
            <a:avLst>
              <a:gd name="adj1" fmla="val 28327"/>
              <a:gd name="adj2" fmla="val -99"/>
              <a:gd name="adj3" fmla="val 28269"/>
              <a:gd name="adj4" fmla="val -12056"/>
              <a:gd name="adj5" fmla="val -22519"/>
              <a:gd name="adj6" fmla="val -2527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ボタンが押下</a:t>
            </a:r>
            <a:r>
              <a:rPr lang="ja-JP" altLang="en-US" dirty="0">
                <a:solidFill>
                  <a:schemeClr val="tx1"/>
                </a:solidFill>
              </a:rPr>
              <a:t>された</a:t>
            </a:r>
            <a:r>
              <a:rPr lang="ja-JP" altLang="en-US" dirty="0" smtClean="0">
                <a:solidFill>
                  <a:schemeClr val="tx1"/>
                </a:solidFill>
              </a:rPr>
              <a:t>場合、</a:t>
            </a:r>
            <a:endParaRPr lang="en-US" altLang="ja-JP" dirty="0" smtClean="0">
              <a:solidFill>
                <a:schemeClr val="tx1"/>
              </a:solidFill>
            </a:endParaRPr>
          </a:p>
          <a:p>
            <a:r>
              <a:rPr lang="en-US" altLang="ja-JP" dirty="0" smtClean="0">
                <a:solidFill>
                  <a:schemeClr val="tx1"/>
                </a:solidFill>
              </a:rPr>
              <a:t>add</a:t>
            </a:r>
            <a:r>
              <a:rPr lang="ja-JP" altLang="en-US" dirty="0">
                <a:solidFill>
                  <a:schemeClr val="tx1"/>
                </a:solidFill>
              </a:rPr>
              <a:t>メソッドを</a:t>
            </a:r>
            <a:r>
              <a:rPr lang="ja-JP" altLang="en-US" dirty="0" smtClean="0">
                <a:solidFill>
                  <a:schemeClr val="tx1"/>
                </a:solidFill>
              </a:rPr>
              <a:t>呼出します。</a:t>
            </a:r>
            <a:endParaRPr lang="en-US" altLang="ja-JP" dirty="0">
              <a:solidFill>
                <a:schemeClr val="tx1"/>
              </a:solidFill>
            </a:endParaRPr>
          </a:p>
        </p:txBody>
      </p:sp>
      <p:sp>
        <p:nvSpPr>
          <p:cNvPr id="5" name="四角形吹き出し 4"/>
          <p:cNvSpPr/>
          <p:nvPr/>
        </p:nvSpPr>
        <p:spPr>
          <a:xfrm>
            <a:off x="9169400" y="4224955"/>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ボタン押下前</a:t>
            </a:r>
            <a:endParaRPr kumimoji="1" lang="ja-JP" altLang="en-US" dirty="0"/>
          </a:p>
        </p:txBody>
      </p:sp>
      <p:sp>
        <p:nvSpPr>
          <p:cNvPr id="18" name="四角形吹き出し 17"/>
          <p:cNvSpPr/>
          <p:nvPr/>
        </p:nvSpPr>
        <p:spPr>
          <a:xfrm>
            <a:off x="9169400" y="5971826"/>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ボタン押下後</a:t>
            </a:r>
            <a:endParaRPr kumimoji="1" lang="ja-JP" altLang="en-US" dirty="0"/>
          </a:p>
        </p:txBody>
      </p:sp>
      <p:sp>
        <p:nvSpPr>
          <p:cNvPr id="19" name="正方形/長方形 18"/>
          <p:cNvSpPr/>
          <p:nvPr/>
        </p:nvSpPr>
        <p:spPr>
          <a:xfrm>
            <a:off x="546892" y="1068881"/>
            <a:ext cx="6908245"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sample_source/react/Component4/src/App.js</a:t>
            </a:r>
            <a:endParaRPr kumimoji="1" lang="ja-JP" altLang="en-US" sz="1600" dirty="0">
              <a:solidFill>
                <a:schemeClr val="tx1"/>
              </a:solidFill>
            </a:endParaRPr>
          </a:p>
        </p:txBody>
      </p:sp>
      <p:sp>
        <p:nvSpPr>
          <p:cNvPr id="38" name="線吹き出し 2 (枠付き) 37"/>
          <p:cNvSpPr/>
          <p:nvPr/>
        </p:nvSpPr>
        <p:spPr>
          <a:xfrm>
            <a:off x="5945911" y="1316313"/>
            <a:ext cx="4288443" cy="831273"/>
          </a:xfrm>
          <a:prstGeom prst="borderCallout2">
            <a:avLst>
              <a:gd name="adj1" fmla="val 28327"/>
              <a:gd name="adj2" fmla="val 208"/>
              <a:gd name="adj3" fmla="val 28269"/>
              <a:gd name="adj4" fmla="val -11132"/>
              <a:gd name="adj5" fmla="val 113153"/>
              <a:gd name="adj6" fmla="val -63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コンストラクタにて</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の値に</a:t>
            </a:r>
            <a:r>
              <a:rPr lang="en-US" altLang="ja-JP" dirty="0">
                <a:solidFill>
                  <a:schemeClr val="tx1">
                    <a:lumMod val="85000"/>
                    <a:lumOff val="15000"/>
                  </a:schemeClr>
                </a:solidFill>
              </a:rPr>
              <a:t>0</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設定します。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38344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075679" y="4464895"/>
            <a:ext cx="6663676" cy="1809444"/>
          </a:xfrm>
          <a:prstGeom prst="roundRect">
            <a:avLst/>
          </a:prstGeom>
          <a:solidFill>
            <a:schemeClr val="accent4">
              <a:lumMod val="60000"/>
              <a:lumOff val="40000"/>
              <a:alpha val="37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0"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79" y="2167692"/>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state</a:t>
            </a:r>
            <a:r>
              <a:rPr kumimoji="1" lang="ja-JP" altLang="en-US" dirty="0" smtClean="0"/>
              <a:t>更新による再描画</a:t>
            </a:r>
            <a:endParaRPr kumimoji="1" lang="ja-JP" altLang="en-US" dirty="0"/>
          </a:p>
        </p:txBody>
      </p:sp>
      <p:sp>
        <p:nvSpPr>
          <p:cNvPr id="7" name="正方形/長方形 6"/>
          <p:cNvSpPr/>
          <p:nvPr/>
        </p:nvSpPr>
        <p:spPr>
          <a:xfrm>
            <a:off x="6774630" y="2546662"/>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0</a:t>
            </a:r>
            <a:endParaRPr lang="ja-JP" altLang="en-US" sz="1400" dirty="0"/>
          </a:p>
        </p:txBody>
      </p:sp>
      <p:sp>
        <p:nvSpPr>
          <p:cNvPr id="8" name="正方形/長方形 7"/>
          <p:cNvSpPr/>
          <p:nvPr/>
        </p:nvSpPr>
        <p:spPr>
          <a:xfrm>
            <a:off x="7139018" y="2848334"/>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42" name="正方形/長方形 41"/>
          <p:cNvSpPr/>
          <p:nvPr/>
        </p:nvSpPr>
        <p:spPr>
          <a:xfrm>
            <a:off x="586415" y="2644135"/>
            <a:ext cx="3265709"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this.state = {count: 0}</a:t>
            </a:r>
            <a:endParaRPr lang="ja-JP" altLang="en-US" dirty="0">
              <a:solidFill>
                <a:schemeClr val="tx1"/>
              </a:solidFill>
            </a:endParaRPr>
          </a:p>
        </p:txBody>
      </p:sp>
      <p:sp>
        <p:nvSpPr>
          <p:cNvPr id="46" name="正方形/長方形 45"/>
          <p:cNvSpPr/>
          <p:nvPr/>
        </p:nvSpPr>
        <p:spPr>
          <a:xfrm>
            <a:off x="4653711" y="2644135"/>
            <a:ext cx="1364927"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cxnSp>
        <p:nvCxnSpPr>
          <p:cNvPr id="44" name="直線矢印コネクタ 43"/>
          <p:cNvCxnSpPr/>
          <p:nvPr/>
        </p:nvCxnSpPr>
        <p:spPr>
          <a:xfrm>
            <a:off x="3961831"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436126" y="4986682"/>
            <a:ext cx="2083643"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this.setState()</a:t>
            </a:r>
            <a:endParaRPr kumimoji="1" lang="ja-JP" altLang="en-US" dirty="0">
              <a:solidFill>
                <a:schemeClr val="tx1"/>
              </a:solidFill>
            </a:endParaRPr>
          </a:p>
        </p:txBody>
      </p:sp>
      <p:cxnSp>
        <p:nvCxnSpPr>
          <p:cNvPr id="56" name="直線矢印コネクタ 55"/>
          <p:cNvCxnSpPr/>
          <p:nvPr/>
        </p:nvCxnSpPr>
        <p:spPr>
          <a:xfrm>
            <a:off x="1777244" y="5249363"/>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a:off x="4602377" y="5286149"/>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9" name="正方形/長方形 58"/>
          <p:cNvSpPr/>
          <p:nvPr/>
        </p:nvSpPr>
        <p:spPr>
          <a:xfrm>
            <a:off x="5253011" y="5006456"/>
            <a:ext cx="1364927"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sp>
        <p:nvSpPr>
          <p:cNvPr id="60" name="テキスト ボックス 59"/>
          <p:cNvSpPr txBox="1"/>
          <p:nvPr/>
        </p:nvSpPr>
        <p:spPr>
          <a:xfrm>
            <a:off x="900897" y="3317339"/>
            <a:ext cx="2388080" cy="369332"/>
          </a:xfrm>
          <a:prstGeom prst="rect">
            <a:avLst/>
          </a:prstGeom>
          <a:noFill/>
        </p:spPr>
        <p:txBody>
          <a:bodyPr wrap="square" rtlCol="0">
            <a:spAutoFit/>
          </a:bodyPr>
          <a:lstStyle/>
          <a:p>
            <a:pPr algn="ctr"/>
            <a:r>
              <a:rPr kumimoji="1" lang="ja-JP" altLang="en-US" dirty="0" smtClean="0"/>
              <a:t>①</a:t>
            </a:r>
            <a:r>
              <a:rPr kumimoji="1" lang="en-US" altLang="ja-JP" dirty="0" smtClean="0"/>
              <a:t>state</a:t>
            </a:r>
            <a:r>
              <a:rPr kumimoji="1" lang="ja-JP" altLang="en-US" dirty="0" smtClean="0"/>
              <a:t>の初期値設定</a:t>
            </a:r>
            <a:endParaRPr kumimoji="1" lang="ja-JP" altLang="en-US" dirty="0"/>
          </a:p>
        </p:txBody>
      </p:sp>
      <p:sp>
        <p:nvSpPr>
          <p:cNvPr id="61" name="テキスト ボックス 60"/>
          <p:cNvSpPr txBox="1"/>
          <p:nvPr/>
        </p:nvSpPr>
        <p:spPr>
          <a:xfrm>
            <a:off x="4608669" y="3317339"/>
            <a:ext cx="1379052" cy="369332"/>
          </a:xfrm>
          <a:prstGeom prst="rect">
            <a:avLst/>
          </a:prstGeom>
          <a:noFill/>
        </p:spPr>
        <p:txBody>
          <a:bodyPr wrap="square" rtlCol="0">
            <a:spAutoFit/>
          </a:bodyPr>
          <a:lstStyle/>
          <a:p>
            <a:pPr algn="ctr"/>
            <a:r>
              <a:rPr kumimoji="1" lang="ja-JP" altLang="en-US" dirty="0" smtClean="0"/>
              <a:t>②初回描画</a:t>
            </a:r>
            <a:endParaRPr kumimoji="1" lang="ja-JP" altLang="en-US" dirty="0"/>
          </a:p>
        </p:txBody>
      </p:sp>
      <p:sp>
        <p:nvSpPr>
          <p:cNvPr id="62" name="テキスト ボックス 61"/>
          <p:cNvSpPr txBox="1"/>
          <p:nvPr/>
        </p:nvSpPr>
        <p:spPr>
          <a:xfrm>
            <a:off x="2536554" y="5659886"/>
            <a:ext cx="1719624" cy="369332"/>
          </a:xfrm>
          <a:prstGeom prst="rect">
            <a:avLst/>
          </a:prstGeom>
          <a:noFill/>
        </p:spPr>
        <p:txBody>
          <a:bodyPr wrap="square" rtlCol="0">
            <a:spAutoFit/>
          </a:bodyPr>
          <a:lstStyle/>
          <a:p>
            <a:pPr algn="ctr"/>
            <a:r>
              <a:rPr lang="ja-JP" altLang="en-US" dirty="0"/>
              <a:t>④</a:t>
            </a:r>
            <a:r>
              <a:rPr lang="en-US" altLang="ja-JP" dirty="0" smtClean="0"/>
              <a:t>state</a:t>
            </a:r>
            <a:r>
              <a:rPr lang="ja-JP" altLang="en-US" dirty="0" smtClean="0"/>
              <a:t>の更新</a:t>
            </a:r>
            <a:endParaRPr kumimoji="1" lang="ja-JP" altLang="en-US" dirty="0"/>
          </a:p>
        </p:txBody>
      </p:sp>
      <p:sp>
        <p:nvSpPr>
          <p:cNvPr id="63" name="テキスト ボックス 62"/>
          <p:cNvSpPr txBox="1"/>
          <p:nvPr/>
        </p:nvSpPr>
        <p:spPr>
          <a:xfrm>
            <a:off x="5227015" y="5679660"/>
            <a:ext cx="1298307" cy="369332"/>
          </a:xfrm>
          <a:prstGeom prst="rect">
            <a:avLst/>
          </a:prstGeom>
          <a:noFill/>
        </p:spPr>
        <p:txBody>
          <a:bodyPr wrap="square" rtlCol="0">
            <a:spAutoFit/>
          </a:bodyPr>
          <a:lstStyle/>
          <a:p>
            <a:pPr algn="ctr"/>
            <a:r>
              <a:rPr lang="ja-JP" altLang="en-US" dirty="0" smtClean="0"/>
              <a:t>⑤再描画</a:t>
            </a:r>
            <a:endParaRPr kumimoji="1" lang="ja-JP" altLang="en-US" dirty="0"/>
          </a:p>
        </p:txBody>
      </p:sp>
      <p:cxnSp>
        <p:nvCxnSpPr>
          <p:cNvPr id="64" name="直線矢印コネクタ 63"/>
          <p:cNvCxnSpPr/>
          <p:nvPr/>
        </p:nvCxnSpPr>
        <p:spPr>
          <a:xfrm>
            <a:off x="6178833"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a:off x="7991772"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8" name="角丸四角形 67"/>
          <p:cNvSpPr/>
          <p:nvPr/>
        </p:nvSpPr>
        <p:spPr>
          <a:xfrm>
            <a:off x="8739355" y="2644135"/>
            <a:ext cx="1158931" cy="554648"/>
          </a:xfrm>
          <a:prstGeom prst="roundRect">
            <a:avLst/>
          </a:prstGeom>
          <a:solidFill>
            <a:srgbClr val="3399FF"/>
          </a:solidFill>
          <a:ln>
            <a:solidFill>
              <a:schemeClr val="bg2">
                <a:lumMod val="2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続く</a:t>
            </a:r>
            <a:endParaRPr kumimoji="1" lang="ja-JP" altLang="en-US" dirty="0">
              <a:solidFill>
                <a:schemeClr val="bg1"/>
              </a:solidFill>
            </a:endParaRPr>
          </a:p>
        </p:txBody>
      </p:sp>
      <p:sp>
        <p:nvSpPr>
          <p:cNvPr id="72" name="テキスト ボックス 71"/>
          <p:cNvSpPr txBox="1"/>
          <p:nvPr/>
        </p:nvSpPr>
        <p:spPr>
          <a:xfrm>
            <a:off x="6645385" y="3815965"/>
            <a:ext cx="1606520" cy="369332"/>
          </a:xfrm>
          <a:prstGeom prst="rect">
            <a:avLst/>
          </a:prstGeom>
          <a:noFill/>
        </p:spPr>
        <p:txBody>
          <a:bodyPr wrap="square" rtlCol="0">
            <a:spAutoFit/>
          </a:bodyPr>
          <a:lstStyle/>
          <a:p>
            <a:pPr algn="ctr"/>
            <a:r>
              <a:rPr lang="ja-JP" altLang="en-US" dirty="0" smtClean="0"/>
              <a:t>③ボタン押下</a:t>
            </a:r>
            <a:endParaRPr kumimoji="1" lang="ja-JP" altLang="en-US" dirty="0"/>
          </a:p>
        </p:txBody>
      </p:sp>
      <p:sp>
        <p:nvSpPr>
          <p:cNvPr id="73" name="角丸四角形 72"/>
          <p:cNvSpPr/>
          <p:nvPr/>
        </p:nvSpPr>
        <p:spPr>
          <a:xfrm>
            <a:off x="555219" y="4972039"/>
            <a:ext cx="1158931" cy="554648"/>
          </a:xfrm>
          <a:prstGeom prst="roundRect">
            <a:avLst/>
          </a:prstGeom>
          <a:solidFill>
            <a:srgbClr val="3399FF"/>
          </a:solidFill>
          <a:ln>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続き</a:t>
            </a:r>
            <a:endParaRPr kumimoji="1" lang="ja-JP" altLang="en-US" dirty="0">
              <a:solidFill>
                <a:schemeClr val="bg1"/>
              </a:solidFill>
            </a:endParaRPr>
          </a:p>
        </p:txBody>
      </p:sp>
      <p:cxnSp>
        <p:nvCxnSpPr>
          <p:cNvPr id="74" name="直線矢印コネクタ 73"/>
          <p:cNvCxnSpPr/>
          <p:nvPr/>
        </p:nvCxnSpPr>
        <p:spPr>
          <a:xfrm>
            <a:off x="6742205" y="5281097"/>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コンポーネントの</a:t>
            </a:r>
            <a:r>
              <a:rPr lang="en-US" altLang="ja-JP" dirty="0" smtClean="0"/>
              <a:t>state</a:t>
            </a:r>
            <a:r>
              <a:rPr lang="ja-JP" altLang="en-US" dirty="0" smtClean="0"/>
              <a:t>が更新されることにより再描画が発生します。</a:t>
            </a:r>
            <a:endParaRPr lang="en-US" altLang="ja-JP" dirty="0"/>
          </a:p>
        </p:txBody>
      </p:sp>
      <p:pic>
        <p:nvPicPr>
          <p:cNvPr id="39" name="Picture 2" descr="ãã¯ããã³ï¼ç·ãã¯ã¿ã¤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2091" y="3244104"/>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211" y="4503807"/>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7209662" y="4882777"/>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1</a:t>
            </a:r>
            <a:endParaRPr lang="ja-JP" altLang="en-US" sz="1400" dirty="0"/>
          </a:p>
        </p:txBody>
      </p:sp>
      <p:sp>
        <p:nvSpPr>
          <p:cNvPr id="45" name="正方形/長方形 44"/>
          <p:cNvSpPr/>
          <p:nvPr/>
        </p:nvSpPr>
        <p:spPr>
          <a:xfrm>
            <a:off x="7574050" y="5184449"/>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33" name="テキスト ボックス 32"/>
          <p:cNvSpPr txBox="1"/>
          <p:nvPr/>
        </p:nvSpPr>
        <p:spPr>
          <a:xfrm>
            <a:off x="2718009" y="4464895"/>
            <a:ext cx="5018011" cy="369332"/>
          </a:xfrm>
          <a:prstGeom prst="rect">
            <a:avLst/>
          </a:prstGeom>
          <a:noFill/>
        </p:spPr>
        <p:txBody>
          <a:bodyPr wrap="square" rtlCol="0">
            <a:spAutoFit/>
          </a:bodyPr>
          <a:lstStyle/>
          <a:p>
            <a:pPr algn="ctr"/>
            <a:r>
              <a:rPr kumimoji="1" lang="en-US" altLang="ja-JP" dirty="0" smtClean="0">
                <a:solidFill>
                  <a:srgbClr val="FF0000"/>
                </a:solidFill>
              </a:rPr>
              <a:t>state</a:t>
            </a:r>
            <a:r>
              <a:rPr kumimoji="1" lang="ja-JP" altLang="en-US" dirty="0" smtClean="0">
                <a:solidFill>
                  <a:srgbClr val="FF0000"/>
                </a:solidFill>
              </a:rPr>
              <a:t>の更新処理をトリガーに再描画発生</a:t>
            </a:r>
            <a:endParaRPr kumimoji="1" lang="ja-JP" altLang="en-US" dirty="0">
              <a:solidFill>
                <a:srgbClr val="FF0000"/>
              </a:solidFill>
            </a:endParaRPr>
          </a:p>
        </p:txBody>
      </p:sp>
    </p:spTree>
    <p:extLst>
      <p:ext uri="{BB962C8B-B14F-4D97-AF65-F5344CB8AC3E}">
        <p14:creationId xmlns:p14="http://schemas.microsoft.com/office/powerpoint/2010/main" val="350311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と</a:t>
            </a:r>
            <a:r>
              <a:rPr lang="en-US" altLang="ja-JP" dirty="0" smtClean="0"/>
              <a:t>state</a:t>
            </a:r>
            <a:r>
              <a:rPr lang="ja-JP" altLang="en-US" dirty="0" smtClean="0"/>
              <a:t>の特徴まとめ</a:t>
            </a:r>
            <a:endParaRPr kumimoji="1" lang="ja-JP" altLang="en-US" dirty="0"/>
          </a:p>
        </p:txBody>
      </p:sp>
      <p:sp>
        <p:nvSpPr>
          <p:cNvPr id="27"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props</a:t>
            </a:r>
            <a:r>
              <a:rPr lang="ja-JP" altLang="en-US" dirty="0" smtClean="0"/>
              <a:t>及び</a:t>
            </a:r>
            <a:r>
              <a:rPr lang="en-US" altLang="ja-JP" dirty="0" smtClean="0"/>
              <a:t>state</a:t>
            </a:r>
            <a:r>
              <a:rPr lang="ja-JP" altLang="en-US" dirty="0" smtClean="0"/>
              <a:t>の特徴を以下の表にまとめます。</a:t>
            </a:r>
            <a:endParaRPr lang="en-US" altLang="ja-JP" dirty="0"/>
          </a:p>
        </p:txBody>
      </p:sp>
      <p:graphicFrame>
        <p:nvGraphicFramePr>
          <p:cNvPr id="13" name="表 12"/>
          <p:cNvGraphicFramePr>
            <a:graphicFrameLocks noGrp="1"/>
          </p:cNvGraphicFramePr>
          <p:nvPr>
            <p:extLst/>
          </p:nvPr>
        </p:nvGraphicFramePr>
        <p:xfrm>
          <a:off x="431799" y="2226328"/>
          <a:ext cx="11379201" cy="3706585"/>
        </p:xfrm>
        <a:graphic>
          <a:graphicData uri="http://schemas.openxmlformats.org/drawingml/2006/table">
            <a:tbl>
              <a:tblPr firstRow="1" bandRow="1">
                <a:tableStyleId>{5C22544A-7EE6-4342-B048-85BDC9FD1C3A}</a:tableStyleId>
              </a:tblPr>
              <a:tblGrid>
                <a:gridCol w="1776380">
                  <a:extLst>
                    <a:ext uri="{9D8B030D-6E8A-4147-A177-3AD203B41FA5}">
                      <a16:colId xmlns:a16="http://schemas.microsoft.com/office/drawing/2014/main" val="3381579096"/>
                    </a:ext>
                  </a:extLst>
                </a:gridCol>
                <a:gridCol w="4105072">
                  <a:extLst>
                    <a:ext uri="{9D8B030D-6E8A-4147-A177-3AD203B41FA5}">
                      <a16:colId xmlns:a16="http://schemas.microsoft.com/office/drawing/2014/main" val="447131743"/>
                    </a:ext>
                  </a:extLst>
                </a:gridCol>
                <a:gridCol w="5497749">
                  <a:extLst>
                    <a:ext uri="{9D8B030D-6E8A-4147-A177-3AD203B41FA5}">
                      <a16:colId xmlns:a16="http://schemas.microsoft.com/office/drawing/2014/main" val="3744254712"/>
                    </a:ext>
                  </a:extLst>
                </a:gridCol>
              </a:tblGrid>
              <a:tr h="845717">
                <a:tc>
                  <a:txBody>
                    <a:bodyPr/>
                    <a:lstStyle/>
                    <a:p>
                      <a:pPr algn="ctr"/>
                      <a:r>
                        <a:rPr kumimoji="1" lang="ja-JP" altLang="en-US" b="0" dirty="0" smtClean="0"/>
                        <a:t>オブジェクト</a:t>
                      </a:r>
                      <a:endParaRPr kumimoji="1" lang="ja-JP" altLang="en-US" b="0" dirty="0"/>
                    </a:p>
                  </a:txBody>
                  <a:tcPr anchor="ctr">
                    <a:solidFill>
                      <a:srgbClr val="3399FF"/>
                    </a:solidFill>
                  </a:tcPr>
                </a:tc>
                <a:tc>
                  <a:txBody>
                    <a:bodyPr/>
                    <a:lstStyle/>
                    <a:p>
                      <a:pPr algn="ctr"/>
                      <a:r>
                        <a:rPr kumimoji="1" lang="ja-JP" altLang="en-US" b="0" dirty="0" smtClean="0">
                          <a:solidFill>
                            <a:schemeClr val="bg1"/>
                          </a:solidFill>
                        </a:rPr>
                        <a:t>値の設定タイミング</a:t>
                      </a:r>
                      <a:endParaRPr kumimoji="1" lang="ja-JP" altLang="en-US" b="0" dirty="0">
                        <a:solidFill>
                          <a:schemeClr val="bg1"/>
                        </a:solidFill>
                      </a:endParaRPr>
                    </a:p>
                  </a:txBody>
                  <a:tcPr anchor="ctr">
                    <a:solidFill>
                      <a:srgbClr val="3399FF"/>
                    </a:solidFill>
                  </a:tcPr>
                </a:tc>
                <a:tc>
                  <a:txBody>
                    <a:bodyPr/>
                    <a:lstStyle/>
                    <a:p>
                      <a:pPr marL="0" algn="ctr" defTabSz="914400" rtl="0" eaLnBrk="1" latinLnBrk="0" hangingPunct="1"/>
                      <a:r>
                        <a:rPr kumimoji="1" lang="ja-JP" altLang="en-US" sz="1800" b="0" kern="1200" dirty="0" smtClean="0">
                          <a:solidFill>
                            <a:schemeClr val="bg1"/>
                          </a:solidFill>
                          <a:latin typeface="+mn-lt"/>
                          <a:ea typeface="+mn-ea"/>
                          <a:cs typeface="+mn-cs"/>
                        </a:rPr>
                        <a:t>値の変更可否</a:t>
                      </a:r>
                      <a:endParaRPr kumimoji="1" lang="ja-JP" altLang="en-US" sz="1800" b="0" kern="1200" dirty="0">
                        <a:solidFill>
                          <a:schemeClr val="bg1"/>
                        </a:solidFill>
                        <a:latin typeface="+mn-lt"/>
                        <a:ea typeface="+mn-ea"/>
                        <a:cs typeface="+mn-cs"/>
                      </a:endParaRPr>
                    </a:p>
                  </a:txBody>
                  <a:tcPr anchor="ctr">
                    <a:solidFill>
                      <a:srgbClr val="3399FF"/>
                    </a:solidFill>
                  </a:tcPr>
                </a:tc>
                <a:extLst>
                  <a:ext uri="{0D108BD9-81ED-4DB2-BD59-A6C34878D82A}">
                    <a16:rowId xmlns:a16="http://schemas.microsoft.com/office/drawing/2014/main" val="3735428000"/>
                  </a:ext>
                </a:extLst>
              </a:tr>
              <a:tr h="1430434">
                <a:tc>
                  <a:txBody>
                    <a:bodyPr/>
                    <a:lstStyle/>
                    <a:p>
                      <a:pPr algn="ctr"/>
                      <a:r>
                        <a:rPr kumimoji="1" lang="en-US" altLang="ja-JP" dirty="0" smtClean="0"/>
                        <a:t>props</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コンポーネント呼出し時に設定</a:t>
                      </a:r>
                      <a:endParaRPr kumimoji="1" lang="en-US" altLang="ja-JP" dirty="0" smtClean="0"/>
                    </a:p>
                    <a:p>
                      <a:pPr algn="ctr"/>
                      <a:r>
                        <a:rPr kumimoji="1" lang="en-US" altLang="ja-JP" dirty="0" smtClean="0"/>
                        <a:t>(</a:t>
                      </a:r>
                      <a:r>
                        <a:rPr kumimoji="1" lang="ja-JP" altLang="en-US" dirty="0" smtClean="0"/>
                        <a:t>呼出し元の値が設定される</a:t>
                      </a:r>
                      <a:r>
                        <a:rPr kumimoji="1" lang="en-US" altLang="ja-JP" dirty="0" smtClean="0"/>
                        <a:t>)</a:t>
                      </a:r>
                    </a:p>
                  </a:txBody>
                  <a:tcPr anchor="ctr">
                    <a:solidFill>
                      <a:schemeClr val="accent1">
                        <a:lumMod val="20000"/>
                        <a:lumOff val="80000"/>
                      </a:schemeClr>
                    </a:solidFill>
                  </a:tcPr>
                </a:tc>
                <a:tc>
                  <a:txBody>
                    <a:bodyPr/>
                    <a:lstStyle/>
                    <a:p>
                      <a:pPr algn="ctr"/>
                      <a:r>
                        <a:rPr kumimoji="1" lang="ja-JP" altLang="en-US" dirty="0" smtClean="0"/>
                        <a:t>変更不可</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1814072756"/>
                  </a:ext>
                </a:extLst>
              </a:tr>
              <a:tr h="1430434">
                <a:tc>
                  <a:txBody>
                    <a:bodyPr/>
                    <a:lstStyle/>
                    <a:p>
                      <a:pPr algn="ctr"/>
                      <a:r>
                        <a:rPr kumimoji="1" lang="en-US" altLang="ja-JP" dirty="0" smtClean="0"/>
                        <a:t>state</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コンポーネント作成後に設定</a:t>
                      </a:r>
                      <a:endParaRPr kumimoji="1" lang="en-US" altLang="ja-JP" dirty="0" smtClean="0"/>
                    </a:p>
                    <a:p>
                      <a:pPr algn="ctr"/>
                      <a:r>
                        <a:rPr kumimoji="1" lang="en-US" altLang="ja-JP" dirty="0" smtClean="0"/>
                        <a:t>(</a:t>
                      </a:r>
                      <a:r>
                        <a:rPr kumimoji="1" lang="ja-JP" altLang="en-US" dirty="0" smtClean="0"/>
                        <a:t>コンポーネント内部で値を設定する</a:t>
                      </a:r>
                      <a:r>
                        <a:rPr kumimoji="1" lang="en-US" altLang="ja-JP" dirty="0" smtClean="0"/>
                        <a:t>)</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変更可能</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2187006364"/>
                  </a:ext>
                </a:extLst>
              </a:tr>
            </a:tbl>
          </a:graphicData>
        </a:graphic>
      </p:graphicFrame>
    </p:spTree>
    <p:extLst>
      <p:ext uri="{BB962C8B-B14F-4D97-AF65-F5344CB8AC3E}">
        <p14:creationId xmlns:p14="http://schemas.microsoft.com/office/powerpoint/2010/main" val="300206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2-5.</a:t>
            </a:r>
            <a:r>
              <a:rPr lang="ja-JP" altLang="en-US" dirty="0"/>
              <a:t> </a:t>
            </a:r>
            <a:r>
              <a:rPr lang="en-US" altLang="ja-JP" dirty="0"/>
              <a:t>React</a:t>
            </a:r>
            <a:r>
              <a:rPr lang="ja-JP" altLang="en-US" dirty="0"/>
              <a:t>の開発環境構築手順</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a:t>
            </a:r>
            <a:r>
              <a:rPr lang="ja-JP" altLang="en-US" dirty="0"/>
              <a:t>実際</a:t>
            </a:r>
            <a:r>
              <a:rPr lang="ja-JP" altLang="en-US" dirty="0" smtClean="0"/>
              <a:t>に</a:t>
            </a:r>
            <a:r>
              <a:rPr lang="en-US" altLang="ja-JP" dirty="0" smtClean="0"/>
              <a:t>React</a:t>
            </a:r>
            <a:r>
              <a:rPr lang="ja-JP" altLang="en-US" dirty="0" smtClean="0"/>
              <a:t>を使用して開発を行うための環境構築手順について説明していきます。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モジュールの導入</a:t>
            </a:r>
            <a:endParaRPr lang="ja-JP" altLang="en-US" dirty="0"/>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Node.js</a:t>
            </a:r>
            <a:r>
              <a:rPr lang="ja-JP" altLang="en-US" dirty="0" smtClean="0"/>
              <a:t>の導入</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プロジェクトの作成</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その</a:t>
            </a:r>
            <a:r>
              <a:rPr lang="ja-JP" altLang="en-US" dirty="0"/>
              <a:t>他</a:t>
            </a:r>
          </a:p>
        </p:txBody>
      </p:sp>
    </p:spTree>
    <p:extLst>
      <p:ext uri="{BB962C8B-B14F-4D97-AF65-F5344CB8AC3E}">
        <p14:creationId xmlns:p14="http://schemas.microsoft.com/office/powerpoint/2010/main" val="385464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1-1</a:t>
            </a:r>
            <a:r>
              <a:rPr lang="en-US" altLang="ja-JP" dirty="0" smtClean="0"/>
              <a:t>. </a:t>
            </a:r>
            <a:r>
              <a:rPr lang="ja-JP" altLang="en-US" dirty="0" smtClean="0"/>
              <a:t>まず</a:t>
            </a:r>
            <a:r>
              <a:rPr lang="ja-JP" altLang="en-US" dirty="0" smtClean="0"/>
              <a:t>はじめに</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318416"/>
            <a:ext cx="11379201" cy="1303486"/>
          </a:xfrm>
          <a:solidFill>
            <a:schemeClr val="accent1">
              <a:lumMod val="20000"/>
              <a:lumOff val="80000"/>
            </a:schemeClr>
          </a:solidFill>
          <a:ln>
            <a:solidFill>
              <a:schemeClr val="accent1"/>
            </a:solidFill>
          </a:ln>
        </p:spPr>
        <p:txBody>
          <a:bodyPr anchor="ctr"/>
          <a:lstStyle/>
          <a:p>
            <a:pPr marL="0" indent="0">
              <a:buNone/>
            </a:pPr>
            <a:r>
              <a:rPr lang="ja-JP" altLang="en-US" dirty="0"/>
              <a:t>本資料</a:t>
            </a:r>
            <a:r>
              <a:rPr lang="ja-JP" altLang="en-US" dirty="0"/>
              <a:t>は、</a:t>
            </a:r>
            <a:r>
              <a:rPr lang="en-US" altLang="ja-JP" dirty="0"/>
              <a:t>2018</a:t>
            </a:r>
            <a:r>
              <a:rPr lang="ja-JP" altLang="en-US" dirty="0"/>
              <a:t>年</a:t>
            </a:r>
            <a:r>
              <a:rPr lang="en-US" altLang="ja-JP" dirty="0"/>
              <a:t>4</a:t>
            </a:r>
            <a:r>
              <a:rPr lang="ja-JP" altLang="en-US" dirty="0"/>
              <a:t>月から</a:t>
            </a:r>
            <a:r>
              <a:rPr lang="en-US" altLang="ja-JP" dirty="0"/>
              <a:t>2019</a:t>
            </a:r>
            <a:r>
              <a:rPr lang="ja-JP" altLang="en-US" dirty="0"/>
              <a:t>年</a:t>
            </a:r>
            <a:r>
              <a:rPr lang="en-US" altLang="ja-JP" dirty="0"/>
              <a:t>3</a:t>
            </a:r>
            <a:r>
              <a:rPr lang="ja-JP" altLang="en-US" dirty="0"/>
              <a:t>月までの</a:t>
            </a:r>
            <a:r>
              <a:rPr lang="en-US" altLang="ja-JP" dirty="0"/>
              <a:t>1</a:t>
            </a:r>
            <a:r>
              <a:rPr lang="ja-JP" altLang="en-US" dirty="0"/>
              <a:t>年の期間を使用し、</a:t>
            </a:r>
            <a:endParaRPr lang="en-US" altLang="ja-JP" dirty="0"/>
          </a:p>
          <a:p>
            <a:pPr marL="0" indent="0">
              <a:buNone/>
            </a:pPr>
            <a:r>
              <a:rPr lang="ja-JP" altLang="en-US" dirty="0"/>
              <a:t>入社</a:t>
            </a:r>
            <a:r>
              <a:rPr lang="en-US" altLang="ja-JP" dirty="0"/>
              <a:t>3</a:t>
            </a:r>
            <a:r>
              <a:rPr lang="ja-JP" altLang="en-US" dirty="0"/>
              <a:t>年目と</a:t>
            </a:r>
            <a:r>
              <a:rPr lang="en-US" altLang="ja-JP" dirty="0"/>
              <a:t>4</a:t>
            </a:r>
            <a:r>
              <a:rPr lang="ja-JP" altLang="en-US" dirty="0"/>
              <a:t>年目の社員で「</a:t>
            </a:r>
            <a:r>
              <a:rPr lang="en-US" altLang="ja-JP" dirty="0"/>
              <a:t>React</a:t>
            </a:r>
            <a:r>
              <a:rPr lang="ja-JP" altLang="en-US" dirty="0"/>
              <a:t>を用いたスマホアプリケーション開発」</a:t>
            </a:r>
            <a:endParaRPr lang="en-US" altLang="ja-JP" dirty="0"/>
          </a:p>
          <a:p>
            <a:pPr marL="0" indent="0">
              <a:buNone/>
            </a:pPr>
            <a:r>
              <a:rPr lang="ja-JP" altLang="en-US" dirty="0"/>
              <a:t>をテーマに学習を行い、まとめた資料です。</a:t>
            </a:r>
            <a:endParaRPr lang="en-US" altLang="ja-JP"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177734"/>
            <a:ext cx="11379201" cy="3731887"/>
          </a:xfrm>
        </p:spPr>
        <p:txBody>
          <a:bodyPr>
            <a:normAutofit/>
          </a:bodyPr>
          <a:lstStyle/>
          <a:p>
            <a:pPr marL="0" indent="0">
              <a:buFont typeface="Wingdings" pitchFamily="2" charset="2"/>
              <a:buChar char="l"/>
            </a:pPr>
            <a:r>
              <a:rPr lang="en-US" altLang="ja-JP" sz="1800" dirty="0" smtClean="0"/>
              <a:t>Node.js</a:t>
            </a:r>
            <a:r>
              <a:rPr lang="ja-JP" altLang="en-US" sz="1800" dirty="0" smtClean="0"/>
              <a:t>とは</a:t>
            </a:r>
            <a:endParaRPr lang="en-US" altLang="ja-JP" sz="1800" dirty="0" smtClean="0"/>
          </a:p>
          <a:p>
            <a:pPr marL="0" indent="0">
              <a:buNone/>
            </a:pPr>
            <a:r>
              <a:rPr kumimoji="1" lang="ja-JP" altLang="en-US" sz="1800" dirty="0" smtClean="0"/>
              <a:t>　・</a:t>
            </a:r>
            <a:r>
              <a:rPr lang="ja-JP" altLang="en-US" sz="1800" dirty="0" smtClean="0"/>
              <a:t>サーバーサイドで動く</a:t>
            </a:r>
            <a:r>
              <a:rPr lang="en-US" altLang="ja-JP" sz="1800" dirty="0" smtClean="0"/>
              <a:t>JavaScript</a:t>
            </a:r>
          </a:p>
          <a:p>
            <a:pPr marL="0" indent="0">
              <a:buNone/>
            </a:pPr>
            <a:r>
              <a:rPr lang="ja-JP" altLang="en-US" sz="1800" dirty="0" smtClean="0"/>
              <a:t>　・「</a:t>
            </a:r>
            <a:r>
              <a:rPr lang="en-US" altLang="ja-JP" sz="1800" dirty="0" err="1" smtClean="0"/>
              <a:t>npm</a:t>
            </a:r>
            <a:r>
              <a:rPr lang="ja-JP" altLang="en-US" sz="1800" dirty="0" smtClean="0"/>
              <a:t>」という</a:t>
            </a:r>
            <a:r>
              <a:rPr lang="en-US" altLang="ja-JP" sz="1800" dirty="0" smtClean="0"/>
              <a:t>Node.js</a:t>
            </a:r>
            <a:r>
              <a:rPr lang="ja-JP" altLang="en-US" sz="1800" dirty="0" smtClean="0"/>
              <a:t>のパッケージを管理するツールがあります。</a:t>
            </a:r>
            <a:endParaRPr lang="en-US" altLang="ja-JP" sz="1800" dirty="0" smtClean="0"/>
          </a:p>
          <a:p>
            <a:pPr marL="0" indent="0">
              <a:buNone/>
            </a:pPr>
            <a:endParaRPr kumimoji="1" lang="en-US" altLang="ja-JP" sz="1800" dirty="0" smtClean="0"/>
          </a:p>
          <a:p>
            <a:pPr marL="0" indent="0">
              <a:buFont typeface="Wingdings" pitchFamily="2" charset="2"/>
              <a:buChar char="l"/>
            </a:pPr>
            <a:r>
              <a:rPr lang="ja-JP" altLang="en-US" sz="1800" dirty="0" smtClean="0"/>
              <a:t>特徴</a:t>
            </a:r>
            <a:endParaRPr lang="en-US" altLang="ja-JP" sz="1800" dirty="0" smtClean="0"/>
          </a:p>
          <a:p>
            <a:pPr marL="0" indent="0">
              <a:buNone/>
            </a:pPr>
            <a:r>
              <a:rPr lang="ja-JP" altLang="en-US" sz="1800" dirty="0" smtClean="0"/>
              <a:t>　・非同期処理のため、</a:t>
            </a:r>
            <a:r>
              <a:rPr lang="en-US" altLang="ja-JP" sz="1800" dirty="0" smtClean="0"/>
              <a:t>I/O</a:t>
            </a:r>
            <a:r>
              <a:rPr lang="ja-JP" altLang="en-US" sz="1800" dirty="0" smtClean="0"/>
              <a:t>の処理結果を待たずに処理を進めることができます。</a:t>
            </a:r>
            <a:endParaRPr lang="en-US" altLang="ja-JP" sz="1800" dirty="0" smtClean="0"/>
          </a:p>
          <a:p>
            <a:pPr marL="0" indent="0">
              <a:buNone/>
            </a:pPr>
            <a:r>
              <a:rPr lang="ja-JP" altLang="en-US" sz="1800" dirty="0" smtClean="0"/>
              <a:t>　・シングルスレッドのため、メモリ消費が少なく、切替が</a:t>
            </a:r>
            <a:r>
              <a:rPr lang="ja-JP" altLang="en-US" sz="1800" smtClean="0"/>
              <a:t>少ないので処理が速い</a:t>
            </a:r>
            <a:r>
              <a:rPr lang="ja-JP" altLang="en-US" sz="1800" dirty="0" smtClean="0"/>
              <a:t>です。</a:t>
            </a:r>
            <a:endParaRPr lang="en-US" altLang="ja-JP" sz="1800" dirty="0" smtClean="0"/>
          </a:p>
          <a:p>
            <a:pPr marL="0" indent="0">
              <a:buNone/>
            </a:pPr>
            <a:r>
              <a:rPr lang="ja-JP" altLang="en-US" sz="1800" dirty="0" smtClean="0"/>
              <a:t>　　など</a:t>
            </a:r>
            <a:endParaRPr lang="en-US" altLang="ja-JP" sz="1800" dirty="0" smtClean="0"/>
          </a:p>
          <a:p>
            <a:pPr marL="0" indent="0">
              <a:buNone/>
            </a:pPr>
            <a:endParaRPr kumimoji="1" lang="en-US" altLang="ja-JP" sz="1800" dirty="0" smtClean="0"/>
          </a:p>
        </p:txBody>
      </p:sp>
      <p:sp>
        <p:nvSpPr>
          <p:cNvPr id="6" name="コンテンツ プレースホルダー 3"/>
          <p:cNvSpPr txBox="1">
            <a:spLocks/>
          </p:cNvSpPr>
          <p:nvPr/>
        </p:nvSpPr>
        <p:spPr>
          <a:xfrm>
            <a:off x="403664" y="5044944"/>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Font typeface="Wingdings" pitchFamily="2" charset="2"/>
              <a:buChar char="l"/>
            </a:pPr>
            <a:r>
              <a:rPr lang="ja-JP" altLang="en-US" dirty="0" smtClean="0"/>
              <a:t>前提</a:t>
            </a:r>
            <a:endParaRPr lang="en-US" altLang="ja-JP" dirty="0" smtClean="0"/>
          </a:p>
          <a:p>
            <a:r>
              <a:rPr lang="ja-JP" altLang="en-US" dirty="0"/>
              <a:t>　</a:t>
            </a:r>
            <a:r>
              <a:rPr lang="ja-JP" altLang="en-US" dirty="0" smtClean="0"/>
              <a:t>・</a:t>
            </a:r>
            <a:r>
              <a:rPr lang="en-US" altLang="ja-JP" dirty="0" smtClean="0"/>
              <a:t>Windows</a:t>
            </a:r>
            <a:r>
              <a:rPr lang="ja-JP" altLang="en-US" dirty="0" smtClean="0"/>
              <a:t>環境であること。</a:t>
            </a:r>
            <a:endParaRPr lang="en-US" altLang="ja-JP" dirty="0" smtClean="0"/>
          </a:p>
          <a:p>
            <a:r>
              <a:rPr lang="ja-JP" altLang="en-US" dirty="0"/>
              <a:t>　</a:t>
            </a:r>
            <a:r>
              <a:rPr lang="ja-JP" altLang="en-US" dirty="0" smtClean="0"/>
              <a:t>・</a:t>
            </a:r>
            <a:r>
              <a:rPr lang="en-US" altLang="ja-JP" dirty="0" smtClean="0"/>
              <a:t>JDK</a:t>
            </a:r>
            <a:r>
              <a:rPr lang="ja-JP" altLang="en-US" dirty="0" smtClean="0"/>
              <a:t>が導入済みであること。</a:t>
            </a:r>
            <a:endParaRPr lang="en-US" altLang="ja-JP" dirty="0"/>
          </a:p>
        </p:txBody>
      </p:sp>
    </p:spTree>
    <p:extLst>
      <p:ext uri="{BB962C8B-B14F-4D97-AF65-F5344CB8AC3E}">
        <p14:creationId xmlns:p14="http://schemas.microsoft.com/office/powerpoint/2010/main" val="295166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3"/>
            <a:ext cx="11379201" cy="1814843"/>
          </a:xfrm>
        </p:spPr>
        <p:txBody>
          <a:bodyPr>
            <a:noAutofit/>
          </a:bodyPr>
          <a:lstStyle/>
          <a:p>
            <a:pPr marL="0" indent="0">
              <a:buFont typeface="Wingdings" pitchFamily="2" charset="2"/>
              <a:buChar char="l"/>
            </a:pPr>
            <a:r>
              <a:rPr lang="ja-JP" altLang="en-US" sz="1800" dirty="0" smtClean="0"/>
              <a:t>以下</a:t>
            </a:r>
            <a:r>
              <a:rPr lang="ja-JP" altLang="en-US" sz="1800" dirty="0"/>
              <a:t>のサイト</a:t>
            </a:r>
            <a:r>
              <a:rPr lang="ja-JP" altLang="en-US" sz="1800" dirty="0" smtClean="0"/>
              <a:t>より</a:t>
            </a:r>
            <a:r>
              <a:rPr lang="en-US" altLang="ja-JP" sz="1800" dirty="0" smtClean="0"/>
              <a:t>Node.js</a:t>
            </a:r>
            <a:r>
              <a:rPr lang="ja-JP" altLang="en-US" sz="1800" dirty="0" smtClean="0"/>
              <a:t>のインストーラを任意のフォルダにダウンロードします。</a:t>
            </a:r>
            <a:endParaRPr lang="en-US" altLang="ja-JP" sz="1800" dirty="0"/>
          </a:p>
          <a:p>
            <a:pPr marL="0" indent="0">
              <a:buNone/>
            </a:pPr>
            <a:r>
              <a:rPr lang="ja-JP" altLang="en-US" sz="1800" dirty="0" smtClean="0"/>
              <a:t>　　</a:t>
            </a:r>
            <a:r>
              <a:rPr lang="en-US" altLang="ja-JP" sz="1800" dirty="0" smtClean="0"/>
              <a:t>https</a:t>
            </a:r>
            <a:r>
              <a:rPr lang="en-US" altLang="ja-JP" sz="1800" dirty="0"/>
              <a:t>://nodejs.org/en/download/</a:t>
            </a:r>
            <a:endParaRPr lang="ja-JP" altLang="en-US" sz="1800" dirty="0"/>
          </a:p>
          <a:p>
            <a:pPr marL="0" indent="0">
              <a:buNone/>
            </a:pPr>
            <a:endParaRPr lang="en-US" altLang="ja-JP" sz="1800" dirty="0" smtClean="0"/>
          </a:p>
          <a:p>
            <a:pPr marL="0" indent="0">
              <a:buNone/>
            </a:pPr>
            <a:r>
              <a:rPr lang="ja-JP" altLang="en-US" sz="1800" dirty="0" smtClean="0"/>
              <a:t>ダウンロード完了後、インストーラを起動し、選択肢はデフォルトのまま、「</a:t>
            </a:r>
            <a:r>
              <a:rPr lang="en-US" altLang="ja-JP" sz="1800" dirty="0" smtClean="0"/>
              <a:t>Next</a:t>
            </a:r>
            <a:r>
              <a:rPr lang="ja-JP" altLang="en-US" sz="1800" dirty="0" smtClean="0"/>
              <a:t>」ボタンを押下していくことでインストールが完了します。</a:t>
            </a:r>
          </a:p>
          <a:p>
            <a:pPr marL="0" indent="0">
              <a:buNone/>
            </a:pPr>
            <a:endParaRPr lang="en-US" altLang="ja-JP" sz="1800" dirty="0" smtClean="0"/>
          </a:p>
        </p:txBody>
      </p:sp>
      <p:pic>
        <p:nvPicPr>
          <p:cNvPr id="5" name="図 4"/>
          <p:cNvPicPr>
            <a:picLocks noChangeAspect="1"/>
          </p:cNvPicPr>
          <p:nvPr/>
        </p:nvPicPr>
        <p:blipFill>
          <a:blip r:embed="rId2" cstate="print"/>
          <a:stretch>
            <a:fillRect/>
          </a:stretch>
        </p:blipFill>
        <p:spPr>
          <a:xfrm>
            <a:off x="2636549" y="3158836"/>
            <a:ext cx="7325532" cy="3334414"/>
          </a:xfrm>
          <a:prstGeom prst="rect">
            <a:avLst/>
          </a:prstGeom>
          <a:ln>
            <a:solidFill>
              <a:schemeClr val="tx1"/>
            </a:solidFill>
          </a:ln>
        </p:spPr>
      </p:pic>
      <p:sp>
        <p:nvSpPr>
          <p:cNvPr id="6" name="正方形/長方形 5"/>
          <p:cNvSpPr/>
          <p:nvPr/>
        </p:nvSpPr>
        <p:spPr>
          <a:xfrm>
            <a:off x="3633751" y="5247249"/>
            <a:ext cx="1768291" cy="6611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6" y="5567209"/>
            <a:ext cx="604434" cy="604434"/>
          </a:xfrm>
          <a:prstGeom prst="rect">
            <a:avLst/>
          </a:prstGeom>
        </p:spPr>
      </p:pic>
    </p:spTree>
    <p:extLst>
      <p:ext uri="{BB962C8B-B14F-4D97-AF65-F5344CB8AC3E}">
        <p14:creationId xmlns:p14="http://schemas.microsoft.com/office/powerpoint/2010/main" val="1691093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normAutofit/>
          </a:bodyPr>
          <a:lstStyle/>
          <a:p>
            <a:pPr marL="0" indent="0">
              <a:buFont typeface="Wingdings" pitchFamily="2" charset="2"/>
              <a:buChar char="l"/>
            </a:pPr>
            <a:r>
              <a:rPr kumimoji="1" lang="ja-JP" altLang="en-US" sz="1800" dirty="0" smtClean="0"/>
              <a:t>コマンドプロンプトで下記コマンドを実行し、インストールが成功したかを確認します。</a:t>
            </a:r>
            <a:endParaRPr kumimoji="1" lang="en-US" altLang="ja-JP" sz="1800" dirty="0" smtClean="0"/>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node </a:t>
            </a:r>
            <a:r>
              <a:rPr lang="en-US" altLang="ja-JP" dirty="0">
                <a:solidFill>
                  <a:schemeClr val="bg1"/>
                </a:solidFill>
              </a:rPr>
              <a:t>--version</a:t>
            </a:r>
            <a:endParaRPr lang="en-US" altLang="ja-JP" dirty="0" smtClean="0">
              <a:solidFill>
                <a:schemeClr val="bg1"/>
              </a:solidFill>
            </a:endParaRPr>
          </a:p>
        </p:txBody>
      </p:sp>
      <p:pic>
        <p:nvPicPr>
          <p:cNvPr id="8" name="図 7" descr="無題.png"/>
          <p:cNvPicPr>
            <a:picLocks noChangeAspect="1"/>
          </p:cNvPicPr>
          <p:nvPr/>
        </p:nvPicPr>
        <p:blipFill>
          <a:blip r:embed="rId2" cstate="print"/>
          <a:stretch>
            <a:fillRect/>
          </a:stretch>
        </p:blipFill>
        <p:spPr>
          <a:xfrm>
            <a:off x="395424" y="2787663"/>
            <a:ext cx="5245721" cy="3819999"/>
          </a:xfrm>
          <a:prstGeom prst="rect">
            <a:avLst/>
          </a:prstGeom>
        </p:spPr>
      </p:pic>
      <p:sp>
        <p:nvSpPr>
          <p:cNvPr id="11" name="線吹き出し 2 (枠付き) 10"/>
          <p:cNvSpPr/>
          <p:nvPr/>
        </p:nvSpPr>
        <p:spPr>
          <a:xfrm>
            <a:off x="5813915" y="3126040"/>
            <a:ext cx="3864657" cy="1178673"/>
          </a:xfrm>
          <a:prstGeom prst="borderCallout2">
            <a:avLst>
              <a:gd name="adj1" fmla="val 17750"/>
              <a:gd name="adj2" fmla="val 413"/>
              <a:gd name="adj3" fmla="val 2403"/>
              <a:gd name="adj4" fmla="val -57284"/>
              <a:gd name="adj5" fmla="val 23248"/>
              <a:gd name="adj6" fmla="val -1151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インストールしたバージョンが表示されれば成功です。</a:t>
            </a:r>
            <a:endParaRPr lang="en-US" altLang="ja-JP" dirty="0" smtClean="0">
              <a:solidFill>
                <a:schemeClr val="tx1"/>
              </a:solidFill>
            </a:endParaRPr>
          </a:p>
        </p:txBody>
      </p:sp>
      <p:sp>
        <p:nvSpPr>
          <p:cNvPr id="12" name="正方形/長方形 11"/>
          <p:cNvSpPr/>
          <p:nvPr/>
        </p:nvSpPr>
        <p:spPr>
          <a:xfrm>
            <a:off x="464235" y="3319975"/>
            <a:ext cx="717452" cy="211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93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13015" y="1129812"/>
            <a:ext cx="11164927" cy="741192"/>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コマンドプロンプトにて以下のコマンドを実行し、モジュールのインストールおよび確認を行います。</a:t>
            </a:r>
            <a:endParaRPr lang="en-US" altLang="ja-JP" sz="1800" dirty="0" smtClean="0"/>
          </a:p>
        </p:txBody>
      </p:sp>
      <p:sp>
        <p:nvSpPr>
          <p:cNvPr id="16" name="正方形/長方形 15"/>
          <p:cNvSpPr/>
          <p:nvPr/>
        </p:nvSpPr>
        <p:spPr>
          <a:xfrm>
            <a:off x="484880" y="2074017"/>
            <a:ext cx="11164927" cy="124596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install -g create-react-app</a:t>
            </a:r>
          </a:p>
          <a:p>
            <a:pPr marL="285750" indent="-285750">
              <a:buClr>
                <a:schemeClr val="bg1"/>
              </a:buClr>
            </a:pPr>
            <a:r>
              <a:rPr lang="en-US" altLang="ja-JP" dirty="0" smtClean="0">
                <a:solidFill>
                  <a:schemeClr val="bg1"/>
                </a:solidFill>
              </a:rPr>
              <a:t>$ create-react-app</a:t>
            </a:r>
            <a:r>
              <a:rPr lang="ja-JP" altLang="en-US" dirty="0" smtClean="0">
                <a:solidFill>
                  <a:schemeClr val="bg1"/>
                </a:solidFill>
              </a:rPr>
              <a:t> </a:t>
            </a:r>
            <a:r>
              <a:rPr lang="en-US" altLang="ja-JP" dirty="0" smtClean="0">
                <a:solidFill>
                  <a:schemeClr val="bg1"/>
                </a:solidFill>
              </a:rPr>
              <a:t>–v</a:t>
            </a:r>
          </a:p>
          <a:p>
            <a:pPr marL="285750" indent="-285750">
              <a:buClr>
                <a:schemeClr val="bg1"/>
              </a:buClr>
            </a:pPr>
            <a:endParaRPr lang="en-US" altLang="ja-JP" dirty="0" smtClean="0">
              <a:solidFill>
                <a:schemeClr val="bg1"/>
              </a:solidFill>
            </a:endParaRPr>
          </a:p>
        </p:txBody>
      </p:sp>
      <p:sp>
        <p:nvSpPr>
          <p:cNvPr id="9" name="正方形/長方形 8"/>
          <p:cNvSpPr/>
          <p:nvPr/>
        </p:nvSpPr>
        <p:spPr>
          <a:xfrm>
            <a:off x="484877" y="3667004"/>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のプロジェクト作成ツールです。必要なすべてのモジュールが内包されています。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グローバルインストールすることで、コマンドプロントでコマンド化することが可能となります。</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a:t>
            </a:r>
            <a:r>
              <a:rPr lang="en-US" altLang="ja-JP" dirty="0" smtClean="0">
                <a:solidFill>
                  <a:schemeClr val="tx1"/>
                </a:solidFill>
              </a:rPr>
              <a:t> ※</a:t>
            </a: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2450178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71305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a:t>
            </a:r>
            <a:r>
              <a:rPr lang="en-US" altLang="ja-JP" sz="1800" dirty="0" smtClean="0"/>
              <a:t>react</a:t>
            </a:r>
            <a:r>
              <a:rPr lang="ja-JP" altLang="en-US" sz="1800" dirty="0" smtClean="0"/>
              <a:t>プロジェクトを作成します。</a:t>
            </a:r>
            <a:endParaRPr lang="en-US" altLang="ja-JP" sz="1800" dirty="0" smtClean="0"/>
          </a:p>
        </p:txBody>
      </p:sp>
      <p:sp>
        <p:nvSpPr>
          <p:cNvPr id="16" name="正方形/長方形 15"/>
          <p:cNvSpPr/>
          <p:nvPr/>
        </p:nvSpPr>
        <p:spPr>
          <a:xfrm>
            <a:off x="555218" y="2172487"/>
            <a:ext cx="11164927" cy="158358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任意のディレクトリ</a:t>
            </a:r>
            <a:r>
              <a:rPr lang="en-US" altLang="ja-JP" dirty="0" smtClean="0">
                <a:solidFill>
                  <a:schemeClr val="bg1"/>
                </a:solidFill>
              </a:rPr>
              <a:t>]</a:t>
            </a:r>
          </a:p>
          <a:p>
            <a:pPr marL="285750" indent="-285750">
              <a:buClr>
                <a:schemeClr val="bg1"/>
              </a:buClr>
            </a:pPr>
            <a:r>
              <a:rPr lang="en-US" altLang="ja-JP" dirty="0" smtClean="0">
                <a:solidFill>
                  <a:schemeClr val="bg1"/>
                </a:solidFill>
              </a:rPr>
              <a:t>$ create-react-app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run eject</a:t>
            </a:r>
          </a:p>
        </p:txBody>
      </p:sp>
      <p:sp>
        <p:nvSpPr>
          <p:cNvPr id="10" name="正方形/長方形 9"/>
          <p:cNvSpPr/>
          <p:nvPr/>
        </p:nvSpPr>
        <p:spPr>
          <a:xfrm>
            <a:off x="555217" y="3951696"/>
            <a:ext cx="11164927" cy="2561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単に環境を構築できますが、デフォルトの設定を簡単にカスタマイズできないようになっています。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で必要なモジュールが不足しています。そのため、追加でモジュールをインストールした場合、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a:t>
            </a:r>
            <a:r>
              <a:rPr lang="en-US" altLang="ja-JP" dirty="0" smtClean="0">
                <a:solidFill>
                  <a:schemeClr val="tx1"/>
                </a:solidFill>
              </a:rPr>
              <a:t>build</a:t>
            </a:r>
            <a:r>
              <a:rPr lang="ja-JP" altLang="en-US" dirty="0" smtClean="0">
                <a:solidFill>
                  <a:schemeClr val="tx1"/>
                </a:solidFill>
              </a:rPr>
              <a:t>エラーとなります。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」に追加されます。</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127620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24773" y="1207825"/>
            <a:ext cx="11356919" cy="3645531"/>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en-US" altLang="ja-JP" sz="1800" dirty="0" smtClean="0"/>
              <a:t>React</a:t>
            </a:r>
            <a:r>
              <a:rPr lang="ja-JP" altLang="en-US" sz="1800" dirty="0" smtClean="0"/>
              <a:t>のプログラムを書くには、プログラミングに特化したテキストエディタを使うことをおすすめします。</a:t>
            </a:r>
            <a:endParaRPr lang="en-US" altLang="ja-JP" sz="1800" dirty="0" smtClean="0"/>
          </a:p>
          <a:p>
            <a:pPr marL="0" indent="0">
              <a:buNone/>
            </a:pPr>
            <a:r>
              <a:rPr lang="ja-JP" altLang="en-US" sz="1800" dirty="0" smtClean="0"/>
              <a:t>　以下のテキストエディタがおすすめです。</a:t>
            </a:r>
            <a:endParaRPr lang="en-US" altLang="ja-JP" sz="1800" dirty="0" smtClean="0"/>
          </a:p>
          <a:p>
            <a:pPr marL="0" indent="0">
              <a:buNone/>
            </a:pPr>
            <a:r>
              <a:rPr lang="ja-JP" altLang="en-US" sz="1800" dirty="0" smtClean="0"/>
              <a:t>　・</a:t>
            </a:r>
            <a:r>
              <a:rPr lang="en-US" altLang="ja-JP" sz="1800" dirty="0" smtClean="0"/>
              <a:t>Visual </a:t>
            </a:r>
            <a:r>
              <a:rPr lang="en-US" altLang="ja-JP" sz="1800" dirty="0"/>
              <a:t>Studio Code(</a:t>
            </a:r>
            <a:r>
              <a:rPr lang="en-US" altLang="ja-JP" sz="1800" dirty="0">
                <a:hlinkClick r:id="rId2"/>
              </a:rPr>
              <a:t>https://</a:t>
            </a:r>
            <a:r>
              <a:rPr lang="en-US" altLang="ja-JP" sz="1800" dirty="0" smtClean="0">
                <a:hlinkClick r:id="rId2"/>
              </a:rPr>
              <a:t>code.visualstudio.com/Download</a:t>
            </a:r>
            <a:r>
              <a:rPr lang="en-US" altLang="ja-JP" sz="1800" dirty="0" smtClean="0"/>
              <a:t>)</a:t>
            </a:r>
          </a:p>
          <a:p>
            <a:pPr marL="0" indent="0">
              <a:buNone/>
            </a:pPr>
            <a:r>
              <a:rPr lang="ja-JP" altLang="en-US" sz="1800" dirty="0" smtClean="0"/>
              <a:t>　　・</a:t>
            </a:r>
            <a:r>
              <a:rPr lang="en-US" altLang="ja-JP" sz="1800" dirty="0" smtClean="0"/>
              <a:t>MicroSoft</a:t>
            </a:r>
            <a:r>
              <a:rPr lang="ja-JP" altLang="en-US" sz="1800" dirty="0" smtClean="0"/>
              <a:t>が開発したオープンソースのプログラミング向けエディターで、無料で使用できます。</a:t>
            </a:r>
            <a:endParaRPr lang="en-US" altLang="ja-JP" sz="1800" dirty="0" smtClean="0"/>
          </a:p>
          <a:p>
            <a:pPr marL="0" indent="0">
              <a:buNone/>
            </a:pPr>
            <a:r>
              <a:rPr lang="ja-JP" altLang="en-US" sz="1800" dirty="0" smtClean="0"/>
              <a:t>　　・拡張機能（パッケージ）を入れなくても、最初から充実した機能を持っています。</a:t>
            </a:r>
            <a:endParaRPr lang="en-US" altLang="ja-JP" sz="1800" dirty="0" smtClean="0"/>
          </a:p>
          <a:p>
            <a:pPr marL="0" indent="0">
              <a:buNone/>
            </a:pPr>
            <a:endParaRPr lang="en-US" altLang="ja-JP" sz="1800" dirty="0" smtClean="0"/>
          </a:p>
          <a:p>
            <a:pPr marL="0" indent="0">
              <a:buFont typeface="Wingdings" pitchFamily="2" charset="2"/>
              <a:buChar char="l"/>
            </a:pPr>
            <a:r>
              <a:rPr lang="ja-JP" altLang="en-US" sz="1800" dirty="0" smtClean="0"/>
              <a:t>ブラウザは、開発用機能が使いやすい</a:t>
            </a:r>
            <a:r>
              <a:rPr lang="en-US" altLang="ja-JP" sz="1800" dirty="0" smtClean="0"/>
              <a:t>Google Chrome</a:t>
            </a:r>
            <a:r>
              <a:rPr lang="ja-JP" altLang="en-US" sz="1800" dirty="0" smtClean="0"/>
              <a:t>を使用しましょう。</a:t>
            </a:r>
            <a:endParaRPr lang="en-US" altLang="ja-JP" sz="1800" dirty="0" smtClean="0"/>
          </a:p>
          <a:p>
            <a:pPr marL="0" indent="0">
              <a:buNone/>
            </a:pPr>
            <a:r>
              <a:rPr lang="ja-JP" altLang="en-US" sz="1800" dirty="0" smtClean="0"/>
              <a:t>　開発ツールには</a:t>
            </a:r>
            <a:r>
              <a:rPr lang="en-US" altLang="ja-JP" sz="1800" dirty="0" smtClean="0"/>
              <a:t>Console</a:t>
            </a:r>
            <a:r>
              <a:rPr lang="ja-JP" altLang="en-US" sz="1800" dirty="0" err="1" smtClean="0"/>
              <a:t>、</a:t>
            </a:r>
            <a:r>
              <a:rPr lang="en-US" altLang="ja-JP" sz="1800" dirty="0" smtClean="0"/>
              <a:t>Source</a:t>
            </a:r>
            <a:r>
              <a:rPr lang="ja-JP" altLang="en-US" sz="1800" dirty="0" smtClean="0"/>
              <a:t>タブなどがあり、</a:t>
            </a:r>
            <a:r>
              <a:rPr lang="en-US" altLang="ja-JP" sz="1800" dirty="0" smtClean="0"/>
              <a:t>JavaScript</a:t>
            </a:r>
            <a:r>
              <a:rPr lang="ja-JP" altLang="en-US" sz="1800" dirty="0" smtClean="0"/>
              <a:t>のデバッグによく使われます。</a:t>
            </a:r>
            <a:endParaRPr lang="en-US" altLang="ja-JP" sz="1800" dirty="0" smtClean="0"/>
          </a:p>
          <a:p>
            <a:pPr marL="0" indent="0">
              <a:buNone/>
            </a:pPr>
            <a:endParaRPr lang="en-US" altLang="ja-JP" sz="1800" dirty="0" smtClean="0"/>
          </a:p>
        </p:txBody>
      </p:sp>
    </p:spTree>
    <p:extLst>
      <p:ext uri="{BB962C8B-B14F-4D97-AF65-F5344CB8AC3E}">
        <p14:creationId xmlns:p14="http://schemas.microsoft.com/office/powerpoint/2010/main" val="171447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a:t>
            </a:r>
            <a:endParaRPr kumimoji="1" lang="ja-JP" altLang="en-US" dirty="0"/>
          </a:p>
        </p:txBody>
      </p:sp>
      <p:sp>
        <p:nvSpPr>
          <p:cNvPr id="4" name="コンテンツ プレースホルダ 3"/>
          <p:cNvSpPr>
            <a:spLocks noGrp="1"/>
          </p:cNvSpPr>
          <p:nvPr>
            <p:ph sz="quarter" idx="13"/>
          </p:nvPr>
        </p:nvSpPr>
        <p:spPr/>
        <p:txBody>
          <a:bodyPr/>
          <a:lstStyle/>
          <a:p>
            <a:r>
              <a:rPr lang="ja-JP" altLang="en-US" dirty="0" smtClean="0"/>
              <a:t>本章では、前章までで学んだ知識を活用して実装できるアプリケーションについて説明していきます。</a:t>
            </a:r>
            <a:endParaRPr lang="en-US" altLang="ja-JP" dirty="0" smtClean="0"/>
          </a:p>
        </p:txBody>
      </p:sp>
      <p:sp>
        <p:nvSpPr>
          <p:cNvPr id="5" name="テキスト ボックス 4"/>
          <p:cNvSpPr txBox="1"/>
          <p:nvPr/>
        </p:nvSpPr>
        <p:spPr>
          <a:xfrm>
            <a:off x="456746" y="219810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Hello World</a:t>
            </a:r>
          </a:p>
        </p:txBody>
      </p:sp>
      <p:sp>
        <p:nvSpPr>
          <p:cNvPr id="7" name="テキスト ボックス 6"/>
          <p:cNvSpPr txBox="1"/>
          <p:nvPr/>
        </p:nvSpPr>
        <p:spPr>
          <a:xfrm>
            <a:off x="454398" y="2800680"/>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時計</a:t>
            </a:r>
            <a:endParaRPr lang="en-US" altLang="ja-JP" dirty="0" smtClean="0"/>
          </a:p>
        </p:txBody>
      </p:sp>
    </p:spTree>
    <p:extLst>
      <p:ext uri="{BB962C8B-B14F-4D97-AF65-F5344CB8AC3E}">
        <p14:creationId xmlns:p14="http://schemas.microsoft.com/office/powerpoint/2010/main" val="50876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2-5</a:t>
            </a:r>
            <a:r>
              <a:rPr lang="en-US" altLang="ja-JP" dirty="0" smtClean="0"/>
              <a:t>. </a:t>
            </a:r>
            <a:r>
              <a:rPr lang="ja-JP" altLang="en-US" dirty="0" smtClean="0"/>
              <a:t>簡単</a:t>
            </a:r>
            <a:r>
              <a:rPr lang="ja-JP" altLang="en-US" dirty="0" smtClean="0"/>
              <a:t>なサンプルソース　～</a:t>
            </a:r>
            <a:r>
              <a:rPr lang="en-US" altLang="ja-JP" dirty="0" smtClean="0"/>
              <a:t>Hello World</a:t>
            </a:r>
            <a:r>
              <a:rPr lang="ja-JP" altLang="en-US" dirty="0" smtClean="0"/>
              <a:t>～</a:t>
            </a:r>
            <a:endParaRPr kumimoji="1" lang="ja-JP" altLang="en-US" dirty="0"/>
          </a:p>
        </p:txBody>
      </p:sp>
      <p:sp>
        <p:nvSpPr>
          <p:cNvPr id="6" name="コンテンツ プレースホルダ 5"/>
          <p:cNvSpPr>
            <a:spLocks noGrp="1"/>
          </p:cNvSpPr>
          <p:nvPr>
            <p:ph sz="quarter" idx="13"/>
          </p:nvPr>
        </p:nvSpPr>
        <p:spPr>
          <a:xfrm>
            <a:off x="431799" y="1054099"/>
            <a:ext cx="11379201" cy="690295"/>
          </a:xfrm>
        </p:spPr>
        <p:txBody>
          <a:bodyPr>
            <a:normAutofit/>
          </a:bodyPr>
          <a:lstStyle/>
          <a:p>
            <a:r>
              <a:rPr lang="ja-JP" altLang="en-US" dirty="0" smtClean="0"/>
              <a:t>「</a:t>
            </a:r>
            <a:r>
              <a:rPr lang="en-US" altLang="ja-JP" dirty="0" smtClean="0"/>
              <a:t>Hello world</a:t>
            </a:r>
            <a:r>
              <a:rPr lang="ja-JP" altLang="en-US" dirty="0" smtClean="0"/>
              <a:t>」と表示させるアプリケーションについて説明していきます。</a:t>
            </a:r>
            <a:endParaRPr lang="en-US" altLang="ja-JP" dirty="0" smtClean="0"/>
          </a:p>
        </p:txBody>
      </p:sp>
      <p:pic>
        <p:nvPicPr>
          <p:cNvPr id="7" name="図 6"/>
          <p:cNvPicPr>
            <a:picLocks noChangeAspect="1"/>
          </p:cNvPicPr>
          <p:nvPr/>
        </p:nvPicPr>
        <p:blipFill>
          <a:blip r:embed="rId2" cstate="print"/>
          <a:srcRect r="26466" b="47037"/>
          <a:stretch>
            <a:fillRect/>
          </a:stretch>
        </p:blipFill>
        <p:spPr>
          <a:xfrm>
            <a:off x="631696" y="2723223"/>
            <a:ext cx="6692452" cy="2889786"/>
          </a:xfrm>
          <a:prstGeom prst="rect">
            <a:avLst/>
          </a:prstGeom>
        </p:spPr>
      </p:pic>
      <p:sp>
        <p:nvSpPr>
          <p:cNvPr id="5" name="テキスト ボックス 4"/>
          <p:cNvSpPr txBox="1"/>
          <p:nvPr/>
        </p:nvSpPr>
        <p:spPr>
          <a:xfrm>
            <a:off x="520504" y="215235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191004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a:xfrm>
            <a:off x="431799" y="1054100"/>
            <a:ext cx="11379201" cy="605888"/>
          </a:xfrm>
        </p:spPr>
        <p:txBody>
          <a:bodyPr/>
          <a:lstStyle/>
          <a:p>
            <a:r>
              <a:rPr kumimoji="1" lang="ja-JP" altLang="en-US" dirty="0" smtClean="0"/>
              <a:t>コンポーネントを定義します。</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10" name="コンテンツ プレースホルダー 3"/>
          <p:cNvSpPr txBox="1">
            <a:spLocks/>
          </p:cNvSpPr>
          <p:nvPr/>
        </p:nvSpPr>
        <p:spPr>
          <a:xfrm>
            <a:off x="466966" y="1899140"/>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Clsss</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App extends Component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&lt;h1&gt;Hello world&lt;/h1&gt;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743578" y="2048691"/>
            <a:ext cx="5862268" cy="1108334"/>
          </a:xfrm>
          <a:prstGeom prst="borderCallout2">
            <a:avLst>
              <a:gd name="adj1" fmla="val 12699"/>
              <a:gd name="adj2" fmla="val -382"/>
              <a:gd name="adj3" fmla="val 11395"/>
              <a:gd name="adj4" fmla="val -12361"/>
              <a:gd name="adj5" fmla="val 60060"/>
              <a:gd name="adj6" fmla="val -6635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solidFill>
              </a:rPr>
              <a:t>React.Component</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r>
              <a:rPr lang="en-US" altLang="ja-JP" dirty="0" smtClean="0">
                <a:solidFill>
                  <a:schemeClr val="tx1"/>
                </a:solidFill>
              </a:rPr>
              <a:t>Component</a:t>
            </a:r>
            <a:r>
              <a:rPr lang="ja-JP" altLang="en-US" dirty="0" smtClean="0">
                <a:solidFill>
                  <a:schemeClr val="tx1"/>
                </a:solidFill>
              </a:rPr>
              <a:t>のサブクラスで定義する必要のある唯一のメソッドです。</a:t>
            </a:r>
            <a:endParaRPr lang="en-US" altLang="ja-JP" dirty="0" smtClean="0">
              <a:solidFill>
                <a:schemeClr val="tx1"/>
              </a:solidFill>
            </a:endParaRPr>
          </a:p>
        </p:txBody>
      </p:sp>
      <p:sp>
        <p:nvSpPr>
          <p:cNvPr id="16" name="線吹き出し 2 (枠付き) 15"/>
          <p:cNvSpPr/>
          <p:nvPr/>
        </p:nvSpPr>
        <p:spPr>
          <a:xfrm>
            <a:off x="5727166" y="3545729"/>
            <a:ext cx="5862268" cy="857459"/>
          </a:xfrm>
          <a:prstGeom prst="borderCallout2">
            <a:avLst>
              <a:gd name="adj1" fmla="val 39513"/>
              <a:gd name="adj2" fmla="val -383"/>
              <a:gd name="adj3" fmla="val -7957"/>
              <a:gd name="adj4" fmla="val -10913"/>
              <a:gd name="adj5" fmla="val -8286"/>
              <a:gd name="adj6" fmla="val -4427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Component</a:t>
            </a:r>
            <a:r>
              <a:rPr lang="ja-JP" altLang="en-US" dirty="0" smtClean="0">
                <a:solidFill>
                  <a:schemeClr val="tx1"/>
                </a:solidFill>
              </a:rPr>
              <a:t>を</a:t>
            </a:r>
            <a:r>
              <a:rPr lang="en-US" altLang="ja-JP" dirty="0" smtClean="0">
                <a:solidFill>
                  <a:schemeClr val="tx1"/>
                </a:solidFill>
              </a:rPr>
              <a:t>1</a:t>
            </a:r>
            <a:r>
              <a:rPr lang="ja-JP" altLang="en-US" dirty="0" smtClean="0">
                <a:solidFill>
                  <a:schemeClr val="tx1"/>
                </a:solidFill>
              </a:rPr>
              <a:t>つ返す必要があります。</a:t>
            </a:r>
            <a:endParaRPr lang="en-US" altLang="ja-JP" dirty="0" smtClean="0">
              <a:solidFill>
                <a:schemeClr val="tx1"/>
              </a:solidFill>
            </a:endParaRPr>
          </a:p>
          <a:p>
            <a:r>
              <a:rPr lang="ja-JP" altLang="en-US" dirty="0" smtClean="0">
                <a:solidFill>
                  <a:schemeClr val="tx1"/>
                </a:solidFill>
              </a:rPr>
              <a:t>なお、複数の</a:t>
            </a:r>
            <a:r>
              <a:rPr lang="en-US" altLang="ja-JP" dirty="0" smtClean="0">
                <a:solidFill>
                  <a:schemeClr val="tx1"/>
                </a:solidFill>
              </a:rPr>
              <a:t>Component</a:t>
            </a:r>
            <a:r>
              <a:rPr lang="ja-JP" altLang="en-US" dirty="0" smtClean="0">
                <a:solidFill>
                  <a:schemeClr val="tx1"/>
                </a:solidFill>
              </a:rPr>
              <a:t>は返せません。</a:t>
            </a:r>
            <a:endParaRPr lang="en-US" altLang="ja-JP" dirty="0" smtClean="0">
              <a:solidFill>
                <a:schemeClr val="tx1"/>
              </a:solidFill>
            </a:endParaRPr>
          </a:p>
        </p:txBody>
      </p:sp>
      <p:sp>
        <p:nvSpPr>
          <p:cNvPr id="17" name="テキスト ボックス 16"/>
          <p:cNvSpPr txBox="1"/>
          <p:nvPr/>
        </p:nvSpPr>
        <p:spPr>
          <a:xfrm>
            <a:off x="3840481" y="5120640"/>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7508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p:txBody>
          <a:bodyPr/>
          <a:lstStyle/>
          <a:p>
            <a:r>
              <a:rPr kumimoji="1" lang="ja-JP" altLang="en-US" dirty="0" smtClean="0"/>
              <a:t>コンポーネントを描画</a:t>
            </a:r>
            <a:r>
              <a:rPr lang="ja-JP" altLang="en-US" dirty="0" smtClean="0"/>
              <a:t>します</a:t>
            </a:r>
            <a:r>
              <a:rPr kumimoji="1" lang="ja-JP" altLang="en-US" dirty="0" smtClean="0"/>
              <a:t>。</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7" name="テキスト ボックス 6"/>
          <p:cNvSpPr txBox="1"/>
          <p:nvPr/>
        </p:nvSpPr>
        <p:spPr>
          <a:xfrm>
            <a:off x="5106573" y="485335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
        <p:nvSpPr>
          <p:cNvPr id="8" name="コンテンツ プレースホルダー 3"/>
          <p:cNvSpPr txBox="1">
            <a:spLocks/>
          </p:cNvSpPr>
          <p:nvPr/>
        </p:nvSpPr>
        <p:spPr>
          <a:xfrm>
            <a:off x="407965" y="2110157"/>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9" name="線吹き出し 2 (枠付き) 8"/>
          <p:cNvSpPr/>
          <p:nvPr/>
        </p:nvSpPr>
        <p:spPr>
          <a:xfrm>
            <a:off x="6752492" y="2206953"/>
            <a:ext cx="5092504" cy="1746069"/>
          </a:xfrm>
          <a:prstGeom prst="borderCallout2">
            <a:avLst>
              <a:gd name="adj1" fmla="val 15612"/>
              <a:gd name="adj2" fmla="val -503"/>
              <a:gd name="adj3" fmla="val 15253"/>
              <a:gd name="adj4" fmla="val -19948"/>
              <a:gd name="adj5" fmla="val 60393"/>
              <a:gd name="adj6" fmla="val -659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rPr>
              <a:t>ReactDOM</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endParaRPr lang="en-US" altLang="ja-JP" dirty="0" smtClean="0">
              <a:solidFill>
                <a:schemeClr val="tx1"/>
              </a:solidFill>
            </a:endParaRPr>
          </a:p>
          <a:p>
            <a:pPr marL="228600" lvl="0" indent="-228600">
              <a:lnSpc>
                <a:spcPct val="90000"/>
              </a:lnSpc>
              <a:spcBef>
                <a:spcPts val="1000"/>
              </a:spcBef>
              <a:defRPr/>
            </a:pPr>
            <a:r>
              <a:rPr lang="en-US" altLang="ja-JP" dirty="0" smtClean="0">
                <a:solidFill>
                  <a:schemeClr val="tx1"/>
                </a:solidFill>
              </a:rPr>
              <a:t>React</a:t>
            </a:r>
            <a:r>
              <a:rPr lang="ja-JP" altLang="en-US" dirty="0" smtClean="0">
                <a:solidFill>
                  <a:schemeClr val="tx1"/>
                </a:solidFill>
              </a:rPr>
              <a:t>要素を指定された</a:t>
            </a:r>
            <a:r>
              <a:rPr lang="en-US" altLang="ja-JP" dirty="0" smtClean="0">
                <a:solidFill>
                  <a:schemeClr val="tx1"/>
                </a:solidFill>
              </a:rPr>
              <a:t>document</a:t>
            </a:r>
            <a:r>
              <a:rPr lang="ja-JP" altLang="en-US" dirty="0" smtClean="0">
                <a:solidFill>
                  <a:schemeClr val="tx1"/>
                </a:solidFill>
              </a:rPr>
              <a:t>の中の</a:t>
            </a:r>
            <a:r>
              <a:rPr lang="en-US" altLang="ja-JP" dirty="0" smtClean="0">
                <a:solidFill>
                  <a:schemeClr val="tx1"/>
                </a:solidFill>
              </a:rPr>
              <a:t>DOM</a:t>
            </a:r>
            <a:r>
              <a:rPr lang="ja-JP" altLang="en-US" dirty="0" smtClean="0">
                <a:solidFill>
                  <a:schemeClr val="tx1"/>
                </a:solidFill>
              </a:rPr>
              <a:t>に</a:t>
            </a:r>
            <a:endParaRPr lang="en-US" altLang="ja-JP" dirty="0" smtClean="0">
              <a:solidFill>
                <a:schemeClr val="tx1"/>
              </a:solidFill>
            </a:endParaRPr>
          </a:p>
          <a:p>
            <a:pPr marL="228600" lvl="0" indent="-228600">
              <a:lnSpc>
                <a:spcPct val="90000"/>
              </a:lnSpc>
              <a:spcBef>
                <a:spcPts val="1000"/>
              </a:spcBef>
              <a:defRPr/>
            </a:pPr>
            <a:r>
              <a:rPr lang="ja-JP" altLang="en-US" dirty="0" smtClean="0">
                <a:solidFill>
                  <a:schemeClr val="tx1"/>
                </a:solidFill>
              </a:rPr>
              <a:t>レンダリングし、そのコンポーネントへの参照を返します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93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1-2</a:t>
            </a:r>
            <a:r>
              <a:rPr kumimoji="1" lang="en-US" altLang="ja-JP" dirty="0" smtClean="0"/>
              <a:t>. </a:t>
            </a:r>
            <a:r>
              <a:rPr kumimoji="1" lang="ja-JP" altLang="en-US" dirty="0" smtClean="0"/>
              <a:t>本資料</a:t>
            </a:r>
            <a:r>
              <a:rPr kumimoji="1" lang="ja-JP" altLang="en-US" dirty="0" smtClean="0"/>
              <a:t>の対象読者</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4"/>
            <a:ext cx="11379201" cy="894127"/>
          </a:xfrm>
          <a:solidFill>
            <a:schemeClr val="accent1">
              <a:lumMod val="20000"/>
              <a:lumOff val="80000"/>
            </a:schemeClr>
          </a:solidFill>
          <a:ln>
            <a:solidFill>
              <a:schemeClr val="accent1"/>
            </a:solidFill>
          </a:ln>
        </p:spPr>
        <p:txBody>
          <a:bodyPr anchor="ctr"/>
          <a:lstStyle/>
          <a:p>
            <a:pPr marL="0" indent="0">
              <a:buNone/>
            </a:pPr>
            <a:r>
              <a:rPr lang="en-US" altLang="ja-JP" dirty="0"/>
              <a:t>Java</a:t>
            </a:r>
            <a:r>
              <a:rPr lang="ja-JP" altLang="en-US" dirty="0"/>
              <a:t>や</a:t>
            </a:r>
            <a:r>
              <a:rPr lang="en-US" altLang="ja-JP" dirty="0"/>
              <a:t>JavaScript</a:t>
            </a:r>
            <a:r>
              <a:rPr lang="ja-JP" altLang="en-US" dirty="0"/>
              <a:t>等のプログラム経験は多少あるけど</a:t>
            </a:r>
            <a:r>
              <a:rPr lang="ja-JP" altLang="en-US" dirty="0" smtClean="0"/>
              <a:t>、モバイル</a:t>
            </a:r>
            <a:r>
              <a:rPr lang="ja-JP" altLang="en-US" dirty="0"/>
              <a:t>のアプリケーションは開発したことない人向け</a:t>
            </a:r>
            <a:endParaRPr lang="en-US" altLang="ja-JP" dirty="0"/>
          </a:p>
          <a:p>
            <a:pPr marL="0" indent="0">
              <a:buNone/>
            </a:pPr>
            <a:r>
              <a:rPr lang="ja-JP" altLang="en-US" dirty="0"/>
              <a:t>⇒開発初心者用の資料となっています。</a:t>
            </a:r>
            <a:endParaRPr lang="en-US" altLang="ja-JP" dirty="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a:t>
            </a:r>
            <a:r>
              <a:rPr lang="en-US" altLang="ja-JP" dirty="0" smtClean="0"/>
              <a:t>Hello World</a:t>
            </a:r>
            <a:r>
              <a:rPr lang="ja-JP" altLang="en-US" dirty="0" smtClean="0"/>
              <a:t>～</a:t>
            </a:r>
            <a:endParaRPr kumimoji="1" lang="ja-JP" altLang="en-US" dirty="0"/>
          </a:p>
        </p:txBody>
      </p:sp>
      <p:sp>
        <p:nvSpPr>
          <p:cNvPr id="4" name="コンテンツ プレースホルダ 3"/>
          <p:cNvSpPr>
            <a:spLocks noGrp="1"/>
          </p:cNvSpPr>
          <p:nvPr>
            <p:ph sz="quarter" idx="13"/>
          </p:nvPr>
        </p:nvSpPr>
        <p:spPr>
          <a:xfrm>
            <a:off x="417731" y="1054100"/>
            <a:ext cx="11379201" cy="3799254"/>
          </a:xfrm>
        </p:spPr>
        <p:txBody>
          <a:bodyPr/>
          <a:lstStyle/>
          <a:p>
            <a:r>
              <a:rPr lang="ja-JP" altLang="en-US" dirty="0" smtClean="0"/>
              <a:t>まとめ</a:t>
            </a:r>
            <a:endParaRPr lang="en-US" altLang="ja-JP" dirty="0" smtClean="0"/>
          </a:p>
          <a:p>
            <a:endParaRPr lang="en-US" altLang="ja-JP" dirty="0" smtClean="0"/>
          </a:p>
          <a:p>
            <a:pPr marL="457200" indent="-457200">
              <a:buFont typeface="+mj-lt"/>
              <a:buAutoNum type="arabicPeriod"/>
            </a:pPr>
            <a:r>
              <a:rPr lang="en-US" altLang="ja-JP" dirty="0" smtClean="0"/>
              <a:t>render()</a:t>
            </a:r>
            <a:r>
              <a:rPr lang="ja-JP" altLang="en-US" dirty="0" smtClean="0"/>
              <a:t>は</a:t>
            </a:r>
            <a:r>
              <a:rPr lang="en-US" altLang="ja-JP" dirty="0" err="1" smtClean="0"/>
              <a:t>React.Component</a:t>
            </a:r>
            <a:r>
              <a:rPr lang="ja-JP" altLang="en-US" dirty="0" smtClean="0"/>
              <a:t>のと</a:t>
            </a:r>
            <a:r>
              <a:rPr lang="en-US" altLang="ja-JP" dirty="0" err="1" smtClean="0"/>
              <a:t>ReactDOM</a:t>
            </a:r>
            <a:r>
              <a:rPr lang="ja-JP" altLang="en-US" dirty="0" smtClean="0"/>
              <a:t>の</a:t>
            </a:r>
            <a:r>
              <a:rPr lang="en-US" altLang="ja-JP" dirty="0" smtClean="0"/>
              <a:t>2</a:t>
            </a:r>
            <a:r>
              <a:rPr lang="ja-JP" altLang="en-US" dirty="0" smtClean="0"/>
              <a:t>種類あります。</a:t>
            </a:r>
            <a:endParaRPr lang="en-US" altLang="ja-JP" dirty="0" smtClean="0"/>
          </a:p>
          <a:p>
            <a:pPr marL="457200" indent="-457200">
              <a:buFont typeface="+mj-lt"/>
              <a:buAutoNum type="arabicPeriod"/>
            </a:pPr>
            <a:r>
              <a:rPr lang="en-US" altLang="ja-JP" dirty="0" err="1" smtClean="0"/>
              <a:t>React.Component</a:t>
            </a:r>
            <a:r>
              <a:rPr lang="ja-JP" altLang="en-US" dirty="0" smtClean="0"/>
              <a:t>の</a:t>
            </a:r>
            <a:r>
              <a:rPr lang="en-US" altLang="ja-JP" dirty="0" smtClean="0"/>
              <a:t>render()</a:t>
            </a:r>
            <a:r>
              <a:rPr lang="ja-JP" altLang="en-US" dirty="0" smtClean="0"/>
              <a:t>は</a:t>
            </a:r>
            <a:r>
              <a:rPr lang="en-US" altLang="ja-JP" dirty="0" err="1" smtClean="0"/>
              <a:t>this.props</a:t>
            </a:r>
            <a:r>
              <a:rPr lang="ja-JP" altLang="en-US" dirty="0" smtClean="0"/>
              <a:t>と</a:t>
            </a:r>
            <a:r>
              <a:rPr lang="en-US" altLang="ja-JP" dirty="0" err="1" smtClean="0"/>
              <a:t>this.state</a:t>
            </a:r>
            <a:r>
              <a:rPr lang="ja-JP" altLang="en-US" dirty="0" smtClean="0"/>
              <a:t>を参照した後に、</a:t>
            </a:r>
            <a:r>
              <a:rPr lang="en-US" altLang="ja-JP" dirty="0" smtClean="0"/>
              <a:t>React</a:t>
            </a:r>
            <a:r>
              <a:rPr lang="ja-JP" altLang="en-US" dirty="0" smtClean="0"/>
              <a:t>要素などを返しています。</a:t>
            </a:r>
            <a:endParaRPr lang="en-US" altLang="ja-JP" dirty="0" smtClean="0"/>
          </a:p>
          <a:p>
            <a:pPr marL="457200" indent="-457200">
              <a:buFont typeface="+mj-lt"/>
              <a:buAutoNum type="arabicPeriod"/>
            </a:pPr>
            <a:r>
              <a:rPr lang="en-US" altLang="ja-JP" dirty="0" smtClean="0"/>
              <a:t>React.DOM</a:t>
            </a:r>
            <a:r>
              <a:rPr lang="ja-JP" altLang="en-US" dirty="0" smtClean="0"/>
              <a:t>の</a:t>
            </a:r>
            <a:r>
              <a:rPr lang="en-US" altLang="ja-JP" dirty="0" smtClean="0"/>
              <a:t>render()</a:t>
            </a:r>
            <a:r>
              <a:rPr lang="ja-JP" altLang="en-US" dirty="0" smtClean="0"/>
              <a:t>は実際の</a:t>
            </a:r>
            <a:r>
              <a:rPr lang="en-US" altLang="ja-JP" dirty="0" smtClean="0"/>
              <a:t>DOM</a:t>
            </a:r>
            <a:r>
              <a:rPr lang="ja-JP" altLang="en-US" dirty="0" smtClean="0"/>
              <a:t>要素にレンダリングを行なっています。</a:t>
            </a:r>
            <a:endParaRPr lang="en-US" altLang="ja-JP" dirty="0" smtClean="0"/>
          </a:p>
          <a:p>
            <a:pPr marL="457200" indent="-457200">
              <a:buFont typeface="+mj-lt"/>
              <a:buAutoNum type="arabicPeriod"/>
            </a:pPr>
            <a:endParaRPr lang="en-US" altLang="ja-JP" dirty="0" smtClean="0"/>
          </a:p>
          <a:p>
            <a:endParaRPr kumimoji="1" lang="en-US" altLang="ja-JP" dirty="0" smtClean="0"/>
          </a:p>
        </p:txBody>
      </p:sp>
    </p:spTree>
    <p:extLst>
      <p:ext uri="{BB962C8B-B14F-4D97-AF65-F5344CB8AC3E}">
        <p14:creationId xmlns:p14="http://schemas.microsoft.com/office/powerpoint/2010/main" val="288974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2-5</a:t>
            </a:r>
            <a:r>
              <a:rPr kumimoji="1" lang="en-US" altLang="ja-JP" dirty="0" smtClean="0"/>
              <a:t>. </a:t>
            </a:r>
            <a:r>
              <a:rPr lang="ja-JP" altLang="en-US" dirty="0" smtClean="0"/>
              <a:t>簡単</a:t>
            </a:r>
            <a:r>
              <a:rPr lang="ja-JP" altLang="en-US" dirty="0" smtClean="0"/>
              <a:t>なサンプルソース　～時計～</a:t>
            </a:r>
            <a:endParaRPr kumimoji="1" lang="ja-JP" altLang="en-US" dirty="0"/>
          </a:p>
        </p:txBody>
      </p:sp>
      <p:sp>
        <p:nvSpPr>
          <p:cNvPr id="7" name="コンテンツ プレースホルダ 6"/>
          <p:cNvSpPr>
            <a:spLocks noGrp="1"/>
          </p:cNvSpPr>
          <p:nvPr>
            <p:ph sz="quarter" idx="13"/>
          </p:nvPr>
        </p:nvSpPr>
        <p:spPr>
          <a:xfrm>
            <a:off x="431799" y="1054101"/>
            <a:ext cx="11379201" cy="521481"/>
          </a:xfrm>
        </p:spPr>
        <p:txBody>
          <a:bodyPr/>
          <a:lstStyle/>
          <a:p>
            <a:r>
              <a:rPr lang="ja-JP" altLang="en-US" dirty="0" smtClean="0"/>
              <a:t>現在の日付と時刻を表示するアプリケーションについて説明していきます。</a:t>
            </a:r>
            <a:endParaRPr lang="en-US" altLang="ja-JP" dirty="0" smtClean="0"/>
          </a:p>
        </p:txBody>
      </p:sp>
      <p:pic>
        <p:nvPicPr>
          <p:cNvPr id="9" name="図 8" descr="whatch.png"/>
          <p:cNvPicPr>
            <a:picLocks noChangeAspect="1"/>
          </p:cNvPicPr>
          <p:nvPr/>
        </p:nvPicPr>
        <p:blipFill>
          <a:blip r:embed="rId2" cstate="print"/>
          <a:srcRect r="59534" b="60381"/>
          <a:stretch>
            <a:fillRect/>
          </a:stretch>
        </p:blipFill>
        <p:spPr>
          <a:xfrm>
            <a:off x="703253" y="2332538"/>
            <a:ext cx="6830429" cy="3564000"/>
          </a:xfrm>
          <a:prstGeom prst="rect">
            <a:avLst/>
          </a:prstGeom>
        </p:spPr>
      </p:pic>
      <p:sp>
        <p:nvSpPr>
          <p:cNvPr id="5" name="テキスト ボックス 4"/>
          <p:cNvSpPr txBox="1"/>
          <p:nvPr/>
        </p:nvSpPr>
        <p:spPr>
          <a:xfrm>
            <a:off x="492368" y="178659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368338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en-US" altLang="ja-JP" dirty="0" smtClean="0"/>
              <a:t>State</a:t>
            </a:r>
            <a:r>
              <a:rPr lang="ja-JP" altLang="en-US" dirty="0" smtClean="0"/>
              <a:t>の初期化</a:t>
            </a:r>
            <a:endParaRPr lang="en-US" altLang="ja-JP" dirty="0" smtClean="0"/>
          </a:p>
          <a:p>
            <a:pPr>
              <a:buNone/>
            </a:pPr>
            <a:r>
              <a:rPr lang="ja-JP" altLang="en-US" dirty="0" smtClean="0"/>
              <a:t>　現在の時刻を表示するため、</a:t>
            </a:r>
            <a:r>
              <a:rPr lang="en-US" altLang="ja-JP" dirty="0" err="1" smtClean="0"/>
              <a:t>this.state</a:t>
            </a:r>
            <a:r>
              <a:rPr lang="ja-JP" altLang="en-US" dirty="0" smtClean="0"/>
              <a:t>を初期化します。</a:t>
            </a:r>
            <a:endParaRPr lang="en-US" altLang="ja-JP" dirty="0" smtClean="0"/>
          </a:p>
        </p:txBody>
      </p:sp>
      <p:sp>
        <p:nvSpPr>
          <p:cNvPr id="9" name="コンテンツ プレースホルダー 3"/>
          <p:cNvSpPr txBox="1">
            <a:spLocks/>
          </p:cNvSpPr>
          <p:nvPr/>
        </p:nvSpPr>
        <p:spPr>
          <a:xfrm>
            <a:off x="450167" y="2067952"/>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Constructor(props){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super(props);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this.state =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870187" y="2844687"/>
            <a:ext cx="5285492" cy="1333419"/>
          </a:xfrm>
          <a:prstGeom prst="borderCallout2">
            <a:avLst>
              <a:gd name="adj1" fmla="val 17750"/>
              <a:gd name="adj2" fmla="val 413"/>
              <a:gd name="adj3" fmla="val 18750"/>
              <a:gd name="adj4" fmla="val -16667"/>
              <a:gd name="adj5" fmla="val 72940"/>
              <a:gd name="adj6" fmla="val -4110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コンストラクタにて</a:t>
            </a:r>
            <a:r>
              <a:rPr lang="en-US" altLang="ja-JP" dirty="0">
                <a:solidFill>
                  <a:schemeClr val="tx1"/>
                </a:solidFill>
              </a:rPr>
              <a:t>state</a:t>
            </a:r>
            <a:r>
              <a:rPr lang="ja-JP" altLang="en-US" dirty="0">
                <a:solidFill>
                  <a:schemeClr val="tx1"/>
                </a:solidFill>
              </a:rPr>
              <a:t>の</a:t>
            </a:r>
            <a:r>
              <a:rPr lang="ja-JP" altLang="en-US" dirty="0" smtClean="0">
                <a:solidFill>
                  <a:schemeClr val="tx1"/>
                </a:solidFill>
              </a:rPr>
              <a:t>値を初期化します。</a:t>
            </a:r>
            <a:endParaRPr lang="en-US" altLang="ja-JP" dirty="0" smtClean="0">
              <a:solidFill>
                <a:schemeClr val="tx1"/>
              </a:solidFill>
            </a:endParaRPr>
          </a:p>
        </p:txBody>
      </p:sp>
      <p:sp>
        <p:nvSpPr>
          <p:cNvPr id="12" name="テキスト ボックス 11"/>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311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3" name="コンテンツ プレースホルダ 2"/>
          <p:cNvSpPr>
            <a:spLocks noGrp="1"/>
          </p:cNvSpPr>
          <p:nvPr>
            <p:ph sz="quarter" idx="13"/>
          </p:nvPr>
        </p:nvSpPr>
        <p:spPr>
          <a:xfrm>
            <a:off x="431799" y="1054100"/>
            <a:ext cx="11379201" cy="859106"/>
          </a:xfrm>
        </p:spPr>
        <p:txBody>
          <a:bodyPr>
            <a:normAutofit/>
          </a:bodyPr>
          <a:lstStyle/>
          <a:p>
            <a:r>
              <a:rPr kumimoji="1" lang="ja-JP" altLang="en-US" dirty="0" smtClean="0"/>
              <a:t>更新間隔の設定</a:t>
            </a:r>
            <a:endParaRPr kumimoji="1" lang="en-US" altLang="ja-JP" dirty="0" smtClean="0"/>
          </a:p>
          <a:p>
            <a:pPr>
              <a:buNone/>
            </a:pPr>
            <a:r>
              <a:rPr lang="ja-JP" altLang="en-US" dirty="0" smtClean="0"/>
              <a:t>　時刻を更新する間隔を設定します。</a:t>
            </a:r>
            <a:endParaRPr lang="en-US" altLang="ja-JP" dirty="0" smtClean="0"/>
          </a:p>
        </p:txBody>
      </p:sp>
      <p:sp>
        <p:nvSpPr>
          <p:cNvPr id="7" name="コンテンツ プレースホルダー 3"/>
          <p:cNvSpPr txBox="1">
            <a:spLocks/>
          </p:cNvSpPr>
          <p:nvPr/>
        </p:nvSpPr>
        <p:spPr>
          <a:xfrm>
            <a:off x="450164" y="2067953"/>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componentDidMount</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setInterval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this.clock</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1000</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8" name="線吹き出し 2 (枠付き) 7"/>
          <p:cNvSpPr/>
          <p:nvPr/>
        </p:nvSpPr>
        <p:spPr>
          <a:xfrm>
            <a:off x="5514535" y="2155371"/>
            <a:ext cx="6316393" cy="1380931"/>
          </a:xfrm>
          <a:prstGeom prst="borderCallout2">
            <a:avLst>
              <a:gd name="adj1" fmla="val 10318"/>
              <a:gd name="adj2" fmla="val -30"/>
              <a:gd name="adj3" fmla="val 9934"/>
              <a:gd name="adj4" fmla="val -15911"/>
              <a:gd name="adj5" fmla="val 44540"/>
              <a:gd name="adj6" fmla="val -3996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componentDidMount</a:t>
            </a:r>
            <a:r>
              <a:rPr lang="ja-JP" altLang="en-US" dirty="0" smtClean="0">
                <a:solidFill>
                  <a:schemeClr val="tx1"/>
                </a:solidFill>
                <a:latin typeface="Meiryo UI" panose="020B0604030504040204" pitchFamily="50" charset="-128"/>
                <a:ea typeface="Meiryo UI" panose="020B0604030504040204" pitchFamily="50" charset="-128"/>
              </a:rPr>
              <a:t>メソッドはマウント後に実行されるメソッド。</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a:t>
            </a:r>
            <a:r>
              <a:rPr lang="en-US" altLang="ja-JP" dirty="0" smtClean="0">
                <a:solidFill>
                  <a:schemeClr val="tx1"/>
                </a:solidFill>
                <a:latin typeface="Meiryo UI" panose="020B0604030504040204" pitchFamily="50" charset="-128"/>
                <a:ea typeface="Meiryo UI" panose="020B0604030504040204" pitchFamily="50" charset="-128"/>
              </a:rPr>
              <a:t> DOM</a:t>
            </a:r>
            <a:r>
              <a:rPr lang="ja-JP" altLang="en-US" dirty="0" smtClean="0">
                <a:solidFill>
                  <a:schemeClr val="tx1"/>
                </a:solidFill>
                <a:latin typeface="Meiryo UI" panose="020B0604030504040204" pitchFamily="50" charset="-128"/>
                <a:ea typeface="Meiryo UI" panose="020B0604030504040204" pitchFamily="50" charset="-128"/>
              </a:rPr>
              <a:t>に初めてレンダリングされるタイミングを「マウント」、生成された</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err="1" smtClean="0">
                <a:solidFill>
                  <a:schemeClr val="tx1"/>
                </a:solidFill>
                <a:latin typeface="Meiryo UI" panose="020B0604030504040204" pitchFamily="50" charset="-128"/>
                <a:ea typeface="Meiryo UI" panose="020B0604030504040204" pitchFamily="50" charset="-128"/>
              </a:rPr>
              <a:t>が削</a:t>
            </a:r>
            <a:r>
              <a:rPr lang="ja-JP" altLang="en-US" dirty="0" smtClean="0">
                <a:solidFill>
                  <a:schemeClr val="tx1"/>
                </a:solidFill>
                <a:latin typeface="Meiryo UI" panose="020B0604030504040204" pitchFamily="50" charset="-128"/>
                <a:ea typeface="Meiryo UI" panose="020B0604030504040204" pitchFamily="50" charset="-128"/>
              </a:rPr>
              <a:t>除されるタイミングを「アンマウント」と呼ぶ。</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線吹き出し 2 (枠付き) 9"/>
          <p:cNvSpPr/>
          <p:nvPr/>
        </p:nvSpPr>
        <p:spPr>
          <a:xfrm>
            <a:off x="5514534" y="4291315"/>
            <a:ext cx="6316393" cy="831273"/>
          </a:xfrm>
          <a:prstGeom prst="borderCallout2">
            <a:avLst>
              <a:gd name="adj1" fmla="val 46934"/>
              <a:gd name="adj2" fmla="val -259"/>
              <a:gd name="adj3" fmla="val 49212"/>
              <a:gd name="adj4" fmla="val -18635"/>
              <a:gd name="adj5" fmla="val -75452"/>
              <a:gd name="adj6" fmla="val -5882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clock</a:t>
            </a:r>
            <a:r>
              <a:rPr lang="ja-JP" altLang="en-US" dirty="0" smtClean="0">
                <a:solidFill>
                  <a:schemeClr val="tx1">
                    <a:lumMod val="85000"/>
                    <a:lumOff val="15000"/>
                  </a:schemeClr>
                </a:solidFill>
              </a:rPr>
              <a:t>メソッドを</a:t>
            </a:r>
            <a:r>
              <a:rPr lang="en-US" altLang="ja-JP" dirty="0" smtClean="0">
                <a:solidFill>
                  <a:schemeClr val="tx1">
                    <a:lumMod val="85000"/>
                    <a:lumOff val="15000"/>
                  </a:schemeClr>
                </a:solidFill>
              </a:rPr>
              <a:t>1</a:t>
            </a:r>
            <a:r>
              <a:rPr lang="ja-JP" altLang="en-US" dirty="0" smtClean="0">
                <a:solidFill>
                  <a:schemeClr val="tx1">
                    <a:lumMod val="85000"/>
                    <a:lumOff val="15000"/>
                  </a:schemeClr>
                </a:solidFill>
              </a:rPr>
              <a:t>秒間隔で呼び出すように設定します。</a:t>
            </a:r>
            <a:endParaRPr lang="en-US" altLang="ja-JP" dirty="0" smtClean="0">
              <a:solidFill>
                <a:schemeClr val="tx1">
                  <a:lumMod val="85000"/>
                  <a:lumOff val="15000"/>
                </a:schemeClr>
              </a:solidFill>
            </a:endParaRPr>
          </a:p>
        </p:txBody>
      </p:sp>
      <p:sp>
        <p:nvSpPr>
          <p:cNvPr id="11" name="テキスト ボックス 10"/>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165417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ja-JP" altLang="en-US" dirty="0" smtClean="0"/>
              <a:t>時刻</a:t>
            </a:r>
            <a:r>
              <a:rPr kumimoji="1" lang="ja-JP" altLang="en-US" dirty="0" smtClean="0"/>
              <a:t>の更新</a:t>
            </a:r>
            <a:endParaRPr kumimoji="1" lang="en-US" altLang="ja-JP" dirty="0" smtClean="0"/>
          </a:p>
        </p:txBody>
      </p:sp>
      <p:sp>
        <p:nvSpPr>
          <p:cNvPr id="6" name="コンテンツ プレースホルダー 3"/>
          <p:cNvSpPr txBox="1">
            <a:spLocks/>
          </p:cNvSpPr>
          <p:nvPr/>
        </p:nvSpPr>
        <p:spPr>
          <a:xfrm>
            <a:off x="436099" y="1997616"/>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clock = () =&gt;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this.setState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699032" y="2026417"/>
            <a:ext cx="5555122" cy="831273"/>
          </a:xfrm>
          <a:prstGeom prst="borderCallout2">
            <a:avLst>
              <a:gd name="adj1" fmla="val 17750"/>
              <a:gd name="adj2" fmla="val -427"/>
              <a:gd name="adj3" fmla="val 18128"/>
              <a:gd name="adj4" fmla="val -18395"/>
              <a:gd name="adj5" fmla="val 95472"/>
              <a:gd name="adj6" fmla="val -6728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interval</a:t>
            </a:r>
            <a:r>
              <a:rPr lang="ja-JP" altLang="en-US" dirty="0" smtClean="0">
                <a:solidFill>
                  <a:schemeClr val="tx1">
                    <a:lumMod val="85000"/>
                    <a:lumOff val="15000"/>
                  </a:schemeClr>
                </a:solidFill>
              </a:rPr>
              <a:t>で設定した間隔で呼び出されます。</a:t>
            </a:r>
            <a:endParaRPr lang="en-US" altLang="ja-JP" dirty="0" smtClean="0">
              <a:solidFill>
                <a:schemeClr val="tx1">
                  <a:lumMod val="85000"/>
                  <a:lumOff val="15000"/>
                </a:schemeClr>
              </a:solidFill>
            </a:endParaRPr>
          </a:p>
        </p:txBody>
      </p:sp>
      <p:sp>
        <p:nvSpPr>
          <p:cNvPr id="8" name="線吹き出し 2 (枠付き) 7"/>
          <p:cNvSpPr/>
          <p:nvPr/>
        </p:nvSpPr>
        <p:spPr>
          <a:xfrm>
            <a:off x="5654485" y="3388639"/>
            <a:ext cx="5555122" cy="1647595"/>
          </a:xfrm>
          <a:prstGeom prst="borderCallout2">
            <a:avLst>
              <a:gd name="adj1" fmla="val 22847"/>
              <a:gd name="adj2" fmla="val 77"/>
              <a:gd name="adj3" fmla="val 23127"/>
              <a:gd name="adj4" fmla="val -22687"/>
              <a:gd name="adj5" fmla="val -10183"/>
              <a:gd name="adj6" fmla="val -6297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r>
              <a:rPr lang="en-US" altLang="ja-JP" dirty="0" err="1" smtClean="0">
                <a:solidFill>
                  <a:schemeClr val="tx1"/>
                </a:solidFill>
              </a:rPr>
              <a:t>setState</a:t>
            </a:r>
            <a:r>
              <a:rPr lang="en-US" altLang="ja-JP" dirty="0" smtClean="0">
                <a:solidFill>
                  <a:schemeClr val="tx1"/>
                </a:solidFill>
              </a:rPr>
              <a:t>()</a:t>
            </a:r>
            <a:r>
              <a:rPr lang="ja-JP" altLang="en-US" dirty="0" smtClean="0">
                <a:solidFill>
                  <a:schemeClr val="tx1"/>
                </a:solidFill>
              </a:rPr>
              <a:t>に現在の時刻を渡し、</a:t>
            </a:r>
            <a:r>
              <a:rPr lang="en-US" altLang="ja-JP" dirty="0" smtClean="0">
                <a:solidFill>
                  <a:schemeClr val="tx1"/>
                </a:solidFill>
              </a:rPr>
              <a:t>date</a:t>
            </a:r>
            <a:r>
              <a:rPr lang="ja-JP" altLang="en-US" dirty="0" smtClean="0">
                <a:solidFill>
                  <a:schemeClr val="tx1"/>
                </a:solidFill>
              </a:rPr>
              <a:t>を更新します。</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※state</a:t>
            </a:r>
            <a:r>
              <a:rPr lang="ja-JP" altLang="en-US" dirty="0" smtClean="0">
                <a:solidFill>
                  <a:schemeClr val="tx1"/>
                </a:solidFill>
              </a:rPr>
              <a:t>の状態を変える時には必ず</a:t>
            </a:r>
            <a:r>
              <a:rPr lang="en-US" altLang="ja-JP" dirty="0" err="1" smtClean="0">
                <a:solidFill>
                  <a:schemeClr val="tx1"/>
                </a:solidFill>
              </a:rPr>
              <a:t>setState</a:t>
            </a:r>
            <a:r>
              <a:rPr lang="ja-JP" altLang="en-US" dirty="0" smtClean="0">
                <a:solidFill>
                  <a:schemeClr val="tx1"/>
                </a:solidFill>
              </a:rPr>
              <a:t>メソッドを使って変える必要があります。</a:t>
            </a:r>
            <a:endParaRPr lang="en-US" altLang="ja-JP" dirty="0" smtClean="0">
              <a:solidFill>
                <a:schemeClr val="tx1"/>
              </a:solidFill>
            </a:endParaRPr>
          </a:p>
        </p:txBody>
      </p:sp>
      <p:sp>
        <p:nvSpPr>
          <p:cNvPr id="9" name="テキスト ボックス 8"/>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07926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レンダリング</a:t>
            </a:r>
            <a:endParaRPr kumimoji="1" lang="ja-JP" altLang="en-US" dirty="0"/>
          </a:p>
        </p:txBody>
      </p:sp>
      <p:sp>
        <p:nvSpPr>
          <p:cNvPr id="6" name="コンテンツ プレースホルダー 3"/>
          <p:cNvSpPr txBox="1">
            <a:spLocks/>
          </p:cNvSpPr>
          <p:nvPr/>
        </p:nvSpPr>
        <p:spPr>
          <a:xfrm>
            <a:off x="436098" y="2039822"/>
            <a:ext cx="5261317" cy="419216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className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="main"&gt;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現在の日付</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this.state.date.toLocaleDateString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現在の時刻</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this.state.date.toLocaleTimeString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781822" y="2178818"/>
            <a:ext cx="6063175" cy="816309"/>
          </a:xfrm>
          <a:prstGeom prst="borderCallout2">
            <a:avLst>
              <a:gd name="adj1" fmla="val 18893"/>
              <a:gd name="adj2" fmla="val -203"/>
              <a:gd name="adj3" fmla="val 18926"/>
              <a:gd name="adj4" fmla="val -14278"/>
              <a:gd name="adj5" fmla="val 39666"/>
              <a:gd name="adj6" fmla="val -68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setState</a:t>
            </a:r>
            <a:r>
              <a:rPr lang="en-US" altLang="ja-JP" dirty="0" smtClean="0">
                <a:solidFill>
                  <a:schemeClr val="tx1"/>
                </a:solidFill>
                <a:latin typeface="Meiryo UI" panose="020B0604030504040204" pitchFamily="50" charset="-128"/>
                <a:ea typeface="Meiryo UI" panose="020B0604030504040204" pitchFamily="50" charset="-128"/>
              </a:rPr>
              <a:t>()</a:t>
            </a:r>
            <a:r>
              <a:rPr lang="ja-JP" altLang="en-US" dirty="0" smtClean="0">
                <a:solidFill>
                  <a:schemeClr val="tx1"/>
                </a:solidFill>
                <a:latin typeface="Meiryo UI" panose="020B0604030504040204" pitchFamily="50" charset="-128"/>
                <a:ea typeface="Meiryo UI" panose="020B0604030504040204" pitchFamily="50" charset="-128"/>
              </a:rPr>
              <a:t>が更新されるたびに</a:t>
            </a: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が呼び出されます。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8" name="線吹き出し 2 (枠付き) 7"/>
          <p:cNvSpPr/>
          <p:nvPr/>
        </p:nvSpPr>
        <p:spPr>
          <a:xfrm>
            <a:off x="5793545" y="3893881"/>
            <a:ext cx="6063175" cy="827409"/>
          </a:xfrm>
          <a:prstGeom prst="borderCallout2">
            <a:avLst>
              <a:gd name="adj1" fmla="val 27899"/>
              <a:gd name="adj2" fmla="val -48"/>
              <a:gd name="adj3" fmla="val 30196"/>
              <a:gd name="adj4" fmla="val -10529"/>
              <a:gd name="adj5" fmla="val 83878"/>
              <a:gd name="adj6" fmla="val -2819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this.state.date</a:t>
            </a:r>
            <a:r>
              <a:rPr lang="ja-JP" altLang="en-US" dirty="0" smtClean="0">
                <a:solidFill>
                  <a:schemeClr val="tx1"/>
                </a:solidFill>
                <a:latin typeface="Meiryo UI" panose="020B0604030504040204" pitchFamily="50" charset="-128"/>
                <a:ea typeface="Meiryo UI" panose="020B0604030504040204" pitchFamily="50" charset="-128"/>
              </a:rPr>
              <a:t>が変更されているため、</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smtClean="0">
                <a:solidFill>
                  <a:schemeClr val="tx1"/>
                </a:solidFill>
                <a:latin typeface="Meiryo UI" panose="020B0604030504040204" pitchFamily="50" charset="-128"/>
                <a:ea typeface="Meiryo UI" panose="020B0604030504040204" pitchFamily="50" charset="-128"/>
              </a:rPr>
              <a:t>が更新される。</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234375" y="6260121"/>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1893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コンポーネントの描画をします。</a:t>
            </a:r>
            <a:endParaRPr kumimoji="1" lang="ja-JP" altLang="en-US" dirty="0"/>
          </a:p>
        </p:txBody>
      </p:sp>
      <p:sp>
        <p:nvSpPr>
          <p:cNvPr id="4" name="コンテンツ プレースホルダー 3"/>
          <p:cNvSpPr txBox="1">
            <a:spLocks/>
          </p:cNvSpPr>
          <p:nvPr/>
        </p:nvSpPr>
        <p:spPr>
          <a:xfrm>
            <a:off x="436100" y="1997616"/>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5" name="線吹き出し 2 (枠付き) 4"/>
          <p:cNvSpPr/>
          <p:nvPr/>
        </p:nvSpPr>
        <p:spPr>
          <a:xfrm>
            <a:off x="6724359" y="2066276"/>
            <a:ext cx="5092504" cy="1141157"/>
          </a:xfrm>
          <a:prstGeom prst="borderCallout2">
            <a:avLst>
              <a:gd name="adj1" fmla="val 16932"/>
              <a:gd name="adj2" fmla="val -320"/>
              <a:gd name="adj3" fmla="val 16649"/>
              <a:gd name="adj4" fmla="val -17011"/>
              <a:gd name="adj5" fmla="val 100075"/>
              <a:gd name="adj6" fmla="val -4748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メソッドで返された時刻と日付を</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ブラウザに表示します。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34705" y="478301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318771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en-US" altLang="ja-JP" dirty="0" smtClean="0"/>
              <a:t>. </a:t>
            </a:r>
            <a:r>
              <a:rPr lang="ja-JP" altLang="en-US" dirty="0" smtClean="0"/>
              <a:t>簡単</a:t>
            </a:r>
            <a:r>
              <a:rPr lang="ja-JP" altLang="en-US" dirty="0" smtClean="0"/>
              <a:t>なサンプルソース　～時計～</a:t>
            </a:r>
            <a:endParaRPr kumimoji="1" lang="ja-JP" altLang="en-US" dirty="0"/>
          </a:p>
        </p:txBody>
      </p:sp>
      <p:sp>
        <p:nvSpPr>
          <p:cNvPr id="4" name="コンテンツ プレースホルダ 3"/>
          <p:cNvSpPr>
            <a:spLocks noGrp="1"/>
          </p:cNvSpPr>
          <p:nvPr>
            <p:ph sz="quarter" idx="13"/>
          </p:nvPr>
        </p:nvSpPr>
        <p:spPr>
          <a:xfrm>
            <a:off x="431799" y="1054100"/>
            <a:ext cx="11379201" cy="4713654"/>
          </a:xfrm>
        </p:spPr>
        <p:txBody>
          <a:bodyPr>
            <a:normAutofit/>
          </a:bodyPr>
          <a:lstStyle/>
          <a:p>
            <a:r>
              <a:rPr kumimoji="1" lang="ja-JP" altLang="en-US" dirty="0" smtClean="0"/>
              <a:t>まとめ</a:t>
            </a:r>
            <a:endParaRPr kumimoji="1" lang="en-US" altLang="ja-JP" dirty="0" smtClean="0"/>
          </a:p>
          <a:p>
            <a:endParaRPr lang="en-US" altLang="ja-JP" dirty="0" smtClean="0"/>
          </a:p>
          <a:p>
            <a:pPr marL="342900" indent="-342900">
              <a:buFont typeface="+mj-lt"/>
              <a:buAutoNum type="arabicPeriod"/>
            </a:pPr>
            <a:r>
              <a:rPr lang="en-US" altLang="ja-JP" dirty="0" smtClean="0"/>
              <a:t>&lt;App /&gt; </a:t>
            </a:r>
            <a:r>
              <a:rPr lang="ja-JP" altLang="en-US" dirty="0" smtClean="0"/>
              <a:t>が</a:t>
            </a:r>
            <a:r>
              <a:rPr lang="en-US" altLang="ja-JP" dirty="0" err="1" smtClean="0"/>
              <a:t>ReactDOM.render</a:t>
            </a:r>
            <a:r>
              <a:rPr lang="en-US" altLang="ja-JP" dirty="0" smtClean="0"/>
              <a:t>()</a:t>
            </a:r>
            <a:r>
              <a:rPr lang="ja-JP" altLang="en-US" dirty="0" smtClean="0"/>
              <a:t>に渡されたとき、</a:t>
            </a:r>
            <a:r>
              <a:rPr lang="en-US" altLang="ja-JP" dirty="0" smtClean="0"/>
              <a:t>React</a:t>
            </a:r>
            <a:r>
              <a:rPr lang="ja-JP" altLang="en-US" dirty="0" smtClean="0"/>
              <a:t>は</a:t>
            </a:r>
            <a:r>
              <a:rPr lang="en-US" altLang="ja-JP" dirty="0" smtClean="0"/>
              <a:t>App</a:t>
            </a:r>
            <a:r>
              <a:rPr lang="ja-JP" altLang="en-US" dirty="0" smtClean="0"/>
              <a:t>コンポーネントのコンストラクタを呼びます。</a:t>
            </a:r>
            <a:r>
              <a:rPr lang="en-US" altLang="ja-JP" dirty="0" smtClean="0"/>
              <a:t>App</a:t>
            </a:r>
            <a:r>
              <a:rPr lang="ja-JP" altLang="en-US" dirty="0" smtClean="0"/>
              <a:t>は現在の時間を表示する必要があるので、自分の状態</a:t>
            </a:r>
            <a:r>
              <a:rPr lang="en-US" altLang="ja-JP" dirty="0" smtClean="0"/>
              <a:t>this.state</a:t>
            </a:r>
            <a:r>
              <a:rPr lang="ja-JP" altLang="en-US" dirty="0" smtClean="0"/>
              <a:t>を現在時間を含むオブジェクトで初期化します。</a:t>
            </a:r>
            <a:endParaRPr lang="en-US" altLang="ja-JP" dirty="0" smtClean="0"/>
          </a:p>
          <a:p>
            <a:pPr marL="342900" indent="-342900">
              <a:buFont typeface="+mj-lt"/>
              <a:buAutoNum type="arabicPeriod"/>
            </a:pPr>
            <a:r>
              <a:rPr lang="en-US" altLang="ja-JP" dirty="0" smtClean="0"/>
              <a:t>React</a:t>
            </a:r>
            <a:r>
              <a:rPr lang="ja-JP" altLang="en-US" dirty="0" smtClean="0"/>
              <a:t>は</a:t>
            </a:r>
            <a:r>
              <a:rPr lang="en-US" altLang="ja-JP" dirty="0" smtClean="0"/>
              <a:t>App</a:t>
            </a:r>
            <a:r>
              <a:rPr lang="ja-JP" altLang="en-US" dirty="0" smtClean="0"/>
              <a:t>コンポーネントの</a:t>
            </a:r>
            <a:r>
              <a:rPr lang="en-US" altLang="ja-JP" dirty="0" smtClean="0"/>
              <a:t>render()</a:t>
            </a:r>
            <a:r>
              <a:rPr lang="ja-JP" altLang="en-US" dirty="0" smtClean="0"/>
              <a:t>メソッドを呼びます。これにより</a:t>
            </a:r>
            <a:r>
              <a:rPr lang="en-US" altLang="ja-JP" dirty="0" smtClean="0"/>
              <a:t>React</a:t>
            </a:r>
            <a:r>
              <a:rPr lang="ja-JP" altLang="en-US" dirty="0" smtClean="0"/>
              <a:t>は画面に表示すべきものを取得し、</a:t>
            </a:r>
            <a:r>
              <a:rPr lang="en-US" altLang="ja-JP" dirty="0" smtClean="0"/>
              <a:t>render</a:t>
            </a:r>
            <a:r>
              <a:rPr lang="ja-JP" altLang="en-US" dirty="0" smtClean="0"/>
              <a:t>出力に合致するように</a:t>
            </a:r>
            <a:r>
              <a:rPr lang="en-US" altLang="ja-JP" dirty="0" smtClean="0"/>
              <a:t>DOM</a:t>
            </a:r>
            <a:r>
              <a:rPr lang="ja-JP" altLang="en-US" dirty="0" smtClean="0"/>
              <a:t>を更新します。</a:t>
            </a:r>
            <a:endParaRPr lang="en-US" altLang="ja-JP" dirty="0" smtClean="0"/>
          </a:p>
          <a:p>
            <a:pPr marL="342900" indent="-342900">
              <a:buFont typeface="+mj-lt"/>
              <a:buAutoNum type="arabicPeriod"/>
            </a:pPr>
            <a:r>
              <a:rPr lang="en-US" altLang="ja-JP" dirty="0" smtClean="0"/>
              <a:t>App</a:t>
            </a:r>
            <a:r>
              <a:rPr lang="ja-JP" altLang="en-US" dirty="0" smtClean="0"/>
              <a:t>コンポーネントの出力が</a:t>
            </a:r>
            <a:r>
              <a:rPr lang="en-US" altLang="ja-JP" dirty="0" smtClean="0"/>
              <a:t>DOM</a:t>
            </a:r>
            <a:r>
              <a:rPr lang="ja-JP" altLang="en-US" dirty="0" smtClean="0"/>
              <a:t>に挿入されたとき、</a:t>
            </a:r>
            <a:r>
              <a:rPr lang="en-US" altLang="ja-JP" dirty="0" err="1" smtClean="0"/>
              <a:t>componentDidMount</a:t>
            </a:r>
            <a:r>
              <a:rPr lang="en-US" altLang="ja-JP" dirty="0" smtClean="0"/>
              <a:t>()</a:t>
            </a:r>
            <a:r>
              <a:rPr lang="ja-JP" altLang="en-US" dirty="0" smtClean="0"/>
              <a:t>メソッドを呼びます。その中で</a:t>
            </a:r>
            <a:r>
              <a:rPr lang="en-US" altLang="ja-JP" dirty="0" smtClean="0"/>
              <a:t>clock()</a:t>
            </a:r>
            <a:r>
              <a:rPr lang="ja-JP" altLang="en-US" dirty="0" smtClean="0"/>
              <a:t>メソッドを</a:t>
            </a:r>
            <a:r>
              <a:rPr lang="en-US" altLang="ja-JP" dirty="0" smtClean="0"/>
              <a:t>1</a:t>
            </a:r>
            <a:r>
              <a:rPr lang="ja-JP" altLang="en-US" dirty="0" smtClean="0"/>
              <a:t>秒間隔で呼び出すように設定します。</a:t>
            </a:r>
            <a:endParaRPr lang="en-US" altLang="ja-JP" dirty="0" smtClean="0"/>
          </a:p>
          <a:p>
            <a:pPr marL="342900" indent="-342900">
              <a:buFont typeface="+mj-lt"/>
              <a:buAutoNum type="arabicPeriod"/>
            </a:pPr>
            <a:r>
              <a:rPr lang="en-US" altLang="ja-JP" dirty="0" smtClean="0"/>
              <a:t>1</a:t>
            </a:r>
            <a:r>
              <a:rPr lang="ja-JP" altLang="en-US" dirty="0" smtClean="0"/>
              <a:t>秒ごとに</a:t>
            </a:r>
            <a:r>
              <a:rPr lang="en-US" altLang="ja-JP" dirty="0" smtClean="0"/>
              <a:t>clock()</a:t>
            </a:r>
            <a:r>
              <a:rPr lang="ja-JP" altLang="en-US" dirty="0" smtClean="0"/>
              <a:t>が呼ばれ、</a:t>
            </a:r>
            <a:r>
              <a:rPr lang="en-US" altLang="ja-JP" dirty="0" err="1" smtClean="0"/>
              <a:t>setState</a:t>
            </a:r>
            <a:r>
              <a:rPr lang="en-US" altLang="ja-JP" dirty="0" smtClean="0"/>
              <a:t>()</a:t>
            </a:r>
            <a:r>
              <a:rPr lang="ja-JP" altLang="en-US" dirty="0" smtClean="0"/>
              <a:t>に現在時刻を渡して、</a:t>
            </a:r>
            <a:r>
              <a:rPr lang="en-US" altLang="ja-JP" dirty="0" err="1" smtClean="0"/>
              <a:t>this.date</a:t>
            </a:r>
            <a:r>
              <a:rPr lang="ja-JP" altLang="en-US" dirty="0" smtClean="0"/>
              <a:t>を更新します。</a:t>
            </a:r>
            <a:r>
              <a:rPr lang="en-US" altLang="ja-JP" dirty="0" err="1" smtClean="0"/>
              <a:t>setState</a:t>
            </a:r>
            <a:r>
              <a:rPr lang="en-US" altLang="ja-JP" dirty="0" smtClean="0"/>
              <a:t>()</a:t>
            </a:r>
            <a:r>
              <a:rPr lang="ja-JP" altLang="en-US" dirty="0" smtClean="0"/>
              <a:t>を呼び出すことで、</a:t>
            </a:r>
            <a:r>
              <a:rPr lang="en-US" altLang="ja-JP" dirty="0" smtClean="0"/>
              <a:t>React</a:t>
            </a:r>
            <a:r>
              <a:rPr lang="ja-JP" altLang="en-US" dirty="0" smtClean="0"/>
              <a:t>は</a:t>
            </a:r>
            <a:r>
              <a:rPr lang="en-US" altLang="ja-JP" dirty="0" smtClean="0"/>
              <a:t>state</a:t>
            </a:r>
            <a:r>
              <a:rPr lang="ja-JP" altLang="en-US" dirty="0" smtClean="0"/>
              <a:t>が変わったことに気づき、</a:t>
            </a:r>
            <a:r>
              <a:rPr lang="en-US" altLang="ja-JP" dirty="0" smtClean="0"/>
              <a:t>render()</a:t>
            </a:r>
            <a:r>
              <a:rPr lang="ja-JP" altLang="en-US" dirty="0" smtClean="0"/>
              <a:t>を再度呼びます。</a:t>
            </a:r>
            <a:endParaRPr lang="en-US" altLang="ja-JP" dirty="0" smtClean="0"/>
          </a:p>
          <a:p>
            <a:pPr marL="342900" indent="-342900">
              <a:buFont typeface="+mj-lt"/>
              <a:buAutoNum type="arabicPeriod"/>
            </a:pPr>
            <a:r>
              <a:rPr lang="en-US" altLang="ja-JP" dirty="0" smtClean="0"/>
              <a:t>render()</a:t>
            </a:r>
            <a:r>
              <a:rPr lang="ja-JP" altLang="en-US" dirty="0" smtClean="0"/>
              <a:t>メソッド内で</a:t>
            </a:r>
            <a:r>
              <a:rPr lang="en-US" altLang="ja-JP" dirty="0" err="1" smtClean="0"/>
              <a:t>this.state.date</a:t>
            </a:r>
            <a:r>
              <a:rPr lang="ja-JP" altLang="en-US" dirty="0" smtClean="0"/>
              <a:t>が変化しているので、それを反映させるため、</a:t>
            </a:r>
            <a:r>
              <a:rPr lang="en-US" altLang="ja-JP" dirty="0" smtClean="0"/>
              <a:t>DOM</a:t>
            </a:r>
            <a:r>
              <a:rPr lang="ja-JP" altLang="en-US" dirty="0" smtClean="0"/>
              <a:t>が更新されます。</a:t>
            </a:r>
            <a:endParaRPr lang="en-US" altLang="ja-JP" dirty="0" smtClean="0"/>
          </a:p>
          <a:p>
            <a:endParaRPr kumimoji="1" lang="ja-JP" altLang="en-US" dirty="0"/>
          </a:p>
        </p:txBody>
      </p:sp>
    </p:spTree>
    <p:extLst>
      <p:ext uri="{BB962C8B-B14F-4D97-AF65-F5344CB8AC3E}">
        <p14:creationId xmlns:p14="http://schemas.microsoft.com/office/powerpoint/2010/main" val="35492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a:t>
            </a:r>
            <a:r>
              <a:rPr lang="en-US" altLang="ja-JP" dirty="0" smtClean="0"/>
              <a:t>React</a:t>
            </a:r>
            <a:r>
              <a:rPr lang="ja-JP" altLang="en-US" dirty="0" smtClean="0"/>
              <a:t>とは</a:t>
            </a:r>
            <a:endParaRPr kumimoji="1" lang="ja-JP" altLang="en-US" dirty="0"/>
          </a:p>
        </p:txBody>
      </p:sp>
      <p:sp>
        <p:nvSpPr>
          <p:cNvPr id="24" name="コンテンツ プレースホルダー 3"/>
          <p:cNvSpPr txBox="1">
            <a:spLocks/>
          </p:cNvSpPr>
          <p:nvPr/>
        </p:nvSpPr>
        <p:spPr>
          <a:xfrm>
            <a:off x="421964" y="1212377"/>
            <a:ext cx="11412482" cy="83102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とは、</a:t>
            </a:r>
            <a:r>
              <a:rPr lang="en-US" altLang="ja-JP" dirty="0" smtClean="0"/>
              <a:t>Facebook</a:t>
            </a:r>
            <a:r>
              <a:rPr lang="ja-JP" altLang="en-US" dirty="0"/>
              <a:t>が開発</a:t>
            </a:r>
            <a:r>
              <a:rPr lang="ja-JP" altLang="en-US" dirty="0" smtClean="0"/>
              <a:t>した</a:t>
            </a:r>
            <a:r>
              <a:rPr lang="en-US" altLang="ja-JP" dirty="0" smtClean="0"/>
              <a:t>Web</a:t>
            </a:r>
            <a:r>
              <a:rPr lang="ja-JP" altLang="en-US" dirty="0" smtClean="0"/>
              <a:t>アプリの</a:t>
            </a:r>
            <a:r>
              <a:rPr lang="en-US" altLang="ja-JP" dirty="0" smtClean="0"/>
              <a:t>UI</a:t>
            </a:r>
            <a:r>
              <a:rPr lang="ja-JP" altLang="en-US" dirty="0" smtClean="0"/>
              <a:t>を構築するための</a:t>
            </a:r>
            <a:r>
              <a:rPr lang="en-US" altLang="ja-JP" dirty="0" smtClean="0"/>
              <a:t>JavaScript</a:t>
            </a:r>
            <a:r>
              <a:rPr lang="ja-JP" altLang="en-US" dirty="0"/>
              <a:t>ライブラリです</a:t>
            </a:r>
            <a:r>
              <a:rPr lang="ja-JP" altLang="en-US" dirty="0" smtClean="0"/>
              <a:t>。</a:t>
            </a:r>
            <a:endParaRPr lang="en-US" altLang="ja-JP" dirty="0" smtClean="0"/>
          </a:p>
          <a:p>
            <a:r>
              <a:rPr lang="ja-JP" altLang="en-US" dirty="0" smtClean="0"/>
              <a:t>本資料では、</a:t>
            </a:r>
            <a:r>
              <a:rPr lang="en-US" altLang="ja-JP" dirty="0" smtClean="0"/>
              <a:t>React</a:t>
            </a:r>
            <a:r>
              <a:rPr lang="ja-JP" altLang="en-US" dirty="0" smtClean="0"/>
              <a:t>を調べた際に頻出する以下の３項目を中心に説明していきます。</a:t>
            </a:r>
            <a:endParaRPr lang="en-US" altLang="ja-JP" dirty="0" smtClean="0"/>
          </a:p>
        </p:txBody>
      </p:sp>
      <p:sp>
        <p:nvSpPr>
          <p:cNvPr id="7" name="テキスト ボックス 6"/>
          <p:cNvSpPr txBox="1"/>
          <p:nvPr/>
        </p:nvSpPr>
        <p:spPr>
          <a:xfrm>
            <a:off x="551050" y="3207626"/>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lt"/>
              </a:rPr>
              <a:t>JSX</a:t>
            </a:r>
            <a:endParaRPr lang="ja-JP" altLang="en-US" b="0" dirty="0">
              <a:latin typeface="+mn-lt"/>
            </a:endParaRPr>
          </a:p>
        </p:txBody>
      </p:sp>
      <p:sp>
        <p:nvSpPr>
          <p:cNvPr id="8" name="テキスト ボックス 7"/>
          <p:cNvSpPr txBox="1"/>
          <p:nvPr/>
        </p:nvSpPr>
        <p:spPr>
          <a:xfrm>
            <a:off x="555219" y="2526431"/>
            <a:ext cx="53707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仮想</a:t>
            </a:r>
            <a:r>
              <a:rPr lang="en-US" altLang="ja-JP" dirty="0" smtClean="0"/>
              <a:t>DOM(</a:t>
            </a:r>
            <a:r>
              <a:rPr lang="en-US" altLang="ja-JP" dirty="0"/>
              <a:t>Virtual DOM</a:t>
            </a:r>
            <a:r>
              <a:rPr lang="en-US" altLang="ja-JP" dirty="0" smtClean="0"/>
              <a:t>)</a:t>
            </a:r>
            <a:endParaRPr lang="ja-JP" altLang="en-US" dirty="0"/>
          </a:p>
        </p:txBody>
      </p:sp>
      <p:sp>
        <p:nvSpPr>
          <p:cNvPr id="9" name="テキスト ボックス 8"/>
          <p:cNvSpPr txBox="1"/>
          <p:nvPr/>
        </p:nvSpPr>
        <p:spPr>
          <a:xfrm>
            <a:off x="551050" y="388882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a:t>
            </a:r>
            <a:endParaRPr lang="ja-JP" altLang="en-US" dirty="0"/>
          </a:p>
        </p:txBody>
      </p:sp>
    </p:spTree>
    <p:extLst>
      <p:ext uri="{BB962C8B-B14F-4D97-AF65-F5344CB8AC3E}">
        <p14:creationId xmlns:p14="http://schemas.microsoft.com/office/powerpoint/2010/main" val="406560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553622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21623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1433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hangingPunct="0"/>
            <a:r>
              <a:rPr kumimoji="0" lang="ja-JP" altLang="en-US" sz="2000" dirty="0">
                <a:sym typeface="Meiryo UI"/>
              </a:rPr>
              <a:t>旧仮想</a:t>
            </a:r>
            <a:r>
              <a:rPr kumimoji="0" lang="en-US" altLang="ja-JP" sz="2000" dirty="0">
                <a:sym typeface="Meiryo UI"/>
              </a:rPr>
              <a:t>DOM</a:t>
            </a:r>
            <a:endParaRPr kumimoji="0" lang="ja-JP" altLang="en-US" sz="2000" dirty="0">
              <a:sym typeface="Meiryo UI"/>
            </a:endParaRPr>
          </a:p>
        </p:txBody>
      </p:sp>
      <p:sp>
        <p:nvSpPr>
          <p:cNvPr id="25" name="角丸四角形 24"/>
          <p:cNvSpPr/>
          <p:nvPr/>
        </p:nvSpPr>
        <p:spPr>
          <a:xfrm>
            <a:off x="5105289" y="5310803"/>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472031503"/>
      </p:ext>
    </p:extLst>
  </p:cSld>
  <p:clrMapOvr>
    <a:masterClrMapping/>
  </p:clrMapOvr>
  <p:transition spd="slow"/>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3353</Words>
  <Application>Microsoft Office PowerPoint</Application>
  <PresentationFormat>ワイド画面</PresentationFormat>
  <Paragraphs>592</Paragraphs>
  <Slides>47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 UI</vt:lpstr>
      <vt:lpstr>ＭＳ Ｐゴシック</vt:lpstr>
      <vt:lpstr>ＭＳ ゴシック</vt:lpstr>
      <vt:lpstr>ヒラギノ角ゴ ProN W3</vt:lpstr>
      <vt:lpstr>游ゴシック</vt:lpstr>
      <vt:lpstr>Arial</vt:lpstr>
      <vt:lpstr>Wingdings</vt:lpstr>
      <vt:lpstr>Office テーマ</vt:lpstr>
      <vt:lpstr>PowerPoint プレゼンテーション</vt:lpstr>
      <vt:lpstr>目次</vt:lpstr>
      <vt:lpstr>1-1. まずはじめに</vt:lpstr>
      <vt:lpstr>1-2. 本資料の対象読者</vt:lpstr>
      <vt:lpstr>2-1. Reactとは</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lpstr>2-3. JSX</vt:lpstr>
      <vt:lpstr>2-3. JSX - 概要</vt:lpstr>
      <vt:lpstr>2-3. JSX - 記述ルール①</vt:lpstr>
      <vt:lpstr>2-3. JSX - 記述ルール②</vt:lpstr>
      <vt:lpstr>2-3. JSX - 記述ルール③</vt:lpstr>
      <vt:lpstr>2-3.JSX - 記述ルール④</vt:lpstr>
      <vt:lpstr>2-3.JSX - 補足</vt:lpstr>
      <vt:lpstr>2-4. コンポーネント</vt:lpstr>
      <vt:lpstr>2-4. コンポーネント - 概要</vt:lpstr>
      <vt:lpstr>2-4. コンポーネント - コンポーネントの定義と呼び出し</vt:lpstr>
      <vt:lpstr>2-4. コンポーネント - コンポーネントの再利用</vt:lpstr>
      <vt:lpstr>2-4. コンポーネント - データ管理用のオブジェクト(propsとstate)</vt:lpstr>
      <vt:lpstr>2-4. コンポーネント - propsの使い方</vt:lpstr>
      <vt:lpstr>2-4. コンポーネント - stateの使い方</vt:lpstr>
      <vt:lpstr>2-4. コンポーネント - state更新による再描画</vt:lpstr>
      <vt:lpstr>2-4. コンポーネント - propsとstateの特徴まとめ</vt:lpstr>
      <vt:lpstr>2-5. Reactの開発環境構築手順</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lpstr>2-5. 簡単なサンプルソース</vt:lpstr>
      <vt:lpstr>2-5. 簡単なサンプルソース　～Hello World～</vt:lpstr>
      <vt:lpstr>2-5. 簡単なサンプルソース　～Hello World～</vt:lpstr>
      <vt:lpstr>2-5. 簡単なサンプルソース　～Hello World～</vt:lpstr>
      <vt:lpstr>2-5. 簡単なサンプルソース　～Hello World～</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116</cp:revision>
  <dcterms:created xsi:type="dcterms:W3CDTF">2018-05-15T23:29:50Z</dcterms:created>
  <dcterms:modified xsi:type="dcterms:W3CDTF">2019-03-25T10:16:19Z</dcterms:modified>
</cp:coreProperties>
</file>