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7" name="本文レベル1…"/>
          <p:cNvSpPr txBox="1"/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524000" y="1668382"/>
            <a:ext cx="9144000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Reactを用いたスマホアプリケーション開発入門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株式会社システムアイ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9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1" name="本文レベル1…"/>
          <p:cNvSpPr txBox="1"/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2" name="本文レベル1…"/>
          <p:cNvSpPr txBox="1"/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3" name="Shape 63"/>
          <p:cNvSpPr/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2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6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タイトルテキスト"/>
          <p:cNvSpPr txBox="1"/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099" y="3415336"/>
            <a:ext cx="5383466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3-1．React Nativeの基礎知識 ～コンポーネント編～</a:t>
            </a:r>
          </a:p>
        </p:txBody>
      </p:sp>
      <p:sp>
        <p:nvSpPr>
          <p:cNvPr id="84" name="Shape 84"/>
          <p:cNvSpPr txBox="1"/>
          <p:nvPr>
            <p:ph type="body" sz="quarter" idx="1"/>
          </p:nvPr>
        </p:nvSpPr>
        <p:spPr>
          <a:xfrm>
            <a:off x="423484" y="1318414"/>
            <a:ext cx="11379205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React Nativeではすでに用意されている標準コンポーネントを使用できます。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標準コンポーネントを使えばAndroid向けとiOS向けに自動でネイティブコードに展開してくれます。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5392" y="2408921"/>
            <a:ext cx="24003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コンポーネントの定義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70416" y="3865879"/>
            <a:ext cx="4755166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&lt;div&gt;App&lt;/div&gt;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23485" y="3415336"/>
            <a:ext cx="951709" cy="387352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584200">
              <a:lnSpc>
                <a:spcPct val="90000"/>
              </a:lnSpc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601980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9" name="Shape 89"/>
          <p:cNvSpPr txBox="1"/>
          <p:nvPr/>
        </p:nvSpPr>
        <p:spPr>
          <a:xfrm>
            <a:off x="6098695" y="3837325"/>
            <a:ext cx="5214711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86084" y="3407409"/>
            <a:ext cx="1579915" cy="387352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531622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099" y="5590769"/>
            <a:ext cx="1863587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0669"/>
            <a:ext cx="363857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1016000" y="5011016"/>
            <a:ext cx="2044700" cy="33885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374900" cy="83284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95" name="Shape 95"/>
          <p:cNvSpPr txBox="1"/>
          <p:nvPr/>
        </p:nvSpPr>
        <p:spPr>
          <a:xfrm>
            <a:off x="569698" y="2740024"/>
            <a:ext cx="1110340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ReactNativeはHTMLエレメントがReact Native用のUIコンポーネントになっただけの為、Reactの知識があれば簡単に</a:t>
            </a:r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定義できます。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58" name="FlexDirection にRowを指定することで横方向にComponentを配置することが可能となります。"/>
          <p:cNvSpPr txBox="1"/>
          <p:nvPr/>
        </p:nvSpPr>
        <p:spPr>
          <a:xfrm>
            <a:off x="577088" y="1211581"/>
            <a:ext cx="974722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FlexDirection にRowを指定することで横方向にComponentを配置することが可能となります。</a:t>
            </a:r>
          </a:p>
        </p:txBody>
      </p:sp>
      <p:sp>
        <p:nvSpPr>
          <p:cNvPr id="159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</a:t>
            </a:r>
            <a:r>
              <a:t>React</a:t>
            </a:r>
            <a:r>
              <a:rPr>
                <a:solidFill>
                  <a:srgbClr val="E2E6E9"/>
                </a:solidFill>
              </a:rPr>
              <a:t>, {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react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 </a:t>
            </a:r>
            <a:r>
              <a:rPr>
                <a:solidFill>
                  <a:srgbClr val="EF596F"/>
                </a:solidFill>
              </a:rPr>
              <a:t>View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export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0EC05C"/>
                </a:solidFill>
              </a:rPr>
              <a:t>default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class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5C07B"/>
                </a:solidFill>
              </a:rPr>
              <a:t>App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extends</a:t>
            </a:r>
            <a:r>
              <a:rPr>
                <a:solidFill>
                  <a:srgbClr val="E2E6E9"/>
                </a:solidFill>
              </a:rPr>
              <a:t>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render</a:t>
            </a:r>
            <a:r>
              <a:rPr>
                <a:solidFill>
                  <a:srgbClr val="E2E6E9"/>
                </a:solidFill>
              </a:rPr>
              <a:t>()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E2E6E9"/>
                </a:solidFill>
              </a:rPr>
              <a:t> (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AB1C0"/>
                </a:solidFill>
              </a:rPr>
              <a:t>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&gt;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rPr>
                <a:solidFill>
                  <a:srgbClr val="AAB1C0"/>
                </a:solidFill>
              </a:rPr>
              <a:t>,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row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powderblue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skyblue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steelblue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60" name="Screenshot_1549714729.png" descr="Screenshot_15497147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8466" y="2065072"/>
            <a:ext cx="2262147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63" name="FlexDirection にcolunmを指定することで縦方向にComponentを配置することが可能となります。"/>
          <p:cNvSpPr txBox="1"/>
          <p:nvPr/>
        </p:nvSpPr>
        <p:spPr>
          <a:xfrm>
            <a:off x="577088" y="1211581"/>
            <a:ext cx="100268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FlexDirection にcolunmを指定することで縦方向にComponentを配置することが可能となります。</a:t>
            </a:r>
          </a:p>
        </p:txBody>
      </p:sp>
      <p:sp>
        <p:nvSpPr>
          <p:cNvPr id="164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</a:t>
            </a:r>
            <a:r>
              <a:t>React</a:t>
            </a:r>
            <a:r>
              <a:rPr>
                <a:solidFill>
                  <a:srgbClr val="E2E6E9"/>
                </a:solidFill>
              </a:rPr>
              <a:t>, {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react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 </a:t>
            </a:r>
            <a:r>
              <a:rPr>
                <a:solidFill>
                  <a:srgbClr val="EF596F"/>
                </a:solidFill>
              </a:rPr>
              <a:t>View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export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0EC05C"/>
                </a:solidFill>
              </a:rPr>
              <a:t>default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class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5C07B"/>
                </a:solidFill>
              </a:rPr>
              <a:t>App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extends</a:t>
            </a:r>
            <a:r>
              <a:rPr>
                <a:solidFill>
                  <a:srgbClr val="E2E6E9"/>
                </a:solidFill>
              </a:rPr>
              <a:t>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render</a:t>
            </a:r>
            <a:r>
              <a:rPr>
                <a:solidFill>
                  <a:srgbClr val="E2E6E9"/>
                </a:solidFill>
              </a:rPr>
              <a:t>()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E2E6E9"/>
                </a:solidFill>
              </a:rPr>
              <a:t> (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AB1C0"/>
                </a:solidFill>
              </a:rPr>
              <a:t>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&gt;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rPr>
                <a:solidFill>
                  <a:srgbClr val="AAB1C0"/>
                </a:solidFill>
              </a:rPr>
              <a:t>,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column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powderblue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skyblue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steelblue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65" name="Screenshot_1549714784.png" descr="Screenshot_1549714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8546" y="2167648"/>
            <a:ext cx="2262146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68" name="Flexに関するレイアウトについて、もう少し複雑なものを作成していきましょう。"/>
          <p:cNvSpPr txBox="1"/>
          <p:nvPr/>
        </p:nvSpPr>
        <p:spPr>
          <a:xfrm>
            <a:off x="577088" y="1211581"/>
            <a:ext cx="85049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Flexに関するレイアウトについて、もう少し複雑なものを作成していきましょう。</a:t>
            </a:r>
          </a:p>
        </p:txBody>
      </p:sp>
      <p:pic>
        <p:nvPicPr>
          <p:cNvPr id="169" name="Screenshot_1550093655.png" descr="Screenshot_15500936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193" y="1917700"/>
            <a:ext cx="2553172" cy="453897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lexのサイズを調整することで、コンポーネントの大きさを割合として…"/>
          <p:cNvSpPr txBox="1"/>
          <p:nvPr/>
        </p:nvSpPr>
        <p:spPr>
          <a:xfrm>
            <a:off x="4247388" y="1917700"/>
            <a:ext cx="7418652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Flexのサイズを調整することで、コンポーネントの大きさを割合として</a:t>
            </a:r>
          </a:p>
          <a:p>
            <a:pPr/>
            <a:r>
              <a:t>設定することが可能となります。</a:t>
            </a:r>
          </a:p>
        </p:txBody>
      </p:sp>
      <p:sp>
        <p:nvSpPr>
          <p:cNvPr id="171" name="flex : 1"/>
          <p:cNvSpPr txBox="1"/>
          <p:nvPr/>
        </p:nvSpPr>
        <p:spPr>
          <a:xfrm>
            <a:off x="323088" y="3901438"/>
            <a:ext cx="59542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flex : 1 </a:t>
            </a:r>
          </a:p>
        </p:txBody>
      </p:sp>
      <p:sp>
        <p:nvSpPr>
          <p:cNvPr id="179" name="接続の線"/>
          <p:cNvSpPr/>
          <p:nvPr/>
        </p:nvSpPr>
        <p:spPr>
          <a:xfrm>
            <a:off x="646442" y="2680973"/>
            <a:ext cx="464752" cy="122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948" y="10166"/>
                  <a:pt x="13148" y="2966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80" name="接続の線"/>
          <p:cNvSpPr/>
          <p:nvPr/>
        </p:nvSpPr>
        <p:spPr>
          <a:xfrm>
            <a:off x="639057" y="4170694"/>
            <a:ext cx="461461" cy="182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660" y="20906"/>
                  <a:pt x="7460" y="13706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74" name="flex : 1"/>
          <p:cNvSpPr txBox="1"/>
          <p:nvPr/>
        </p:nvSpPr>
        <p:spPr>
          <a:xfrm>
            <a:off x="3256788" y="2898138"/>
            <a:ext cx="59542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flex : 1 </a:t>
            </a:r>
          </a:p>
        </p:txBody>
      </p:sp>
      <p:sp>
        <p:nvSpPr>
          <p:cNvPr id="175" name="flex : 2"/>
          <p:cNvSpPr txBox="1"/>
          <p:nvPr/>
        </p:nvSpPr>
        <p:spPr>
          <a:xfrm>
            <a:off x="3256788" y="3723638"/>
            <a:ext cx="59542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flex : 2 </a:t>
            </a:r>
          </a:p>
        </p:txBody>
      </p:sp>
      <p:sp>
        <p:nvSpPr>
          <p:cNvPr id="176" name="flex : 3"/>
          <p:cNvSpPr txBox="1"/>
          <p:nvPr/>
        </p:nvSpPr>
        <p:spPr>
          <a:xfrm>
            <a:off x="3256788" y="5189214"/>
            <a:ext cx="55308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flex : 3</a:t>
            </a:r>
          </a:p>
        </p:txBody>
      </p:sp>
      <p:sp>
        <p:nvSpPr>
          <p:cNvPr id="177" name="・全体の割合でflex:1を設定します。…"/>
          <p:cNvSpPr txBox="1"/>
          <p:nvPr/>
        </p:nvSpPr>
        <p:spPr>
          <a:xfrm>
            <a:off x="4247389" y="2966719"/>
            <a:ext cx="7418651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・全体の割合でflex:1を設定します。</a:t>
            </a:r>
          </a:p>
          <a:p>
            <a:pPr/>
            <a:r>
              <a:t>　こうすることで画面全体のサイズを使用可能となる。</a:t>
            </a:r>
          </a:p>
        </p:txBody>
      </p:sp>
      <p:sp>
        <p:nvSpPr>
          <p:cNvPr id="178" name="・そのあとに各コンポーネントに対して、flexを指定していきます。…"/>
          <p:cNvSpPr txBox="1"/>
          <p:nvPr/>
        </p:nvSpPr>
        <p:spPr>
          <a:xfrm>
            <a:off x="4374389" y="3830316"/>
            <a:ext cx="7418651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・そのあとに各コンポーネントに対して、flexを指定していきます。</a:t>
            </a:r>
          </a:p>
          <a:p>
            <a:pPr/>
            <a:r>
              <a:t>　そうしたら、うまく割合を調整して表示してくれます。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83" name="App.jsを以下のように書き換えてください。"/>
          <p:cNvSpPr txBox="1"/>
          <p:nvPr/>
        </p:nvSpPr>
        <p:spPr>
          <a:xfrm>
            <a:off x="577088" y="1211581"/>
            <a:ext cx="46005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App.jsを以下のように書き換えてください。</a:t>
            </a:r>
          </a:p>
        </p:txBody>
      </p:sp>
      <p:sp>
        <p:nvSpPr>
          <p:cNvPr id="184" name="import React, { Component } from 'react';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i="1" sz="1200">
                <a:solidFill>
                  <a:srgbClr val="7B89B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</a:t>
            </a:r>
            <a:r>
              <a:t>React</a:t>
            </a:r>
            <a:r>
              <a:rPr>
                <a:solidFill>
                  <a:srgbClr val="E2E6E9"/>
                </a:solidFill>
              </a:rPr>
              <a:t>, {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react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 </a:t>
            </a:r>
            <a:r>
              <a:rPr>
                <a:solidFill>
                  <a:srgbClr val="EF596F"/>
                </a:solidFill>
              </a:rPr>
              <a:t>StyleSheet</a:t>
            </a:r>
            <a:r>
              <a:rPr>
                <a:solidFill>
                  <a:srgbClr val="E2E6E9"/>
                </a:solidFill>
              </a:rPr>
              <a:t>, </a:t>
            </a:r>
            <a:r>
              <a:rPr>
                <a:solidFill>
                  <a:srgbClr val="EF596F"/>
                </a:solidFill>
              </a:rPr>
              <a:t>View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 </a:t>
            </a:r>
            <a:r>
              <a:rPr>
                <a:solidFill>
                  <a:srgbClr val="EF596F"/>
                </a:solidFill>
              </a:rPr>
              <a:t>Header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react-native-elements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export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0EC05C"/>
                </a:solidFill>
              </a:rPr>
              <a:t>default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class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5C07B"/>
                </a:solidFill>
              </a:rPr>
              <a:t>App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extends</a:t>
            </a:r>
            <a:r>
              <a:rPr>
                <a:solidFill>
                  <a:srgbClr val="E2E6E9"/>
                </a:solidFill>
              </a:rPr>
              <a:t>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render</a:t>
            </a:r>
            <a:r>
              <a:rPr>
                <a:solidFill>
                  <a:srgbClr val="E2E6E9"/>
                </a:solidFill>
              </a:rPr>
              <a:t>()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E2E6E9"/>
                </a:solidFill>
              </a:rPr>
              <a:t> (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AB1C0"/>
                </a:solidFill>
              </a:rPr>
              <a:t>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rPr>
                <a:solidFill>
                  <a:srgbClr val="AAB1C0"/>
                </a:solidFill>
              </a:rPr>
              <a:t>.</a:t>
            </a:r>
            <a:r>
              <a:rPr>
                <a:solidFill>
                  <a:srgbClr val="EF596F"/>
                </a:solidFill>
              </a:rPr>
              <a:t>base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&gt;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</a:t>
            </a:r>
            <a:r>
              <a:rPr>
                <a:solidFill>
                  <a:srgbClr val="E5C07B"/>
                </a:solidFill>
              </a:rPr>
              <a:t>Header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</a:t>
            </a:r>
            <a:r>
              <a:rPr i="1"/>
              <a:t>centerComponent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rPr>
                <a:solidFill>
                  <a:srgbClr val="EF596F"/>
                </a:solidFill>
              </a:rPr>
              <a:t>text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FlexLayout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, </a:t>
            </a:r>
            <a:r>
              <a:rPr>
                <a:solidFill>
                  <a:srgbClr val="EF596F"/>
                </a:solidFill>
              </a:rPr>
              <a:t>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rPr>
                <a:solidFill>
                  <a:srgbClr val="AAB1C0"/>
                </a:solidFill>
              </a:rPr>
              <a:t>.</a:t>
            </a:r>
            <a:r>
              <a:rPr>
                <a:solidFill>
                  <a:srgbClr val="EF596F"/>
                </a:solidFill>
              </a:rPr>
              <a:t>header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</a:t>
            </a:r>
            <a:r>
              <a:rPr i="1"/>
              <a:t>outerContainerStyles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rPr>
                <a:solidFill>
                  <a:srgbClr val="EF596F"/>
                </a:solidFill>
              </a:rP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100</a:t>
            </a:r>
            <a:r>
              <a:rPr>
                <a:solidFill>
                  <a:srgbClr val="AAB1C0"/>
                </a:solidFill>
              </a:rPr>
              <a:t>, </a:t>
            </a:r>
            <a:r>
              <a:rPr>
                <a:solidFill>
                  <a:srgbClr val="EF596F"/>
                </a:solidFill>
              </a:rP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#dd0000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t>.</a:t>
            </a:r>
            <a:r>
              <a:rPr>
                <a:solidFill>
                  <a:srgbClr val="EF596F"/>
                </a:solidFill>
              </a:rPr>
              <a:t>container</a:t>
            </a:r>
            <a:r>
              <a:rPr>
                <a:solidFill>
                  <a:srgbClr val="77DCB8"/>
                </a:solidFill>
              </a:rPr>
              <a:t>}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t>.</a:t>
            </a:r>
            <a:r>
              <a:rPr>
                <a:solidFill>
                  <a:srgbClr val="EF596F"/>
                </a:solidFill>
              </a:rPr>
              <a:t>view1</a:t>
            </a:r>
            <a:r>
              <a:rPr>
                <a:solidFill>
                  <a:srgbClr val="77DCB8"/>
                </a:solidFill>
              </a:rPr>
              <a:t>}</a:t>
            </a:r>
            <a: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t>.</a:t>
            </a:r>
            <a:r>
              <a:rPr>
                <a:solidFill>
                  <a:srgbClr val="EF596F"/>
                </a:solidFill>
              </a:rPr>
              <a:t>view2</a:t>
            </a:r>
            <a:r>
              <a:rPr>
                <a:solidFill>
                  <a:srgbClr val="77DCB8"/>
                </a:solidFill>
              </a:rPr>
              <a:t>}</a:t>
            </a:r>
            <a: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t>.</a:t>
            </a:r>
            <a:r>
              <a:rPr>
                <a:solidFill>
                  <a:srgbClr val="EF596F"/>
                </a:solidFill>
              </a:rPr>
              <a:t>view3</a:t>
            </a:r>
            <a:r>
              <a:rPr>
                <a:solidFill>
                  <a:srgbClr val="77DCB8"/>
                </a:solidFill>
              </a:rPr>
              <a:t>}</a:t>
            </a:r>
            <a:r>
              <a:t> 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t>.</a:t>
            </a:r>
            <a:r>
              <a:rPr>
                <a:solidFill>
                  <a:srgbClr val="EF596F"/>
                </a:solidFill>
              </a:rPr>
              <a:t>view4</a:t>
            </a:r>
            <a:r>
              <a:rPr>
                <a:solidFill>
                  <a:srgbClr val="77DCB8"/>
                </a:solidFill>
              </a:rPr>
              <a:t>}</a:t>
            </a:r>
            <a: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EF596F"/>
                </a:solidFill>
              </a:rPr>
              <a:t>styles</a:t>
            </a:r>
            <a:r>
              <a:t>.</a:t>
            </a:r>
            <a:r>
              <a:rPr>
                <a:solidFill>
                  <a:srgbClr val="EF596F"/>
                </a:solidFill>
              </a:rPr>
              <a:t>view4</a:t>
            </a:r>
            <a:r>
              <a:rPr>
                <a:solidFill>
                  <a:srgbClr val="77DCB8"/>
                </a:solidFill>
              </a:rPr>
              <a:t>}</a:t>
            </a:r>
            <a: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C8086"/>
                </a:solidFill>
              </a:rPr>
              <a:t>const</a:t>
            </a:r>
            <a:r>
              <a:rPr>
                <a:solidFill>
                  <a:srgbClr val="E2E6E9"/>
                </a:solidFill>
              </a:rPr>
              <a:t> </a:t>
            </a:r>
            <a:r>
              <a:t>styles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E2E6E9"/>
                </a:solidFill>
              </a:rPr>
              <a:t> </a:t>
            </a:r>
            <a:r>
              <a:t>StyleSheet</a:t>
            </a:r>
            <a:r>
              <a:rPr>
                <a:solidFill>
                  <a:srgbClr val="E2E6E9"/>
                </a:solidFill>
              </a:rPr>
              <a:t>.</a:t>
            </a:r>
            <a:r>
              <a:rPr>
                <a:solidFill>
                  <a:srgbClr val="52ADF2"/>
                </a:solidFill>
              </a:rPr>
              <a:t>create</a:t>
            </a:r>
            <a:r>
              <a:rPr>
                <a:solidFill>
                  <a:srgbClr val="E2E6E9"/>
                </a:solidFill>
              </a:rPr>
              <a:t>({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base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header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white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fontSize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28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fontWeight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bold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container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padding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#eeffee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red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view1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#6666aa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view2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#9999cc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view3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3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row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view4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#ccccff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87" name="前ページの続き"/>
          <p:cNvSpPr txBox="1"/>
          <p:nvPr/>
        </p:nvSpPr>
        <p:spPr>
          <a:xfrm>
            <a:off x="577088" y="1211581"/>
            <a:ext cx="1697481" cy="32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前ページの続き</a:t>
            </a:r>
          </a:p>
        </p:txBody>
      </p:sp>
      <p:sp>
        <p:nvSpPr>
          <p:cNvPr id="188" name="&lt;/View&gt;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C8086"/>
                </a:solidFill>
              </a:rPr>
              <a:t>const</a:t>
            </a:r>
            <a:r>
              <a:rPr>
                <a:solidFill>
                  <a:srgbClr val="E2E6E9"/>
                </a:solidFill>
              </a:rPr>
              <a:t> </a:t>
            </a:r>
            <a:r>
              <a:t>styles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E2E6E9"/>
                </a:solidFill>
              </a:rPr>
              <a:t> </a:t>
            </a:r>
            <a:r>
              <a:t>StyleSheet</a:t>
            </a:r>
            <a:r>
              <a:rPr>
                <a:solidFill>
                  <a:srgbClr val="E2E6E9"/>
                </a:solidFill>
              </a:rPr>
              <a:t>.</a:t>
            </a:r>
            <a:r>
              <a:rPr>
                <a:solidFill>
                  <a:srgbClr val="52ADF2"/>
                </a:solidFill>
              </a:rPr>
              <a:t>create</a:t>
            </a:r>
            <a:r>
              <a:rPr>
                <a:solidFill>
                  <a:srgbClr val="E2E6E9"/>
                </a:solidFill>
              </a:rPr>
              <a:t>({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base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header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white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fontSize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28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fontWeight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bold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container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padding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#eeffee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red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view1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#6666aa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view2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#9999cc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view3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3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row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view4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#ccccff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91" name="前ページの続き"/>
          <p:cNvSpPr txBox="1"/>
          <p:nvPr/>
        </p:nvSpPr>
        <p:spPr>
          <a:xfrm>
            <a:off x="577088" y="1211581"/>
            <a:ext cx="1697481" cy="32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前ページの続き</a:t>
            </a:r>
          </a:p>
        </p:txBody>
      </p:sp>
      <p:sp>
        <p:nvSpPr>
          <p:cNvPr id="192" name="padding: 10,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padding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#eeffee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red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view1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#6666aa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view2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#9999cc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view3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3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row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view4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#ccccff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95" name="前ページの続き"/>
          <p:cNvSpPr txBox="1"/>
          <p:nvPr/>
        </p:nvSpPr>
        <p:spPr>
          <a:xfrm>
            <a:off x="577088" y="1211581"/>
            <a:ext cx="1697481" cy="32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前ページの続き</a:t>
            </a:r>
          </a:p>
        </p:txBody>
      </p:sp>
      <p:sp>
        <p:nvSpPr>
          <p:cNvPr id="196" name="backgroundColor: '#9999cc',…"/>
          <p:cNvSpPr/>
          <p:nvPr/>
        </p:nvSpPr>
        <p:spPr>
          <a:xfrm>
            <a:off x="583951" y="1812925"/>
            <a:ext cx="11227744" cy="4574191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#9999cc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view3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3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row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0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view4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EF596F"/>
                </a:solidFill>
              </a:rP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t>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margin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#ccccff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solid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2</a:t>
            </a:r>
            <a:r>
              <a:rPr>
                <a:solidFill>
                  <a:srgbClr val="E2E6E9"/>
                </a:solidFill>
              </a:rPr>
              <a:t>,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borderColor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black</a:t>
            </a:r>
            <a:r>
              <a:rPr>
                <a:solidFill>
                  <a:srgbClr val="7B89B5"/>
                </a:solidFill>
              </a:rPr>
              <a:t>'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538569" y="2970706"/>
            <a:ext cx="6040031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3-1．React Nativeの基礎知識 ～コンポーネント編～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90849" y="2436890"/>
            <a:ext cx="3975101" cy="3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①コンポーネントをインポートする</a:t>
            </a:r>
          </a:p>
        </p:txBody>
      </p:sp>
      <p:sp>
        <p:nvSpPr>
          <p:cNvPr id="100" name="Shape 100"/>
          <p:cNvSpPr txBox="1"/>
          <p:nvPr>
            <p:ph type="body" sz="quarter" idx="1"/>
          </p:nvPr>
        </p:nvSpPr>
        <p:spPr>
          <a:xfrm>
            <a:off x="423484" y="1318414"/>
            <a:ext cx="11379205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コンポーネントの使い方</a:t>
            </a: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　①コンポーネントをインポートする　②JSXで配置する　③スタイルを設定する　④プロパティを設定する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60112" y="2992691"/>
            <a:ext cx="5214711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15968" y="3172584"/>
            <a:ext cx="4958869" cy="183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react-nativeからViewモジュール、Textモジュールを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インポートしています。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※Styleを定義するために、StyleSheetもインポート。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左記は一例のため、その他使いたいモジュールを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インポートします。</a:t>
            </a:r>
          </a:p>
        </p:txBody>
      </p:sp>
      <p:sp>
        <p:nvSpPr>
          <p:cNvPr id="103" name="Shape 103"/>
          <p:cNvSpPr/>
          <p:nvPr/>
        </p:nvSpPr>
        <p:spPr>
          <a:xfrm>
            <a:off x="519869" y="3329285"/>
            <a:ext cx="6058732" cy="33655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38569" y="2024522"/>
            <a:ext cx="6078131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3-1．React Nativeの基礎知識 ～コンポーネント編～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90850" y="1551449"/>
            <a:ext cx="2072933" cy="3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②JSXで配置する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60112" y="2046508"/>
            <a:ext cx="5214711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145894" y="2046509"/>
            <a:ext cx="451530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レイアウトのJSXでReactNativeのViewを配置、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その中にTextを配置しています。</a:t>
            </a:r>
          </a:p>
        </p:txBody>
      </p:sp>
      <p:sp>
        <p:nvSpPr>
          <p:cNvPr id="110" name="Shape 110"/>
          <p:cNvSpPr/>
          <p:nvPr/>
        </p:nvSpPr>
        <p:spPr>
          <a:xfrm>
            <a:off x="681274" y="3494087"/>
            <a:ext cx="2704958" cy="900454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538568" y="1710876"/>
            <a:ext cx="5257803" cy="498098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3-1．React Nativeの基礎知識 ～コンポーネント編～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90850" y="1272610"/>
            <a:ext cx="2515236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③スタイルを設定する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0113" y="1732863"/>
            <a:ext cx="5967687" cy="484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&lt;View style={styles.container}&gt;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const styles = StyleSheet.create({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container: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width: 100,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height: 44,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...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});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952598" y="2002312"/>
            <a:ext cx="5239400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スタイルでコンポーネントの見た目をカスタマイズする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場合は、スタイルを定義して設定します。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t>JSX内で変数を使ったスタイル定義は、{}でくくります。</a:t>
            </a:r>
          </a:p>
        </p:txBody>
      </p:sp>
      <p:sp>
        <p:nvSpPr>
          <p:cNvPr id="117" name="Shape 117"/>
          <p:cNvSpPr/>
          <p:nvPr/>
        </p:nvSpPr>
        <p:spPr>
          <a:xfrm>
            <a:off x="517631" y="4495799"/>
            <a:ext cx="3938822" cy="208867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676399" y="3160582"/>
            <a:ext cx="2780054" cy="33655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98868" y="1710877"/>
            <a:ext cx="6374952" cy="47012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3-1．React Nativeの基礎知識 ～コンポーネント編～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90850" y="1272610"/>
            <a:ext cx="27686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④プロパティを設定する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20412" y="1732863"/>
            <a:ext cx="6387652" cy="456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import { View Text, StyleSheet, Button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  &lt;Button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onPress={onPressLearnMore}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title="Learn More"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color="#841584"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accessibilityLabel="Learn more about this purple button”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/&gt;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431800" y="3712276"/>
            <a:ext cx="6311714" cy="216782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4100026" y="1997248"/>
            <a:ext cx="747067" cy="33655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26" name="Shape 126"/>
          <p:cNvSpPr txBox="1"/>
          <p:nvPr/>
        </p:nvSpPr>
        <p:spPr>
          <a:xfrm>
            <a:off x="6988382" y="1753092"/>
            <a:ext cx="5112551" cy="159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t>標準コンポーネントではスタイルを設定するのと同</a:t>
            </a: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t>様に、プロパティを設定することができます。</a:t>
            </a: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t>左記はButtonコンポーネントを読み込んで、Button</a:t>
            </a: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t>コンポーネントのプロパティを設定しています。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910169" y="5420636"/>
            <a:ext cx="5439730" cy="84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Meiryo UI"/>
                <a:ea typeface="Meiryo UI"/>
                <a:cs typeface="Meiryo UI"/>
                <a:sym typeface="Meiryo UI"/>
              </a:defRPr>
            </a:pPr>
            <a:r>
              <a:t>上記はButtonコンポーネントで設定できるプロパティの一部です。</a:t>
            </a:r>
          </a:p>
          <a:p>
            <a:pPr>
              <a:defRPr sz="1400">
                <a:latin typeface="Meiryo UI"/>
                <a:ea typeface="Meiryo UI"/>
                <a:cs typeface="Meiryo UI"/>
                <a:sym typeface="Meiryo UI"/>
              </a:defRPr>
            </a:pPr>
            <a:r>
              <a:t>コンポーネントによって設定できるプロパティの確認は公式サイ</a:t>
            </a:r>
          </a:p>
          <a:p>
            <a:pPr>
              <a:defRPr sz="1400">
                <a:latin typeface="Meiryo UI"/>
                <a:ea typeface="Meiryo UI"/>
                <a:cs typeface="Meiryo UI"/>
                <a:sym typeface="Meiryo UI"/>
              </a:defRPr>
            </a:pPr>
            <a:r>
              <a:t>トを確認するのが良いでしょう。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978397" y="3758860"/>
            <a:ext cx="519355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onPress:ユーザーがボタンをタップしたときに呼び出されるハンドラ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978397" y="4127849"/>
            <a:ext cx="287352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title:ボタンの内側に表示するテキスト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978397" y="4507979"/>
            <a:ext cx="4809337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color:テキストの色（iOS）、またはボタンの背景色（Android）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978397" y="4886635"/>
            <a:ext cx="407637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accessibilityLabel:視覚障害者の方向けの音声読み上げ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34" name="四角形"/>
          <p:cNvSpPr/>
          <p:nvPr/>
        </p:nvSpPr>
        <p:spPr>
          <a:xfrm>
            <a:off x="914400" y="1879600"/>
            <a:ext cx="2512963" cy="457135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スマートフォンのレイアウトは大きく３つの領域に分かれます。"/>
          <p:cNvSpPr txBox="1"/>
          <p:nvPr/>
        </p:nvSpPr>
        <p:spPr>
          <a:xfrm>
            <a:off x="577089" y="1211581"/>
            <a:ext cx="6669530" cy="32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スマートフォンのレイアウトは大きく３つの領域に分かれます。</a:t>
            </a:r>
          </a:p>
        </p:txBody>
      </p:sp>
      <p:sp>
        <p:nvSpPr>
          <p:cNvPr id="136" name="ステータスバー"/>
          <p:cNvSpPr/>
          <p:nvPr/>
        </p:nvSpPr>
        <p:spPr>
          <a:xfrm>
            <a:off x="926851" y="1873250"/>
            <a:ext cx="2488060" cy="307338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584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ステータスバー</a:t>
            </a:r>
          </a:p>
        </p:txBody>
      </p:sp>
      <p:sp>
        <p:nvSpPr>
          <p:cNvPr id="137" name="ヘッダー"/>
          <p:cNvSpPr/>
          <p:nvPr/>
        </p:nvSpPr>
        <p:spPr>
          <a:xfrm>
            <a:off x="926851" y="2178050"/>
            <a:ext cx="2488060" cy="523875"/>
          </a:xfrm>
          <a:prstGeom prst="rect">
            <a:avLst/>
          </a:prstGeom>
          <a:gradFill>
            <a:gsLst>
              <a:gs pos="0">
                <a:schemeClr val="accent4">
                  <a:hueOff val="-617933"/>
                  <a:lumOff val="36487"/>
                </a:schemeClr>
              </a:gs>
              <a:gs pos="35000">
                <a:srgbClr val="FFEACF"/>
              </a:gs>
              <a:gs pos="100000">
                <a:schemeClr val="accent4">
                  <a:hueOff val="-742744"/>
                  <a:lumOff val="46439"/>
                </a:schemeClr>
              </a:gs>
            </a:gsLst>
            <a:lin ang="16200000"/>
          </a:gradFill>
          <a:ln>
            <a:solidFill>
              <a:srgbClr val="F9BC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1300"/>
            </a:lvl1pPr>
          </a:lstStyle>
          <a:p>
            <a:pPr/>
            <a:r>
              <a:t>ヘッダー</a:t>
            </a:r>
          </a:p>
        </p:txBody>
      </p:sp>
      <p:sp>
        <p:nvSpPr>
          <p:cNvPr id="138" name="アプリ本体"/>
          <p:cNvSpPr/>
          <p:nvPr/>
        </p:nvSpPr>
        <p:spPr>
          <a:xfrm>
            <a:off x="926851" y="2711450"/>
            <a:ext cx="2488060" cy="374040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アプリ本体</a:t>
            </a:r>
          </a:p>
        </p:txBody>
      </p:sp>
      <p:sp>
        <p:nvSpPr>
          <p:cNvPr id="139" name="楕円"/>
          <p:cNvSpPr/>
          <p:nvPr/>
        </p:nvSpPr>
        <p:spPr>
          <a:xfrm>
            <a:off x="31949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楕円"/>
          <p:cNvSpPr/>
          <p:nvPr/>
        </p:nvSpPr>
        <p:spPr>
          <a:xfrm>
            <a:off x="29536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41" name="表"/>
          <p:cNvGraphicFramePr/>
          <p:nvPr/>
        </p:nvGraphicFramePr>
        <p:xfrm>
          <a:off x="4079875" y="2173287"/>
          <a:ext cx="7631758" cy="25241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88976"/>
                <a:gridCol w="5530081"/>
              </a:tblGrid>
              <a:tr h="404911">
                <a:tc>
                  <a:txBody>
                    <a:bodyPr/>
                    <a:lstStyle/>
                    <a:p>
                      <a:pPr indent="457200"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領域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概要</a:t>
                      </a:r>
                    </a:p>
                  </a:txBody>
                  <a:tcPr marL="0" marR="0" marT="0" marB="0" anchor="ctr" anchorCtr="0" horzOverflow="overflow"/>
                </a:tc>
              </a:tr>
              <a:tr h="55397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>
                          <a:sym typeface="Helvetica"/>
                        </a:rPr>
                        <a:t>ステータスバー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>
                          <a:sym typeface="Helvetica"/>
                        </a:rPr>
                        <a:t>電波などシステム状態などを表示するエリアです。
アプリによって表示内容は変更はできません。</a:t>
                      </a:r>
                    </a:p>
                  </a:txBody>
                  <a:tcPr marL="0" marR="0" marT="0" marB="0" anchor="t" anchorCtr="0" horzOverflow="overflow"/>
                </a:tc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>
                          <a:sym typeface="Helvetica"/>
                        </a:rPr>
                        <a:t>ヘッダー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>
                          <a:sym typeface="Helvetica"/>
                        </a:rPr>
                        <a:t>アプリの画面にタイトルなどを表示するエリアです。</a:t>
                      </a:r>
                    </a:p>
                  </a:txBody>
                  <a:tcPr marL="0" marR="0" marT="0" marB="0" anchor="t" anchorCtr="0" horzOverflow="overflow"/>
                </a:tc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>
                          <a:sym typeface="Helvetica"/>
                        </a:rPr>
                        <a:t>アプリ本体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>
                          <a:sym typeface="Helvetica"/>
                        </a:rPr>
                        <a:t>アプリの本体を表示するエリアです。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44" name="標準のライブラリだけでは、Header部分を作成するのは大変です。…"/>
          <p:cNvSpPr txBox="1"/>
          <p:nvPr/>
        </p:nvSpPr>
        <p:spPr>
          <a:xfrm>
            <a:off x="577088" y="1211581"/>
            <a:ext cx="10603528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標準のライブラリだけでは、Header部分を作成するのは大変です。</a:t>
            </a:r>
          </a:p>
          <a:p>
            <a:pPr/>
            <a:r>
              <a:t>そのため、あらかじめヘッダー部分などUI部品がまとめられたreact-native-elemetsを導入しましょう。</a:t>
            </a:r>
          </a:p>
        </p:txBody>
      </p:sp>
      <p:sp>
        <p:nvSpPr>
          <p:cNvPr id="145" name="// 導入方法…"/>
          <p:cNvSpPr/>
          <p:nvPr/>
        </p:nvSpPr>
        <p:spPr>
          <a:xfrm>
            <a:off x="5712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// 導入方法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# react-native-elements 導入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yarn  add  react-native-elements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npm -i react-native-elements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# icon導入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yarn  add  react-native-vector-icons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npm -i react-native-vector-icons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#link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react-native 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48" name="ステータスバーとヘッダーを作成してみましょう。…"/>
          <p:cNvSpPr txBox="1"/>
          <p:nvPr/>
        </p:nvSpPr>
        <p:spPr>
          <a:xfrm>
            <a:off x="577088" y="1211581"/>
            <a:ext cx="5370588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ステータスバーとヘッダーを作成してみましょう。</a:t>
            </a:r>
          </a:p>
          <a:p>
            <a:pPr/>
            <a:r>
              <a:t>「App.js」を下記のように書き直してみましょう。</a:t>
            </a:r>
          </a:p>
        </p:txBody>
      </p:sp>
      <p:sp>
        <p:nvSpPr>
          <p:cNvPr id="149" name="import React, {Component} from 'react';…"/>
          <p:cNvSpPr/>
          <p:nvPr/>
        </p:nvSpPr>
        <p:spPr>
          <a:xfrm>
            <a:off x="5839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</a:t>
            </a:r>
            <a:r>
              <a:t>React</a:t>
            </a:r>
            <a:r>
              <a:rPr>
                <a:solidFill>
                  <a:srgbClr val="E2E6E9"/>
                </a:solidFill>
              </a:rPr>
              <a:t>, {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react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</a:t>
            </a:r>
            <a:r>
              <a:rPr>
                <a:solidFill>
                  <a:srgbClr val="EF596F"/>
                </a:solidFill>
              </a:rPr>
              <a:t>StatusBar</a:t>
            </a:r>
            <a:r>
              <a:rPr>
                <a:solidFill>
                  <a:srgbClr val="E2E6E9"/>
                </a:solidFill>
              </a:rPr>
              <a:t>, </a:t>
            </a:r>
            <a:r>
              <a:rPr>
                <a:solidFill>
                  <a:srgbClr val="EF596F"/>
                </a:solidFill>
              </a:rPr>
              <a:t>View</a:t>
            </a:r>
            <a:r>
              <a:rPr>
                <a:solidFill>
                  <a:srgbClr val="E2E6E9"/>
                </a:solidFill>
              </a:rPr>
              <a:t>,</a:t>
            </a:r>
            <a:r>
              <a:rPr>
                <a:solidFill>
                  <a:srgbClr val="EF596F"/>
                </a:solidFill>
              </a:rPr>
              <a:t>Text</a:t>
            </a:r>
            <a:r>
              <a:rPr>
                <a:solidFill>
                  <a:srgbClr val="E2E6E9"/>
                </a:solidFill>
              </a:rPr>
              <a:t>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</a:t>
            </a:r>
            <a:r>
              <a:rPr>
                <a:solidFill>
                  <a:srgbClr val="EF596F"/>
                </a:solidFill>
              </a:rPr>
              <a:t>Header</a:t>
            </a:r>
            <a:r>
              <a:rPr>
                <a:solidFill>
                  <a:srgbClr val="E2E6E9"/>
                </a:solidFill>
              </a:rPr>
              <a:t>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react-native-elements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export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0EC05C"/>
                </a:solidFill>
              </a:rPr>
              <a:t>default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class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5C07B"/>
                </a:solidFill>
              </a:rPr>
              <a:t>App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extends</a:t>
            </a:r>
            <a:r>
              <a:rPr>
                <a:solidFill>
                  <a:srgbClr val="E2E6E9"/>
                </a:solidFill>
              </a:rPr>
              <a:t>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render</a:t>
            </a:r>
            <a:r>
              <a:rPr>
                <a:solidFill>
                  <a:srgbClr val="E2E6E9"/>
                </a:solidFill>
              </a:rPr>
              <a:t>()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E2E6E9"/>
                </a:solidFill>
              </a:rPr>
              <a:t> (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AB1C0"/>
                </a:solidFill>
              </a:rPr>
              <a:t>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&gt;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&lt;</a:t>
            </a:r>
            <a:r>
              <a:rPr>
                <a:solidFill>
                  <a:srgbClr val="E5C07B"/>
                </a:solidFill>
              </a:rPr>
              <a:t>StatusBar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barStyle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B89B5"/>
                </a:solidFill>
              </a:rPr>
              <a:t>'</a:t>
            </a:r>
            <a:r>
              <a:t>light-content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&lt;</a:t>
            </a:r>
            <a:r>
              <a:rPr>
                <a:solidFill>
                  <a:srgbClr val="E5C07B"/>
                </a:solidFill>
              </a:rPr>
              <a:t>Header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/>
              <a:t>centerComponent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rPr>
                <a:solidFill>
                  <a:srgbClr val="EF596F"/>
                </a:solidFill>
              </a:rPr>
              <a:t>text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Layout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, </a:t>
            </a:r>
            <a:r>
              <a:rPr>
                <a:solidFill>
                  <a:srgbClr val="EF596F"/>
                </a:solidFill>
              </a:rPr>
              <a:t>style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{ </a:t>
            </a:r>
            <a:r>
              <a:rPr>
                <a:solidFill>
                  <a:srgbClr val="EF596F"/>
                </a:solidFill>
              </a:rPr>
              <a:t>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#fff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</a:t>
            </a:r>
            <a:r>
              <a:rPr>
                <a:solidFill>
                  <a:srgbClr val="E5C07B"/>
                </a:solidFill>
              </a:rPr>
              <a:t>Text</a:t>
            </a:r>
            <a:r>
              <a:t>&gt;アプリ本体&lt;/</a:t>
            </a:r>
            <a:r>
              <a:rPr>
                <a:solidFill>
                  <a:srgbClr val="E5C07B"/>
                </a:solidFill>
              </a:rPr>
              <a:t>Text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150" name="Screenshot_1549699243.png" descr="Screenshot_15496992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91" y="2294065"/>
            <a:ext cx="2027922" cy="360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21"/>
          <p:cNvSpPr txBox="1"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pPr/>
            <a:r>
              <a:t>3-2．React Nativeの基礎知識 ～レイアウト～</a:t>
            </a:r>
          </a:p>
        </p:txBody>
      </p:sp>
      <p:sp>
        <p:nvSpPr>
          <p:cNvPr id="153" name="コンポーネントを複数作成していくと、任意の方向に並べたい場面が出てくると思います。…"/>
          <p:cNvSpPr txBox="1"/>
          <p:nvPr/>
        </p:nvSpPr>
        <p:spPr>
          <a:xfrm>
            <a:off x="577088" y="1211581"/>
            <a:ext cx="9480816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コンポーネントを複数作成していくと、任意の方向に並べたい場面が出てくると思います。</a:t>
            </a:r>
          </a:p>
          <a:p>
            <a:pPr/>
            <a:r>
              <a:t>ReactNativeではcssと似たような形で任意の方向に並べることが可能です。</a:t>
            </a:r>
          </a:p>
        </p:txBody>
      </p:sp>
      <p:sp>
        <p:nvSpPr>
          <p:cNvPr id="154" name="import React, { Component } from 'react';…"/>
          <p:cNvSpPr/>
          <p:nvPr/>
        </p:nvSpPr>
        <p:spPr>
          <a:xfrm>
            <a:off x="583951" y="2155825"/>
            <a:ext cx="8020399" cy="449918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</a:t>
            </a:r>
            <a:r>
              <a:t>React</a:t>
            </a:r>
            <a:r>
              <a:rPr>
                <a:solidFill>
                  <a:srgbClr val="E2E6E9"/>
                </a:solidFill>
              </a:rPr>
              <a:t>, {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react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import</a:t>
            </a:r>
            <a:r>
              <a:rPr>
                <a:solidFill>
                  <a:srgbClr val="E2E6E9"/>
                </a:solidFill>
              </a:rPr>
              <a:t> { </a:t>
            </a:r>
            <a:r>
              <a:rPr>
                <a:solidFill>
                  <a:srgbClr val="EF596F"/>
                </a:solidFill>
              </a:rPr>
              <a:t>View</a:t>
            </a:r>
            <a:r>
              <a:rPr>
                <a:solidFill>
                  <a:srgbClr val="E2E6E9"/>
                </a:solidFill>
              </a:rPr>
              <a:t> } </a:t>
            </a:r>
            <a:r>
              <a:rPr>
                <a:solidFill>
                  <a:srgbClr val="0EC05C"/>
                </a:solidFill>
              </a:rPr>
              <a:t>from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t>react-native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E2E6E9"/>
                </a:solidFill>
              </a:rPr>
              <a:t>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EC05C"/>
                </a:solidFill>
              </a:rPr>
              <a:t>export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0EC05C"/>
                </a:solidFill>
              </a:rPr>
              <a:t>default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class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5C07B"/>
                </a:solidFill>
              </a:rPr>
              <a:t>App</a:t>
            </a:r>
            <a:r>
              <a:rPr>
                <a:solidFill>
                  <a:srgbClr val="E2E6E9"/>
                </a:solidFill>
              </a:rPr>
              <a:t> </a:t>
            </a:r>
            <a:r>
              <a:rPr>
                <a:solidFill>
                  <a:srgbClr val="EC8086"/>
                </a:solidFill>
              </a:rPr>
              <a:t>extends</a:t>
            </a:r>
            <a:r>
              <a:rPr>
                <a:solidFill>
                  <a:srgbClr val="E2E6E9"/>
                </a:solidFill>
              </a:rPr>
              <a:t> </a:t>
            </a:r>
            <a:r>
              <a:t>Component</a:t>
            </a:r>
            <a:r>
              <a:rPr>
                <a:solidFill>
                  <a:srgbClr val="E2E6E9"/>
                </a:solidFill>
              </a:rPr>
              <a:t>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</a:t>
            </a:r>
            <a:r>
              <a:t>render</a:t>
            </a:r>
            <a:r>
              <a:rPr>
                <a:solidFill>
                  <a:srgbClr val="E2E6E9"/>
                </a:solidFill>
              </a:rPr>
              <a:t>() {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2E6E9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E2E6E9"/>
                </a:solidFill>
              </a:rPr>
              <a:t> (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AB1C0"/>
                </a:solidFill>
              </a:rPr>
              <a:t>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&gt;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rPr>
                <a:solidFill>
                  <a:srgbClr val="AAB1C0"/>
                </a:solidFill>
              </a:rPr>
              <a:t>,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row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powderblue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skyblue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steelblue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flex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1</a:t>
            </a:r>
            <a:r>
              <a:rPr>
                <a:solidFill>
                  <a:srgbClr val="AAB1C0"/>
                </a:solidFill>
              </a:rPr>
              <a:t>, </a:t>
            </a:r>
            <a:r>
              <a:t>flexDirection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column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powderblue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skyblue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B1C0"/>
                </a:solidFill>
              </a:rPr>
              <a:t>          &lt;</a:t>
            </a:r>
            <a:r>
              <a:rPr>
                <a:solidFill>
                  <a:srgbClr val="E5C07B"/>
                </a:solidFill>
              </a:rPr>
              <a:t>View</a:t>
            </a:r>
            <a:r>
              <a:rPr>
                <a:solidFill>
                  <a:srgbClr val="AAB1C0"/>
                </a:solidFill>
              </a:rPr>
              <a:t> </a:t>
            </a:r>
            <a:r>
              <a:rPr i="1">
                <a:solidFill>
                  <a:srgbClr val="5AD2A0"/>
                </a:solidFill>
              </a:rPr>
              <a:t>style</a:t>
            </a:r>
            <a:r>
              <a:rPr>
                <a:solidFill>
                  <a:srgbClr val="AAB1C0"/>
                </a:solidFill>
              </a:rPr>
              <a:t>=</a:t>
            </a:r>
            <a:r>
              <a:rPr>
                <a:solidFill>
                  <a:srgbClr val="77DCB8"/>
                </a:solidFill>
              </a:rPr>
              <a:t>{</a:t>
            </a:r>
            <a:r>
              <a:rPr>
                <a:solidFill>
                  <a:srgbClr val="AAB1C0"/>
                </a:solidFill>
              </a:rPr>
              <a:t>{ </a:t>
            </a:r>
            <a:r>
              <a:t>width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height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D8985F"/>
                </a:solidFill>
              </a:rPr>
              <a:t>50</a:t>
            </a:r>
            <a:r>
              <a:rPr>
                <a:solidFill>
                  <a:srgbClr val="AAB1C0"/>
                </a:solidFill>
              </a:rPr>
              <a:t>, </a:t>
            </a:r>
            <a:r>
              <a:t>backgroundColor</a:t>
            </a:r>
            <a:r>
              <a:rPr>
                <a:solidFill>
                  <a:srgbClr val="BBBBBB"/>
                </a:solidFill>
              </a:rPr>
              <a:t>:</a:t>
            </a:r>
            <a:r>
              <a:rPr>
                <a:solidFill>
                  <a:srgbClr val="AAB1C0"/>
                </a:solidFill>
              </a:rPr>
              <a:t> 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F2C37B"/>
                </a:solidFill>
              </a:rPr>
              <a:t>steelblue</a:t>
            </a:r>
            <a:r>
              <a:rPr>
                <a:solidFill>
                  <a:srgbClr val="7B89B5"/>
                </a:solidFill>
              </a:rPr>
              <a:t>'</a:t>
            </a:r>
            <a:r>
              <a:rPr>
                <a:solidFill>
                  <a:srgbClr val="AAB1C0"/>
                </a:solidFill>
              </a:rPr>
              <a:t> }</a:t>
            </a:r>
            <a:r>
              <a:rPr>
                <a:solidFill>
                  <a:srgbClr val="77DCB8"/>
                </a:solidFill>
              </a:rPr>
              <a:t>}</a:t>
            </a:r>
            <a:r>
              <a:rPr>
                <a:solidFill>
                  <a:srgbClr val="AAB1C0"/>
                </a:solidFill>
              </a:rPr>
              <a:t> /&gt;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&lt;/</a:t>
            </a:r>
            <a:r>
              <a:rPr>
                <a:solidFill>
                  <a:srgbClr val="E5C07B"/>
                </a:solidFill>
              </a:rPr>
              <a:t>View</a:t>
            </a:r>
            <a:r>
              <a:t>&gt;</a:t>
            </a:r>
            <a:endParaRPr>
              <a:solidFill>
                <a:srgbClr val="E2E6E9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55" name="Screenshot_1549714495.png" descr="Screenshot_15497144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4010" y="2187575"/>
            <a:ext cx="2495072" cy="443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