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タイトル スライド">
    <p:spTree>
      <p:nvGrpSpPr>
        <p:cNvPr id="1" name=""/>
        <p:cNvGrpSpPr/>
        <p:nvPr/>
      </p:nvGrpSpPr>
      <p:grpSpPr>
        <a:xfrm>
          <a:off x="0" y="0"/>
          <a:ext cx="0" cy="0"/>
          <a:chOff x="0" y="0"/>
          <a:chExt cx="0" cy="0"/>
        </a:xfrm>
      </p:grpSpPr>
      <p:sp>
        <p:nvSpPr>
          <p:cNvPr id="14" name="Shape 14"/>
          <p:cNvSpPr/>
          <p:nvPr/>
        </p:nvSpPr>
        <p:spPr>
          <a:xfrm>
            <a:off x="431800" y="990600"/>
            <a:ext cx="11379201" cy="0"/>
          </a:xfrm>
          <a:prstGeom prst="line">
            <a:avLst/>
          </a:prstGeom>
          <a:ln w="19050">
            <a:solidFill>
              <a:schemeClr val="accent3"/>
            </a:solidFill>
            <a:miter/>
          </a:ln>
        </p:spPr>
        <p:txBody>
          <a:bodyPr lIns="45719" rIns="45719"/>
          <a:lstStyle/>
          <a:p>
            <a:pPr/>
          </a:p>
        </p:txBody>
      </p:sp>
      <p:pic>
        <p:nvPicPr>
          <p:cNvPr id="15"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16" name="Shape 16"/>
          <p:cNvSpPr/>
          <p:nvPr/>
        </p:nvSpPr>
        <p:spPr>
          <a:xfrm>
            <a:off x="381000" y="342901"/>
            <a:ext cx="11480800" cy="4473574"/>
          </a:xfrm>
          <a:prstGeom prst="rect">
            <a:avLst/>
          </a:prstGeom>
          <a:solidFill>
            <a:srgbClr val="BDD7EE"/>
          </a:solidFill>
          <a:ln w="6350">
            <a:solidFill>
              <a:srgbClr val="BDD7EE"/>
            </a:solidFill>
            <a:miter/>
          </a:ln>
        </p:spPr>
        <p:txBody>
          <a:bodyPr lIns="45719" rIns="45719" anchor="ctr"/>
          <a:lstStyle/>
          <a:p>
            <a:pPr algn="ctr"/>
          </a:p>
        </p:txBody>
      </p:sp>
      <p:sp>
        <p:nvSpPr>
          <p:cNvPr id="17" name="Shape 17"/>
          <p:cNvSpPr/>
          <p:nvPr>
            <p:ph type="body" sz="quarter" idx="1"/>
          </p:nvPr>
        </p:nvSpPr>
        <p:spPr>
          <a:xfrm>
            <a:off x="1524000" y="3537744"/>
            <a:ext cx="9144000" cy="914401"/>
          </a:xfrm>
          <a:prstGeom prst="rect">
            <a:avLst/>
          </a:prstGeom>
        </p:spPr>
        <p:txBody>
          <a:bodyPr/>
          <a:lstStyle>
            <a:lvl1pPr marL="0" indent="0">
              <a:buSzTx/>
              <a:buFontTx/>
              <a:buNone/>
            </a:lvl1pPr>
          </a:lstStyle>
          <a:p>
            <a:pPr/>
            <a:r>
              <a:t>～【開催日（YYYY/M/D形式）】第X会勉強会まとめ資料～</a:t>
            </a:r>
          </a:p>
        </p:txBody>
      </p:sp>
      <p:sp>
        <p:nvSpPr>
          <p:cNvPr id="18" name="Shape 18"/>
          <p:cNvSpPr/>
          <p:nvPr/>
        </p:nvSpPr>
        <p:spPr>
          <a:xfrm>
            <a:off x="1524000" y="2030332"/>
            <a:ext cx="9144000" cy="599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000"/>
            </a:lvl1pPr>
          </a:lstStyle>
          <a:p>
            <a:pPr/>
            <a:r>
              <a:t>勉強会まとめ資料</a:t>
            </a:r>
          </a:p>
        </p:txBody>
      </p:sp>
      <p:sp>
        <p:nvSpPr>
          <p:cNvPr id="19" name="Shape 19"/>
          <p:cNvSpPr/>
          <p:nvPr/>
        </p:nvSpPr>
        <p:spPr>
          <a:xfrm>
            <a:off x="9029700" y="5023961"/>
            <a:ext cx="2832100" cy="345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000"/>
            </a:lvl1pPr>
          </a:lstStyle>
          <a:p>
            <a:pPr/>
            <a:r>
              <a:t>株式会社システムアイ</a:t>
            </a:r>
          </a:p>
        </p:txBody>
      </p:sp>
      <p:pic>
        <p:nvPicPr>
          <p:cNvPr id="20" name="image1.png"/>
          <p:cNvPicPr>
            <a:picLocks noChangeAspect="1"/>
          </p:cNvPicPr>
          <p:nvPr/>
        </p:nvPicPr>
        <p:blipFill>
          <a:blip r:embed="rId2">
            <a:extLst/>
          </a:blip>
          <a:stretch>
            <a:fillRect/>
          </a:stretch>
        </p:blipFill>
        <p:spPr>
          <a:xfrm>
            <a:off x="8348661" y="4934742"/>
            <a:ext cx="523876" cy="523876"/>
          </a:xfrm>
          <a:prstGeom prst="rect">
            <a:avLst/>
          </a:prstGeom>
          <a:ln w="12700">
            <a:miter lim="400000"/>
          </a:ln>
        </p:spPr>
      </p:pic>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タイトルとコンテンツ">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マスター タイトルの書式設定</a:t>
            </a:r>
          </a:p>
        </p:txBody>
      </p:sp>
      <p:sp>
        <p:nvSpPr>
          <p:cNvPr id="29" name="Shape 29"/>
          <p:cNvSpPr/>
          <p:nvPr>
            <p:ph type="body" idx="1"/>
          </p:nvPr>
        </p:nvSpPr>
        <p:spPr>
          <a:prstGeom prst="rect">
            <a:avLst/>
          </a:prstGeom>
        </p:spPr>
        <p:txBody>
          <a:bodyPr/>
          <a:lstStyle/>
          <a:p>
            <a:pPr/>
            <a:r>
              <a:t>マスター テキストの書式設定</a:t>
            </a:r>
          </a:p>
          <a:p>
            <a:pPr lvl="1"/>
            <a:r>
              <a:t>第 2 レベル</a:t>
            </a:r>
          </a:p>
          <a:p>
            <a:pPr lvl="2"/>
            <a:r>
              <a:t>第 3 レベル</a:t>
            </a:r>
          </a:p>
          <a:p>
            <a:pPr lvl="3"/>
            <a:r>
              <a:t>第 4 レベル</a:t>
            </a:r>
          </a:p>
          <a:p>
            <a:pPr lvl="4"/>
            <a:r>
              <a:t>第 5 レベル</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2 つのコンテンツ">
    <p:spTree>
      <p:nvGrpSpPr>
        <p:cNvPr id="1" name=""/>
        <p:cNvGrpSpPr/>
        <p:nvPr/>
      </p:nvGrpSpPr>
      <p:grpSpPr>
        <a:xfrm>
          <a:off x="0" y="0"/>
          <a:ext cx="0" cy="0"/>
          <a:chOff x="0" y="0"/>
          <a:chExt cx="0" cy="0"/>
        </a:xfrm>
      </p:grpSpPr>
      <p:sp>
        <p:nvSpPr>
          <p:cNvPr id="37" name="Shape 37"/>
          <p:cNvSpPr/>
          <p:nvPr/>
        </p:nvSpPr>
        <p:spPr>
          <a:xfrm>
            <a:off x="431800" y="990600"/>
            <a:ext cx="11379201" cy="0"/>
          </a:xfrm>
          <a:prstGeom prst="line">
            <a:avLst/>
          </a:prstGeom>
          <a:ln w="19050">
            <a:solidFill>
              <a:schemeClr val="accent3"/>
            </a:solidFill>
            <a:miter/>
          </a:ln>
        </p:spPr>
        <p:txBody>
          <a:bodyPr lIns="45719" rIns="45719"/>
          <a:lstStyle/>
          <a:p>
            <a:pPr/>
          </a:p>
        </p:txBody>
      </p:sp>
      <p:pic>
        <p:nvPicPr>
          <p:cNvPr id="38"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39" name="Shape 39"/>
          <p:cNvSpPr/>
          <p:nvPr>
            <p:ph type="title"/>
          </p:nvPr>
        </p:nvSpPr>
        <p:spPr>
          <a:prstGeom prst="rect">
            <a:avLst/>
          </a:prstGeom>
        </p:spPr>
        <p:txBody>
          <a:bodyPr/>
          <a:lstStyle/>
          <a:p>
            <a:pPr/>
            <a:r>
              <a:t>マスター タイトルの書式設定</a:t>
            </a:r>
          </a:p>
        </p:txBody>
      </p:sp>
      <p:sp>
        <p:nvSpPr>
          <p:cNvPr id="40" name="Shape 40"/>
          <p:cNvSpPr/>
          <p:nvPr>
            <p:ph type="body" sz="half" idx="1"/>
          </p:nvPr>
        </p:nvSpPr>
        <p:spPr>
          <a:xfrm>
            <a:off x="431798" y="1152525"/>
            <a:ext cx="5181601" cy="5024438"/>
          </a:xfrm>
          <a:prstGeom prst="rect">
            <a:avLst/>
          </a:prstGeom>
        </p:spPr>
        <p:txBody>
          <a:bodyPr/>
          <a:lstStyle/>
          <a:p>
            <a:pPr/>
            <a:r>
              <a:t>マスター テキストの書式設定</a:t>
            </a:r>
          </a:p>
          <a:p>
            <a:pPr lvl="1"/>
            <a:r>
              <a:t>第 2 レベル</a:t>
            </a:r>
          </a:p>
          <a:p>
            <a:pPr lvl="2"/>
            <a:r>
              <a:t>第 3 レベル</a:t>
            </a:r>
          </a:p>
          <a:p>
            <a:pPr lvl="3"/>
            <a:r>
              <a:t>第 4 レベル</a:t>
            </a:r>
          </a:p>
          <a:p>
            <a:pPr lvl="4"/>
            <a:r>
              <a:t>第 5 レベル</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9" rIns="45719"/>
          <a:lstStyle/>
          <a:p>
            <a:pPr/>
          </a:p>
        </p:txBody>
      </p:sp>
      <p:pic>
        <p:nvPicPr>
          <p:cNvPr id="49"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50" name="Shape 50"/>
          <p:cNvSpPr/>
          <p:nvPr>
            <p:ph type="title"/>
          </p:nvPr>
        </p:nvSpPr>
        <p:spPr>
          <a:prstGeom prst="rect">
            <a:avLst/>
          </a:prstGeom>
        </p:spPr>
        <p:txBody>
          <a:bodyPr/>
          <a:lstStyle/>
          <a:p>
            <a:pPr/>
            <a:r>
              <a:t>タイトルテキスト</a:t>
            </a:r>
          </a:p>
        </p:txBody>
      </p:sp>
      <p:sp>
        <p:nvSpPr>
          <p:cNvPr id="51" name="Shape 51"/>
          <p:cNvSpPr/>
          <p:nvPr>
            <p:ph type="body" sz="quarter" idx="1"/>
          </p:nvPr>
        </p:nvSpPr>
        <p:spPr>
          <a:xfrm>
            <a:off x="431798" y="1054100"/>
            <a:ext cx="11379202" cy="800099"/>
          </a:xfrm>
          <a:prstGeom prst="rect">
            <a:avLst/>
          </a:prstGeom>
          <a:solidFill>
            <a:srgbClr val="DEEBF7"/>
          </a:solidFill>
          <a:ln>
            <a:solidFill>
              <a:schemeClr val="accent1"/>
            </a:solidFill>
            <a:miter lim="800000"/>
          </a:ln>
        </p:spPr>
        <p:txBody>
          <a:bodyPr/>
          <a:lstStyle/>
          <a:p>
            <a:pPr/>
            <a:r>
              <a:t>本文レベル1</a:t>
            </a:r>
          </a:p>
          <a:p>
            <a:pPr lvl="1"/>
            <a:r>
              <a:t>本文レベル2</a:t>
            </a:r>
          </a:p>
          <a:p>
            <a:pPr lvl="2"/>
            <a:r>
              <a:t>本文レベル3</a:t>
            </a:r>
          </a:p>
          <a:p>
            <a:pPr lvl="3"/>
            <a:r>
              <a:t>本文レベル4</a:t>
            </a:r>
          </a:p>
          <a:p>
            <a:pPr lvl="4"/>
            <a:r>
              <a:t>本文レベル 5</a:t>
            </a:r>
          </a:p>
        </p:txBody>
      </p:sp>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9" rIns="45719"/>
          <a:lstStyle/>
          <a:p>
            <a:pPr/>
          </a:p>
        </p:txBody>
      </p:sp>
      <p:pic>
        <p:nvPicPr>
          <p:cNvPr id="60"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61" name="Shape 61"/>
          <p:cNvSpPr/>
          <p:nvPr>
            <p:ph type="title"/>
          </p:nvPr>
        </p:nvSpPr>
        <p:spPr>
          <a:prstGeom prst="rect">
            <a:avLst/>
          </a:prstGeom>
        </p:spPr>
        <p:txBody>
          <a:bodyPr/>
          <a:lstStyle/>
          <a:p>
            <a:pPr/>
            <a:r>
              <a:t>タイトルテキスト</a:t>
            </a:r>
          </a:p>
        </p:txBody>
      </p:sp>
      <p:sp>
        <p:nvSpPr>
          <p:cNvPr id="62" name="Shape 62"/>
          <p:cNvSpPr/>
          <p:nvPr>
            <p:ph type="body" sz="half" idx="1"/>
          </p:nvPr>
        </p:nvSpPr>
        <p:spPr>
          <a:xfrm>
            <a:off x="431798" y="1257300"/>
            <a:ext cx="4051303" cy="4914900"/>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本文レベル1</a:t>
            </a:r>
          </a:p>
          <a:p>
            <a:pPr lvl="1"/>
            <a:r>
              <a:t>本文レベル2</a:t>
            </a:r>
          </a:p>
          <a:p>
            <a:pPr lvl="2"/>
            <a:r>
              <a:t>本文レベル3</a:t>
            </a:r>
          </a:p>
          <a:p>
            <a:pPr lvl="3"/>
            <a:r>
              <a:t>本文レベル4</a:t>
            </a:r>
          </a:p>
          <a:p>
            <a:pPr lvl="4"/>
            <a:r>
              <a:t>本文レベル 5</a:t>
            </a:r>
          </a:p>
        </p:txBody>
      </p:sp>
      <p:sp>
        <p:nvSpPr>
          <p:cNvPr id="63" name="Shape 63"/>
          <p:cNvSpPr/>
          <p:nvPr>
            <p:ph type="pic" sz="half" idx="13"/>
          </p:nvPr>
        </p:nvSpPr>
        <p:spPr>
          <a:xfrm>
            <a:off x="5524500" y="1257300"/>
            <a:ext cx="6172200" cy="4914900"/>
          </a:xfrm>
          <a:prstGeom prst="rect">
            <a:avLst/>
          </a:prstGeom>
        </p:spPr>
        <p:txBody>
          <a:bodyPr lIns="91439" rIns="91439">
            <a:noAutofit/>
          </a:bodyPr>
          <a:lstStyle/>
          <a:p>
            <a:pP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2_タイトルのみ">
    <p:spTree>
      <p:nvGrpSpPr>
        <p:cNvPr id="1" name=""/>
        <p:cNvGrpSpPr/>
        <p:nvPr/>
      </p:nvGrpSpPr>
      <p:grpSpPr>
        <a:xfrm>
          <a:off x="0" y="0"/>
          <a:ext cx="0" cy="0"/>
          <a:chOff x="0" y="0"/>
          <a:chExt cx="0" cy="0"/>
        </a:xfrm>
      </p:grpSpPr>
      <p:sp>
        <p:nvSpPr>
          <p:cNvPr id="71" name="Shape 71"/>
          <p:cNvSpPr/>
          <p:nvPr/>
        </p:nvSpPr>
        <p:spPr>
          <a:xfrm>
            <a:off x="431800" y="990600"/>
            <a:ext cx="11379201" cy="0"/>
          </a:xfrm>
          <a:prstGeom prst="line">
            <a:avLst/>
          </a:prstGeom>
          <a:ln w="19050">
            <a:solidFill>
              <a:schemeClr val="accent3"/>
            </a:solidFill>
            <a:miter/>
          </a:ln>
        </p:spPr>
        <p:txBody>
          <a:bodyPr lIns="45719" rIns="45719"/>
          <a:lstStyle/>
          <a:p>
            <a:pPr/>
          </a:p>
        </p:txBody>
      </p:sp>
      <p:pic>
        <p:nvPicPr>
          <p:cNvPr id="7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73" name="Shape 73"/>
          <p:cNvSpPr/>
          <p:nvPr>
            <p:ph type="title"/>
          </p:nvPr>
        </p:nvSpPr>
        <p:spPr>
          <a:prstGeom prst="rect">
            <a:avLst/>
          </a:prstGeom>
        </p:spPr>
        <p:txBody>
          <a:bodyPr/>
          <a:lstStyle/>
          <a:p>
            <a:pPr/>
            <a:r>
              <a:t>マスター タイトルの書式設定</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2_タイトルのみ 0">
    <p:spTree>
      <p:nvGrpSpPr>
        <p:cNvPr id="1" name=""/>
        <p:cNvGrpSpPr/>
        <p:nvPr/>
      </p:nvGrpSpPr>
      <p:grpSpPr>
        <a:xfrm>
          <a:off x="0" y="0"/>
          <a:ext cx="0" cy="0"/>
          <a:chOff x="0" y="0"/>
          <a:chExt cx="0" cy="0"/>
        </a:xfrm>
      </p:grpSpPr>
      <p:sp>
        <p:nvSpPr>
          <p:cNvPr id="81" name="Shape 81"/>
          <p:cNvSpPr/>
          <p:nvPr/>
        </p:nvSpPr>
        <p:spPr>
          <a:xfrm>
            <a:off x="431800" y="990600"/>
            <a:ext cx="11379201" cy="0"/>
          </a:xfrm>
          <a:prstGeom prst="line">
            <a:avLst/>
          </a:prstGeom>
          <a:ln w="19050">
            <a:solidFill>
              <a:schemeClr val="accent3"/>
            </a:solidFill>
            <a:miter/>
          </a:ln>
        </p:spPr>
        <p:txBody>
          <a:bodyPr lIns="45719" rIns="45719"/>
          <a:lstStyle/>
          <a:p>
            <a:pPr/>
          </a:p>
        </p:txBody>
      </p:sp>
      <p:pic>
        <p:nvPicPr>
          <p:cNvPr id="8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83" name="Shape 83"/>
          <p:cNvSpPr/>
          <p:nvPr>
            <p:ph type="title"/>
          </p:nvPr>
        </p:nvSpPr>
        <p:spPr>
          <a:prstGeom prst="rect">
            <a:avLst/>
          </a:prstGeom>
        </p:spPr>
        <p:txBody>
          <a:bodyPr/>
          <a:lstStyle/>
          <a:p>
            <a:pPr/>
            <a:r>
              <a:t>マスター タイトルの書式設定</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9" rIns="45719"/>
          <a:lstStyle/>
          <a:p>
            <a:pPr/>
          </a:p>
        </p:txBody>
      </p:sp>
      <p:pic>
        <p:nvPicPr>
          <p:cNvPr id="9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93" name="Shape 93"/>
          <p:cNvSpPr/>
          <p:nvPr>
            <p:ph type="title"/>
          </p:nvPr>
        </p:nvSpPr>
        <p:spPr>
          <a:prstGeom prst="rect">
            <a:avLst/>
          </a:prstGeom>
        </p:spPr>
        <p:txBody>
          <a:bodyPr/>
          <a:lstStyle/>
          <a:p>
            <a:pPr/>
            <a:r>
              <a:t>タイトルテキスト</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431800" y="990600"/>
            <a:ext cx="11379201" cy="0"/>
          </a:xfrm>
          <a:prstGeom prst="line">
            <a:avLst/>
          </a:prstGeom>
          <a:ln w="19050">
            <a:solidFill>
              <a:schemeClr val="accent3"/>
            </a:solidFill>
            <a:miter/>
          </a:ln>
        </p:spPr>
        <p:txBody>
          <a:bodyPr lIns="45719" rIns="45719"/>
          <a:lstStyle/>
          <a:p>
            <a:pPr/>
          </a:p>
        </p:txBody>
      </p:sp>
      <p:pic>
        <p:nvPicPr>
          <p:cNvPr id="3"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4" name="Shape 4"/>
          <p:cNvSpPr/>
          <p:nvPr>
            <p:ph type="title"/>
          </p:nvPr>
        </p:nvSpPr>
        <p:spPr>
          <a:xfrm>
            <a:off x="431798" y="339725"/>
            <a:ext cx="10515602" cy="53657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マスター タイトルの書式設定</a:t>
            </a:r>
          </a:p>
        </p:txBody>
      </p:sp>
      <p:sp>
        <p:nvSpPr>
          <p:cNvPr id="5" name="Shape 5"/>
          <p:cNvSpPr/>
          <p:nvPr>
            <p:ph type="body" idx="1"/>
          </p:nvPr>
        </p:nvSpPr>
        <p:spPr>
          <a:xfrm>
            <a:off x="431800" y="1968500"/>
            <a:ext cx="11379200" cy="414019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マスター テキストの書式設定</a:t>
            </a:r>
          </a:p>
          <a:p>
            <a:pPr lvl="1"/>
            <a:r>
              <a:t>第 2 レベル</a:t>
            </a:r>
          </a:p>
          <a:p>
            <a:pPr lvl="2"/>
            <a:r>
              <a:t>第 3 レベル</a:t>
            </a:r>
          </a:p>
          <a:p>
            <a:pPr lvl="3"/>
            <a:r>
              <a:t>第 4 レベル</a:t>
            </a:r>
          </a:p>
          <a:p>
            <a:pPr lvl="4"/>
            <a:r>
              <a:t>第 5 レベル</a:t>
            </a:r>
          </a:p>
        </p:txBody>
      </p:sp>
      <p:sp>
        <p:nvSpPr>
          <p:cNvPr id="6" name="Shape 6"/>
          <p:cNvSpPr/>
          <p:nvPr/>
        </p:nvSpPr>
        <p:spPr>
          <a:xfrm>
            <a:off x="431800" y="990600"/>
            <a:ext cx="11379201" cy="0"/>
          </a:xfrm>
          <a:prstGeom prst="line">
            <a:avLst/>
          </a:prstGeom>
          <a:ln w="19050">
            <a:solidFill>
              <a:schemeClr val="accent3"/>
            </a:solidFill>
            <a:miter/>
          </a:ln>
        </p:spPr>
        <p:txBody>
          <a:bodyPr lIns="45719" rIns="45719"/>
          <a:lstStyle/>
          <a:p>
            <a:pPr/>
          </a:p>
        </p:txBody>
      </p:sp>
      <p:sp>
        <p:nvSpPr>
          <p:cNvPr id="7" name="Shape 7"/>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b="0" baseline="0" cap="none" i="0" spc="0" strike="noStrike" sz="2400" u="none">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3pPr>
      <a:lvl4pPr marL="1698171" marR="0" indent="-326571"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b="0" baseline="0" cap="none" i="0" spc="0" strike="noStrike" sz="2000" u="none">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eiryo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ubTitle" sz="quarter" idx="1"/>
          </p:nvPr>
        </p:nvSpPr>
        <p:spPr>
          <a:prstGeom prst="rect">
            <a:avLst/>
          </a:prstGeom>
        </p:spPr>
        <p:txBody>
          <a:bodyPr/>
          <a:lstStyle/>
          <a:p>
            <a:pPr/>
            <a:r>
              <a:t>～</a:t>
            </a:r>
            <a:r>
              <a:t>【2018/7/19】</a:t>
            </a:r>
            <a:r>
              <a:t>第４回勉強会プレゼン資料～</a:t>
            </a:r>
          </a:p>
        </p:txBody>
      </p:sp>
      <p:sp>
        <p:nvSpPr>
          <p:cNvPr id="104" name="Shape 104"/>
          <p:cNvSpPr/>
          <p:nvPr/>
        </p:nvSpPr>
        <p:spPr>
          <a:xfrm>
            <a:off x="1523999" y="2072109"/>
            <a:ext cx="8980489" cy="1412242"/>
          </a:xfrm>
          <a:prstGeom prst="rect">
            <a:avLst/>
          </a:prstGeom>
          <a:solidFill>
            <a:srgbClr val="BDD7EE"/>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3600"/>
            </a:pPr>
            <a:r>
              <a:t>DOMを知らないところから、</a:t>
            </a:r>
          </a:p>
          <a:p>
            <a:pPr>
              <a:defRPr sz="3600"/>
            </a:pPr>
            <a:r>
              <a:t>VirtualDOMについて詳しくまとめてみた</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xfrm>
            <a:off x="555218" y="284176"/>
            <a:ext cx="9784082" cy="915974"/>
          </a:xfrm>
          <a:prstGeom prst="rect">
            <a:avLst/>
          </a:prstGeom>
        </p:spPr>
        <p:txBody>
          <a:bodyPr/>
          <a:lstStyle/>
          <a:p>
            <a:pPr/>
            <a:r>
              <a:t>従来のDOM操作の問題点を知る</a:t>
            </a:r>
            <a:r>
              <a:t> </a:t>
            </a:r>
            <a:r>
              <a:t>- ブラウザのレンダリング</a:t>
            </a:r>
          </a:p>
        </p:txBody>
      </p:sp>
      <p:sp>
        <p:nvSpPr>
          <p:cNvPr id="250" name="Shape 250"/>
          <p:cNvSpPr/>
          <p:nvPr/>
        </p:nvSpPr>
        <p:spPr>
          <a:xfrm>
            <a:off x="4711815" y="4261918"/>
            <a:ext cx="700854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2600"/>
                </a:solidFill>
              </a:defRPr>
            </a:lvl1pPr>
          </a:lstStyle>
          <a:p>
            <a:pPr/>
            <a:r>
              <a:t>このことから、DOM操作を極力減らすことが望ましいと言えます。</a:t>
            </a:r>
          </a:p>
        </p:txBody>
      </p:sp>
      <p:grpSp>
        <p:nvGrpSpPr>
          <p:cNvPr id="253" name="Group 253"/>
          <p:cNvGrpSpPr/>
          <p:nvPr/>
        </p:nvGrpSpPr>
        <p:grpSpPr>
          <a:xfrm>
            <a:off x="1600454" y="1963766"/>
            <a:ext cx="1698564" cy="592118"/>
            <a:chOff x="0" y="0"/>
            <a:chExt cx="1698563" cy="592117"/>
          </a:xfrm>
        </p:grpSpPr>
        <p:sp>
          <p:nvSpPr>
            <p:cNvPr id="251" name="Shape 251"/>
            <p:cNvSpPr/>
            <p:nvPr/>
          </p:nvSpPr>
          <p:spPr>
            <a:xfrm>
              <a:off x="-1" y="-1"/>
              <a:ext cx="1698565" cy="592119"/>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52" name="Shape 252"/>
            <p:cNvSpPr/>
            <p:nvPr/>
          </p:nvSpPr>
          <p:spPr>
            <a:xfrm>
              <a:off x="-1" y="102283"/>
              <a:ext cx="1698565" cy="38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Parser</a:t>
              </a:r>
            </a:p>
          </p:txBody>
        </p:sp>
      </p:grpSp>
      <p:grpSp>
        <p:nvGrpSpPr>
          <p:cNvPr id="256" name="Group 256"/>
          <p:cNvGrpSpPr/>
          <p:nvPr/>
        </p:nvGrpSpPr>
        <p:grpSpPr>
          <a:xfrm>
            <a:off x="532322" y="2688242"/>
            <a:ext cx="1698565" cy="592118"/>
            <a:chOff x="0" y="0"/>
            <a:chExt cx="1698563" cy="592117"/>
          </a:xfrm>
        </p:grpSpPr>
        <p:sp>
          <p:nvSpPr>
            <p:cNvPr id="254" name="Shape 254"/>
            <p:cNvSpPr/>
            <p:nvPr/>
          </p:nvSpPr>
          <p:spPr>
            <a:xfrm>
              <a:off x="-1" y="-1"/>
              <a:ext cx="1698565" cy="592119"/>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55" name="Shape 255"/>
            <p:cNvSpPr/>
            <p:nvPr/>
          </p:nvSpPr>
          <p:spPr>
            <a:xfrm>
              <a:off x="-1" y="102283"/>
              <a:ext cx="1698565" cy="38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DOM</a:t>
              </a:r>
            </a:p>
          </p:txBody>
        </p:sp>
      </p:grpSp>
      <p:grpSp>
        <p:nvGrpSpPr>
          <p:cNvPr id="259" name="Group 259"/>
          <p:cNvGrpSpPr/>
          <p:nvPr/>
        </p:nvGrpSpPr>
        <p:grpSpPr>
          <a:xfrm>
            <a:off x="2552954" y="2688242"/>
            <a:ext cx="1698564" cy="592118"/>
            <a:chOff x="0" y="0"/>
            <a:chExt cx="1698563" cy="592117"/>
          </a:xfrm>
        </p:grpSpPr>
        <p:sp>
          <p:nvSpPr>
            <p:cNvPr id="257" name="Shape 257"/>
            <p:cNvSpPr/>
            <p:nvPr/>
          </p:nvSpPr>
          <p:spPr>
            <a:xfrm>
              <a:off x="-1" y="-1"/>
              <a:ext cx="1698565" cy="592119"/>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58" name="Shape 258"/>
            <p:cNvSpPr/>
            <p:nvPr/>
          </p:nvSpPr>
          <p:spPr>
            <a:xfrm>
              <a:off x="-1" y="102283"/>
              <a:ext cx="1698565" cy="38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CSSOM</a:t>
              </a:r>
            </a:p>
          </p:txBody>
        </p:sp>
      </p:grpSp>
      <p:grpSp>
        <p:nvGrpSpPr>
          <p:cNvPr id="262" name="Group 262"/>
          <p:cNvGrpSpPr/>
          <p:nvPr/>
        </p:nvGrpSpPr>
        <p:grpSpPr>
          <a:xfrm>
            <a:off x="1600454" y="3419761"/>
            <a:ext cx="1698564" cy="592118"/>
            <a:chOff x="0" y="0"/>
            <a:chExt cx="1698563" cy="592117"/>
          </a:xfrm>
        </p:grpSpPr>
        <p:sp>
          <p:nvSpPr>
            <p:cNvPr id="260" name="Shape 260"/>
            <p:cNvSpPr/>
            <p:nvPr/>
          </p:nvSpPr>
          <p:spPr>
            <a:xfrm>
              <a:off x="-1" y="-1"/>
              <a:ext cx="1698565" cy="592119"/>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61" name="Shape 261"/>
            <p:cNvSpPr/>
            <p:nvPr/>
          </p:nvSpPr>
          <p:spPr>
            <a:xfrm>
              <a:off x="-1" y="102283"/>
              <a:ext cx="1698565" cy="38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Cascade</a:t>
              </a:r>
            </a:p>
          </p:txBody>
        </p:sp>
      </p:grpSp>
      <p:grpSp>
        <p:nvGrpSpPr>
          <p:cNvPr id="265" name="Group 265"/>
          <p:cNvGrpSpPr/>
          <p:nvPr/>
        </p:nvGrpSpPr>
        <p:grpSpPr>
          <a:xfrm>
            <a:off x="1600454" y="4151280"/>
            <a:ext cx="1698564" cy="592118"/>
            <a:chOff x="0" y="0"/>
            <a:chExt cx="1698563" cy="592117"/>
          </a:xfrm>
        </p:grpSpPr>
        <p:sp>
          <p:nvSpPr>
            <p:cNvPr id="263" name="Shape 263"/>
            <p:cNvSpPr/>
            <p:nvPr/>
          </p:nvSpPr>
          <p:spPr>
            <a:xfrm>
              <a:off x="-1" y="-1"/>
              <a:ext cx="1698565" cy="592119"/>
            </a:xfrm>
            <a:prstGeom prst="rect">
              <a:avLst/>
            </a:prstGeom>
            <a:solidFill>
              <a:srgbClr val="FF2600"/>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64" name="Shape 264"/>
            <p:cNvSpPr/>
            <p:nvPr/>
          </p:nvSpPr>
          <p:spPr>
            <a:xfrm>
              <a:off x="-1" y="102283"/>
              <a:ext cx="1698565" cy="38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Layout</a:t>
              </a:r>
            </a:p>
          </p:txBody>
        </p:sp>
      </p:grpSp>
      <p:grpSp>
        <p:nvGrpSpPr>
          <p:cNvPr id="268" name="Group 268"/>
          <p:cNvGrpSpPr/>
          <p:nvPr/>
        </p:nvGrpSpPr>
        <p:grpSpPr>
          <a:xfrm>
            <a:off x="1600454" y="4882798"/>
            <a:ext cx="1698564" cy="592118"/>
            <a:chOff x="0" y="0"/>
            <a:chExt cx="1698563" cy="592117"/>
          </a:xfrm>
        </p:grpSpPr>
        <p:sp>
          <p:nvSpPr>
            <p:cNvPr id="266" name="Shape 266"/>
            <p:cNvSpPr/>
            <p:nvPr/>
          </p:nvSpPr>
          <p:spPr>
            <a:xfrm>
              <a:off x="-1" y="-1"/>
              <a:ext cx="1698565" cy="592119"/>
            </a:xfrm>
            <a:prstGeom prst="rect">
              <a:avLst/>
            </a:prstGeom>
            <a:solidFill>
              <a:srgbClr val="FF2600"/>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67" name="Shape 267"/>
            <p:cNvSpPr/>
            <p:nvPr/>
          </p:nvSpPr>
          <p:spPr>
            <a:xfrm>
              <a:off x="-1" y="102283"/>
              <a:ext cx="1698565" cy="38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Paint</a:t>
              </a:r>
            </a:p>
          </p:txBody>
        </p:sp>
      </p:grpSp>
      <p:grpSp>
        <p:nvGrpSpPr>
          <p:cNvPr id="271" name="Group 271"/>
          <p:cNvGrpSpPr/>
          <p:nvPr/>
        </p:nvGrpSpPr>
        <p:grpSpPr>
          <a:xfrm>
            <a:off x="1600454" y="5614317"/>
            <a:ext cx="1698564" cy="592118"/>
            <a:chOff x="0" y="0"/>
            <a:chExt cx="1698563" cy="592117"/>
          </a:xfrm>
        </p:grpSpPr>
        <p:sp>
          <p:nvSpPr>
            <p:cNvPr id="269" name="Shape 269"/>
            <p:cNvSpPr/>
            <p:nvPr/>
          </p:nvSpPr>
          <p:spPr>
            <a:xfrm>
              <a:off x="-1" y="-1"/>
              <a:ext cx="1698565" cy="592119"/>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70" name="Shape 270"/>
            <p:cNvSpPr/>
            <p:nvPr/>
          </p:nvSpPr>
          <p:spPr>
            <a:xfrm>
              <a:off x="-1" y="102283"/>
              <a:ext cx="1698565" cy="38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Composite</a:t>
              </a:r>
            </a:p>
          </p:txBody>
        </p:sp>
      </p:grpSp>
      <p:sp>
        <p:nvSpPr>
          <p:cNvPr id="272" name="Shape 272"/>
          <p:cNvSpPr/>
          <p:nvPr/>
        </p:nvSpPr>
        <p:spPr>
          <a:xfrm>
            <a:off x="4697533" y="2141018"/>
            <a:ext cx="7491771" cy="192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700"/>
            </a:pPr>
            <a:r>
              <a:t>DOM操作を行うとレンダーツリーの更新が起こり、</a:t>
            </a:r>
          </a:p>
          <a:p>
            <a:pPr>
              <a:defRPr sz="1700"/>
            </a:pPr>
            <a:r>
              <a:t>再度レイアウトとペイントの処理が走ります。（リフロー・リペイント）</a:t>
            </a:r>
          </a:p>
          <a:p>
            <a:pPr>
              <a:defRPr sz="1700"/>
            </a:pPr>
          </a:p>
          <a:p>
            <a:pPr>
              <a:defRPr sz="1700"/>
            </a:pPr>
            <a:r>
              <a:t>レイアウトとペイントはブラウザにとって負荷が高い処理です。</a:t>
            </a:r>
          </a:p>
          <a:p>
            <a:pPr>
              <a:defRPr sz="1700"/>
            </a:pPr>
            <a:r>
              <a:t>更新頻度の高いページでは何度も描画することになり、ユーザはロードの間</a:t>
            </a:r>
          </a:p>
          <a:p>
            <a:pPr>
              <a:defRPr sz="1700"/>
            </a:pPr>
            <a:r>
              <a:t>操作ができなくなります。</a:t>
            </a:r>
          </a:p>
        </p:txBody>
      </p:sp>
      <p:sp>
        <p:nvSpPr>
          <p:cNvPr id="275" name="Shape 275"/>
          <p:cNvSpPr/>
          <p:nvPr/>
        </p:nvSpPr>
        <p:spPr>
          <a:xfrm>
            <a:off x="3409950" y="4051300"/>
            <a:ext cx="539750" cy="1438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lnTo>
                  <a:pt x="21600" y="0"/>
                </a:lnTo>
                <a:lnTo>
                  <a:pt x="21600" y="21600"/>
                </a:lnTo>
                <a:lnTo>
                  <a:pt x="0" y="21600"/>
                </a:lnTo>
              </a:path>
            </a:pathLst>
          </a:custGeom>
          <a:ln w="38100">
            <a:solidFill>
              <a:schemeClr val="accent2"/>
            </a:solidFill>
            <a:miter/>
          </a:ln>
        </p:spPr>
        <p:txBody>
          <a:bodyPr/>
          <a:lstStyle/>
          <a:p>
            <a:pPr/>
          </a:p>
        </p:txBody>
      </p:sp>
      <p:sp>
        <p:nvSpPr>
          <p:cNvPr id="274" name="Shape 274"/>
          <p:cNvSpPr/>
          <p:nvPr/>
        </p:nvSpPr>
        <p:spPr>
          <a:xfrm flipV="1">
            <a:off x="3949700" y="3675803"/>
            <a:ext cx="548255" cy="908897"/>
          </a:xfrm>
          <a:prstGeom prst="line">
            <a:avLst/>
          </a:prstGeom>
          <a:ln w="38100">
            <a:solidFill>
              <a:schemeClr val="accent2"/>
            </a:solidFill>
            <a:miter/>
          </a:ln>
        </p:spPr>
        <p:txBody>
          <a:bodyPr lIns="45719" rIns="45719"/>
          <a:lstStyle/>
          <a:p>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xfrm>
            <a:off x="555218" y="284176"/>
            <a:ext cx="9784082" cy="915974"/>
          </a:xfrm>
          <a:prstGeom prst="rect">
            <a:avLst/>
          </a:prstGeom>
        </p:spPr>
        <p:txBody>
          <a:bodyPr/>
          <a:lstStyle/>
          <a:p>
            <a:pPr/>
            <a:r>
              <a:t>目次</a:t>
            </a:r>
          </a:p>
        </p:txBody>
      </p:sp>
      <p:sp>
        <p:nvSpPr>
          <p:cNvPr id="278" name="Shape 278"/>
          <p:cNvSpPr/>
          <p:nvPr/>
        </p:nvSpPr>
        <p:spPr>
          <a:xfrm>
            <a:off x="555218" y="1447350"/>
            <a:ext cx="538842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DOM（document Object Model）</a:t>
            </a:r>
          </a:p>
        </p:txBody>
      </p:sp>
      <p:sp>
        <p:nvSpPr>
          <p:cNvPr id="279" name="Shape 279"/>
          <p:cNvSpPr/>
          <p:nvPr/>
        </p:nvSpPr>
        <p:spPr>
          <a:xfrm>
            <a:off x="551049" y="3741751"/>
            <a:ext cx="6705554"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従来のDOM操作による問題点を知る</a:t>
            </a:r>
          </a:p>
        </p:txBody>
      </p:sp>
      <p:sp>
        <p:nvSpPr>
          <p:cNvPr id="280" name="Shape 280"/>
          <p:cNvSpPr/>
          <p:nvPr/>
        </p:nvSpPr>
        <p:spPr>
          <a:xfrm>
            <a:off x="570021" y="6150450"/>
            <a:ext cx="1362875"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まとめ</a:t>
            </a:r>
          </a:p>
        </p:txBody>
      </p:sp>
      <p:sp>
        <p:nvSpPr>
          <p:cNvPr id="281" name="Shape 281"/>
          <p:cNvSpPr/>
          <p:nvPr/>
        </p:nvSpPr>
        <p:spPr>
          <a:xfrm>
            <a:off x="856488" y="1991300"/>
            <a:ext cx="3748359" cy="14503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・概要</a:t>
            </a:r>
          </a:p>
          <a:p>
            <a:pPr/>
            <a:r>
              <a:t>・ノード</a:t>
            </a:r>
          </a:p>
          <a:p>
            <a:pPr/>
            <a:r>
              <a:t>・Documentオブジェクト</a:t>
            </a:r>
          </a:p>
          <a:p>
            <a:pPr/>
            <a:r>
              <a:t>・JavaScriptでDOM操作してみよう</a:t>
            </a:r>
          </a:p>
        </p:txBody>
      </p:sp>
      <p:sp>
        <p:nvSpPr>
          <p:cNvPr id="282" name="Shape 282"/>
          <p:cNvSpPr/>
          <p:nvPr/>
        </p:nvSpPr>
        <p:spPr>
          <a:xfrm>
            <a:off x="551049" y="4791571"/>
            <a:ext cx="539676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solidFill>
                  <a:srgbClr val="FF2600"/>
                </a:solidFill>
              </a:defRPr>
            </a:lvl1pPr>
          </a:lstStyle>
          <a:p>
            <a:pPr/>
            <a:r>
              <a:t>VirtualDOM</a:t>
            </a:r>
          </a:p>
        </p:txBody>
      </p:sp>
      <p:sp>
        <p:nvSpPr>
          <p:cNvPr id="283" name="Shape 283"/>
          <p:cNvSpPr/>
          <p:nvPr/>
        </p:nvSpPr>
        <p:spPr>
          <a:xfrm>
            <a:off x="856488" y="4232792"/>
            <a:ext cx="2833625" cy="320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・ブラウザのレンダリング</a:t>
            </a:r>
          </a:p>
        </p:txBody>
      </p:sp>
      <p:sp>
        <p:nvSpPr>
          <p:cNvPr id="284" name="Shape 284"/>
          <p:cNvSpPr/>
          <p:nvPr/>
        </p:nvSpPr>
        <p:spPr>
          <a:xfrm>
            <a:off x="856488" y="5267811"/>
            <a:ext cx="789941"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2600"/>
                </a:solidFill>
              </a:defRPr>
            </a:lvl1pPr>
          </a:lstStyle>
          <a:p>
            <a:pPr/>
            <a:r>
              <a:t>・概要</a:t>
            </a:r>
          </a:p>
        </p:txBody>
      </p:sp>
      <p:sp>
        <p:nvSpPr>
          <p:cNvPr id="285" name="Shape 285"/>
          <p:cNvSpPr/>
          <p:nvPr/>
        </p:nvSpPr>
        <p:spPr>
          <a:xfrm>
            <a:off x="856488" y="5599281"/>
            <a:ext cx="352271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2600"/>
                </a:solidFill>
              </a:defRPr>
            </a:lvl1pPr>
          </a:lstStyle>
          <a:p>
            <a:pPr/>
            <a:r>
              <a:t>・ReactによるVirchalDOMの利用</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title"/>
          </p:nvPr>
        </p:nvSpPr>
        <p:spPr>
          <a:xfrm>
            <a:off x="555218" y="284176"/>
            <a:ext cx="9784082" cy="915974"/>
          </a:xfrm>
          <a:prstGeom prst="rect">
            <a:avLst/>
          </a:prstGeom>
        </p:spPr>
        <p:txBody>
          <a:bodyPr/>
          <a:lstStyle/>
          <a:p>
            <a:pPr/>
            <a:r>
              <a:t>VirtualDOM</a:t>
            </a:r>
            <a:r>
              <a:t> </a:t>
            </a:r>
            <a:r>
              <a:t>- 概要</a:t>
            </a:r>
          </a:p>
        </p:txBody>
      </p:sp>
      <p:sp>
        <p:nvSpPr>
          <p:cNvPr id="288" name="Shape 288"/>
          <p:cNvSpPr/>
          <p:nvPr/>
        </p:nvSpPr>
        <p:spPr>
          <a:xfrm>
            <a:off x="7001713" y="2510289"/>
            <a:ext cx="4739653" cy="662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記事やコメントを追加したら、更新部分のみ</a:t>
            </a:r>
          </a:p>
          <a:p>
            <a:pPr/>
            <a:r>
              <a:t>描画を行います。</a:t>
            </a:r>
          </a:p>
        </p:txBody>
      </p:sp>
      <p:grpSp>
        <p:nvGrpSpPr>
          <p:cNvPr id="291" name="Group 291"/>
          <p:cNvGrpSpPr/>
          <p:nvPr/>
        </p:nvGrpSpPr>
        <p:grpSpPr>
          <a:xfrm>
            <a:off x="537634" y="1164631"/>
            <a:ext cx="11164929" cy="871417"/>
            <a:chOff x="0" y="0"/>
            <a:chExt cx="11164927" cy="871415"/>
          </a:xfrm>
        </p:grpSpPr>
        <p:sp>
          <p:nvSpPr>
            <p:cNvPr id="289" name="Shape 289"/>
            <p:cNvSpPr/>
            <p:nvPr/>
          </p:nvSpPr>
          <p:spPr>
            <a:xfrm>
              <a:off x="-1" y="0"/>
              <a:ext cx="11164929" cy="871416"/>
            </a:xfrm>
            <a:prstGeom prst="rect">
              <a:avLst/>
            </a:prstGeom>
            <a:solidFill>
              <a:srgbClr val="DEEBF7"/>
            </a:solidFill>
            <a:ln w="9525" cap="flat">
              <a:solidFill>
                <a:schemeClr val="accent1"/>
              </a:solidFill>
              <a:prstDash val="solid"/>
              <a:round/>
            </a:ln>
            <a:effectLst/>
          </p:spPr>
          <p:txBody>
            <a:bodyPr wrap="square" lIns="45719" tIns="45719" rIns="45719" bIns="45719" numCol="1" anchor="ctr">
              <a:noAutofit/>
            </a:bodyPr>
            <a:lstStyle/>
            <a:p>
              <a:pPr>
                <a:lnSpc>
                  <a:spcPct val="90000"/>
                </a:lnSpc>
                <a:spcBef>
                  <a:spcPts val="1000"/>
                </a:spcBef>
                <a:defRPr sz="2000"/>
              </a:pPr>
            </a:p>
          </p:txBody>
        </p:sp>
        <p:sp>
          <p:nvSpPr>
            <p:cNvPr id="290" name="Shape 290"/>
            <p:cNvSpPr/>
            <p:nvPr/>
          </p:nvSpPr>
          <p:spPr>
            <a:xfrm>
              <a:off x="-1" y="135988"/>
              <a:ext cx="11164929" cy="599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defTabSz="584200">
                <a:defRPr sz="1600">
                  <a:latin typeface="ヒラギノ角ゴ ProN W3"/>
                  <a:ea typeface="ヒラギノ角ゴ ProN W3"/>
                  <a:cs typeface="ヒラギノ角ゴ ProN W3"/>
                  <a:sym typeface="ヒラギノ角ゴ ProN W3"/>
                </a:defRPr>
              </a:pPr>
              <a:r>
                <a:t>直接DOM操作行わずに、更新した部分だけをDOM操作させ</a:t>
              </a:r>
            </a:p>
            <a:p>
              <a:pPr defTabSz="584200">
                <a:defRPr sz="1600">
                  <a:latin typeface="ヒラギノ角ゴ ProN W3"/>
                  <a:ea typeface="ヒラギノ角ゴ ProN W3"/>
                  <a:cs typeface="ヒラギノ角ゴ ProN W3"/>
                  <a:sym typeface="ヒラギノ角ゴ ProN W3"/>
                </a:defRPr>
              </a:pPr>
              <a:r>
                <a:t>ブラウザのパフォーマンスを上げた仕組みがVietualDOMです。</a:t>
              </a:r>
            </a:p>
          </p:txBody>
        </p:sp>
      </p:grpSp>
      <p:pic>
        <p:nvPicPr>
          <p:cNvPr id="292" name="pasted-image.tiff"/>
          <p:cNvPicPr>
            <a:picLocks noChangeAspect="1"/>
          </p:cNvPicPr>
          <p:nvPr/>
        </p:nvPicPr>
        <p:blipFill>
          <a:blip r:embed="rId2">
            <a:extLst/>
          </a:blip>
          <a:stretch>
            <a:fillRect/>
          </a:stretch>
        </p:blipFill>
        <p:spPr>
          <a:xfrm>
            <a:off x="395881" y="2337078"/>
            <a:ext cx="6461043" cy="4297650"/>
          </a:xfrm>
          <a:prstGeom prst="rect">
            <a:avLst/>
          </a:prstGeom>
          <a:ln w="12700">
            <a:miter lim="400000"/>
          </a:ln>
        </p:spPr>
      </p:pic>
      <p:sp>
        <p:nvSpPr>
          <p:cNvPr id="293" name="Shape 293"/>
          <p:cNvSpPr/>
          <p:nvPr/>
        </p:nvSpPr>
        <p:spPr>
          <a:xfrm>
            <a:off x="2489200" y="2641600"/>
            <a:ext cx="2574975" cy="3204766"/>
          </a:xfrm>
          <a:prstGeom prst="rect">
            <a:avLst/>
          </a:prstGeom>
          <a:ln w="38100">
            <a:solidFill>
              <a:srgbClr val="FF2600"/>
            </a:solidFill>
            <a:miter/>
          </a:ln>
        </p:spPr>
        <p:txBody>
          <a:bodyPr lIns="45719" rIns="45719" anchor="ctr"/>
          <a:lstStyle/>
          <a:p>
            <a:pPr/>
          </a:p>
        </p:txBody>
      </p:sp>
      <p:sp>
        <p:nvSpPr>
          <p:cNvPr id="294" name="Shape 294"/>
          <p:cNvSpPr/>
          <p:nvPr/>
        </p:nvSpPr>
        <p:spPr>
          <a:xfrm>
            <a:off x="6996455" y="3448962"/>
            <a:ext cx="4501515"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defRPr sz="1600">
                <a:solidFill>
                  <a:srgbClr val="454545"/>
                </a:solidFill>
                <a:latin typeface="ヒラギノ角ゴシック W4"/>
                <a:ea typeface="ヒラギノ角ゴシック W4"/>
                <a:cs typeface="ヒラギノ角ゴシック W4"/>
                <a:sym typeface="ヒラギノ角ゴシック W4"/>
              </a:defRPr>
            </a:pPr>
            <a:r>
              <a:t>パフォーマンスの高さから</a:t>
            </a:r>
          </a:p>
          <a:p>
            <a:pPr algn="just" defTabSz="457200">
              <a:defRPr sz="1600">
                <a:solidFill>
                  <a:srgbClr val="454545"/>
                </a:solidFill>
                <a:latin typeface="ヒラギノ角ゴシック W4"/>
                <a:ea typeface="ヒラギノ角ゴシック W4"/>
                <a:cs typeface="ヒラギノ角ゴシック W4"/>
                <a:sym typeface="ヒラギノ角ゴシック W4"/>
              </a:defRPr>
            </a:pPr>
            <a:r>
              <a:t>以下のようなページに最適といえます。</a:t>
            </a:r>
          </a:p>
          <a:p>
            <a:pPr algn="just" defTabSz="457200">
              <a:defRPr sz="1600">
                <a:solidFill>
                  <a:srgbClr val="454545"/>
                </a:solidFill>
                <a:latin typeface="ヒラギノ角ゴシック W4"/>
                <a:ea typeface="ヒラギノ角ゴシック W4"/>
                <a:cs typeface="ヒラギノ角ゴシック W4"/>
                <a:sym typeface="ヒラギノ角ゴシック W4"/>
              </a:defRPr>
            </a:pPr>
            <a:r>
              <a:t>・ページの更新が激しい</a:t>
            </a:r>
          </a:p>
          <a:p>
            <a:pPr algn="just" defTabSz="457200">
              <a:defRPr sz="1600">
                <a:solidFill>
                  <a:srgbClr val="454545"/>
                </a:solidFill>
                <a:latin typeface="ヒラギノ角ゴシック W4"/>
                <a:ea typeface="ヒラギノ角ゴシック W4"/>
                <a:cs typeface="ヒラギノ角ゴシック W4"/>
                <a:sym typeface="ヒラギノ角ゴシック W4"/>
              </a:defRPr>
            </a:pPr>
            <a:r>
              <a:t>・即時反映が求められる</a:t>
            </a:r>
          </a:p>
          <a:p>
            <a:pPr algn="just" defTabSz="457200">
              <a:defRPr sz="1600">
                <a:solidFill>
                  <a:srgbClr val="454545"/>
                </a:solidFill>
                <a:latin typeface="ヒラギノ角ゴシック W4"/>
                <a:ea typeface="ヒラギノ角ゴシック W4"/>
                <a:cs typeface="ヒラギノ角ゴシック W4"/>
                <a:sym typeface="ヒラギノ角ゴシック W4"/>
              </a:defRPr>
            </a:pPr>
            <a:r>
              <a:t>・通信が多い</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xfrm>
            <a:off x="555218" y="284176"/>
            <a:ext cx="9784082" cy="915974"/>
          </a:xfrm>
          <a:prstGeom prst="rect">
            <a:avLst/>
          </a:prstGeom>
        </p:spPr>
        <p:txBody>
          <a:bodyPr/>
          <a:lstStyle/>
          <a:p>
            <a:pPr/>
            <a:r>
              <a:t>VirtualDOM</a:t>
            </a:r>
            <a:r>
              <a:t> </a:t>
            </a:r>
            <a:r>
              <a:t>- ReactによるVirchalDOMの利用</a:t>
            </a:r>
          </a:p>
        </p:txBody>
      </p:sp>
      <p:grpSp>
        <p:nvGrpSpPr>
          <p:cNvPr id="299" name="Group 299"/>
          <p:cNvGrpSpPr/>
          <p:nvPr/>
        </p:nvGrpSpPr>
        <p:grpSpPr>
          <a:xfrm>
            <a:off x="537634" y="1164631"/>
            <a:ext cx="11164929" cy="871417"/>
            <a:chOff x="0" y="0"/>
            <a:chExt cx="11164927" cy="871415"/>
          </a:xfrm>
        </p:grpSpPr>
        <p:sp>
          <p:nvSpPr>
            <p:cNvPr id="297" name="Shape 297"/>
            <p:cNvSpPr/>
            <p:nvPr/>
          </p:nvSpPr>
          <p:spPr>
            <a:xfrm>
              <a:off x="-1" y="0"/>
              <a:ext cx="11164929" cy="871416"/>
            </a:xfrm>
            <a:prstGeom prst="rect">
              <a:avLst/>
            </a:prstGeom>
            <a:solidFill>
              <a:srgbClr val="DEEBF7"/>
            </a:solidFill>
            <a:ln w="9525" cap="flat">
              <a:solidFill>
                <a:schemeClr val="accent1"/>
              </a:solidFill>
              <a:prstDash val="solid"/>
              <a:round/>
            </a:ln>
            <a:effectLst/>
          </p:spPr>
          <p:txBody>
            <a:bodyPr wrap="square" lIns="45719" tIns="45719" rIns="45719" bIns="45719" numCol="1" anchor="ctr">
              <a:noAutofit/>
            </a:bodyPr>
            <a:lstStyle/>
            <a:p>
              <a:pPr>
                <a:lnSpc>
                  <a:spcPct val="90000"/>
                </a:lnSpc>
                <a:spcBef>
                  <a:spcPts val="1000"/>
                </a:spcBef>
                <a:defRPr sz="2000"/>
              </a:pPr>
            </a:p>
          </p:txBody>
        </p:sp>
        <p:sp>
          <p:nvSpPr>
            <p:cNvPr id="298" name="Shape 298"/>
            <p:cNvSpPr/>
            <p:nvPr/>
          </p:nvSpPr>
          <p:spPr>
            <a:xfrm>
              <a:off x="-1" y="92808"/>
              <a:ext cx="11164929"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nSpc>
                  <a:spcPct val="90000"/>
                </a:lnSpc>
                <a:spcBef>
                  <a:spcPts val="1000"/>
                </a:spcBef>
              </a:lvl1pPr>
            </a:lstStyle>
            <a:p>
              <a:pPr/>
              <a:r>
                <a:t>ReactではDOMと対構造となっているVirtualDOMを定義し、ページ内で変化させる場合はまずVirtualDOMを変化させます。ブラウザのレンダリングとは切り離されているため、変更を加えても影響ありません。</a:t>
              </a:r>
            </a:p>
          </p:txBody>
        </p:sp>
      </p:grpSp>
      <p:sp>
        <p:nvSpPr>
          <p:cNvPr id="300" name="Shape 300"/>
          <p:cNvSpPr/>
          <p:nvPr/>
        </p:nvSpPr>
        <p:spPr>
          <a:xfrm>
            <a:off x="1089350" y="5010473"/>
            <a:ext cx="16157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React内で変更</a:t>
            </a:r>
          </a:p>
        </p:txBody>
      </p:sp>
      <p:grpSp>
        <p:nvGrpSpPr>
          <p:cNvPr id="303" name="Group 303"/>
          <p:cNvGrpSpPr/>
          <p:nvPr/>
        </p:nvGrpSpPr>
        <p:grpSpPr>
          <a:xfrm>
            <a:off x="3481796" y="2565969"/>
            <a:ext cx="4829989" cy="1552676"/>
            <a:chOff x="-393700" y="0"/>
            <a:chExt cx="4829987" cy="1552674"/>
          </a:xfrm>
        </p:grpSpPr>
        <p:sp>
          <p:nvSpPr>
            <p:cNvPr id="301" name="Shape 301"/>
            <p:cNvSpPr/>
            <p:nvPr/>
          </p:nvSpPr>
          <p:spPr>
            <a:xfrm>
              <a:off x="-393700" y="261223"/>
              <a:ext cx="655686" cy="1030229"/>
            </a:xfrm>
            <a:prstGeom prst="rightArrow">
              <a:avLst>
                <a:gd name="adj1" fmla="val 50000"/>
                <a:gd name="adj2" fmla="val 64084"/>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02" name="Shape 302"/>
            <p:cNvSpPr/>
            <p:nvPr/>
          </p:nvSpPr>
          <p:spPr>
            <a:xfrm>
              <a:off x="3448092" y="-1"/>
              <a:ext cx="988196" cy="1552676"/>
            </a:xfrm>
            <a:prstGeom prst="rightArrow">
              <a:avLst>
                <a:gd name="adj1" fmla="val 50000"/>
                <a:gd name="adj2" fmla="val 64084"/>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304" name="Shape 304"/>
          <p:cNvSpPr/>
          <p:nvPr/>
        </p:nvSpPr>
        <p:spPr>
          <a:xfrm>
            <a:off x="5403088" y="5035873"/>
            <a:ext cx="1018541"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差分検出</a:t>
            </a:r>
          </a:p>
        </p:txBody>
      </p:sp>
      <p:sp>
        <p:nvSpPr>
          <p:cNvPr id="305" name="Shape 305"/>
          <p:cNvSpPr/>
          <p:nvPr/>
        </p:nvSpPr>
        <p:spPr>
          <a:xfrm>
            <a:off x="9212815" y="5010473"/>
            <a:ext cx="155186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実DOM再描画</a:t>
            </a:r>
          </a:p>
        </p:txBody>
      </p:sp>
      <p:grpSp>
        <p:nvGrpSpPr>
          <p:cNvPr id="320" name="Group 320"/>
          <p:cNvGrpSpPr/>
          <p:nvPr/>
        </p:nvGrpSpPr>
        <p:grpSpPr>
          <a:xfrm>
            <a:off x="322117" y="2500090"/>
            <a:ext cx="3150180" cy="2071741"/>
            <a:chOff x="0" y="0"/>
            <a:chExt cx="3150178" cy="2071740"/>
          </a:xfrm>
        </p:grpSpPr>
        <p:grpSp>
          <p:nvGrpSpPr>
            <p:cNvPr id="314" name="Group 314"/>
            <p:cNvGrpSpPr/>
            <p:nvPr/>
          </p:nvGrpSpPr>
          <p:grpSpPr>
            <a:xfrm>
              <a:off x="0" y="-1"/>
              <a:ext cx="3150179" cy="2071742"/>
              <a:chOff x="0" y="0"/>
              <a:chExt cx="3150178" cy="2071740"/>
            </a:xfrm>
          </p:grpSpPr>
          <p:sp>
            <p:nvSpPr>
              <p:cNvPr id="306" name="Shape 306"/>
              <p:cNvSpPr/>
              <p:nvPr/>
            </p:nvSpPr>
            <p:spPr>
              <a:xfrm>
                <a:off x="1235118" y="0"/>
                <a:ext cx="702301" cy="494448"/>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07" name="Shape 307"/>
              <p:cNvSpPr/>
              <p:nvPr/>
            </p:nvSpPr>
            <p:spPr>
              <a:xfrm>
                <a:off x="1693083" y="805536"/>
                <a:ext cx="702301" cy="494449"/>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308" name="Shape 308"/>
              <p:cNvSpPr/>
              <p:nvPr/>
            </p:nvSpPr>
            <p:spPr>
              <a:xfrm>
                <a:off x="692345" y="805536"/>
                <a:ext cx="702300"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09" name="Shape 309"/>
              <p:cNvSpPr/>
              <p:nvPr/>
            </p:nvSpPr>
            <p:spPr>
              <a:xfrm>
                <a:off x="2447878" y="1577292"/>
                <a:ext cx="702301"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10" name="Shape 310"/>
              <p:cNvSpPr/>
              <p:nvPr/>
            </p:nvSpPr>
            <p:spPr>
              <a:xfrm>
                <a:off x="1676122" y="1574425"/>
                <a:ext cx="702301"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11" name="Shape 311"/>
              <p:cNvSpPr/>
              <p:nvPr/>
            </p:nvSpPr>
            <p:spPr>
              <a:xfrm>
                <a:off x="838061" y="1574425"/>
                <a:ext cx="702301" cy="494449"/>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312" name="Shape 312"/>
              <p:cNvSpPr/>
              <p:nvPr/>
            </p:nvSpPr>
            <p:spPr>
              <a:xfrm>
                <a:off x="0" y="1574425"/>
                <a:ext cx="702300"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13" name="Shape 313"/>
              <p:cNvSpPr/>
              <p:nvPr/>
            </p:nvSpPr>
            <p:spPr>
              <a:xfrm flipH="1" flipV="1">
                <a:off x="1589572" y="498886"/>
                <a:ext cx="378500" cy="378500"/>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grpSp>
        <p:sp>
          <p:nvSpPr>
            <p:cNvPr id="315" name="Shape 315"/>
            <p:cNvSpPr/>
            <p:nvPr/>
          </p:nvSpPr>
          <p:spPr>
            <a:xfrm flipH="1">
              <a:off x="1949388" y="1276496"/>
              <a:ext cx="114522" cy="308918"/>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16" name="Shape 316"/>
            <p:cNvSpPr/>
            <p:nvPr/>
          </p:nvSpPr>
          <p:spPr>
            <a:xfrm>
              <a:off x="2056385" y="1251047"/>
              <a:ext cx="746097" cy="359817"/>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17" name="Shape 317"/>
            <p:cNvSpPr/>
            <p:nvPr/>
          </p:nvSpPr>
          <p:spPr>
            <a:xfrm>
              <a:off x="1103819" y="1286892"/>
              <a:ext cx="113643" cy="288126"/>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18" name="Shape 318"/>
            <p:cNvSpPr/>
            <p:nvPr/>
          </p:nvSpPr>
          <p:spPr>
            <a:xfrm flipH="1">
              <a:off x="297763" y="1287725"/>
              <a:ext cx="777635" cy="259477"/>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19" name="Shape 319"/>
            <p:cNvSpPr/>
            <p:nvPr/>
          </p:nvSpPr>
          <p:spPr>
            <a:xfrm flipH="1">
              <a:off x="1229020" y="525073"/>
              <a:ext cx="304866" cy="304867"/>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grpSp>
      <p:grpSp>
        <p:nvGrpSpPr>
          <p:cNvPr id="335" name="Group 335"/>
          <p:cNvGrpSpPr/>
          <p:nvPr/>
        </p:nvGrpSpPr>
        <p:grpSpPr>
          <a:xfrm>
            <a:off x="4226451" y="2500090"/>
            <a:ext cx="3150179" cy="2071741"/>
            <a:chOff x="0" y="0"/>
            <a:chExt cx="3150178" cy="2071740"/>
          </a:xfrm>
        </p:grpSpPr>
        <p:grpSp>
          <p:nvGrpSpPr>
            <p:cNvPr id="329" name="Group 329"/>
            <p:cNvGrpSpPr/>
            <p:nvPr/>
          </p:nvGrpSpPr>
          <p:grpSpPr>
            <a:xfrm>
              <a:off x="0" y="-1"/>
              <a:ext cx="3150179" cy="2071742"/>
              <a:chOff x="0" y="0"/>
              <a:chExt cx="3150178" cy="2071740"/>
            </a:xfrm>
          </p:grpSpPr>
          <p:sp>
            <p:nvSpPr>
              <p:cNvPr id="321" name="Shape 321"/>
              <p:cNvSpPr/>
              <p:nvPr/>
            </p:nvSpPr>
            <p:spPr>
              <a:xfrm>
                <a:off x="1235118" y="0"/>
                <a:ext cx="702301" cy="494448"/>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22" name="Shape 322"/>
              <p:cNvSpPr/>
              <p:nvPr/>
            </p:nvSpPr>
            <p:spPr>
              <a:xfrm>
                <a:off x="1693083" y="805536"/>
                <a:ext cx="702301" cy="494449"/>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323" name="Shape 323"/>
              <p:cNvSpPr/>
              <p:nvPr/>
            </p:nvSpPr>
            <p:spPr>
              <a:xfrm>
                <a:off x="692345" y="805536"/>
                <a:ext cx="702301"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24" name="Shape 324"/>
              <p:cNvSpPr/>
              <p:nvPr/>
            </p:nvSpPr>
            <p:spPr>
              <a:xfrm>
                <a:off x="2447878" y="1577292"/>
                <a:ext cx="702301" cy="494449"/>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325" name="Shape 325"/>
              <p:cNvSpPr/>
              <p:nvPr/>
            </p:nvSpPr>
            <p:spPr>
              <a:xfrm>
                <a:off x="1676122" y="1574425"/>
                <a:ext cx="702301" cy="494449"/>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326" name="Shape 326"/>
              <p:cNvSpPr/>
              <p:nvPr/>
            </p:nvSpPr>
            <p:spPr>
              <a:xfrm>
                <a:off x="838061" y="1574425"/>
                <a:ext cx="702301" cy="494449"/>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327" name="Shape 327"/>
              <p:cNvSpPr/>
              <p:nvPr/>
            </p:nvSpPr>
            <p:spPr>
              <a:xfrm>
                <a:off x="0" y="1574425"/>
                <a:ext cx="702301"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28" name="Shape 328"/>
              <p:cNvSpPr/>
              <p:nvPr/>
            </p:nvSpPr>
            <p:spPr>
              <a:xfrm flipH="1" flipV="1">
                <a:off x="1589572" y="498886"/>
                <a:ext cx="378500" cy="378500"/>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grpSp>
        <p:sp>
          <p:nvSpPr>
            <p:cNvPr id="330" name="Shape 330"/>
            <p:cNvSpPr/>
            <p:nvPr/>
          </p:nvSpPr>
          <p:spPr>
            <a:xfrm flipH="1">
              <a:off x="1949388" y="1276496"/>
              <a:ext cx="114522" cy="308918"/>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31" name="Shape 331"/>
            <p:cNvSpPr/>
            <p:nvPr/>
          </p:nvSpPr>
          <p:spPr>
            <a:xfrm>
              <a:off x="2056386" y="1251047"/>
              <a:ext cx="746097" cy="359817"/>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32" name="Shape 332"/>
            <p:cNvSpPr/>
            <p:nvPr/>
          </p:nvSpPr>
          <p:spPr>
            <a:xfrm>
              <a:off x="1103819" y="1286892"/>
              <a:ext cx="113643" cy="288126"/>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33" name="Shape 333"/>
            <p:cNvSpPr/>
            <p:nvPr/>
          </p:nvSpPr>
          <p:spPr>
            <a:xfrm flipH="1">
              <a:off x="297763" y="1287725"/>
              <a:ext cx="777636" cy="259477"/>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34" name="Shape 334"/>
            <p:cNvSpPr/>
            <p:nvPr/>
          </p:nvSpPr>
          <p:spPr>
            <a:xfrm flipH="1">
              <a:off x="1229020" y="525073"/>
              <a:ext cx="304866" cy="304867"/>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grpSp>
      <p:grpSp>
        <p:nvGrpSpPr>
          <p:cNvPr id="350" name="Group 350"/>
          <p:cNvGrpSpPr/>
          <p:nvPr/>
        </p:nvGrpSpPr>
        <p:grpSpPr>
          <a:xfrm>
            <a:off x="8252351" y="2565969"/>
            <a:ext cx="3150179" cy="2071741"/>
            <a:chOff x="0" y="0"/>
            <a:chExt cx="3150178" cy="2071740"/>
          </a:xfrm>
        </p:grpSpPr>
        <p:grpSp>
          <p:nvGrpSpPr>
            <p:cNvPr id="344" name="Group 344"/>
            <p:cNvGrpSpPr/>
            <p:nvPr/>
          </p:nvGrpSpPr>
          <p:grpSpPr>
            <a:xfrm>
              <a:off x="0" y="0"/>
              <a:ext cx="3150179" cy="2071741"/>
              <a:chOff x="0" y="0"/>
              <a:chExt cx="3150178" cy="2071740"/>
            </a:xfrm>
          </p:grpSpPr>
          <p:sp>
            <p:nvSpPr>
              <p:cNvPr id="336" name="Shape 336"/>
              <p:cNvSpPr/>
              <p:nvPr/>
            </p:nvSpPr>
            <p:spPr>
              <a:xfrm>
                <a:off x="1235118" y="0"/>
                <a:ext cx="702301" cy="494448"/>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37" name="Shape 337"/>
              <p:cNvSpPr/>
              <p:nvPr/>
            </p:nvSpPr>
            <p:spPr>
              <a:xfrm>
                <a:off x="1693083" y="805536"/>
                <a:ext cx="702301" cy="494449"/>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338" name="Shape 338"/>
              <p:cNvSpPr/>
              <p:nvPr/>
            </p:nvSpPr>
            <p:spPr>
              <a:xfrm>
                <a:off x="692345" y="805536"/>
                <a:ext cx="702301"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39" name="Shape 339"/>
              <p:cNvSpPr/>
              <p:nvPr/>
            </p:nvSpPr>
            <p:spPr>
              <a:xfrm>
                <a:off x="2447878" y="1577292"/>
                <a:ext cx="702301" cy="494449"/>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340" name="Shape 340"/>
              <p:cNvSpPr/>
              <p:nvPr/>
            </p:nvSpPr>
            <p:spPr>
              <a:xfrm>
                <a:off x="1676122" y="1574425"/>
                <a:ext cx="702301" cy="494449"/>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341" name="Shape 341"/>
              <p:cNvSpPr/>
              <p:nvPr/>
            </p:nvSpPr>
            <p:spPr>
              <a:xfrm>
                <a:off x="838061" y="1574425"/>
                <a:ext cx="702301" cy="494449"/>
              </a:xfrm>
              <a:prstGeom prst="roundRect">
                <a:avLst>
                  <a:gd name="adj" fmla="val 1830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342" name="Shape 342"/>
              <p:cNvSpPr/>
              <p:nvPr/>
            </p:nvSpPr>
            <p:spPr>
              <a:xfrm>
                <a:off x="0" y="1574425"/>
                <a:ext cx="702301" cy="494449"/>
              </a:xfrm>
              <a:prstGeom prst="roundRect">
                <a:avLst>
                  <a:gd name="adj" fmla="val 18304"/>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p>
            </p:txBody>
          </p:sp>
          <p:sp>
            <p:nvSpPr>
              <p:cNvPr id="343" name="Shape 343"/>
              <p:cNvSpPr/>
              <p:nvPr/>
            </p:nvSpPr>
            <p:spPr>
              <a:xfrm flipH="1" flipV="1">
                <a:off x="1589572" y="498886"/>
                <a:ext cx="378500" cy="378500"/>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grpSp>
        <p:sp>
          <p:nvSpPr>
            <p:cNvPr id="345" name="Shape 345"/>
            <p:cNvSpPr/>
            <p:nvPr/>
          </p:nvSpPr>
          <p:spPr>
            <a:xfrm flipH="1">
              <a:off x="1949388" y="1276496"/>
              <a:ext cx="114522" cy="308918"/>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46" name="Shape 346"/>
            <p:cNvSpPr/>
            <p:nvPr/>
          </p:nvSpPr>
          <p:spPr>
            <a:xfrm>
              <a:off x="2056385" y="1251047"/>
              <a:ext cx="746098" cy="359817"/>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47" name="Shape 347"/>
            <p:cNvSpPr/>
            <p:nvPr/>
          </p:nvSpPr>
          <p:spPr>
            <a:xfrm>
              <a:off x="1103819" y="1286892"/>
              <a:ext cx="113643" cy="288126"/>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48" name="Shape 348"/>
            <p:cNvSpPr/>
            <p:nvPr/>
          </p:nvSpPr>
          <p:spPr>
            <a:xfrm flipH="1">
              <a:off x="297763" y="1287725"/>
              <a:ext cx="777635" cy="259477"/>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349" name="Shape 349"/>
            <p:cNvSpPr/>
            <p:nvPr/>
          </p:nvSpPr>
          <p:spPr>
            <a:xfrm flipH="1">
              <a:off x="1229020" y="525073"/>
              <a:ext cx="304866" cy="304867"/>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grpSp>
      <p:grpSp>
        <p:nvGrpSpPr>
          <p:cNvPr id="353" name="Group 353"/>
          <p:cNvGrpSpPr/>
          <p:nvPr/>
        </p:nvGrpSpPr>
        <p:grpSpPr>
          <a:xfrm>
            <a:off x="538936" y="5684488"/>
            <a:ext cx="11164928" cy="871417"/>
            <a:chOff x="0" y="0"/>
            <a:chExt cx="11164927" cy="871415"/>
          </a:xfrm>
        </p:grpSpPr>
        <p:sp>
          <p:nvSpPr>
            <p:cNvPr id="351" name="Shape 351"/>
            <p:cNvSpPr/>
            <p:nvPr/>
          </p:nvSpPr>
          <p:spPr>
            <a:xfrm>
              <a:off x="-1" y="0"/>
              <a:ext cx="11164929" cy="871416"/>
            </a:xfrm>
            <a:prstGeom prst="rect">
              <a:avLst/>
            </a:prstGeom>
            <a:solidFill>
              <a:srgbClr val="DEEBF7"/>
            </a:solidFill>
            <a:ln w="9525" cap="flat">
              <a:solidFill>
                <a:schemeClr val="accent1"/>
              </a:solidFill>
              <a:prstDash val="solid"/>
              <a:round/>
            </a:ln>
            <a:effectLst/>
          </p:spPr>
          <p:txBody>
            <a:bodyPr wrap="square" lIns="45719" tIns="45719" rIns="45719" bIns="45719" numCol="1" anchor="ctr">
              <a:noAutofit/>
            </a:bodyPr>
            <a:lstStyle/>
            <a:p>
              <a:pPr>
                <a:lnSpc>
                  <a:spcPct val="90000"/>
                </a:lnSpc>
                <a:spcBef>
                  <a:spcPts val="1000"/>
                </a:spcBef>
                <a:defRPr sz="2000"/>
              </a:pPr>
            </a:p>
          </p:txBody>
        </p:sp>
        <p:sp>
          <p:nvSpPr>
            <p:cNvPr id="352" name="Shape 352"/>
            <p:cNvSpPr/>
            <p:nvPr/>
          </p:nvSpPr>
          <p:spPr>
            <a:xfrm>
              <a:off x="-1" y="73757"/>
              <a:ext cx="11164929" cy="7239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ct val="40000"/>
                </a:lnSpc>
                <a:spcBef>
                  <a:spcPts val="1000"/>
                </a:spcBef>
              </a:pPr>
              <a:r>
                <a:t>VirtualDOMの変化の差分を算出し、その対応部分のDOMを変化させます。</a:t>
              </a:r>
            </a:p>
            <a:p>
              <a:pPr>
                <a:lnSpc>
                  <a:spcPct val="40000"/>
                </a:lnSpc>
                <a:spcBef>
                  <a:spcPts val="1000"/>
                </a:spcBef>
              </a:pPr>
              <a:r>
                <a:t>そうすることで最小限のDOMの操作でページを変化させることが可能になります。</a:t>
              </a:r>
            </a:p>
          </p:txBody>
        </p:sp>
      </p:gr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title"/>
          </p:nvPr>
        </p:nvSpPr>
        <p:spPr>
          <a:xfrm>
            <a:off x="555218" y="284176"/>
            <a:ext cx="9784082" cy="915974"/>
          </a:xfrm>
          <a:prstGeom prst="rect">
            <a:avLst/>
          </a:prstGeom>
        </p:spPr>
        <p:txBody>
          <a:bodyPr/>
          <a:lstStyle/>
          <a:p>
            <a:pPr/>
            <a:r>
              <a:t>目次</a:t>
            </a:r>
          </a:p>
        </p:txBody>
      </p:sp>
      <p:sp>
        <p:nvSpPr>
          <p:cNvPr id="356" name="Shape 356"/>
          <p:cNvSpPr/>
          <p:nvPr/>
        </p:nvSpPr>
        <p:spPr>
          <a:xfrm>
            <a:off x="555218" y="1447350"/>
            <a:ext cx="538842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DOM（document Object Model）</a:t>
            </a:r>
          </a:p>
        </p:txBody>
      </p:sp>
      <p:sp>
        <p:nvSpPr>
          <p:cNvPr id="357" name="Shape 357"/>
          <p:cNvSpPr/>
          <p:nvPr/>
        </p:nvSpPr>
        <p:spPr>
          <a:xfrm>
            <a:off x="551049" y="3741751"/>
            <a:ext cx="6705554"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従来のDOM操作による問題点を知る</a:t>
            </a:r>
          </a:p>
        </p:txBody>
      </p:sp>
      <p:sp>
        <p:nvSpPr>
          <p:cNvPr id="358" name="Shape 358"/>
          <p:cNvSpPr/>
          <p:nvPr/>
        </p:nvSpPr>
        <p:spPr>
          <a:xfrm>
            <a:off x="570021" y="6150450"/>
            <a:ext cx="1362875"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solidFill>
                  <a:srgbClr val="FF2600"/>
                </a:solidFill>
              </a:defRPr>
            </a:lvl1pPr>
          </a:lstStyle>
          <a:p>
            <a:pPr/>
            <a:r>
              <a:t>まとめ</a:t>
            </a:r>
          </a:p>
        </p:txBody>
      </p:sp>
      <p:sp>
        <p:nvSpPr>
          <p:cNvPr id="359" name="Shape 359"/>
          <p:cNvSpPr/>
          <p:nvPr/>
        </p:nvSpPr>
        <p:spPr>
          <a:xfrm>
            <a:off x="856488" y="1991300"/>
            <a:ext cx="3748359" cy="14503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・概要</a:t>
            </a:r>
          </a:p>
          <a:p>
            <a:pPr/>
            <a:r>
              <a:t>・ノード</a:t>
            </a:r>
          </a:p>
          <a:p>
            <a:pPr/>
            <a:r>
              <a:t>・Documentオブジェクト</a:t>
            </a:r>
          </a:p>
          <a:p>
            <a:pPr/>
            <a:r>
              <a:t>・JavaScriptでDOM操作してみよう</a:t>
            </a:r>
          </a:p>
        </p:txBody>
      </p:sp>
      <p:sp>
        <p:nvSpPr>
          <p:cNvPr id="360" name="Shape 360"/>
          <p:cNvSpPr/>
          <p:nvPr/>
        </p:nvSpPr>
        <p:spPr>
          <a:xfrm>
            <a:off x="551049" y="4791571"/>
            <a:ext cx="539676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VirtualDOM</a:t>
            </a:r>
          </a:p>
        </p:txBody>
      </p:sp>
      <p:sp>
        <p:nvSpPr>
          <p:cNvPr id="361" name="Shape 361"/>
          <p:cNvSpPr/>
          <p:nvPr/>
        </p:nvSpPr>
        <p:spPr>
          <a:xfrm>
            <a:off x="856488" y="4232792"/>
            <a:ext cx="2833625" cy="320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・ブラウザのレンダリング</a:t>
            </a:r>
          </a:p>
        </p:txBody>
      </p:sp>
      <p:sp>
        <p:nvSpPr>
          <p:cNvPr id="362" name="Shape 362"/>
          <p:cNvSpPr/>
          <p:nvPr/>
        </p:nvSpPr>
        <p:spPr>
          <a:xfrm>
            <a:off x="856488" y="5267811"/>
            <a:ext cx="789941"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・概要</a:t>
            </a:r>
          </a:p>
        </p:txBody>
      </p:sp>
      <p:sp>
        <p:nvSpPr>
          <p:cNvPr id="363" name="Shape 363"/>
          <p:cNvSpPr/>
          <p:nvPr/>
        </p:nvSpPr>
        <p:spPr>
          <a:xfrm>
            <a:off x="856488" y="5599281"/>
            <a:ext cx="352271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・ReactによるVirchalDOMの利用</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title"/>
          </p:nvPr>
        </p:nvSpPr>
        <p:spPr>
          <a:xfrm>
            <a:off x="555218" y="284176"/>
            <a:ext cx="9784082" cy="915974"/>
          </a:xfrm>
          <a:prstGeom prst="rect">
            <a:avLst/>
          </a:prstGeom>
        </p:spPr>
        <p:txBody>
          <a:bodyPr/>
          <a:lstStyle/>
          <a:p>
            <a:pPr/>
            <a:r>
              <a:t>まとめ</a:t>
            </a:r>
          </a:p>
        </p:txBody>
      </p:sp>
      <p:sp>
        <p:nvSpPr>
          <p:cNvPr id="366" name="Shape 366"/>
          <p:cNvSpPr/>
          <p:nvPr/>
        </p:nvSpPr>
        <p:spPr>
          <a:xfrm>
            <a:off x="431798" y="1200150"/>
            <a:ext cx="2782173"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Clr>
                <a:schemeClr val="accent2"/>
              </a:buClr>
              <a:buSzPct val="100000"/>
              <a:buFont typeface="Wingdings"/>
              <a:buChar char="➢"/>
              <a:defRPr sz="2400"/>
            </a:pPr>
            <a:r>
              <a:t>DOM</a:t>
            </a:r>
            <a:r>
              <a:t>について</a:t>
            </a:r>
          </a:p>
        </p:txBody>
      </p:sp>
      <p:sp>
        <p:nvSpPr>
          <p:cNvPr id="367" name="Shape 367"/>
          <p:cNvSpPr/>
          <p:nvPr/>
        </p:nvSpPr>
        <p:spPr>
          <a:xfrm>
            <a:off x="431798" y="2978592"/>
            <a:ext cx="5857855"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従来のDOM操作による問題点を知る</a:t>
            </a:r>
          </a:p>
        </p:txBody>
      </p:sp>
      <p:sp>
        <p:nvSpPr>
          <p:cNvPr id="368" name="Shape 368"/>
          <p:cNvSpPr/>
          <p:nvPr/>
        </p:nvSpPr>
        <p:spPr>
          <a:xfrm>
            <a:off x="431796" y="4737591"/>
            <a:ext cx="3658067"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VirtualDOMについて</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555218" y="284176"/>
            <a:ext cx="9784082" cy="915974"/>
          </a:xfrm>
          <a:prstGeom prst="rect">
            <a:avLst/>
          </a:prstGeom>
        </p:spPr>
        <p:txBody>
          <a:bodyPr/>
          <a:lstStyle/>
          <a:p>
            <a:pPr/>
            <a:r>
              <a:t>目次</a:t>
            </a:r>
          </a:p>
        </p:txBody>
      </p:sp>
      <p:sp>
        <p:nvSpPr>
          <p:cNvPr id="107" name="Shape 107"/>
          <p:cNvSpPr/>
          <p:nvPr/>
        </p:nvSpPr>
        <p:spPr>
          <a:xfrm>
            <a:off x="555218" y="1447350"/>
            <a:ext cx="538842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DOM（document Object Model）</a:t>
            </a:r>
          </a:p>
        </p:txBody>
      </p:sp>
      <p:sp>
        <p:nvSpPr>
          <p:cNvPr id="108" name="Shape 108"/>
          <p:cNvSpPr/>
          <p:nvPr/>
        </p:nvSpPr>
        <p:spPr>
          <a:xfrm>
            <a:off x="551049" y="3741751"/>
            <a:ext cx="6705554"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従来のDOM操作による問題点を知る</a:t>
            </a:r>
          </a:p>
        </p:txBody>
      </p:sp>
      <p:sp>
        <p:nvSpPr>
          <p:cNvPr id="109" name="Shape 109"/>
          <p:cNvSpPr/>
          <p:nvPr/>
        </p:nvSpPr>
        <p:spPr>
          <a:xfrm>
            <a:off x="570021" y="6150450"/>
            <a:ext cx="1362875"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まとめ</a:t>
            </a:r>
          </a:p>
        </p:txBody>
      </p:sp>
      <p:sp>
        <p:nvSpPr>
          <p:cNvPr id="110" name="Shape 110"/>
          <p:cNvSpPr/>
          <p:nvPr/>
        </p:nvSpPr>
        <p:spPr>
          <a:xfrm>
            <a:off x="856488" y="1991300"/>
            <a:ext cx="3748359" cy="14503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・概要</a:t>
            </a:r>
          </a:p>
          <a:p>
            <a:pPr/>
            <a:r>
              <a:t>・ノード</a:t>
            </a:r>
          </a:p>
          <a:p>
            <a:pPr/>
            <a:r>
              <a:t>・Documentオブジェクト</a:t>
            </a:r>
          </a:p>
          <a:p>
            <a:pPr/>
            <a:r>
              <a:t>・JavaScriptでDOM操作してみよう</a:t>
            </a:r>
          </a:p>
        </p:txBody>
      </p:sp>
      <p:sp>
        <p:nvSpPr>
          <p:cNvPr id="111" name="Shape 111"/>
          <p:cNvSpPr/>
          <p:nvPr/>
        </p:nvSpPr>
        <p:spPr>
          <a:xfrm>
            <a:off x="551049" y="4791571"/>
            <a:ext cx="539676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VirtualDOM</a:t>
            </a:r>
          </a:p>
        </p:txBody>
      </p:sp>
      <p:sp>
        <p:nvSpPr>
          <p:cNvPr id="112" name="Shape 112"/>
          <p:cNvSpPr/>
          <p:nvPr/>
        </p:nvSpPr>
        <p:spPr>
          <a:xfrm>
            <a:off x="856488" y="4232792"/>
            <a:ext cx="2833625" cy="320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・ブラウザのレンダリング</a:t>
            </a:r>
          </a:p>
        </p:txBody>
      </p:sp>
      <p:sp>
        <p:nvSpPr>
          <p:cNvPr id="113" name="Shape 113"/>
          <p:cNvSpPr/>
          <p:nvPr/>
        </p:nvSpPr>
        <p:spPr>
          <a:xfrm>
            <a:off x="856488" y="5267811"/>
            <a:ext cx="789941"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・概要</a:t>
            </a:r>
          </a:p>
        </p:txBody>
      </p:sp>
      <p:sp>
        <p:nvSpPr>
          <p:cNvPr id="114" name="Shape 114"/>
          <p:cNvSpPr/>
          <p:nvPr/>
        </p:nvSpPr>
        <p:spPr>
          <a:xfrm>
            <a:off x="856488" y="5599281"/>
            <a:ext cx="352271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・ReactによるVirchalDOMの利用</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xfrm>
            <a:off x="555218" y="284176"/>
            <a:ext cx="9784082" cy="915974"/>
          </a:xfrm>
          <a:prstGeom prst="rect">
            <a:avLst/>
          </a:prstGeom>
        </p:spPr>
        <p:txBody>
          <a:bodyPr/>
          <a:lstStyle/>
          <a:p>
            <a:pPr/>
            <a:r>
              <a:t>目次</a:t>
            </a:r>
          </a:p>
        </p:txBody>
      </p:sp>
      <p:sp>
        <p:nvSpPr>
          <p:cNvPr id="117" name="Shape 117"/>
          <p:cNvSpPr/>
          <p:nvPr/>
        </p:nvSpPr>
        <p:spPr>
          <a:xfrm>
            <a:off x="555218" y="1447351"/>
            <a:ext cx="538842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solidFill>
                  <a:srgbClr val="FF2600"/>
                </a:solidFill>
              </a:defRPr>
            </a:lvl1pPr>
          </a:lstStyle>
          <a:p>
            <a:pPr/>
            <a:r>
              <a:t>DOM（document Object Model）</a:t>
            </a:r>
          </a:p>
        </p:txBody>
      </p:sp>
      <p:sp>
        <p:nvSpPr>
          <p:cNvPr id="118" name="Shape 118"/>
          <p:cNvSpPr/>
          <p:nvPr/>
        </p:nvSpPr>
        <p:spPr>
          <a:xfrm>
            <a:off x="551049" y="3741751"/>
            <a:ext cx="6705554"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従来のDOM操作による問題点を知る</a:t>
            </a:r>
          </a:p>
        </p:txBody>
      </p:sp>
      <p:sp>
        <p:nvSpPr>
          <p:cNvPr id="119" name="Shape 119"/>
          <p:cNvSpPr/>
          <p:nvPr/>
        </p:nvSpPr>
        <p:spPr>
          <a:xfrm>
            <a:off x="570020" y="6150451"/>
            <a:ext cx="1362875"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まとめ</a:t>
            </a:r>
          </a:p>
        </p:txBody>
      </p:sp>
      <p:sp>
        <p:nvSpPr>
          <p:cNvPr id="120" name="Shape 120"/>
          <p:cNvSpPr/>
          <p:nvPr/>
        </p:nvSpPr>
        <p:spPr>
          <a:xfrm>
            <a:off x="856488" y="1991300"/>
            <a:ext cx="3748359" cy="14503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2600"/>
                </a:solidFill>
              </a:defRPr>
            </a:pPr>
            <a:r>
              <a:t>・概要</a:t>
            </a:r>
          </a:p>
          <a:p>
            <a:pPr>
              <a:defRPr>
                <a:solidFill>
                  <a:srgbClr val="FF2600"/>
                </a:solidFill>
              </a:defRPr>
            </a:pPr>
            <a:r>
              <a:t>・ノード</a:t>
            </a:r>
          </a:p>
          <a:p>
            <a:pPr>
              <a:defRPr>
                <a:solidFill>
                  <a:srgbClr val="FF2600"/>
                </a:solidFill>
              </a:defRPr>
            </a:pPr>
            <a:r>
              <a:t>・Documentオブジェクト</a:t>
            </a:r>
          </a:p>
          <a:p>
            <a:pPr>
              <a:defRPr>
                <a:solidFill>
                  <a:srgbClr val="FF2600"/>
                </a:solidFill>
              </a:defRPr>
            </a:pPr>
            <a:r>
              <a:t>・JavaScriptでDOM操作してみよう</a:t>
            </a:r>
          </a:p>
        </p:txBody>
      </p:sp>
      <p:sp>
        <p:nvSpPr>
          <p:cNvPr id="121" name="Shape 121"/>
          <p:cNvSpPr/>
          <p:nvPr/>
        </p:nvSpPr>
        <p:spPr>
          <a:xfrm>
            <a:off x="551049" y="4791571"/>
            <a:ext cx="539676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VirtualDOM</a:t>
            </a:r>
          </a:p>
        </p:txBody>
      </p:sp>
      <p:sp>
        <p:nvSpPr>
          <p:cNvPr id="122" name="Shape 122"/>
          <p:cNvSpPr/>
          <p:nvPr/>
        </p:nvSpPr>
        <p:spPr>
          <a:xfrm>
            <a:off x="856488" y="4232792"/>
            <a:ext cx="2833624" cy="320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・ブラウザのレンダリング</a:t>
            </a:r>
          </a:p>
        </p:txBody>
      </p:sp>
      <p:sp>
        <p:nvSpPr>
          <p:cNvPr id="123" name="Shape 123"/>
          <p:cNvSpPr/>
          <p:nvPr/>
        </p:nvSpPr>
        <p:spPr>
          <a:xfrm>
            <a:off x="856488" y="5267811"/>
            <a:ext cx="789940"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・概要</a:t>
            </a:r>
          </a:p>
        </p:txBody>
      </p:sp>
      <p:sp>
        <p:nvSpPr>
          <p:cNvPr id="124" name="Shape 124"/>
          <p:cNvSpPr/>
          <p:nvPr/>
        </p:nvSpPr>
        <p:spPr>
          <a:xfrm>
            <a:off x="856488" y="5599281"/>
            <a:ext cx="352271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・ReactによるVirchalDOMの利用</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xfrm>
            <a:off x="555218" y="284176"/>
            <a:ext cx="9784082" cy="915974"/>
          </a:xfrm>
          <a:prstGeom prst="rect">
            <a:avLst/>
          </a:prstGeom>
        </p:spPr>
        <p:txBody>
          <a:bodyPr/>
          <a:lstStyle/>
          <a:p>
            <a:pPr/>
            <a:r>
              <a:t>DOM（document Object Model）</a:t>
            </a:r>
            <a:r>
              <a:t> </a:t>
            </a:r>
            <a:r>
              <a:t>- 概要</a:t>
            </a:r>
          </a:p>
        </p:txBody>
      </p:sp>
      <p:grpSp>
        <p:nvGrpSpPr>
          <p:cNvPr id="129" name="Group 129"/>
          <p:cNvGrpSpPr/>
          <p:nvPr/>
        </p:nvGrpSpPr>
        <p:grpSpPr>
          <a:xfrm>
            <a:off x="537634" y="1164631"/>
            <a:ext cx="11164929" cy="871417"/>
            <a:chOff x="0" y="0"/>
            <a:chExt cx="11164927" cy="871415"/>
          </a:xfrm>
        </p:grpSpPr>
        <p:sp>
          <p:nvSpPr>
            <p:cNvPr id="127" name="Shape 127"/>
            <p:cNvSpPr/>
            <p:nvPr/>
          </p:nvSpPr>
          <p:spPr>
            <a:xfrm>
              <a:off x="-1" y="0"/>
              <a:ext cx="11164929" cy="871416"/>
            </a:xfrm>
            <a:prstGeom prst="rect">
              <a:avLst/>
            </a:prstGeom>
            <a:solidFill>
              <a:srgbClr val="DEEBF7"/>
            </a:solidFill>
            <a:ln w="9525" cap="flat">
              <a:solidFill>
                <a:schemeClr val="accent1"/>
              </a:solidFill>
              <a:prstDash val="solid"/>
              <a:round/>
            </a:ln>
            <a:effectLst/>
          </p:spPr>
          <p:txBody>
            <a:bodyPr wrap="square" lIns="45719" tIns="45719" rIns="45719" bIns="45719" numCol="1" anchor="ctr">
              <a:noAutofit/>
            </a:bodyPr>
            <a:lstStyle/>
            <a:p>
              <a:pPr>
                <a:lnSpc>
                  <a:spcPct val="90000"/>
                </a:lnSpc>
                <a:spcBef>
                  <a:spcPts val="1000"/>
                </a:spcBef>
                <a:defRPr sz="2000"/>
              </a:pPr>
            </a:p>
          </p:txBody>
        </p:sp>
        <p:sp>
          <p:nvSpPr>
            <p:cNvPr id="128" name="Shape 128"/>
            <p:cNvSpPr/>
            <p:nvPr/>
          </p:nvSpPr>
          <p:spPr>
            <a:xfrm>
              <a:off x="-1" y="135988"/>
              <a:ext cx="11164929" cy="599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defTabSz="584200">
                <a:defRPr sz="1600">
                  <a:latin typeface="ヒラギノ角ゴ ProN W3"/>
                  <a:ea typeface="ヒラギノ角ゴ ProN W3"/>
                  <a:cs typeface="ヒラギノ角ゴ ProN W3"/>
                  <a:sym typeface="ヒラギノ角ゴ ProN W3"/>
                </a:defRPr>
              </a:pPr>
              <a:r>
                <a:t>DOMとはブラウザでページを見るときに作られるもので、これをもとにページが描画(レンダリング)されます。</a:t>
              </a:r>
            </a:p>
            <a:p>
              <a:pPr defTabSz="584200">
                <a:defRPr sz="1600">
                  <a:latin typeface="ヒラギノ角ゴ ProN W3"/>
                  <a:ea typeface="ヒラギノ角ゴ ProN W3"/>
                  <a:cs typeface="ヒラギノ角ゴ ProN W3"/>
                  <a:sym typeface="ヒラギノ角ゴ ProN W3"/>
                </a:defRPr>
              </a:pPr>
              <a:r>
                <a:t>HTMLやXML文書をDOMツリーと呼ばれる階層的な構造として識別します。</a:t>
              </a:r>
            </a:p>
          </p:txBody>
        </p:sp>
      </p:grpSp>
      <p:sp>
        <p:nvSpPr>
          <p:cNvPr id="130" name="Shape 130"/>
          <p:cNvSpPr/>
          <p:nvPr/>
        </p:nvSpPr>
        <p:spPr>
          <a:xfrm>
            <a:off x="499313" y="2200553"/>
            <a:ext cx="247888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(例)HTMLの簡単な文章</a:t>
            </a:r>
          </a:p>
        </p:txBody>
      </p:sp>
      <p:sp>
        <p:nvSpPr>
          <p:cNvPr id="131" name="Shape 131"/>
          <p:cNvSpPr/>
          <p:nvPr/>
        </p:nvSpPr>
        <p:spPr>
          <a:xfrm>
            <a:off x="572835" y="2742249"/>
            <a:ext cx="3450864" cy="2961641"/>
          </a:xfrm>
          <a:prstGeom prst="rect">
            <a:avLst/>
          </a:prstGeom>
          <a:solidFill>
            <a:srgbClr val="FFFFFF"/>
          </a:solidFill>
          <a:ln w="12700">
            <a:solidFill>
              <a:srgbClr val="767171"/>
            </a:solidFill>
            <a:miter/>
          </a:ln>
          <a:extLst>
            <a:ext uri="{C572A759-6A51-4108-AA02-DFA0A04FC94B}">
              <ma14:wrappingTextBoxFlag xmlns:ma14="http://schemas.microsoft.com/office/mac/drawingml/2011/main" val="1"/>
            </a:ext>
          </a:extLst>
        </p:spPr>
        <p:txBody>
          <a:bodyPr lIns="45719" rIns="45719">
            <a:spAutoFit/>
          </a:bodyPr>
          <a:lstStyle/>
          <a:p>
            <a:pPr/>
            <a:r>
              <a:t>&lt;html&gt;</a:t>
            </a:r>
          </a:p>
          <a:p>
            <a:pPr/>
            <a:r>
              <a:t>&lt;head&gt;</a:t>
            </a:r>
          </a:p>
          <a:p>
            <a:pPr/>
            <a:r>
              <a:t>    &lt;title&gt;DOMの基本&lt;/title&gt;</a:t>
            </a:r>
          </a:p>
          <a:p>
            <a:pPr/>
            <a:r>
              <a:t>&lt;/head&gt;</a:t>
            </a:r>
          </a:p>
          <a:p>
            <a:pPr/>
            <a:r>
              <a:t>&lt;body&gt;</a:t>
            </a:r>
          </a:p>
          <a:p>
            <a:pPr/>
            <a:r>
              <a:t>    &lt;h1&gt;ヘッダー&lt;/h1&gt;</a:t>
            </a:r>
          </a:p>
          <a:p>
            <a:pPr/>
            <a:r>
              <a:t>    &lt;p&gt;段落&lt;/p&gt;</a:t>
            </a:r>
          </a:p>
          <a:p>
            <a:pPr/>
            <a:r>
              <a:t>&lt;/body&gt;</a:t>
            </a:r>
          </a:p>
          <a:p>
            <a:pPr/>
            <a:r>
              <a:t>&lt;/html&gt;</a:t>
            </a:r>
          </a:p>
        </p:txBody>
      </p:sp>
      <p:sp>
        <p:nvSpPr>
          <p:cNvPr id="132" name="Shape 132"/>
          <p:cNvSpPr/>
          <p:nvPr/>
        </p:nvSpPr>
        <p:spPr>
          <a:xfrm>
            <a:off x="6228190" y="5832475"/>
            <a:ext cx="5450541" cy="5472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457200">
              <a:defRPr sz="1300">
                <a:solidFill>
                  <a:srgbClr val="3E3E3E"/>
                </a:solidFill>
                <a:latin typeface="Arial"/>
                <a:ea typeface="Arial"/>
                <a:cs typeface="Arial"/>
                <a:sym typeface="Arial"/>
              </a:defRPr>
            </a:pPr>
            <a:r>
              <a:t>DOMツリーの一番上にあるのがDocumentオブジェクトです。</a:t>
            </a:r>
          </a:p>
          <a:p>
            <a:pPr algn="ctr" defTabSz="457200">
              <a:defRPr sz="1300">
                <a:solidFill>
                  <a:srgbClr val="3E3E3E"/>
                </a:solidFill>
                <a:latin typeface="Arial"/>
                <a:ea typeface="Arial"/>
                <a:cs typeface="Arial"/>
                <a:sym typeface="Arial"/>
              </a:defRPr>
            </a:pPr>
            <a:r>
              <a:t>DOMでは、全てのHTML要素はDocumentオブジェクトに属しています。</a:t>
            </a:r>
          </a:p>
        </p:txBody>
      </p:sp>
      <p:sp>
        <p:nvSpPr>
          <p:cNvPr id="133" name="Shape 133"/>
          <p:cNvSpPr/>
          <p:nvPr/>
        </p:nvSpPr>
        <p:spPr>
          <a:xfrm>
            <a:off x="4516582" y="3003792"/>
            <a:ext cx="1240969" cy="1949838"/>
          </a:xfrm>
          <a:prstGeom prst="rightArrow">
            <a:avLst>
              <a:gd name="adj1" fmla="val 50000"/>
              <a:gd name="adj2" fmla="val 64084"/>
            </a:avLst>
          </a:prstGeom>
          <a:solidFill>
            <a:schemeClr val="accent1"/>
          </a:solidFill>
          <a:ln w="12700">
            <a:solidFill>
              <a:srgbClr val="42719B"/>
            </a:solidFill>
            <a:miter/>
          </a:ln>
        </p:spPr>
        <p:txBody>
          <a:bodyPr lIns="45719" rIns="45719" anchor="ctr"/>
          <a:lstStyle/>
          <a:p>
            <a:pPr algn="ctr">
              <a:defRPr>
                <a:solidFill>
                  <a:srgbClr val="FFFFFF"/>
                </a:solidFill>
              </a:defRPr>
            </a:pPr>
          </a:p>
        </p:txBody>
      </p:sp>
      <p:grpSp>
        <p:nvGrpSpPr>
          <p:cNvPr id="144" name="Group 144"/>
          <p:cNvGrpSpPr/>
          <p:nvPr/>
        </p:nvGrpSpPr>
        <p:grpSpPr>
          <a:xfrm>
            <a:off x="6582478" y="2710300"/>
            <a:ext cx="4741966" cy="2735779"/>
            <a:chOff x="0" y="0"/>
            <a:chExt cx="4741965" cy="2735777"/>
          </a:xfrm>
        </p:grpSpPr>
        <p:sp>
          <p:nvSpPr>
            <p:cNvPr id="134" name="Shape 134"/>
            <p:cNvSpPr/>
            <p:nvPr/>
          </p:nvSpPr>
          <p:spPr>
            <a:xfrm>
              <a:off x="1100201" y="0"/>
              <a:ext cx="1955079" cy="454008"/>
            </a:xfrm>
            <a:prstGeom prst="rect">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a:solidFill>
                    <a:srgbClr val="FFFFFF"/>
                  </a:solidFill>
                </a:defRPr>
              </a:lvl1pPr>
            </a:lstStyle>
            <a:p>
              <a:pPr/>
              <a:r>
                <a:t>Document</a:t>
              </a:r>
            </a:p>
          </p:txBody>
        </p:sp>
        <p:sp>
          <p:nvSpPr>
            <p:cNvPr id="135" name="Shape 135"/>
            <p:cNvSpPr/>
            <p:nvPr/>
          </p:nvSpPr>
          <p:spPr>
            <a:xfrm>
              <a:off x="0" y="2287340"/>
              <a:ext cx="1703964" cy="448438"/>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title</a:t>
              </a:r>
            </a:p>
          </p:txBody>
        </p:sp>
        <p:sp>
          <p:nvSpPr>
            <p:cNvPr id="136" name="Shape 136"/>
            <p:cNvSpPr/>
            <p:nvPr/>
          </p:nvSpPr>
          <p:spPr>
            <a:xfrm>
              <a:off x="2406734" y="2287340"/>
              <a:ext cx="987136" cy="448438"/>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h1</a:t>
              </a:r>
            </a:p>
          </p:txBody>
        </p:sp>
        <p:sp>
          <p:nvSpPr>
            <p:cNvPr id="137" name="Shape 137"/>
            <p:cNvSpPr/>
            <p:nvPr/>
          </p:nvSpPr>
          <p:spPr>
            <a:xfrm>
              <a:off x="3754830" y="2287340"/>
              <a:ext cx="987136" cy="448438"/>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p</a:t>
              </a:r>
            </a:p>
          </p:txBody>
        </p:sp>
        <p:sp>
          <p:nvSpPr>
            <p:cNvPr id="138" name="Shape 138"/>
            <p:cNvSpPr/>
            <p:nvPr/>
          </p:nvSpPr>
          <p:spPr>
            <a:xfrm flipV="1">
              <a:off x="2080496" y="453763"/>
              <a:ext cx="1" cy="764465"/>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139" name="Shape 139"/>
            <p:cNvSpPr/>
            <p:nvPr/>
          </p:nvSpPr>
          <p:spPr>
            <a:xfrm>
              <a:off x="1228514" y="670584"/>
              <a:ext cx="1703965" cy="448437"/>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HTML</a:t>
              </a:r>
            </a:p>
          </p:txBody>
        </p:sp>
        <p:sp>
          <p:nvSpPr>
            <p:cNvPr id="140" name="Shape 140"/>
            <p:cNvSpPr/>
            <p:nvPr/>
          </p:nvSpPr>
          <p:spPr>
            <a:xfrm>
              <a:off x="812267" y="1231455"/>
              <a:ext cx="2686925" cy="10652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16685"/>
                  </a:lnTo>
                </a:path>
              </a:pathLst>
            </a:cu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141" name="Shape 141"/>
            <p:cNvSpPr/>
            <p:nvPr/>
          </p:nvSpPr>
          <p:spPr>
            <a:xfrm>
              <a:off x="2811264" y="2069336"/>
              <a:ext cx="1474252" cy="234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19518"/>
                  </a:lnTo>
                </a:path>
              </a:pathLst>
            </a:cu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142" name="Shape 142"/>
            <p:cNvSpPr/>
            <p:nvPr/>
          </p:nvSpPr>
          <p:spPr>
            <a:xfrm>
              <a:off x="0" y="1459752"/>
              <a:ext cx="1703964" cy="448437"/>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head</a:t>
              </a:r>
            </a:p>
          </p:txBody>
        </p:sp>
        <p:sp>
          <p:nvSpPr>
            <p:cNvPr id="143" name="Shape 143"/>
            <p:cNvSpPr/>
            <p:nvPr/>
          </p:nvSpPr>
          <p:spPr>
            <a:xfrm>
              <a:off x="2696408" y="1427513"/>
              <a:ext cx="1703964" cy="448437"/>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body</a:t>
              </a:r>
            </a:p>
          </p:txBody>
        </p:sp>
      </p:grpSp>
      <p:sp>
        <p:nvSpPr>
          <p:cNvPr id="145" name="Shape 145"/>
          <p:cNvSpPr/>
          <p:nvPr/>
        </p:nvSpPr>
        <p:spPr>
          <a:xfrm>
            <a:off x="6290513" y="2200553"/>
            <a:ext cx="132326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DOMツリー</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xfrm>
            <a:off x="555218" y="284176"/>
            <a:ext cx="9784082" cy="915974"/>
          </a:xfrm>
          <a:prstGeom prst="rect">
            <a:avLst/>
          </a:prstGeom>
        </p:spPr>
        <p:txBody>
          <a:bodyPr/>
          <a:lstStyle/>
          <a:p>
            <a:pPr/>
            <a:r>
              <a:t>DOM（document Object Model）</a:t>
            </a:r>
            <a:r>
              <a:t> </a:t>
            </a:r>
            <a:r>
              <a:t>- ノード</a:t>
            </a:r>
          </a:p>
        </p:txBody>
      </p:sp>
      <p:grpSp>
        <p:nvGrpSpPr>
          <p:cNvPr id="150" name="Group 150"/>
          <p:cNvGrpSpPr/>
          <p:nvPr/>
        </p:nvGrpSpPr>
        <p:grpSpPr>
          <a:xfrm>
            <a:off x="537634" y="1164631"/>
            <a:ext cx="11164929" cy="871417"/>
            <a:chOff x="0" y="0"/>
            <a:chExt cx="11164927" cy="871415"/>
          </a:xfrm>
        </p:grpSpPr>
        <p:sp>
          <p:nvSpPr>
            <p:cNvPr id="148" name="Shape 148"/>
            <p:cNvSpPr/>
            <p:nvPr/>
          </p:nvSpPr>
          <p:spPr>
            <a:xfrm>
              <a:off x="-1" y="0"/>
              <a:ext cx="11164929" cy="871416"/>
            </a:xfrm>
            <a:prstGeom prst="rect">
              <a:avLst/>
            </a:prstGeom>
            <a:solidFill>
              <a:srgbClr val="DEEBF7"/>
            </a:solidFill>
            <a:ln w="9525" cap="flat">
              <a:solidFill>
                <a:schemeClr val="accent1"/>
              </a:solidFill>
              <a:prstDash val="solid"/>
              <a:round/>
            </a:ln>
            <a:effectLst/>
          </p:spPr>
          <p:txBody>
            <a:bodyPr wrap="square" lIns="45719" tIns="45719" rIns="45719" bIns="45719" numCol="1" anchor="ctr">
              <a:noAutofit/>
            </a:bodyPr>
            <a:lstStyle/>
            <a:p>
              <a:pPr>
                <a:lnSpc>
                  <a:spcPct val="90000"/>
                </a:lnSpc>
                <a:spcBef>
                  <a:spcPts val="1000"/>
                </a:spcBef>
                <a:defRPr sz="2000"/>
              </a:pPr>
            </a:p>
          </p:txBody>
        </p:sp>
        <p:sp>
          <p:nvSpPr>
            <p:cNvPr id="149" name="Shape 149"/>
            <p:cNvSpPr/>
            <p:nvPr/>
          </p:nvSpPr>
          <p:spPr>
            <a:xfrm>
              <a:off x="-1" y="288388"/>
              <a:ext cx="11164929" cy="294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584200">
                <a:defRPr sz="1600">
                  <a:latin typeface="ヒラギノ角ゴ ProN W3"/>
                  <a:ea typeface="ヒラギノ角ゴ ProN W3"/>
                  <a:cs typeface="ヒラギノ角ゴ ProN W3"/>
                  <a:sym typeface="ヒラギノ角ゴ ProN W3"/>
                </a:defRPr>
              </a:lvl1pPr>
            </a:lstStyle>
            <a:p>
              <a:pPr/>
              <a:r>
                <a:t>DOMツリーを形成する一つ一つのオブジェクトをノード（Node）といいます。</a:t>
              </a:r>
            </a:p>
          </p:txBody>
        </p:sp>
      </p:grpSp>
      <p:grpSp>
        <p:nvGrpSpPr>
          <p:cNvPr id="161" name="Group 161"/>
          <p:cNvGrpSpPr/>
          <p:nvPr/>
        </p:nvGrpSpPr>
        <p:grpSpPr>
          <a:xfrm>
            <a:off x="2099378" y="2638469"/>
            <a:ext cx="4741966" cy="2735779"/>
            <a:chOff x="0" y="0"/>
            <a:chExt cx="4741965" cy="2735777"/>
          </a:xfrm>
        </p:grpSpPr>
        <p:sp>
          <p:nvSpPr>
            <p:cNvPr id="151" name="Shape 151"/>
            <p:cNvSpPr/>
            <p:nvPr/>
          </p:nvSpPr>
          <p:spPr>
            <a:xfrm>
              <a:off x="1100201" y="0"/>
              <a:ext cx="1955079" cy="454008"/>
            </a:xfrm>
            <a:prstGeom prst="rect">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a:solidFill>
                    <a:srgbClr val="FFFFFF"/>
                  </a:solidFill>
                </a:defRPr>
              </a:lvl1pPr>
            </a:lstStyle>
            <a:p>
              <a:pPr/>
              <a:r>
                <a:t>Document</a:t>
              </a:r>
            </a:p>
          </p:txBody>
        </p:sp>
        <p:sp>
          <p:nvSpPr>
            <p:cNvPr id="152" name="Shape 152"/>
            <p:cNvSpPr/>
            <p:nvPr/>
          </p:nvSpPr>
          <p:spPr>
            <a:xfrm>
              <a:off x="0" y="2287341"/>
              <a:ext cx="1703964" cy="448437"/>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title</a:t>
              </a:r>
            </a:p>
          </p:txBody>
        </p:sp>
        <p:sp>
          <p:nvSpPr>
            <p:cNvPr id="153" name="Shape 153"/>
            <p:cNvSpPr/>
            <p:nvPr/>
          </p:nvSpPr>
          <p:spPr>
            <a:xfrm>
              <a:off x="2406734" y="2287341"/>
              <a:ext cx="987136" cy="448437"/>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h1</a:t>
              </a:r>
            </a:p>
          </p:txBody>
        </p:sp>
        <p:sp>
          <p:nvSpPr>
            <p:cNvPr id="154" name="Shape 154"/>
            <p:cNvSpPr/>
            <p:nvPr/>
          </p:nvSpPr>
          <p:spPr>
            <a:xfrm>
              <a:off x="3754830" y="2287341"/>
              <a:ext cx="987136" cy="448437"/>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p</a:t>
              </a:r>
            </a:p>
          </p:txBody>
        </p:sp>
        <p:sp>
          <p:nvSpPr>
            <p:cNvPr id="155" name="Shape 155"/>
            <p:cNvSpPr/>
            <p:nvPr/>
          </p:nvSpPr>
          <p:spPr>
            <a:xfrm flipV="1">
              <a:off x="2080496" y="453763"/>
              <a:ext cx="1" cy="764465"/>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156" name="Shape 156"/>
            <p:cNvSpPr/>
            <p:nvPr/>
          </p:nvSpPr>
          <p:spPr>
            <a:xfrm>
              <a:off x="1228514" y="670584"/>
              <a:ext cx="1703965" cy="448437"/>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HTML</a:t>
              </a:r>
            </a:p>
          </p:txBody>
        </p:sp>
        <p:sp>
          <p:nvSpPr>
            <p:cNvPr id="157" name="Shape 157"/>
            <p:cNvSpPr/>
            <p:nvPr/>
          </p:nvSpPr>
          <p:spPr>
            <a:xfrm>
              <a:off x="812267" y="1231455"/>
              <a:ext cx="2686925" cy="10652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16685"/>
                  </a:lnTo>
                </a:path>
              </a:pathLst>
            </a:cu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158" name="Shape 158"/>
            <p:cNvSpPr/>
            <p:nvPr/>
          </p:nvSpPr>
          <p:spPr>
            <a:xfrm>
              <a:off x="2811264" y="2069336"/>
              <a:ext cx="1474252" cy="234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lnTo>
                    <a:pt x="21600" y="19518"/>
                  </a:lnTo>
                </a:path>
              </a:pathLst>
            </a:custGeom>
            <a:noFill/>
            <a:ln w="12700" cap="flat">
              <a:solidFill>
                <a:schemeClr val="accent1"/>
              </a:solidFill>
              <a:prstDash val="solid"/>
              <a:miter lim="800000"/>
            </a:ln>
            <a:effectLst/>
          </p:spPr>
          <p:txBody>
            <a:bodyPr wrap="square" lIns="45719" tIns="45719" rIns="45719" bIns="45719" numCol="1" anchor="t">
              <a:noAutofit/>
            </a:bodyPr>
            <a:lstStyle/>
            <a:p>
              <a:pPr/>
            </a:p>
          </p:txBody>
        </p:sp>
        <p:sp>
          <p:nvSpPr>
            <p:cNvPr id="159" name="Shape 159"/>
            <p:cNvSpPr/>
            <p:nvPr/>
          </p:nvSpPr>
          <p:spPr>
            <a:xfrm>
              <a:off x="0" y="1459752"/>
              <a:ext cx="1703964" cy="448437"/>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head</a:t>
              </a:r>
            </a:p>
          </p:txBody>
        </p:sp>
        <p:sp>
          <p:nvSpPr>
            <p:cNvPr id="160" name="Shape 160"/>
            <p:cNvSpPr/>
            <p:nvPr/>
          </p:nvSpPr>
          <p:spPr>
            <a:xfrm>
              <a:off x="2696408" y="1427513"/>
              <a:ext cx="1703964" cy="448437"/>
            </a:xfrm>
            <a:prstGeom prst="rect">
              <a:avLst/>
            </a:prstGeom>
            <a:solidFill>
              <a:srgbClr val="FFFFFF"/>
            </a:solidFill>
            <a:ln w="12700" cap="flat">
              <a:solidFill>
                <a:schemeClr val="accent1"/>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body</a:t>
              </a:r>
            </a:p>
          </p:txBody>
        </p:sp>
      </p:grpSp>
      <p:sp>
        <p:nvSpPr>
          <p:cNvPr id="162" name="Shape 162"/>
          <p:cNvSpPr/>
          <p:nvPr/>
        </p:nvSpPr>
        <p:spPr>
          <a:xfrm>
            <a:off x="595833" y="2201572"/>
            <a:ext cx="1221334"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DOMツリー</a:t>
            </a:r>
          </a:p>
        </p:txBody>
      </p:sp>
      <p:sp>
        <p:nvSpPr>
          <p:cNvPr id="163" name="Shape 163"/>
          <p:cNvSpPr/>
          <p:nvPr/>
        </p:nvSpPr>
        <p:spPr>
          <a:xfrm>
            <a:off x="3392437" y="3209345"/>
            <a:ext cx="1569989" cy="656730"/>
          </a:xfrm>
          <a:prstGeom prst="ellipse">
            <a:avLst/>
          </a:prstGeom>
          <a:ln w="12700">
            <a:solidFill>
              <a:srgbClr val="FF2600"/>
            </a:solidFill>
            <a:miter/>
          </a:ln>
        </p:spPr>
        <p:txBody>
          <a:bodyPr lIns="45719" rIns="45719" anchor="ctr"/>
          <a:lstStyle/>
          <a:p>
            <a:pPr>
              <a:defRPr>
                <a:solidFill>
                  <a:srgbClr val="FF2600"/>
                </a:solidFill>
              </a:defRPr>
            </a:pPr>
          </a:p>
        </p:txBody>
      </p:sp>
      <p:sp>
        <p:nvSpPr>
          <p:cNvPr id="164" name="Shape 164"/>
          <p:cNvSpPr/>
          <p:nvPr/>
        </p:nvSpPr>
        <p:spPr>
          <a:xfrm>
            <a:off x="4802137" y="3933245"/>
            <a:ext cx="1569989" cy="656730"/>
          </a:xfrm>
          <a:prstGeom prst="ellipse">
            <a:avLst/>
          </a:prstGeom>
          <a:ln w="12700">
            <a:solidFill>
              <a:srgbClr val="FF2600"/>
            </a:solidFill>
            <a:miter/>
          </a:ln>
        </p:spPr>
        <p:txBody>
          <a:bodyPr lIns="45719" rIns="45719" anchor="ctr"/>
          <a:lstStyle/>
          <a:p>
            <a:pPr>
              <a:defRPr>
                <a:solidFill>
                  <a:srgbClr val="FF2600"/>
                </a:solidFill>
              </a:defRPr>
            </a:pPr>
          </a:p>
        </p:txBody>
      </p:sp>
      <p:sp>
        <p:nvSpPr>
          <p:cNvPr id="165" name="Shape 165"/>
          <p:cNvSpPr/>
          <p:nvPr/>
        </p:nvSpPr>
        <p:spPr>
          <a:xfrm>
            <a:off x="4370337" y="4834945"/>
            <a:ext cx="1208635" cy="656730"/>
          </a:xfrm>
          <a:prstGeom prst="ellipse">
            <a:avLst/>
          </a:prstGeom>
          <a:ln w="12700">
            <a:solidFill>
              <a:srgbClr val="FF2600"/>
            </a:solidFill>
            <a:miter/>
          </a:ln>
        </p:spPr>
        <p:txBody>
          <a:bodyPr lIns="45719" rIns="45719" anchor="ctr"/>
          <a:lstStyle/>
          <a:p>
            <a:pPr>
              <a:defRPr>
                <a:solidFill>
                  <a:srgbClr val="FF2600"/>
                </a:solidFill>
              </a:defRPr>
            </a:pPr>
          </a:p>
        </p:txBody>
      </p:sp>
      <p:sp>
        <p:nvSpPr>
          <p:cNvPr id="166" name="Shape 166"/>
          <p:cNvSpPr/>
          <p:nvPr/>
        </p:nvSpPr>
        <p:spPr>
          <a:xfrm>
            <a:off x="5729237" y="4834945"/>
            <a:ext cx="1208635" cy="656730"/>
          </a:xfrm>
          <a:prstGeom prst="ellipse">
            <a:avLst/>
          </a:prstGeom>
          <a:ln w="12700">
            <a:solidFill>
              <a:srgbClr val="FF2600"/>
            </a:solidFill>
            <a:miter/>
          </a:ln>
        </p:spPr>
        <p:txBody>
          <a:bodyPr lIns="45719" rIns="45719" anchor="ctr"/>
          <a:lstStyle/>
          <a:p>
            <a:pPr>
              <a:defRPr>
                <a:solidFill>
                  <a:srgbClr val="FF2600"/>
                </a:solidFill>
              </a:defRPr>
            </a:pPr>
          </a:p>
        </p:txBody>
      </p:sp>
      <p:sp>
        <p:nvSpPr>
          <p:cNvPr id="167" name="Shape 167"/>
          <p:cNvSpPr/>
          <p:nvPr/>
        </p:nvSpPr>
        <p:spPr>
          <a:xfrm>
            <a:off x="2160537" y="3958645"/>
            <a:ext cx="1463041" cy="656730"/>
          </a:xfrm>
          <a:prstGeom prst="ellipse">
            <a:avLst/>
          </a:prstGeom>
          <a:ln w="12700">
            <a:solidFill>
              <a:srgbClr val="FF2600"/>
            </a:solidFill>
            <a:miter/>
          </a:ln>
        </p:spPr>
        <p:txBody>
          <a:bodyPr lIns="45719" rIns="45719" anchor="ctr"/>
          <a:lstStyle/>
          <a:p>
            <a:pPr>
              <a:defRPr>
                <a:solidFill>
                  <a:srgbClr val="FF2600"/>
                </a:solidFill>
              </a:defRPr>
            </a:pPr>
          </a:p>
        </p:txBody>
      </p:sp>
      <p:sp>
        <p:nvSpPr>
          <p:cNvPr id="168" name="Shape 168"/>
          <p:cNvSpPr/>
          <p:nvPr/>
        </p:nvSpPr>
        <p:spPr>
          <a:xfrm>
            <a:off x="2160537" y="4834945"/>
            <a:ext cx="1463041" cy="656730"/>
          </a:xfrm>
          <a:prstGeom prst="ellipse">
            <a:avLst/>
          </a:prstGeom>
          <a:ln w="12700">
            <a:solidFill>
              <a:srgbClr val="FF2600"/>
            </a:solidFill>
            <a:miter/>
          </a:ln>
        </p:spPr>
        <p:txBody>
          <a:bodyPr lIns="45719" rIns="45719" anchor="ctr"/>
          <a:lstStyle/>
          <a:p>
            <a:pPr>
              <a:defRPr>
                <a:solidFill>
                  <a:srgbClr val="FF2600"/>
                </a:solidFill>
              </a:defRPr>
            </a:pPr>
          </a:p>
        </p:txBody>
      </p:sp>
      <p:sp>
        <p:nvSpPr>
          <p:cNvPr id="169" name="Shape 169"/>
          <p:cNvSpPr/>
          <p:nvPr/>
        </p:nvSpPr>
        <p:spPr>
          <a:xfrm>
            <a:off x="3392437" y="2455076"/>
            <a:ext cx="1569989" cy="656730"/>
          </a:xfrm>
          <a:prstGeom prst="ellipse">
            <a:avLst/>
          </a:prstGeom>
          <a:ln w="12700">
            <a:solidFill>
              <a:srgbClr val="FF2600"/>
            </a:solidFill>
            <a:miter/>
          </a:ln>
        </p:spPr>
        <p:txBody>
          <a:bodyPr lIns="45719" rIns="45719" anchor="ctr"/>
          <a:lstStyle/>
          <a:p>
            <a:pPr>
              <a:defRPr>
                <a:solidFill>
                  <a:srgbClr val="FF2600"/>
                </a:solidFill>
              </a:defRPr>
            </a:pPr>
          </a:p>
        </p:txBody>
      </p:sp>
      <p:sp>
        <p:nvSpPr>
          <p:cNvPr id="170" name="Shape 170"/>
          <p:cNvSpPr/>
          <p:nvPr/>
        </p:nvSpPr>
        <p:spPr>
          <a:xfrm>
            <a:off x="5009388" y="2337078"/>
            <a:ext cx="1812925" cy="28829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solidFill>
                  <a:srgbClr val="FF2600"/>
                </a:solidFill>
              </a:defRPr>
            </a:lvl1pPr>
          </a:lstStyle>
          <a:p>
            <a:pPr/>
            <a:r>
              <a:t>ドキュメントノード</a:t>
            </a:r>
          </a:p>
        </p:txBody>
      </p:sp>
      <p:sp>
        <p:nvSpPr>
          <p:cNvPr id="171" name="Shape 171"/>
          <p:cNvSpPr/>
          <p:nvPr/>
        </p:nvSpPr>
        <p:spPr>
          <a:xfrm>
            <a:off x="5123688" y="3131987"/>
            <a:ext cx="1056641" cy="28829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solidFill>
                  <a:srgbClr val="FF2600"/>
                </a:solidFill>
              </a:defRPr>
            </a:lvl1pPr>
          </a:lstStyle>
          <a:p>
            <a:pPr/>
            <a:r>
              <a:t>要素ノード</a:t>
            </a:r>
          </a:p>
        </p:txBody>
      </p:sp>
      <p:sp>
        <p:nvSpPr>
          <p:cNvPr id="172" name="Shape 172"/>
          <p:cNvSpPr/>
          <p:nvPr/>
        </p:nvSpPr>
        <p:spPr>
          <a:xfrm>
            <a:off x="1389888" y="3709868"/>
            <a:ext cx="1056641" cy="288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solidFill>
                  <a:srgbClr val="FF2600"/>
                </a:solidFill>
              </a:defRPr>
            </a:lvl1pPr>
          </a:lstStyle>
          <a:p>
            <a:pPr/>
            <a:r>
              <a:t>要素ノード</a:t>
            </a:r>
          </a:p>
        </p:txBody>
      </p:sp>
      <p:sp>
        <p:nvSpPr>
          <p:cNvPr id="173" name="Shape 173"/>
          <p:cNvSpPr/>
          <p:nvPr/>
        </p:nvSpPr>
        <p:spPr>
          <a:xfrm>
            <a:off x="1389888" y="4598868"/>
            <a:ext cx="1056641" cy="288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solidFill>
                  <a:srgbClr val="FF2600"/>
                </a:solidFill>
              </a:defRPr>
            </a:lvl1pPr>
          </a:lstStyle>
          <a:p>
            <a:pPr/>
            <a:r>
              <a:t>要素ノード</a:t>
            </a:r>
          </a:p>
        </p:txBody>
      </p:sp>
      <p:sp>
        <p:nvSpPr>
          <p:cNvPr id="174" name="Shape 174"/>
          <p:cNvSpPr/>
          <p:nvPr/>
        </p:nvSpPr>
        <p:spPr>
          <a:xfrm>
            <a:off x="5908335" y="3709868"/>
            <a:ext cx="1056641" cy="288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solidFill>
                  <a:srgbClr val="FF2600"/>
                </a:solidFill>
              </a:defRPr>
            </a:lvl1pPr>
          </a:lstStyle>
          <a:p>
            <a:pPr/>
            <a:r>
              <a:t>要素ノード</a:t>
            </a:r>
          </a:p>
        </p:txBody>
      </p:sp>
      <p:sp>
        <p:nvSpPr>
          <p:cNvPr id="175" name="Shape 175"/>
          <p:cNvSpPr/>
          <p:nvPr/>
        </p:nvSpPr>
        <p:spPr>
          <a:xfrm>
            <a:off x="3774735" y="4598868"/>
            <a:ext cx="1056641" cy="288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solidFill>
                  <a:srgbClr val="FF2600"/>
                </a:solidFill>
              </a:defRPr>
            </a:lvl1pPr>
          </a:lstStyle>
          <a:p>
            <a:pPr/>
            <a:r>
              <a:t>要素ノード</a:t>
            </a:r>
          </a:p>
        </p:txBody>
      </p:sp>
      <p:sp>
        <p:nvSpPr>
          <p:cNvPr id="176" name="Shape 176"/>
          <p:cNvSpPr/>
          <p:nvPr/>
        </p:nvSpPr>
        <p:spPr>
          <a:xfrm>
            <a:off x="6594135" y="4598868"/>
            <a:ext cx="1056641" cy="288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solidFill>
                  <a:srgbClr val="FF2600"/>
                </a:solidFill>
              </a:defRPr>
            </a:lvl1pPr>
          </a:lstStyle>
          <a:p>
            <a:pPr/>
            <a:r>
              <a:t>要素ノード</a:t>
            </a:r>
          </a:p>
        </p:txBody>
      </p:sp>
      <p:sp>
        <p:nvSpPr>
          <p:cNvPr id="177" name="Shape 177"/>
          <p:cNvSpPr/>
          <p:nvPr/>
        </p:nvSpPr>
        <p:spPr>
          <a:xfrm flipH="1" flipV="1">
            <a:off x="6370700" y="5408290"/>
            <a:ext cx="1" cy="294641"/>
          </a:xfrm>
          <a:prstGeom prst="line">
            <a:avLst/>
          </a:prstGeom>
          <a:ln w="12700">
            <a:solidFill>
              <a:schemeClr val="accent1"/>
            </a:solidFill>
            <a:miter/>
          </a:ln>
        </p:spPr>
        <p:txBody>
          <a:bodyPr lIns="45719" rIns="45719"/>
          <a:lstStyle/>
          <a:p>
            <a:pPr/>
          </a:p>
        </p:txBody>
      </p:sp>
      <p:sp>
        <p:nvSpPr>
          <p:cNvPr id="178" name="Shape 178"/>
          <p:cNvSpPr/>
          <p:nvPr/>
        </p:nvSpPr>
        <p:spPr>
          <a:xfrm>
            <a:off x="5877133" y="5736645"/>
            <a:ext cx="2010280" cy="44843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lgn="ctr">
              <a:defRPr sz="1200"/>
            </a:lvl1pPr>
          </a:lstStyle>
          <a:p>
            <a:pPr/>
            <a:r>
              <a:t>テキストテキストテキスト</a:t>
            </a:r>
          </a:p>
        </p:txBody>
      </p:sp>
      <p:sp>
        <p:nvSpPr>
          <p:cNvPr id="179" name="Shape 179"/>
          <p:cNvSpPr/>
          <p:nvPr/>
        </p:nvSpPr>
        <p:spPr>
          <a:xfrm>
            <a:off x="5832338" y="5632499"/>
            <a:ext cx="2099869" cy="656730"/>
          </a:xfrm>
          <a:prstGeom prst="ellipse">
            <a:avLst/>
          </a:prstGeom>
          <a:ln w="12700">
            <a:solidFill>
              <a:srgbClr val="FF2600"/>
            </a:solidFill>
            <a:miter/>
          </a:ln>
        </p:spPr>
        <p:txBody>
          <a:bodyPr lIns="45719" rIns="45719" anchor="ctr"/>
          <a:lstStyle/>
          <a:p>
            <a:pPr>
              <a:defRPr>
                <a:solidFill>
                  <a:srgbClr val="FF2600"/>
                </a:solidFill>
              </a:defRPr>
            </a:pPr>
          </a:p>
        </p:txBody>
      </p:sp>
      <p:sp>
        <p:nvSpPr>
          <p:cNvPr id="180" name="Shape 180"/>
          <p:cNvSpPr/>
          <p:nvPr/>
        </p:nvSpPr>
        <p:spPr>
          <a:xfrm>
            <a:off x="7502781" y="5411465"/>
            <a:ext cx="1420496" cy="288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solidFill>
                  <a:srgbClr val="FF2600"/>
                </a:solidFill>
              </a:defRPr>
            </a:lvl1pPr>
          </a:lstStyle>
          <a:p>
            <a:pPr/>
            <a:r>
              <a:t>テキストノード</a:t>
            </a:r>
          </a:p>
        </p:txBody>
      </p:sp>
      <p:sp>
        <p:nvSpPr>
          <p:cNvPr id="181" name="Shape 181"/>
          <p:cNvSpPr/>
          <p:nvPr/>
        </p:nvSpPr>
        <p:spPr>
          <a:xfrm>
            <a:off x="7796733" y="2473603"/>
            <a:ext cx="4133800" cy="1209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584200">
              <a:defRPr sz="1600">
                <a:latin typeface="ヒラギノ角ゴ ProN W3"/>
                <a:ea typeface="ヒラギノ角ゴ ProN W3"/>
                <a:cs typeface="ヒラギノ角ゴ ProN W3"/>
                <a:sym typeface="ヒラギノ角ゴ ProN W3"/>
              </a:defRPr>
            </a:pPr>
            <a:r>
              <a:t>※ノードには種類があります。</a:t>
            </a:r>
          </a:p>
          <a:p>
            <a:pPr defTabSz="584200">
              <a:defRPr sz="1600">
                <a:latin typeface="ヒラギノ角ゴ ProN W3"/>
                <a:ea typeface="ヒラギノ角ゴ ProN W3"/>
                <a:cs typeface="ヒラギノ角ゴ ProN W3"/>
                <a:sym typeface="ヒラギノ角ゴ ProN W3"/>
              </a:defRPr>
            </a:pPr>
            <a:r>
              <a:t>　以降説明する「DOM操作」にも関係しま</a:t>
            </a:r>
          </a:p>
          <a:p>
            <a:pPr defTabSz="584200">
              <a:defRPr sz="1600">
                <a:latin typeface="ヒラギノ角ゴ ProN W3"/>
                <a:ea typeface="ヒラギノ角ゴ ProN W3"/>
                <a:cs typeface="ヒラギノ角ゴ ProN W3"/>
                <a:sym typeface="ヒラギノ角ゴ ProN W3"/>
              </a:defRPr>
            </a:pPr>
            <a:r>
              <a:t>　すが、操作したいノードを種類で指定す</a:t>
            </a:r>
          </a:p>
          <a:p>
            <a:pPr defTabSz="584200">
              <a:defRPr sz="1600">
                <a:latin typeface="ヒラギノ角ゴ ProN W3"/>
                <a:ea typeface="ヒラギノ角ゴ ProN W3"/>
                <a:cs typeface="ヒラギノ角ゴ ProN W3"/>
                <a:sym typeface="ヒラギノ角ゴ ProN W3"/>
              </a:defRPr>
            </a:pPr>
            <a:r>
              <a:t>　るということが可能です。</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3" name="pasted-image.tiff"/>
          <p:cNvPicPr>
            <a:picLocks noChangeAspect="1"/>
          </p:cNvPicPr>
          <p:nvPr/>
        </p:nvPicPr>
        <p:blipFill>
          <a:blip r:embed="rId2">
            <a:extLst/>
          </a:blip>
          <a:stretch>
            <a:fillRect/>
          </a:stretch>
        </p:blipFill>
        <p:spPr>
          <a:xfrm>
            <a:off x="5327821" y="2444360"/>
            <a:ext cx="6675549" cy="4047491"/>
          </a:xfrm>
          <a:prstGeom prst="rect">
            <a:avLst/>
          </a:prstGeom>
          <a:ln w="6350">
            <a:solidFill>
              <a:srgbClr val="000000"/>
            </a:solidFill>
            <a:miter lim="400000"/>
          </a:ln>
        </p:spPr>
      </p:pic>
      <p:sp>
        <p:nvSpPr>
          <p:cNvPr id="184" name="Shape 184"/>
          <p:cNvSpPr/>
          <p:nvPr>
            <p:ph type="title"/>
          </p:nvPr>
        </p:nvSpPr>
        <p:spPr>
          <a:xfrm>
            <a:off x="555218" y="284176"/>
            <a:ext cx="9784082" cy="915974"/>
          </a:xfrm>
          <a:prstGeom prst="rect">
            <a:avLst/>
          </a:prstGeom>
        </p:spPr>
        <p:txBody>
          <a:bodyPr/>
          <a:lstStyle/>
          <a:p>
            <a:pPr/>
            <a:r>
              <a:t>DOM（document Object Model）</a:t>
            </a:r>
            <a:r>
              <a:t> </a:t>
            </a:r>
            <a:r>
              <a:t>- Documentオブジェクト</a:t>
            </a:r>
          </a:p>
        </p:txBody>
      </p:sp>
      <p:sp>
        <p:nvSpPr>
          <p:cNvPr id="185" name="Shape 185"/>
          <p:cNvSpPr/>
          <p:nvPr/>
        </p:nvSpPr>
        <p:spPr>
          <a:xfrm>
            <a:off x="4230832" y="3366187"/>
            <a:ext cx="1240969" cy="1949838"/>
          </a:xfrm>
          <a:prstGeom prst="rightArrow">
            <a:avLst>
              <a:gd name="adj1" fmla="val 50000"/>
              <a:gd name="adj2" fmla="val 64084"/>
            </a:avLst>
          </a:prstGeom>
          <a:solidFill>
            <a:schemeClr val="accent1"/>
          </a:solidFill>
          <a:ln w="12700">
            <a:solidFill>
              <a:srgbClr val="42719B"/>
            </a:solidFill>
            <a:miter/>
          </a:ln>
        </p:spPr>
        <p:txBody>
          <a:bodyPr lIns="45719" rIns="45719" anchor="ctr"/>
          <a:lstStyle/>
          <a:p>
            <a:pPr algn="ctr">
              <a:defRPr>
                <a:solidFill>
                  <a:srgbClr val="FFFFFF"/>
                </a:solidFill>
              </a:defRPr>
            </a:pPr>
          </a:p>
        </p:txBody>
      </p:sp>
      <p:grpSp>
        <p:nvGrpSpPr>
          <p:cNvPr id="188" name="Group 188"/>
          <p:cNvGrpSpPr/>
          <p:nvPr/>
        </p:nvGrpSpPr>
        <p:grpSpPr>
          <a:xfrm>
            <a:off x="537634" y="1164631"/>
            <a:ext cx="11164929" cy="871417"/>
            <a:chOff x="0" y="0"/>
            <a:chExt cx="11164927" cy="871415"/>
          </a:xfrm>
        </p:grpSpPr>
        <p:sp>
          <p:nvSpPr>
            <p:cNvPr id="186" name="Shape 186"/>
            <p:cNvSpPr/>
            <p:nvPr/>
          </p:nvSpPr>
          <p:spPr>
            <a:xfrm>
              <a:off x="-1" y="0"/>
              <a:ext cx="11164929" cy="871416"/>
            </a:xfrm>
            <a:prstGeom prst="rect">
              <a:avLst/>
            </a:prstGeom>
            <a:solidFill>
              <a:srgbClr val="DEEBF7"/>
            </a:solidFill>
            <a:ln w="9525" cap="flat">
              <a:solidFill>
                <a:schemeClr val="accent1"/>
              </a:solidFill>
              <a:prstDash val="solid"/>
              <a:round/>
            </a:ln>
            <a:effectLst/>
          </p:spPr>
          <p:txBody>
            <a:bodyPr wrap="square" lIns="45719" tIns="45719" rIns="45719" bIns="45719" numCol="1" anchor="ctr">
              <a:noAutofit/>
            </a:bodyPr>
            <a:lstStyle/>
            <a:p>
              <a:pPr>
                <a:lnSpc>
                  <a:spcPct val="90000"/>
                </a:lnSpc>
                <a:spcBef>
                  <a:spcPts val="1000"/>
                </a:spcBef>
                <a:defRPr sz="2000"/>
              </a:pPr>
            </a:p>
          </p:txBody>
        </p:sp>
        <p:sp>
          <p:nvSpPr>
            <p:cNvPr id="187" name="Shape 187"/>
            <p:cNvSpPr/>
            <p:nvPr/>
          </p:nvSpPr>
          <p:spPr>
            <a:xfrm>
              <a:off x="-1" y="117235"/>
              <a:ext cx="11164929" cy="6369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defTabSz="457200">
                <a:defRPr sz="1600">
                  <a:solidFill>
                    <a:srgbClr val="3E3E3E"/>
                  </a:solidFill>
                  <a:latin typeface="Arial"/>
                  <a:ea typeface="Arial"/>
                  <a:cs typeface="Arial"/>
                  <a:sym typeface="Arial"/>
                </a:defRPr>
              </a:pPr>
              <a:r>
                <a:t>DOMツリーの一番上にあるのがDocumentオブジェクトと説明しました。</a:t>
              </a:r>
            </a:p>
            <a:p>
              <a:pPr defTabSz="457200">
                <a:defRPr sz="1600">
                  <a:solidFill>
                    <a:srgbClr val="3E3E3E"/>
                  </a:solidFill>
                  <a:latin typeface="Arial"/>
                  <a:ea typeface="Arial"/>
                  <a:cs typeface="Arial"/>
                  <a:sym typeface="Arial"/>
                </a:defRPr>
              </a:pPr>
              <a:r>
                <a:t>Documentオブジェクトの情報は以下のように確認できます。</a:t>
              </a:r>
            </a:p>
          </p:txBody>
        </p:sp>
      </p:grpSp>
      <p:sp>
        <p:nvSpPr>
          <p:cNvPr id="189" name="Shape 189"/>
          <p:cNvSpPr/>
          <p:nvPr/>
        </p:nvSpPr>
        <p:spPr>
          <a:xfrm>
            <a:off x="5643061" y="4286708"/>
            <a:ext cx="3348038" cy="1985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0" y="0"/>
                </a:moveTo>
                <a:cubicBezTo>
                  <a:pt x="183" y="0"/>
                  <a:pt x="0" y="309"/>
                  <a:pt x="0" y="691"/>
                </a:cubicBezTo>
                <a:lnTo>
                  <a:pt x="0" y="20909"/>
                </a:lnTo>
                <a:cubicBezTo>
                  <a:pt x="0" y="21291"/>
                  <a:pt x="183" y="21600"/>
                  <a:pt x="410" y="21600"/>
                </a:cubicBezTo>
                <a:lnTo>
                  <a:pt x="19749" y="21600"/>
                </a:lnTo>
                <a:cubicBezTo>
                  <a:pt x="19975" y="21600"/>
                  <a:pt x="20158" y="21291"/>
                  <a:pt x="20158" y="20909"/>
                </a:cubicBezTo>
                <a:lnTo>
                  <a:pt x="20158" y="12115"/>
                </a:lnTo>
                <a:lnTo>
                  <a:pt x="21600" y="10729"/>
                </a:lnTo>
                <a:lnTo>
                  <a:pt x="20158" y="9343"/>
                </a:lnTo>
                <a:lnTo>
                  <a:pt x="20158" y="691"/>
                </a:lnTo>
                <a:cubicBezTo>
                  <a:pt x="20158" y="309"/>
                  <a:pt x="19975" y="0"/>
                  <a:pt x="19749" y="0"/>
                </a:cubicBezTo>
                <a:lnTo>
                  <a:pt x="410" y="0"/>
                </a:lnTo>
                <a:close/>
              </a:path>
            </a:pathLst>
          </a:custGeom>
          <a:blipFill>
            <a:blip r:embed="rId3"/>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defTabSz="584200">
              <a:defRPr sz="1700">
                <a:solidFill>
                  <a:srgbClr val="FFFFFF"/>
                </a:solidFill>
                <a:latin typeface="ヒラギノ角ゴ ProN W3"/>
                <a:ea typeface="ヒラギノ角ゴ ProN W3"/>
                <a:cs typeface="ヒラギノ角ゴ ProN W3"/>
                <a:sym typeface="ヒラギノ角ゴ ProN W3"/>
              </a:defRPr>
            </a:pPr>
            <a:r>
              <a:t>Windowオブジェクトの配下にdocumentオブジェクト情報が存在する。</a:t>
            </a:r>
            <a:endParaRPr sz="1400"/>
          </a:p>
          <a:p>
            <a:pPr defTabSz="584200">
              <a:defRPr sz="1400">
                <a:solidFill>
                  <a:srgbClr val="FFFFFF"/>
                </a:solidFill>
                <a:latin typeface="ヒラギノ角ゴ ProN W3"/>
                <a:ea typeface="ヒラギノ角ゴ ProN W3"/>
                <a:cs typeface="ヒラギノ角ゴ ProN W3"/>
                <a:sym typeface="ヒラギノ角ゴ ProN W3"/>
              </a:defRPr>
            </a:pPr>
            <a:r>
              <a:t>（※Windowオブジェクトはブラウザの情報を保持しています。）</a:t>
            </a:r>
          </a:p>
        </p:txBody>
      </p:sp>
      <p:sp>
        <p:nvSpPr>
          <p:cNvPr id="190" name="Shape 190"/>
          <p:cNvSpPr/>
          <p:nvPr/>
        </p:nvSpPr>
        <p:spPr>
          <a:xfrm>
            <a:off x="604202" y="2450710"/>
            <a:ext cx="3450864" cy="4034791"/>
          </a:xfrm>
          <a:prstGeom prst="rect">
            <a:avLst/>
          </a:prstGeom>
          <a:solidFill>
            <a:srgbClr val="FFFFFF"/>
          </a:solidFill>
          <a:ln w="12700">
            <a:solidFill>
              <a:srgbClr val="767171"/>
            </a:solidFill>
            <a:miter/>
          </a:ln>
          <a:extLst>
            <a:ext uri="{C572A759-6A51-4108-AA02-DFA0A04FC94B}">
              <ma14:wrappingTextBoxFlag xmlns:ma14="http://schemas.microsoft.com/office/mac/drawingml/2011/main" val="1"/>
            </a:ext>
          </a:extLst>
        </p:spPr>
        <p:txBody>
          <a:bodyPr lIns="45719" rIns="45719">
            <a:spAutoFit/>
          </a:bodyPr>
          <a:lstStyle/>
          <a:p>
            <a:pPr defTabSz="584200">
              <a:defRPr sz="1500">
                <a:latin typeface="ヒラギノ角ゴ ProN W3"/>
                <a:ea typeface="ヒラギノ角ゴ ProN W3"/>
                <a:cs typeface="ヒラギノ角ゴ ProN W3"/>
                <a:sym typeface="ヒラギノ角ゴ ProN W3"/>
              </a:defRPr>
            </a:pPr>
            <a:r>
              <a:t>&lt;!DOCTYPE html&gt;</a:t>
            </a:r>
          </a:p>
          <a:p>
            <a:pPr defTabSz="584200">
              <a:defRPr sz="1500">
                <a:latin typeface="ヒラギノ角ゴ ProN W3"/>
                <a:ea typeface="ヒラギノ角ゴ ProN W3"/>
                <a:cs typeface="ヒラギノ角ゴ ProN W3"/>
                <a:sym typeface="ヒラギノ角ゴ ProN W3"/>
              </a:defRPr>
            </a:pPr>
            <a:r>
              <a:t>&lt;html lang = "ja"&gt;</a:t>
            </a:r>
          </a:p>
          <a:p>
            <a:pPr defTabSz="584200">
              <a:defRPr sz="1500">
                <a:latin typeface="ヒラギノ角ゴ ProN W3"/>
                <a:ea typeface="ヒラギノ角ゴ ProN W3"/>
                <a:cs typeface="ヒラギノ角ゴ ProN W3"/>
                <a:sym typeface="ヒラギノ角ゴ ProN W3"/>
              </a:defRPr>
            </a:pPr>
            <a:r>
              <a:t>  &lt;head&gt;</a:t>
            </a:r>
          </a:p>
          <a:p>
            <a:pPr defTabSz="584200">
              <a:defRPr sz="1500">
                <a:latin typeface="ヒラギノ角ゴ ProN W3"/>
                <a:ea typeface="ヒラギノ角ゴ ProN W3"/>
                <a:cs typeface="ヒラギノ角ゴ ProN W3"/>
                <a:sym typeface="ヒラギノ角ゴ ProN W3"/>
              </a:defRPr>
            </a:pPr>
            <a:r>
              <a:t>    &lt;meta charset = "utf-8"&gt;</a:t>
            </a:r>
          </a:p>
          <a:p>
            <a:pPr>
              <a:defRPr sz="1500"/>
            </a:pPr>
            <a:r>
              <a:t>    &lt;title&gt;DOMの基本&lt;/title&gt;</a:t>
            </a:r>
          </a:p>
          <a:p>
            <a:pPr>
              <a:defRPr sz="1500"/>
            </a:pPr>
            <a:r>
              <a:t>&lt;/head&gt;</a:t>
            </a:r>
          </a:p>
          <a:p>
            <a:pPr>
              <a:defRPr sz="1500"/>
            </a:pPr>
            <a:r>
              <a:t>&lt;body&gt;</a:t>
            </a:r>
          </a:p>
          <a:p>
            <a:pPr>
              <a:defRPr sz="1500"/>
            </a:pPr>
            <a:r>
              <a:t>    &lt;h1&gt;ヘッダー&lt;/h1&gt;</a:t>
            </a:r>
          </a:p>
          <a:p>
            <a:pPr>
              <a:defRPr sz="1500"/>
            </a:pPr>
            <a:r>
              <a:t>    &lt;p&gt;段落&lt;/p&gt;</a:t>
            </a:r>
          </a:p>
          <a:p>
            <a:pPr defTabSz="584200">
              <a:defRPr sz="1500">
                <a:latin typeface="ヒラギノ角ゴ ProN W3"/>
                <a:ea typeface="ヒラギノ角ゴ ProN W3"/>
                <a:cs typeface="ヒラギノ角ゴ ProN W3"/>
                <a:sym typeface="ヒラギノ角ゴ ProN W3"/>
              </a:defRPr>
            </a:pPr>
            <a:r>
              <a:t>    &lt;script&gt;</a:t>
            </a:r>
          </a:p>
          <a:p>
            <a:pPr defTabSz="584200">
              <a:defRPr sz="1500">
                <a:solidFill>
                  <a:srgbClr val="861001"/>
                </a:solidFill>
                <a:latin typeface="ヒラギノ角ゴ ProN W3"/>
                <a:ea typeface="ヒラギノ角ゴ ProN W3"/>
                <a:cs typeface="ヒラギノ角ゴ ProN W3"/>
                <a:sym typeface="ヒラギノ角ゴ ProN W3"/>
              </a:defRPr>
            </a:pPr>
            <a:r>
              <a:t>      </a:t>
            </a:r>
            <a:r>
              <a:t>console.log(window);</a:t>
            </a:r>
          </a:p>
          <a:p>
            <a:pPr defTabSz="584200">
              <a:defRPr sz="1500">
                <a:latin typeface="ヒラギノ角ゴ ProN W3"/>
                <a:ea typeface="ヒラギノ角ゴ ProN W3"/>
                <a:cs typeface="ヒラギノ角ゴ ProN W3"/>
                <a:sym typeface="ヒラギノ角ゴ ProN W3"/>
              </a:defRPr>
            </a:pPr>
            <a:r>
              <a:t>    &lt;/script&gt;</a:t>
            </a:r>
          </a:p>
          <a:p>
            <a:pPr>
              <a:defRPr sz="1500"/>
            </a:pPr>
            <a:r>
              <a:t>&lt;/body&gt;</a:t>
            </a:r>
          </a:p>
          <a:p>
            <a:pPr>
              <a:defRPr sz="1500"/>
            </a:pPr>
            <a:r>
              <a:t>&lt;/html&gt;</a:t>
            </a:r>
          </a:p>
        </p:txBody>
      </p:sp>
      <p:sp>
        <p:nvSpPr>
          <p:cNvPr id="191" name="Shape 191"/>
          <p:cNvSpPr/>
          <p:nvPr/>
        </p:nvSpPr>
        <p:spPr>
          <a:xfrm>
            <a:off x="580390" y="2094471"/>
            <a:ext cx="6006402" cy="288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500">
                <a:latin typeface="ヒラギノ角ゴ ProN W3"/>
                <a:ea typeface="ヒラギノ角ゴ ProN W3"/>
                <a:cs typeface="ヒラギノ角ゴ ProN W3"/>
                <a:sym typeface="ヒラギノ角ゴ ProN W3"/>
              </a:defRPr>
            </a:lvl1pPr>
          </a:lstStyle>
          <a:p>
            <a:pPr/>
            <a:r>
              <a:t>■console.log(window);でコンソールにWindowオブジェクトを表示</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xfrm>
            <a:off x="555218" y="284176"/>
            <a:ext cx="9784082" cy="915974"/>
          </a:xfrm>
          <a:prstGeom prst="rect">
            <a:avLst/>
          </a:prstGeom>
        </p:spPr>
        <p:txBody>
          <a:bodyPr/>
          <a:lstStyle/>
          <a:p>
            <a:pPr/>
            <a:r>
              <a:t>DOM（document Object Model）- JavaScriptでDOM操作してみよう</a:t>
            </a:r>
          </a:p>
        </p:txBody>
      </p:sp>
      <p:grpSp>
        <p:nvGrpSpPr>
          <p:cNvPr id="196" name="Group 196"/>
          <p:cNvGrpSpPr/>
          <p:nvPr/>
        </p:nvGrpSpPr>
        <p:grpSpPr>
          <a:xfrm>
            <a:off x="537634" y="1164631"/>
            <a:ext cx="11164929" cy="871417"/>
            <a:chOff x="0" y="0"/>
            <a:chExt cx="11164927" cy="871415"/>
          </a:xfrm>
        </p:grpSpPr>
        <p:sp>
          <p:nvSpPr>
            <p:cNvPr id="194" name="Shape 194"/>
            <p:cNvSpPr/>
            <p:nvPr/>
          </p:nvSpPr>
          <p:spPr>
            <a:xfrm>
              <a:off x="-1" y="0"/>
              <a:ext cx="11164929" cy="871416"/>
            </a:xfrm>
            <a:prstGeom prst="rect">
              <a:avLst/>
            </a:prstGeom>
            <a:solidFill>
              <a:srgbClr val="DEEBF7"/>
            </a:solidFill>
            <a:ln w="9525" cap="flat">
              <a:solidFill>
                <a:schemeClr val="accent1"/>
              </a:solidFill>
              <a:prstDash val="solid"/>
              <a:round/>
            </a:ln>
            <a:effectLst/>
          </p:spPr>
          <p:txBody>
            <a:bodyPr wrap="square" lIns="45719" tIns="45719" rIns="45719" bIns="45719" numCol="1" anchor="ctr">
              <a:noAutofit/>
            </a:bodyPr>
            <a:lstStyle/>
            <a:p>
              <a:pPr>
                <a:lnSpc>
                  <a:spcPct val="90000"/>
                </a:lnSpc>
                <a:spcBef>
                  <a:spcPts val="1000"/>
                </a:spcBef>
                <a:defRPr sz="2000"/>
              </a:pPr>
            </a:p>
          </p:txBody>
        </p:sp>
        <p:sp>
          <p:nvSpPr>
            <p:cNvPr id="195" name="Shape 195"/>
            <p:cNvSpPr/>
            <p:nvPr/>
          </p:nvSpPr>
          <p:spPr>
            <a:xfrm>
              <a:off x="-1" y="117235"/>
              <a:ext cx="11164929" cy="6369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defTabSz="457200">
                <a:defRPr sz="1600">
                  <a:solidFill>
                    <a:srgbClr val="3E3E3E"/>
                  </a:solidFill>
                  <a:latin typeface="Arial"/>
                  <a:ea typeface="Arial"/>
                  <a:cs typeface="Arial"/>
                  <a:sym typeface="Arial"/>
                </a:defRPr>
              </a:pPr>
              <a:r>
                <a:t>DOMを取得して、スタイルを変更したり、テキストを書き換えたりするということは、</a:t>
              </a:r>
            </a:p>
            <a:p>
              <a:pPr defTabSz="457200">
                <a:defRPr sz="1600">
                  <a:solidFill>
                    <a:srgbClr val="3E3E3E"/>
                  </a:solidFill>
                  <a:latin typeface="Arial"/>
                  <a:ea typeface="Arial"/>
                  <a:cs typeface="Arial"/>
                  <a:sym typeface="Arial"/>
                </a:defRPr>
              </a:pPr>
              <a:r>
                <a:t>それぞれノード(要素)にアクセスするということです。これをDOM操作と言います。</a:t>
              </a:r>
            </a:p>
          </p:txBody>
        </p:sp>
      </p:grpSp>
      <p:sp>
        <p:nvSpPr>
          <p:cNvPr id="197" name="Shape 197"/>
          <p:cNvSpPr/>
          <p:nvPr/>
        </p:nvSpPr>
        <p:spPr>
          <a:xfrm>
            <a:off x="554355" y="3053398"/>
            <a:ext cx="6060490" cy="358141"/>
          </a:xfrm>
          <a:prstGeom prst="rect">
            <a:avLst/>
          </a:prstGeom>
          <a:ln w="12700">
            <a:solidFill>
              <a:srgbClr val="000000"/>
            </a:solidFill>
            <a:miter/>
          </a:ln>
          <a:extLst>
            <a:ext uri="{C572A759-6A51-4108-AA02-DFA0A04FC94B}">
              <ma14:wrappingTextBoxFlag xmlns:ma14="http://schemas.microsoft.com/office/mac/drawingml/2011/main" val="1"/>
            </a:ext>
          </a:extLst>
        </p:spPr>
        <p:txBody>
          <a:bodyPr lIns="45719" rIns="45719">
            <a:spAutoFit/>
          </a:bodyPr>
          <a:lstStyle>
            <a:lvl1pPr defTabSz="457200">
              <a:defRPr sz="1900">
                <a:uFill>
                  <a:solidFill>
                    <a:srgbClr val="006600"/>
                  </a:solidFill>
                </a:uFill>
                <a:latin typeface="Osaka−等幅"/>
                <a:ea typeface="Osaka−等幅"/>
                <a:cs typeface="Osaka−等幅"/>
                <a:sym typeface="Osaka−等幅"/>
              </a:defRPr>
            </a:lvl1pPr>
          </a:lstStyle>
          <a:p>
            <a:pPr/>
            <a:r>
              <a:t>&lt;p id="sample1"&gt;Sample paragraph 1&lt;/p&gt;</a:t>
            </a:r>
          </a:p>
        </p:txBody>
      </p:sp>
      <p:sp>
        <p:nvSpPr>
          <p:cNvPr id="198" name="Shape 198"/>
          <p:cNvSpPr/>
          <p:nvPr/>
        </p:nvSpPr>
        <p:spPr>
          <a:xfrm>
            <a:off x="494443" y="2337078"/>
            <a:ext cx="4114089" cy="2946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■idを指定してのテキストの色を変更します</a:t>
            </a:r>
          </a:p>
        </p:txBody>
      </p:sp>
      <p:sp>
        <p:nvSpPr>
          <p:cNvPr id="199" name="Shape 199"/>
          <p:cNvSpPr/>
          <p:nvPr/>
        </p:nvSpPr>
        <p:spPr>
          <a:xfrm>
            <a:off x="539918" y="3955713"/>
            <a:ext cx="5111612" cy="345441"/>
          </a:xfrm>
          <a:prstGeom prst="rect">
            <a:avLst/>
          </a:prstGeom>
          <a:ln w="12700">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1600"/>
            </a:lvl1pPr>
          </a:lstStyle>
          <a:p>
            <a:pPr/>
            <a:r>
              <a:t>document.getElementById('sample1').style.color = 'red';</a:t>
            </a:r>
          </a:p>
        </p:txBody>
      </p:sp>
      <p:sp>
        <p:nvSpPr>
          <p:cNvPr id="200" name="Shape 200"/>
          <p:cNvSpPr/>
          <p:nvPr/>
        </p:nvSpPr>
        <p:spPr>
          <a:xfrm>
            <a:off x="494443" y="2753181"/>
            <a:ext cx="545491"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html</a:t>
            </a:r>
          </a:p>
        </p:txBody>
      </p:sp>
      <p:sp>
        <p:nvSpPr>
          <p:cNvPr id="201" name="Shape 201"/>
          <p:cNvSpPr/>
          <p:nvPr/>
        </p:nvSpPr>
        <p:spPr>
          <a:xfrm>
            <a:off x="494443" y="3580756"/>
            <a:ext cx="1075640"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javascript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xfrm>
            <a:off x="555218" y="284176"/>
            <a:ext cx="9784082" cy="915974"/>
          </a:xfrm>
          <a:prstGeom prst="rect">
            <a:avLst/>
          </a:prstGeom>
        </p:spPr>
        <p:txBody>
          <a:bodyPr/>
          <a:lstStyle/>
          <a:p>
            <a:pPr/>
            <a:r>
              <a:t>目次</a:t>
            </a:r>
          </a:p>
        </p:txBody>
      </p:sp>
      <p:sp>
        <p:nvSpPr>
          <p:cNvPr id="204" name="Shape 204"/>
          <p:cNvSpPr/>
          <p:nvPr/>
        </p:nvSpPr>
        <p:spPr>
          <a:xfrm>
            <a:off x="555218" y="1447350"/>
            <a:ext cx="538842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DOM（document Object Model）</a:t>
            </a:r>
          </a:p>
        </p:txBody>
      </p:sp>
      <p:sp>
        <p:nvSpPr>
          <p:cNvPr id="205" name="Shape 205"/>
          <p:cNvSpPr/>
          <p:nvPr/>
        </p:nvSpPr>
        <p:spPr>
          <a:xfrm>
            <a:off x="551049" y="3741751"/>
            <a:ext cx="6705554"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solidFill>
                  <a:srgbClr val="FF2600"/>
                </a:solidFill>
              </a:defRPr>
            </a:lvl1pPr>
          </a:lstStyle>
          <a:p>
            <a:pPr/>
            <a:r>
              <a:t>従来のDOM操作による問題点を知る</a:t>
            </a:r>
          </a:p>
        </p:txBody>
      </p:sp>
      <p:sp>
        <p:nvSpPr>
          <p:cNvPr id="206" name="Shape 206"/>
          <p:cNvSpPr/>
          <p:nvPr/>
        </p:nvSpPr>
        <p:spPr>
          <a:xfrm>
            <a:off x="570021" y="6150450"/>
            <a:ext cx="1362875"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まとめ</a:t>
            </a:r>
          </a:p>
        </p:txBody>
      </p:sp>
      <p:sp>
        <p:nvSpPr>
          <p:cNvPr id="207" name="Shape 207"/>
          <p:cNvSpPr/>
          <p:nvPr/>
        </p:nvSpPr>
        <p:spPr>
          <a:xfrm>
            <a:off x="856488" y="1991300"/>
            <a:ext cx="3748359" cy="14503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・概要</a:t>
            </a:r>
          </a:p>
          <a:p>
            <a:pPr/>
            <a:r>
              <a:t>・ノード</a:t>
            </a:r>
          </a:p>
          <a:p>
            <a:pPr/>
            <a:r>
              <a:t>・Documentオブジェクト</a:t>
            </a:r>
          </a:p>
          <a:p>
            <a:pPr/>
            <a:r>
              <a:t>・JavaScriptでDOM操作してみよう</a:t>
            </a:r>
          </a:p>
        </p:txBody>
      </p:sp>
      <p:sp>
        <p:nvSpPr>
          <p:cNvPr id="208" name="Shape 208"/>
          <p:cNvSpPr/>
          <p:nvPr/>
        </p:nvSpPr>
        <p:spPr>
          <a:xfrm>
            <a:off x="551049" y="4791571"/>
            <a:ext cx="539676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chemeClr val="accent2"/>
              </a:buClr>
              <a:buSzPct val="100000"/>
              <a:buFont typeface="Wingdings"/>
              <a:buChar char="➢"/>
              <a:defRPr sz="2400"/>
            </a:lvl1pPr>
          </a:lstStyle>
          <a:p>
            <a:pPr/>
            <a:r>
              <a:t>VirtualDOM</a:t>
            </a:r>
          </a:p>
        </p:txBody>
      </p:sp>
      <p:sp>
        <p:nvSpPr>
          <p:cNvPr id="209" name="Shape 209"/>
          <p:cNvSpPr/>
          <p:nvPr/>
        </p:nvSpPr>
        <p:spPr>
          <a:xfrm>
            <a:off x="856488" y="4232792"/>
            <a:ext cx="2833625" cy="320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2600"/>
                </a:solidFill>
              </a:defRPr>
            </a:lvl1pPr>
          </a:lstStyle>
          <a:p>
            <a:pPr/>
            <a:r>
              <a:t>・ブラウザのレンダリング</a:t>
            </a:r>
          </a:p>
        </p:txBody>
      </p:sp>
      <p:sp>
        <p:nvSpPr>
          <p:cNvPr id="210" name="Shape 210"/>
          <p:cNvSpPr/>
          <p:nvPr/>
        </p:nvSpPr>
        <p:spPr>
          <a:xfrm>
            <a:off x="856488" y="5267811"/>
            <a:ext cx="789941"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・概要</a:t>
            </a:r>
          </a:p>
        </p:txBody>
      </p:sp>
      <p:sp>
        <p:nvSpPr>
          <p:cNvPr id="211" name="Shape 211"/>
          <p:cNvSpPr/>
          <p:nvPr/>
        </p:nvSpPr>
        <p:spPr>
          <a:xfrm>
            <a:off x="856488" y="5599281"/>
            <a:ext cx="352271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・ReactによるVirchalDOMの利用</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xfrm>
            <a:off x="555218" y="284176"/>
            <a:ext cx="9784082" cy="915974"/>
          </a:xfrm>
          <a:prstGeom prst="rect">
            <a:avLst/>
          </a:prstGeom>
        </p:spPr>
        <p:txBody>
          <a:bodyPr/>
          <a:lstStyle/>
          <a:p>
            <a:pPr/>
            <a:r>
              <a:t>従来のDOM操作の問題点を知る</a:t>
            </a:r>
            <a:r>
              <a:t> </a:t>
            </a:r>
            <a:r>
              <a:t>- ブラウザのレンダリング</a:t>
            </a:r>
          </a:p>
        </p:txBody>
      </p:sp>
      <p:grpSp>
        <p:nvGrpSpPr>
          <p:cNvPr id="216" name="Group 216"/>
          <p:cNvGrpSpPr/>
          <p:nvPr/>
        </p:nvGrpSpPr>
        <p:grpSpPr>
          <a:xfrm>
            <a:off x="537634" y="1164631"/>
            <a:ext cx="11164929" cy="871417"/>
            <a:chOff x="0" y="0"/>
            <a:chExt cx="11164927" cy="871415"/>
          </a:xfrm>
        </p:grpSpPr>
        <p:sp>
          <p:nvSpPr>
            <p:cNvPr id="214" name="Shape 214"/>
            <p:cNvSpPr/>
            <p:nvPr/>
          </p:nvSpPr>
          <p:spPr>
            <a:xfrm>
              <a:off x="-1" y="0"/>
              <a:ext cx="11164929" cy="871416"/>
            </a:xfrm>
            <a:prstGeom prst="rect">
              <a:avLst/>
            </a:prstGeom>
            <a:solidFill>
              <a:srgbClr val="DEEBF7"/>
            </a:solidFill>
            <a:ln w="9525" cap="flat">
              <a:solidFill>
                <a:schemeClr val="accent1"/>
              </a:solidFill>
              <a:prstDash val="solid"/>
              <a:round/>
            </a:ln>
            <a:effectLst/>
          </p:spPr>
          <p:txBody>
            <a:bodyPr wrap="square" lIns="45719" tIns="45719" rIns="45719" bIns="45719" numCol="1" anchor="ctr">
              <a:noAutofit/>
            </a:bodyPr>
            <a:lstStyle/>
            <a:p>
              <a:pPr>
                <a:lnSpc>
                  <a:spcPct val="90000"/>
                </a:lnSpc>
                <a:spcBef>
                  <a:spcPts val="1000"/>
                </a:spcBef>
                <a:defRPr sz="2000"/>
              </a:pPr>
            </a:p>
          </p:txBody>
        </p:sp>
        <p:sp>
          <p:nvSpPr>
            <p:cNvPr id="215" name="Shape 215"/>
            <p:cNvSpPr/>
            <p:nvPr/>
          </p:nvSpPr>
          <p:spPr>
            <a:xfrm>
              <a:off x="-1" y="135988"/>
              <a:ext cx="11164929" cy="599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defTabSz="584200">
                <a:defRPr sz="1600">
                  <a:latin typeface="ヒラギノ角ゴ ProN W3"/>
                  <a:ea typeface="ヒラギノ角ゴ ProN W3"/>
                  <a:cs typeface="ヒラギノ角ゴ ProN W3"/>
                  <a:sym typeface="ヒラギノ角ゴ ProN W3"/>
                </a:defRPr>
              </a:pPr>
              <a:r>
                <a:t>JavaScriptからDOM操作することにより画面を書き換えることができるとわかりました。</a:t>
              </a:r>
            </a:p>
            <a:p>
              <a:pPr defTabSz="584200">
                <a:defRPr sz="1600">
                  <a:latin typeface="ヒラギノ角ゴ ProN W3"/>
                  <a:ea typeface="ヒラギノ角ゴ ProN W3"/>
                  <a:cs typeface="ヒラギノ角ゴ ProN W3"/>
                  <a:sym typeface="ヒラギノ角ゴ ProN W3"/>
                </a:defRPr>
              </a:pPr>
              <a:r>
                <a:t>しかし直接DOM操作を行うことは問題点があります。以下のブラウザのレンダリング処理を確認しながら説明します。</a:t>
              </a:r>
            </a:p>
          </p:txBody>
        </p:sp>
      </p:grpSp>
      <p:sp>
        <p:nvSpPr>
          <p:cNvPr id="217" name="Shape 217"/>
          <p:cNvSpPr/>
          <p:nvPr/>
        </p:nvSpPr>
        <p:spPr>
          <a:xfrm>
            <a:off x="541983" y="2208125"/>
            <a:ext cx="5781549"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レンダリング：コードをブラウザに描画するまでの処理の総称</a:t>
            </a:r>
          </a:p>
        </p:txBody>
      </p:sp>
      <p:grpSp>
        <p:nvGrpSpPr>
          <p:cNvPr id="240" name="Group 240"/>
          <p:cNvGrpSpPr/>
          <p:nvPr/>
        </p:nvGrpSpPr>
        <p:grpSpPr>
          <a:xfrm>
            <a:off x="1157030" y="3038244"/>
            <a:ext cx="3761704" cy="3544416"/>
            <a:chOff x="0" y="0"/>
            <a:chExt cx="3761703" cy="3544414"/>
          </a:xfrm>
        </p:grpSpPr>
        <p:grpSp>
          <p:nvGrpSpPr>
            <p:cNvPr id="220" name="Group 220"/>
            <p:cNvGrpSpPr/>
            <p:nvPr/>
          </p:nvGrpSpPr>
          <p:grpSpPr>
            <a:xfrm>
              <a:off x="1568153" y="-1"/>
              <a:ext cx="1405430" cy="489933"/>
              <a:chOff x="0" y="0"/>
              <a:chExt cx="1405429" cy="489931"/>
            </a:xfrm>
          </p:grpSpPr>
          <p:sp>
            <p:nvSpPr>
              <p:cNvPr id="218" name="Shape 218"/>
              <p:cNvSpPr/>
              <p:nvPr/>
            </p:nvSpPr>
            <p:spPr>
              <a:xfrm>
                <a:off x="-1" y="-1"/>
                <a:ext cx="1405431" cy="489933"/>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19" name="Shape 219"/>
              <p:cNvSpPr/>
              <p:nvPr/>
            </p:nvSpPr>
            <p:spPr>
              <a:xfrm>
                <a:off x="-1" y="84631"/>
                <a:ext cx="1405431" cy="320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Parser</a:t>
                </a:r>
              </a:p>
            </p:txBody>
          </p:sp>
        </p:grpSp>
        <p:grpSp>
          <p:nvGrpSpPr>
            <p:cNvPr id="223" name="Group 223"/>
            <p:cNvGrpSpPr/>
            <p:nvPr/>
          </p:nvGrpSpPr>
          <p:grpSpPr>
            <a:xfrm>
              <a:off x="684357" y="565987"/>
              <a:ext cx="1405431" cy="489932"/>
              <a:chOff x="0" y="0"/>
              <a:chExt cx="1405429" cy="489931"/>
            </a:xfrm>
          </p:grpSpPr>
          <p:sp>
            <p:nvSpPr>
              <p:cNvPr id="221" name="Shape 221"/>
              <p:cNvSpPr/>
              <p:nvPr/>
            </p:nvSpPr>
            <p:spPr>
              <a:xfrm>
                <a:off x="-1" y="-1"/>
                <a:ext cx="1405431" cy="489933"/>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22" name="Shape 222"/>
              <p:cNvSpPr/>
              <p:nvPr/>
            </p:nvSpPr>
            <p:spPr>
              <a:xfrm>
                <a:off x="-1" y="84631"/>
                <a:ext cx="1405431" cy="320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DOM</a:t>
                </a:r>
              </a:p>
            </p:txBody>
          </p:sp>
        </p:grpSp>
        <p:grpSp>
          <p:nvGrpSpPr>
            <p:cNvPr id="226" name="Group 226"/>
            <p:cNvGrpSpPr/>
            <p:nvPr/>
          </p:nvGrpSpPr>
          <p:grpSpPr>
            <a:xfrm>
              <a:off x="2356273" y="565987"/>
              <a:ext cx="1405430" cy="489932"/>
              <a:chOff x="0" y="0"/>
              <a:chExt cx="1405429" cy="489931"/>
            </a:xfrm>
          </p:grpSpPr>
          <p:sp>
            <p:nvSpPr>
              <p:cNvPr id="224" name="Shape 224"/>
              <p:cNvSpPr/>
              <p:nvPr/>
            </p:nvSpPr>
            <p:spPr>
              <a:xfrm>
                <a:off x="-1" y="-1"/>
                <a:ext cx="1405431" cy="489933"/>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25" name="Shape 225"/>
              <p:cNvSpPr/>
              <p:nvPr/>
            </p:nvSpPr>
            <p:spPr>
              <a:xfrm>
                <a:off x="-1" y="84631"/>
                <a:ext cx="1405431" cy="320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CSSOM</a:t>
                </a:r>
              </a:p>
            </p:txBody>
          </p:sp>
        </p:grpSp>
        <p:grpSp>
          <p:nvGrpSpPr>
            <p:cNvPr id="229" name="Group 229"/>
            <p:cNvGrpSpPr/>
            <p:nvPr/>
          </p:nvGrpSpPr>
          <p:grpSpPr>
            <a:xfrm>
              <a:off x="1568153" y="1171262"/>
              <a:ext cx="1405430" cy="489932"/>
              <a:chOff x="0" y="0"/>
              <a:chExt cx="1405429" cy="489931"/>
            </a:xfrm>
          </p:grpSpPr>
          <p:sp>
            <p:nvSpPr>
              <p:cNvPr id="227" name="Shape 227"/>
              <p:cNvSpPr/>
              <p:nvPr/>
            </p:nvSpPr>
            <p:spPr>
              <a:xfrm>
                <a:off x="-1" y="-1"/>
                <a:ext cx="1405431" cy="489933"/>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28" name="Shape 228"/>
              <p:cNvSpPr/>
              <p:nvPr/>
            </p:nvSpPr>
            <p:spPr>
              <a:xfrm>
                <a:off x="-1" y="84631"/>
                <a:ext cx="1405431" cy="320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Cascade</a:t>
                </a:r>
              </a:p>
            </p:txBody>
          </p:sp>
        </p:grpSp>
        <p:grpSp>
          <p:nvGrpSpPr>
            <p:cNvPr id="232" name="Group 232"/>
            <p:cNvGrpSpPr/>
            <p:nvPr/>
          </p:nvGrpSpPr>
          <p:grpSpPr>
            <a:xfrm>
              <a:off x="1568153" y="1776538"/>
              <a:ext cx="1405430" cy="489932"/>
              <a:chOff x="0" y="0"/>
              <a:chExt cx="1405429" cy="489931"/>
            </a:xfrm>
          </p:grpSpPr>
          <p:sp>
            <p:nvSpPr>
              <p:cNvPr id="230" name="Shape 230"/>
              <p:cNvSpPr/>
              <p:nvPr/>
            </p:nvSpPr>
            <p:spPr>
              <a:xfrm>
                <a:off x="-1" y="-1"/>
                <a:ext cx="1405431" cy="489933"/>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31" name="Shape 231"/>
              <p:cNvSpPr/>
              <p:nvPr/>
            </p:nvSpPr>
            <p:spPr>
              <a:xfrm>
                <a:off x="-1" y="84631"/>
                <a:ext cx="1405431" cy="320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Layout</a:t>
                </a:r>
              </a:p>
            </p:txBody>
          </p:sp>
        </p:grpSp>
        <p:grpSp>
          <p:nvGrpSpPr>
            <p:cNvPr id="235" name="Group 235"/>
            <p:cNvGrpSpPr/>
            <p:nvPr/>
          </p:nvGrpSpPr>
          <p:grpSpPr>
            <a:xfrm>
              <a:off x="1568153" y="2381812"/>
              <a:ext cx="1405430" cy="489933"/>
              <a:chOff x="0" y="0"/>
              <a:chExt cx="1405429" cy="489931"/>
            </a:xfrm>
          </p:grpSpPr>
          <p:sp>
            <p:nvSpPr>
              <p:cNvPr id="233" name="Shape 233"/>
              <p:cNvSpPr/>
              <p:nvPr/>
            </p:nvSpPr>
            <p:spPr>
              <a:xfrm>
                <a:off x="-1" y="-1"/>
                <a:ext cx="1405431" cy="489933"/>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34" name="Shape 234"/>
              <p:cNvSpPr/>
              <p:nvPr/>
            </p:nvSpPr>
            <p:spPr>
              <a:xfrm>
                <a:off x="-1" y="84631"/>
                <a:ext cx="1405431" cy="320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Paint</a:t>
                </a:r>
              </a:p>
            </p:txBody>
          </p:sp>
        </p:grpSp>
        <p:grpSp>
          <p:nvGrpSpPr>
            <p:cNvPr id="238" name="Group 238"/>
            <p:cNvGrpSpPr/>
            <p:nvPr/>
          </p:nvGrpSpPr>
          <p:grpSpPr>
            <a:xfrm>
              <a:off x="1568153" y="2987088"/>
              <a:ext cx="1405430" cy="489932"/>
              <a:chOff x="0" y="0"/>
              <a:chExt cx="1405429" cy="489931"/>
            </a:xfrm>
          </p:grpSpPr>
          <p:sp>
            <p:nvSpPr>
              <p:cNvPr id="236" name="Shape 236"/>
              <p:cNvSpPr/>
              <p:nvPr/>
            </p:nvSpPr>
            <p:spPr>
              <a:xfrm>
                <a:off x="-1" y="-1"/>
                <a:ext cx="1405431" cy="489933"/>
              </a:xfrm>
              <a:prstGeom prst="rect">
                <a:avLst/>
              </a:prstGeom>
              <a:solidFill>
                <a:srgbClr val="7C7C7C"/>
              </a:solidFill>
              <a:ln w="12700" cap="flat">
                <a:solidFill>
                  <a:srgbClr val="767171"/>
                </a:solidFill>
                <a:prstDash val="solid"/>
                <a:miter lim="800000"/>
              </a:ln>
              <a:effectLst/>
            </p:spPr>
            <p:txBody>
              <a:bodyPr wrap="square" lIns="45719" tIns="45719" rIns="45719" bIns="45719" numCol="1" anchor="ctr">
                <a:noAutofit/>
              </a:bodyPr>
              <a:lstStyle/>
              <a:p>
                <a:pPr algn="ctr">
                  <a:defRPr sz="1200">
                    <a:solidFill>
                      <a:srgbClr val="FFFFFF"/>
                    </a:solidFill>
                  </a:defRPr>
                </a:pPr>
              </a:p>
            </p:txBody>
          </p:sp>
          <p:sp>
            <p:nvSpPr>
              <p:cNvPr id="237" name="Shape 237"/>
              <p:cNvSpPr/>
              <p:nvPr/>
            </p:nvSpPr>
            <p:spPr>
              <a:xfrm>
                <a:off x="-1" y="84631"/>
                <a:ext cx="1405431" cy="320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200">
                    <a:solidFill>
                      <a:srgbClr val="FFFFFF"/>
                    </a:solidFill>
                  </a:defRPr>
                </a:lvl1pPr>
              </a:lstStyle>
              <a:p>
                <a:pPr/>
                <a:r>
                  <a:t>Composite</a:t>
                </a:r>
              </a:p>
            </p:txBody>
          </p:sp>
        </p:grpSp>
        <p:sp>
          <p:nvSpPr>
            <p:cNvPr id="239" name="Shape 239"/>
            <p:cNvSpPr/>
            <p:nvPr/>
          </p:nvSpPr>
          <p:spPr>
            <a:xfrm rot="5400000">
              <a:off x="-1361717" y="1470419"/>
              <a:ext cx="3435712" cy="712280"/>
            </a:xfrm>
            <a:prstGeom prst="rightArrow">
              <a:avLst>
                <a:gd name="adj1" fmla="val 32000"/>
                <a:gd name="adj2" fmla="val 85874"/>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241" name="Shape 241"/>
          <p:cNvSpPr/>
          <p:nvPr/>
        </p:nvSpPr>
        <p:spPr>
          <a:xfrm>
            <a:off x="567383" y="2681193"/>
            <a:ext cx="1757935" cy="275591"/>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レンダリングの仕組み</a:t>
            </a:r>
          </a:p>
        </p:txBody>
      </p:sp>
      <p:sp>
        <p:nvSpPr>
          <p:cNvPr id="242" name="Shape 242"/>
          <p:cNvSpPr/>
          <p:nvPr/>
        </p:nvSpPr>
        <p:spPr>
          <a:xfrm>
            <a:off x="5139383" y="3144743"/>
            <a:ext cx="3030424"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HTML CSSをそれぞれ解析する</a:t>
            </a:r>
          </a:p>
        </p:txBody>
      </p:sp>
      <p:sp>
        <p:nvSpPr>
          <p:cNvPr id="243" name="Shape 243"/>
          <p:cNvSpPr/>
          <p:nvPr/>
        </p:nvSpPr>
        <p:spPr>
          <a:xfrm>
            <a:off x="5139383" y="3678143"/>
            <a:ext cx="6643523"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DOMツリーとCSSOMツリーを組み合わせてレンダーツリーを生成する</a:t>
            </a:r>
          </a:p>
        </p:txBody>
      </p:sp>
      <p:sp>
        <p:nvSpPr>
          <p:cNvPr id="244" name="Shape 244"/>
          <p:cNvSpPr/>
          <p:nvPr/>
        </p:nvSpPr>
        <p:spPr>
          <a:xfrm>
            <a:off x="5139383" y="4313143"/>
            <a:ext cx="3963722"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CSS詳細度を計算して、優先順位を決める</a:t>
            </a:r>
          </a:p>
        </p:txBody>
      </p:sp>
      <p:sp>
        <p:nvSpPr>
          <p:cNvPr id="245" name="Shape 245"/>
          <p:cNvSpPr/>
          <p:nvPr/>
        </p:nvSpPr>
        <p:spPr>
          <a:xfrm>
            <a:off x="5139383" y="4846543"/>
            <a:ext cx="3146045"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描画する位置やサイズを決定する</a:t>
            </a:r>
          </a:p>
        </p:txBody>
      </p:sp>
      <p:sp>
        <p:nvSpPr>
          <p:cNvPr id="246" name="Shape 246"/>
          <p:cNvSpPr/>
          <p:nvPr/>
        </p:nvSpPr>
        <p:spPr>
          <a:xfrm>
            <a:off x="5139383" y="5481543"/>
            <a:ext cx="2739645"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各レイヤーの描画処理を行う</a:t>
            </a:r>
          </a:p>
        </p:txBody>
      </p:sp>
      <p:sp>
        <p:nvSpPr>
          <p:cNvPr id="247" name="Shape 247"/>
          <p:cNvSpPr/>
          <p:nvPr/>
        </p:nvSpPr>
        <p:spPr>
          <a:xfrm>
            <a:off x="5139383" y="6116543"/>
            <a:ext cx="2530349"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584200">
              <a:defRPr sz="1600">
                <a:latin typeface="ヒラギノ角ゴ ProN W3"/>
                <a:ea typeface="ヒラギノ角ゴ ProN W3"/>
                <a:cs typeface="ヒラギノ角ゴ ProN W3"/>
                <a:sym typeface="ヒラギノ角ゴ ProN W3"/>
              </a:defRPr>
            </a:lvl1pPr>
          </a:lstStyle>
          <a:p>
            <a:pPr/>
            <a:r>
              <a:t>各レイヤーを重ね合わせる</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