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268" r:id="rId3"/>
    <p:sldId id="269" r:id="rId4"/>
    <p:sldId id="270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7366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DOM（document Object Model） - 概要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127" name="Shape 127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-1" y="135988"/>
              <a:ext cx="1116493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r>
                <a:t>DOMとはブラウザでページを見るときに作られるもので、これをもとにページが描画(レンダリング)されます。</a:t>
              </a:r>
            </a:p>
            <a:p>
              <a: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pPr>
              <a:r>
                <a:t>HTMLやXML文書をDOMツリーと呼ばれる階層的な構造として識別します。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499312" y="2200553"/>
            <a:ext cx="25423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(例) HTMLの簡単な文章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834" y="2742249"/>
            <a:ext cx="3450866" cy="2961639"/>
          </a:xfrm>
          <a:prstGeom prst="rect">
            <a:avLst/>
          </a:prstGeom>
          <a:solidFill>
            <a:srgbClr val="FFFFFF"/>
          </a:solidFill>
          <a:ln w="12700">
            <a:solidFill>
              <a:srgbClr val="76717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&lt;html&gt;</a:t>
            </a:r>
          </a:p>
          <a:p>
            <a:r>
              <a:t>&lt;head&gt;</a:t>
            </a:r>
          </a:p>
          <a:p>
            <a:r>
              <a:t>    &lt;title&gt;DOMの基本&lt;/title&gt;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&lt;h1&gt;ヘッダー&lt;/h1&gt;</a:t>
            </a:r>
          </a:p>
          <a:p>
            <a:r>
              <a:t>    &lt;p&gt;段落&lt;/p&gt;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6228189" y="5832475"/>
            <a:ext cx="5450539" cy="54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defRPr sz="13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DOMツリーの一番上にあるのがDocumentオブジェクトです。</a:t>
            </a:r>
          </a:p>
          <a:p>
            <a:pPr algn="ctr" defTabSz="457200">
              <a:defRPr sz="13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DOMでは、全てのHTML要素はDocumentオブジェクトに属しています。</a:t>
            </a:r>
          </a:p>
        </p:txBody>
      </p:sp>
      <p:sp>
        <p:nvSpPr>
          <p:cNvPr id="133" name="Shape 133"/>
          <p:cNvSpPr/>
          <p:nvPr/>
        </p:nvSpPr>
        <p:spPr>
          <a:xfrm>
            <a:off x="4516582" y="3003792"/>
            <a:ext cx="1240970" cy="1949839"/>
          </a:xfrm>
          <a:prstGeom prst="rightArrow">
            <a:avLst>
              <a:gd name="adj1" fmla="val 50000"/>
              <a:gd name="adj2" fmla="val 64084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8" name="Group 158"/>
          <p:cNvGrpSpPr/>
          <p:nvPr/>
        </p:nvGrpSpPr>
        <p:grpSpPr>
          <a:xfrm>
            <a:off x="6582478" y="2710300"/>
            <a:ext cx="4741967" cy="2735780"/>
            <a:chOff x="0" y="0"/>
            <a:chExt cx="4741966" cy="2735779"/>
          </a:xfrm>
        </p:grpSpPr>
        <p:grpSp>
          <p:nvGrpSpPr>
            <p:cNvPr id="136" name="Group 136"/>
            <p:cNvGrpSpPr/>
            <p:nvPr/>
          </p:nvGrpSpPr>
          <p:grpSpPr>
            <a:xfrm>
              <a:off x="1100201" y="-1"/>
              <a:ext cx="1955080" cy="454009"/>
              <a:chOff x="0" y="0"/>
              <a:chExt cx="1955079" cy="454007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-1" y="0"/>
                <a:ext cx="1955081" cy="454008"/>
              </a:xfrm>
              <a:prstGeom prst="rect">
                <a:avLst/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-1" y="41584"/>
                <a:ext cx="1955081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Document</a:t>
                </a:r>
              </a:p>
            </p:txBody>
          </p:sp>
        </p:grpSp>
        <p:grpSp>
          <p:nvGrpSpPr>
            <p:cNvPr id="139" name="Group 139"/>
            <p:cNvGrpSpPr/>
            <p:nvPr/>
          </p:nvGrpSpPr>
          <p:grpSpPr>
            <a:xfrm>
              <a:off x="-1" y="2287341"/>
              <a:ext cx="1703965" cy="448439"/>
              <a:chOff x="0" y="0"/>
              <a:chExt cx="1703964" cy="448437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-1" y="0"/>
                <a:ext cx="170396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title</a:t>
                </a:r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>
              <a:off x="2406734" y="2287341"/>
              <a:ext cx="987137" cy="448439"/>
              <a:chOff x="0" y="0"/>
              <a:chExt cx="987135" cy="448437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0" y="0"/>
                <a:ext cx="98713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0" y="38799"/>
                <a:ext cx="98713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h1</a:t>
                </a:r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>
              <a:off x="3754830" y="2287341"/>
              <a:ext cx="987137" cy="448439"/>
              <a:chOff x="0" y="0"/>
              <a:chExt cx="987135" cy="448437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0" y="0"/>
                <a:ext cx="987136" cy="448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0" y="38799"/>
                <a:ext cx="98713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p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flipV="1">
              <a:off x="2080496" y="453763"/>
              <a:ext cx="2" cy="764466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49" name="Group 149"/>
            <p:cNvGrpSpPr/>
            <p:nvPr/>
          </p:nvGrpSpPr>
          <p:grpSpPr>
            <a:xfrm>
              <a:off x="1228514" y="670584"/>
              <a:ext cx="1703966" cy="448438"/>
              <a:chOff x="0" y="0"/>
              <a:chExt cx="1703964" cy="448437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-1"/>
                <a:ext cx="1703965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0" y="38799"/>
                <a:ext cx="1703965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HTML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812267" y="1231455"/>
              <a:ext cx="2686926" cy="106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6685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11264" y="2069337"/>
              <a:ext cx="1474253" cy="23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9518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oup 154"/>
            <p:cNvGrpSpPr/>
            <p:nvPr/>
          </p:nvGrpSpPr>
          <p:grpSpPr>
            <a:xfrm>
              <a:off x="-1" y="1459753"/>
              <a:ext cx="1703965" cy="448438"/>
              <a:chOff x="0" y="0"/>
              <a:chExt cx="1703964" cy="448437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-1" y="-1"/>
                <a:ext cx="1703966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head</a:t>
                </a:r>
              </a:p>
            </p:txBody>
          </p:sp>
        </p:grpSp>
        <p:grpSp>
          <p:nvGrpSpPr>
            <p:cNvPr id="157" name="Group 157"/>
            <p:cNvGrpSpPr/>
            <p:nvPr/>
          </p:nvGrpSpPr>
          <p:grpSpPr>
            <a:xfrm>
              <a:off x="2696408" y="1427514"/>
              <a:ext cx="1703965" cy="448438"/>
              <a:chOff x="0" y="0"/>
              <a:chExt cx="1703964" cy="448437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-1" y="-1"/>
                <a:ext cx="1703966" cy="44843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-1" y="38799"/>
                <a:ext cx="170396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/>
              </a:lstStyle>
              <a:p>
                <a:r>
                  <a:t>body</a:t>
                </a:r>
              </a:p>
            </p:txBody>
          </p:sp>
        </p:grpSp>
      </p:grpSp>
      <p:sp>
        <p:nvSpPr>
          <p:cNvPr id="159" name="Shape 159"/>
          <p:cNvSpPr/>
          <p:nvPr/>
        </p:nvSpPr>
        <p:spPr>
          <a:xfrm>
            <a:off x="6290512" y="2200553"/>
            <a:ext cx="132326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DOMツリー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VirtualDOM - 概要</a:t>
            </a:r>
          </a:p>
        </p:txBody>
      </p:sp>
      <p:sp>
        <p:nvSpPr>
          <p:cNvPr id="337" name="Shape 337"/>
          <p:cNvSpPr/>
          <p:nvPr/>
        </p:nvSpPr>
        <p:spPr>
          <a:xfrm>
            <a:off x="7001712" y="2510289"/>
            <a:ext cx="4739652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記事やコメントを追加したら、更新部分のみ</a:t>
            </a:r>
          </a:p>
          <a:p>
            <a:r>
              <a:t>描画を行います。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338" name="Shape 338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-1" y="135988"/>
              <a:ext cx="1116493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584200">
                <a:defRPr sz="1600"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1pPr>
            </a:lstStyle>
            <a:p>
              <a:r>
                <a:t>直接DOM操作行わずに、更新した部分だけをDOM操作させ、ブラウザのパフォーマンスを上げた仕組みがVirtualDOMです。ReactではVirtualDOMを操作します。</a:t>
              </a:r>
            </a:p>
          </p:txBody>
        </p:sp>
      </p:grpSp>
      <p:pic>
        <p:nvPicPr>
          <p:cNvPr id="341" name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880" y="2337078"/>
            <a:ext cx="6461044" cy="429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2489200" y="2641600"/>
            <a:ext cx="2574975" cy="3204767"/>
          </a:xfrm>
          <a:prstGeom prst="rect">
            <a:avLst/>
          </a:prstGeom>
          <a:ln w="381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996455" y="3448961"/>
            <a:ext cx="4501516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以下のようなページはパフォーマンスの高さからVirtualDOM導入に最適です。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・ページの更新が激しい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・即時反映が求められる</a:t>
            </a:r>
          </a:p>
          <a:p>
            <a:pPr algn="just" defTabSz="457200">
              <a:defRPr sz="1600">
                <a:solidFill>
                  <a:srgbClr val="454545"/>
                </a:solidFill>
                <a:latin typeface="ヒラギノ角ゴシック W4"/>
                <a:ea typeface="ヒラギノ角ゴシック W4"/>
                <a:cs typeface="ヒラギノ角ゴシック W4"/>
                <a:sym typeface="ヒラギノ角ゴシック W4"/>
              </a:defRPr>
            </a:pPr>
            <a:r>
              <a:t>　・通信が多い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77800" y="2200554"/>
            <a:ext cx="7326412" cy="3319428"/>
          </a:xfrm>
          <a:prstGeom prst="rect">
            <a:avLst/>
          </a:prstGeom>
          <a:solidFill>
            <a:srgbClr val="E2EDF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VirtualDOM - ReactによるVirtualDOMの利用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537633" y="1164631"/>
            <a:ext cx="11164932" cy="871418"/>
            <a:chOff x="0" y="0"/>
            <a:chExt cx="11164930" cy="871416"/>
          </a:xfrm>
        </p:grpSpPr>
        <p:sp>
          <p:nvSpPr>
            <p:cNvPr id="347" name="Shape 347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-1" y="92808"/>
              <a:ext cx="11164932" cy="685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</a:lvl1pPr>
            </a:lstStyle>
            <a:p>
              <a:r>
                <a:t>ReactではDOMと対構造となっているVirtualDOMを定義し、ページ内で変化させる場合はまずVirtualDOMを変化させます。ブラウザのレンダリングとは切り離されているため、変更を加えても影響ありません。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1089349" y="5010472"/>
            <a:ext cx="161571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React内で変更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3706405" y="2759622"/>
            <a:ext cx="4829990" cy="1552679"/>
            <a:chOff x="0" y="-1"/>
            <a:chExt cx="4829989" cy="1552677"/>
          </a:xfrm>
        </p:grpSpPr>
        <p:sp>
          <p:nvSpPr>
            <p:cNvPr id="351" name="Shape 351"/>
            <p:cNvSpPr/>
            <p:nvPr/>
          </p:nvSpPr>
          <p:spPr>
            <a:xfrm>
              <a:off x="0" y="261223"/>
              <a:ext cx="655687" cy="1030231"/>
            </a:xfrm>
            <a:prstGeom prst="rightArrow">
              <a:avLst>
                <a:gd name="adj1" fmla="val 50000"/>
                <a:gd name="adj2" fmla="val 64084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841793" y="-2"/>
              <a:ext cx="988197" cy="1552679"/>
            </a:xfrm>
            <a:prstGeom prst="rightArrow">
              <a:avLst>
                <a:gd name="adj1" fmla="val 50000"/>
                <a:gd name="adj2" fmla="val 64084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403088" y="5035872"/>
            <a:ext cx="10185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差分検出</a:t>
            </a:r>
          </a:p>
        </p:txBody>
      </p:sp>
      <p:sp>
        <p:nvSpPr>
          <p:cNvPr id="355" name="Shape 355"/>
          <p:cNvSpPr/>
          <p:nvPr/>
        </p:nvSpPr>
        <p:spPr>
          <a:xfrm>
            <a:off x="9212815" y="5010472"/>
            <a:ext cx="15518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実DOM再描画</a:t>
            </a:r>
          </a:p>
        </p:txBody>
      </p:sp>
      <p:grpSp>
        <p:nvGrpSpPr>
          <p:cNvPr id="370" name="Group 370"/>
          <p:cNvGrpSpPr/>
          <p:nvPr/>
        </p:nvGrpSpPr>
        <p:grpSpPr>
          <a:xfrm>
            <a:off x="322116" y="2500089"/>
            <a:ext cx="3150184" cy="2071744"/>
            <a:chOff x="0" y="0"/>
            <a:chExt cx="3150182" cy="2071743"/>
          </a:xfrm>
        </p:grpSpPr>
        <p:grpSp>
          <p:nvGrpSpPr>
            <p:cNvPr id="364" name="Group 364"/>
            <p:cNvGrpSpPr/>
            <p:nvPr/>
          </p:nvGrpSpPr>
          <p:grpSpPr>
            <a:xfrm>
              <a:off x="-1" y="-1"/>
              <a:ext cx="3150184" cy="2071744"/>
              <a:chOff x="0" y="0"/>
              <a:chExt cx="3150182" cy="2071743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1235119" y="0"/>
                <a:ext cx="702302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693084" y="80553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692345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447880" y="1577294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1676123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83806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-1" y="157442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 flipH="1" flipV="1">
                <a:off x="1589574" y="498887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5" name="Shape 365"/>
            <p:cNvSpPr/>
            <p:nvPr/>
          </p:nvSpPr>
          <p:spPr>
            <a:xfrm flipH="1">
              <a:off x="1949389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056386" y="1251047"/>
              <a:ext cx="746098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flipH="1">
              <a:off x="297763" y="1287725"/>
              <a:ext cx="777636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226450" y="2500089"/>
            <a:ext cx="3150183" cy="2071744"/>
            <a:chOff x="0" y="0"/>
            <a:chExt cx="3150181" cy="2071743"/>
          </a:xfrm>
        </p:grpSpPr>
        <p:grpSp>
          <p:nvGrpSpPr>
            <p:cNvPr id="379" name="Group 379"/>
            <p:cNvGrpSpPr/>
            <p:nvPr/>
          </p:nvGrpSpPr>
          <p:grpSpPr>
            <a:xfrm>
              <a:off x="-1" y="-1"/>
              <a:ext cx="3150183" cy="2071744"/>
              <a:chOff x="0" y="0"/>
              <a:chExt cx="3150181" cy="2071743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1235118" y="0"/>
                <a:ext cx="702303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1693084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692345" y="805537"/>
                <a:ext cx="702302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447879" y="1577294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1676123" y="1574427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83806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1" y="1574427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 flipH="1" flipV="1">
                <a:off x="1589573" y="498887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0" name="Shape 380"/>
            <p:cNvSpPr/>
            <p:nvPr/>
          </p:nvSpPr>
          <p:spPr>
            <a:xfrm flipH="1">
              <a:off x="1949388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056386" y="1251047"/>
              <a:ext cx="746098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 flipH="1">
              <a:off x="297763" y="1287725"/>
              <a:ext cx="777637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8252351" y="2565968"/>
            <a:ext cx="3150182" cy="2071744"/>
            <a:chOff x="0" y="0"/>
            <a:chExt cx="3150181" cy="2071742"/>
          </a:xfrm>
        </p:grpSpPr>
        <p:grpSp>
          <p:nvGrpSpPr>
            <p:cNvPr id="394" name="Group 394"/>
            <p:cNvGrpSpPr/>
            <p:nvPr/>
          </p:nvGrpSpPr>
          <p:grpSpPr>
            <a:xfrm>
              <a:off x="-1" y="0"/>
              <a:ext cx="3150183" cy="2071743"/>
              <a:chOff x="0" y="0"/>
              <a:chExt cx="3150181" cy="2071742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1235118" y="0"/>
                <a:ext cx="702303" cy="494449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1693084" y="805536"/>
                <a:ext cx="702302" cy="494451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692345" y="805536"/>
                <a:ext cx="702302" cy="494451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447879" y="1577293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1676123" y="1574426"/>
                <a:ext cx="702302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838061" y="1574426"/>
                <a:ext cx="702303" cy="494450"/>
              </a:xfrm>
              <a:prstGeom prst="roundRect">
                <a:avLst>
                  <a:gd name="adj" fmla="val 18304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635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1" y="1574426"/>
                <a:ext cx="702303" cy="494450"/>
              </a:xfrm>
              <a:prstGeom prst="roundRect">
                <a:avLst>
                  <a:gd name="adj" fmla="val 18304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 flipH="1" flipV="1">
                <a:off x="1589573" y="498886"/>
                <a:ext cx="378501" cy="37850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5" name="Shape 395"/>
            <p:cNvSpPr/>
            <p:nvPr/>
          </p:nvSpPr>
          <p:spPr>
            <a:xfrm flipH="1">
              <a:off x="1949388" y="1276496"/>
              <a:ext cx="114523" cy="3089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056385" y="1251047"/>
              <a:ext cx="746099" cy="35981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103819" y="1286892"/>
              <a:ext cx="113644" cy="28812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 flipH="1">
              <a:off x="297763" y="1287725"/>
              <a:ext cx="777636" cy="25947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1229020" y="525073"/>
              <a:ext cx="304867" cy="30486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538934" y="5684487"/>
            <a:ext cx="11164931" cy="871418"/>
            <a:chOff x="-1" y="0"/>
            <a:chExt cx="11164930" cy="871416"/>
          </a:xfrm>
        </p:grpSpPr>
        <p:sp>
          <p:nvSpPr>
            <p:cNvPr id="401" name="Shape 401"/>
            <p:cNvSpPr/>
            <p:nvPr/>
          </p:nvSpPr>
          <p:spPr>
            <a:xfrm>
              <a:off x="-2" y="0"/>
              <a:ext cx="11164931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-2" y="73757"/>
              <a:ext cx="11164931" cy="72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40000"/>
                </a:lnSpc>
                <a:spcBef>
                  <a:spcPts val="1000"/>
                </a:spcBef>
              </a:pPr>
              <a:r>
                <a:t>VirtualDOMの変化の差分を算出し、その対応部分のDOMを変化させます。</a:t>
              </a:r>
            </a:p>
            <a:p>
              <a:pPr>
                <a:lnSpc>
                  <a:spcPct val="40000"/>
                </a:lnSpc>
                <a:spcBef>
                  <a:spcPts val="1000"/>
                </a:spcBef>
              </a:pPr>
              <a:r>
                <a:t>そうすることで最小限のDOMの操作でページを変化させることが可能になります。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t>VirtualDOM - ReactによるVirtualDOMの利用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537632" y="1164631"/>
            <a:ext cx="11164934" cy="871419"/>
            <a:chOff x="-1" y="0"/>
            <a:chExt cx="11164932" cy="871417"/>
          </a:xfrm>
        </p:grpSpPr>
        <p:sp>
          <p:nvSpPr>
            <p:cNvPr id="347" name="Shape 347"/>
            <p:cNvSpPr/>
            <p:nvPr/>
          </p:nvSpPr>
          <p:spPr>
            <a:xfrm>
              <a:off x="-1" y="0"/>
              <a:ext cx="11164932" cy="871417"/>
            </a:xfrm>
            <a:prstGeom prst="rect">
              <a:avLst/>
            </a:prstGeom>
            <a:solidFill>
              <a:srgbClr val="DEEBF7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000"/>
              </a:pPr>
              <a:r>
                <a:rPr lang="en-US" altLang="ja-JP" dirty="0" err="1"/>
                <a:t>ReactDOM.render</a:t>
              </a:r>
              <a:r>
                <a:rPr lang="ja-JP" altLang="en-US" dirty="0"/>
                <a:t>を使うことで</a:t>
              </a:r>
              <a:r>
                <a:rPr lang="en-US" altLang="ja-JP" dirty="0"/>
                <a:t>HTML</a:t>
              </a:r>
              <a:r>
                <a:rPr lang="ja-JP" altLang="en-US" dirty="0"/>
                <a:t>の決められた箇所に</a:t>
              </a:r>
              <a:r>
                <a:rPr lang="en-US" altLang="ja-JP" dirty="0"/>
                <a:t>DOM</a:t>
              </a:r>
              <a:r>
                <a:rPr lang="ja-JP" altLang="en-US" dirty="0"/>
                <a:t>ツリーを出力できます。 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-1" y="264893"/>
              <a:ext cx="11164932" cy="341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</a:lvl1pPr>
            </a:lstStyle>
            <a:p>
              <a:endParaRPr dirty="0"/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8" y="2300944"/>
            <a:ext cx="5140792" cy="1820032"/>
          </a:xfrm>
          <a:prstGeom prst="rect">
            <a:avLst/>
          </a:prstGeom>
        </p:spPr>
      </p:pic>
      <p:sp>
        <p:nvSpPr>
          <p:cNvPr id="63" name="フローチャート: 処理 62"/>
          <p:cNvSpPr/>
          <p:nvPr/>
        </p:nvSpPr>
        <p:spPr>
          <a:xfrm>
            <a:off x="1662129" y="3598106"/>
            <a:ext cx="3284074" cy="318351"/>
          </a:xfrm>
          <a:prstGeom prst="flowChartProcess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155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180</Words>
  <Application>Microsoft Office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ヒラギノ角ゴ ProN W3</vt:lpstr>
      <vt:lpstr>ヒラギノ角ゴシック W4</vt:lpstr>
      <vt:lpstr>Arial</vt:lpstr>
      <vt:lpstr>Office テーマ</vt:lpstr>
      <vt:lpstr>DOM（document Object Model） - 概要</vt:lpstr>
      <vt:lpstr>VirtualDOM - 概要</vt:lpstr>
      <vt:lpstr>VirtualDOM - ReactによるVirtualDOMの利用</vt:lpstr>
      <vt:lpstr>VirtualDOM - ReactによるVirtualDOMの利用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DOM（document Object Model） - 概要</dc:title>
  <cp:lastModifiedBy>systemi</cp:lastModifiedBy>
  <cp:revision>5</cp:revision>
  <dcterms:modified xsi:type="dcterms:W3CDTF">2019-01-17T04:18:34Z</dcterms:modified>
</cp:coreProperties>
</file>