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40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754190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游ゴシック"/>
      </a:defRPr>
    </a:lvl1pPr>
    <a:lvl2pPr indent="228600" latinLnBrk="0">
      <a:defRPr sz="1200">
        <a:latin typeface="+mj-lt"/>
        <a:ea typeface="+mj-ea"/>
        <a:cs typeface="+mj-cs"/>
        <a:sym typeface="游ゴシック"/>
      </a:defRPr>
    </a:lvl2pPr>
    <a:lvl3pPr indent="457200" latinLnBrk="0">
      <a:defRPr sz="1200">
        <a:latin typeface="+mj-lt"/>
        <a:ea typeface="+mj-ea"/>
        <a:cs typeface="+mj-cs"/>
        <a:sym typeface="游ゴシック"/>
      </a:defRPr>
    </a:lvl3pPr>
    <a:lvl4pPr indent="685800" latinLnBrk="0">
      <a:defRPr sz="1200">
        <a:latin typeface="+mj-lt"/>
        <a:ea typeface="+mj-ea"/>
        <a:cs typeface="+mj-cs"/>
        <a:sym typeface="游ゴシック"/>
      </a:defRPr>
    </a:lvl4pPr>
    <a:lvl5pPr indent="914400" latinLnBrk="0">
      <a:defRPr sz="1200">
        <a:latin typeface="+mj-lt"/>
        <a:ea typeface="+mj-ea"/>
        <a:cs typeface="+mj-cs"/>
        <a:sym typeface="游ゴシック"/>
      </a:defRPr>
    </a:lvl5pPr>
    <a:lvl6pPr indent="1143000" latinLnBrk="0">
      <a:defRPr sz="1200">
        <a:latin typeface="+mj-lt"/>
        <a:ea typeface="+mj-ea"/>
        <a:cs typeface="+mj-cs"/>
        <a:sym typeface="游ゴシック"/>
      </a:defRPr>
    </a:lvl6pPr>
    <a:lvl7pPr indent="1371600" latinLnBrk="0">
      <a:defRPr sz="1200">
        <a:latin typeface="+mj-lt"/>
        <a:ea typeface="+mj-ea"/>
        <a:cs typeface="+mj-cs"/>
        <a:sym typeface="游ゴシック"/>
      </a:defRPr>
    </a:lvl7pPr>
    <a:lvl8pPr indent="1600200" latinLnBrk="0">
      <a:defRPr sz="1200">
        <a:latin typeface="+mj-lt"/>
        <a:ea typeface="+mj-ea"/>
        <a:cs typeface="+mj-cs"/>
        <a:sym typeface="游ゴシック"/>
      </a:defRPr>
    </a:lvl8pPr>
    <a:lvl9pPr indent="1828800" latinLnBrk="0">
      <a:defRPr sz="1200">
        <a:latin typeface="+mj-lt"/>
        <a:ea typeface="+mj-ea"/>
        <a:cs typeface="+mj-cs"/>
        <a:sym typeface="游ゴシック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37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97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2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492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/>
          </a:p>
        </p:txBody>
      </p:sp>
      <p:sp>
        <p:nvSpPr>
          <p:cNvPr id="1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1524000" y="1668382"/>
            <a:ext cx="9144000" cy="132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Reactを用いたスマホアプリケーション開発入門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株式会社システムアイ</a:t>
            </a:r>
          </a:p>
        </p:txBody>
      </p:sp>
      <p:pic>
        <p:nvPicPr>
          <p:cNvPr id="2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 descr="image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6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タイトルテキスト"/>
          <p:cNvSpPr txBox="1"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本文レベル1…"/>
          <p:cNvSpPr txBox="1"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19100" y="3415337"/>
            <a:ext cx="5383464" cy="327567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Learn the </a:t>
            </a:r>
            <a:r>
              <a:rPr lang="en-US" altLang="ja-JP" dirty="0" smtClean="0"/>
              <a:t>Basic</a:t>
            </a:r>
            <a:r>
              <a:rPr lang="ja-JP" altLang="en-US" dirty="0" smtClean="0"/>
              <a:t>①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React Nativeではすでに用意されている標準コンポーネントを使用できます。 </a:t>
            </a:r>
          </a:p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標準コンポーネントを使えばAndroid向けとiOS向けに自動でネイティブコードに展開してくれます。</a:t>
            </a:r>
          </a:p>
        </p:txBody>
      </p:sp>
      <p:sp>
        <p:nvSpPr>
          <p:cNvPr id="85" name="Shape 85"/>
          <p:cNvSpPr/>
          <p:nvPr/>
        </p:nvSpPr>
        <p:spPr>
          <a:xfrm>
            <a:off x="355392" y="2408922"/>
            <a:ext cx="24003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コンポーネントの定義</a:t>
            </a:r>
          </a:p>
        </p:txBody>
      </p:sp>
      <p:sp>
        <p:nvSpPr>
          <p:cNvPr id="86" name="Shape 86"/>
          <p:cNvSpPr/>
          <p:nvPr/>
        </p:nvSpPr>
        <p:spPr>
          <a:xfrm>
            <a:off x="670416" y="3865879"/>
            <a:ext cx="4755168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import React from 'react'</a:t>
            </a:r>
          </a:p>
          <a:p>
            <a:endParaRPr dirty="0"/>
          </a:p>
          <a:p>
            <a:r>
              <a:rPr dirty="0"/>
              <a:t>export class App extends </a:t>
            </a:r>
            <a:r>
              <a:rPr dirty="0" err="1"/>
              <a:t>React.Component</a:t>
            </a:r>
            <a:r>
              <a:rPr dirty="0"/>
              <a:t> {</a:t>
            </a:r>
          </a:p>
          <a:p>
            <a:r>
              <a:rPr dirty="0"/>
              <a:t>  render() {</a:t>
            </a:r>
          </a:p>
          <a:p>
            <a:r>
              <a:rPr dirty="0"/>
              <a:t>    &lt;div&gt;App&lt;/div&gt;</a:t>
            </a:r>
          </a:p>
          <a:p>
            <a:r>
              <a:rPr dirty="0"/>
              <a:t>  }</a:t>
            </a:r>
          </a:p>
          <a:p>
            <a:r>
              <a:rPr dirty="0"/>
              <a:t>}</a:t>
            </a:r>
          </a:p>
        </p:txBody>
      </p:sp>
      <p:sp>
        <p:nvSpPr>
          <p:cNvPr id="87" name="Shape 87"/>
          <p:cNvSpPr/>
          <p:nvPr/>
        </p:nvSpPr>
        <p:spPr>
          <a:xfrm>
            <a:off x="423485" y="3415337"/>
            <a:ext cx="951709" cy="387351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>
            <a:lvl1pPr defTabSz="584200">
              <a:defRPr sz="2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React</a:t>
            </a:r>
          </a:p>
        </p:txBody>
      </p:sp>
      <p:sp>
        <p:nvSpPr>
          <p:cNvPr id="88" name="Shape 88"/>
          <p:cNvSpPr/>
          <p:nvPr/>
        </p:nvSpPr>
        <p:spPr>
          <a:xfrm>
            <a:off x="5981700" y="3407409"/>
            <a:ext cx="6019800" cy="32756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098696" y="3837325"/>
            <a:ext cx="5214712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import React </a:t>
            </a:r>
            <a:r>
              <a:rPr lang="en-US" dirty="0"/>
              <a:t>, { Component } </a:t>
            </a:r>
            <a:r>
              <a:rPr dirty="0" smtClean="0"/>
              <a:t>from </a:t>
            </a:r>
            <a:r>
              <a:rPr dirty="0"/>
              <a:t>'react'</a:t>
            </a:r>
          </a:p>
          <a:p>
            <a:r>
              <a:rPr dirty="0"/>
              <a:t>import { </a:t>
            </a:r>
            <a:r>
              <a:rPr dirty="0" smtClean="0"/>
              <a:t>View</a:t>
            </a:r>
            <a:r>
              <a:rPr lang="en-US" dirty="0" smtClean="0"/>
              <a:t>,</a:t>
            </a:r>
            <a:r>
              <a:rPr dirty="0" smtClean="0"/>
              <a:t> Text} </a:t>
            </a:r>
            <a:r>
              <a:rPr dirty="0"/>
              <a:t>from 'react-native'</a:t>
            </a:r>
          </a:p>
          <a:p>
            <a:endParaRPr dirty="0"/>
          </a:p>
          <a:p>
            <a:r>
              <a:rPr dirty="0"/>
              <a:t>export class App extends </a:t>
            </a:r>
            <a:r>
              <a:rPr dirty="0" err="1"/>
              <a:t>React.Component</a:t>
            </a:r>
            <a:r>
              <a:rPr dirty="0"/>
              <a:t> {</a:t>
            </a:r>
          </a:p>
          <a:p>
            <a:r>
              <a:rPr dirty="0"/>
              <a:t>  render() {</a:t>
            </a:r>
          </a:p>
          <a:p>
            <a:r>
              <a:rPr dirty="0"/>
              <a:t>    &lt;View&gt;</a:t>
            </a:r>
          </a:p>
          <a:p>
            <a:r>
              <a:rPr dirty="0"/>
              <a:t>      &lt;Text&gt;App&lt;/Text&gt;</a:t>
            </a:r>
          </a:p>
          <a:p>
            <a:r>
              <a:rPr dirty="0"/>
              <a:t>    &lt;/View&gt;</a:t>
            </a:r>
          </a:p>
          <a:p>
            <a:r>
              <a:rPr dirty="0"/>
              <a:t>  }</a:t>
            </a:r>
          </a:p>
          <a:p>
            <a:r>
              <a:rPr dirty="0"/>
              <a:t>}</a:t>
            </a:r>
          </a:p>
        </p:txBody>
      </p:sp>
      <p:sp>
        <p:nvSpPr>
          <p:cNvPr id="90" name="Shape 90"/>
          <p:cNvSpPr/>
          <p:nvPr/>
        </p:nvSpPr>
        <p:spPr>
          <a:xfrm>
            <a:off x="5986085" y="3407409"/>
            <a:ext cx="1579913" cy="387351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defTabSz="531622">
              <a:defRPr sz="182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b="1" dirty="0"/>
              <a:t>React Native</a:t>
            </a:r>
          </a:p>
        </p:txBody>
      </p:sp>
      <p:sp>
        <p:nvSpPr>
          <p:cNvPr id="91" name="Shape 91"/>
          <p:cNvSpPr/>
          <p:nvPr/>
        </p:nvSpPr>
        <p:spPr>
          <a:xfrm>
            <a:off x="1562100" y="5590770"/>
            <a:ext cx="1863586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HTMLエレメント</a:t>
            </a:r>
          </a:p>
        </p:txBody>
      </p:sp>
      <p:sp>
        <p:nvSpPr>
          <p:cNvPr id="92" name="Shape 92"/>
          <p:cNvSpPr/>
          <p:nvPr/>
        </p:nvSpPr>
        <p:spPr>
          <a:xfrm>
            <a:off x="7378700" y="6060670"/>
            <a:ext cx="3638576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ReactNative用のUIコンポーネント</a:t>
            </a:r>
          </a:p>
        </p:txBody>
      </p:sp>
      <p:sp>
        <p:nvSpPr>
          <p:cNvPr id="93" name="Shape 93"/>
          <p:cNvSpPr/>
          <p:nvPr/>
        </p:nvSpPr>
        <p:spPr>
          <a:xfrm>
            <a:off x="1016000" y="5011017"/>
            <a:ext cx="2044700" cy="338857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477000" y="5207000"/>
            <a:ext cx="2374900" cy="83284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69699" y="2740025"/>
            <a:ext cx="1110340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/>
              <a:t>ReactNativeはHTMLエレメントがReact</a:t>
            </a:r>
            <a:r>
              <a:rPr dirty="0"/>
              <a:t> </a:t>
            </a:r>
            <a:r>
              <a:rPr dirty="0" err="1"/>
              <a:t>Native用のUIコンポーネントになっただけの為、Reactの知識があれば簡単に</a:t>
            </a:r>
            <a:endParaRPr dirty="0"/>
          </a:p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/>
              <a:t>定義できます</a:t>
            </a:r>
            <a:r>
              <a:rPr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4742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41039" y="2518350"/>
            <a:ext cx="6447457" cy="4277674"/>
            <a:chOff x="441039" y="2518350"/>
            <a:chExt cx="6447457" cy="4277674"/>
          </a:xfrm>
        </p:grpSpPr>
        <p:sp>
          <p:nvSpPr>
            <p:cNvPr id="14" name="Shape 120"/>
            <p:cNvSpPr/>
            <p:nvPr/>
          </p:nvSpPr>
          <p:spPr>
            <a:xfrm>
              <a:off x="441039" y="2524811"/>
              <a:ext cx="6374950" cy="4271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500846" y="2518350"/>
              <a:ext cx="638765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endParaRPr lang="en-US" altLang="ja-JP" sz="1200" dirty="0"/>
            </a:p>
          </p:txBody>
        </p:sp>
      </p:grp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</a:t>
            </a:r>
            <a:r>
              <a:rPr dirty="0" smtClean="0"/>
              <a:t>～</a:t>
            </a:r>
            <a:r>
              <a:rPr lang="en-US" altLang="ja-JP" dirty="0"/>
              <a:t>Using a </a:t>
            </a:r>
            <a:r>
              <a:rPr lang="en-US" altLang="ja-JP" dirty="0" err="1"/>
              <a:t>ScrollView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 err="1" smtClean="0">
                <a:sym typeface="ヒラギノ角ゴ ProN W3"/>
              </a:rPr>
              <a:t>ScrollView</a:t>
            </a:r>
            <a:r>
              <a:rPr lang="ja-JP" altLang="en-US" sz="1804" dirty="0" smtClean="0">
                <a:sym typeface="ヒラギノ角ゴ ProN W3"/>
              </a:rPr>
              <a:t>は</a:t>
            </a:r>
            <a:r>
              <a:rPr lang="ja-JP" altLang="en-US" sz="1804" dirty="0">
                <a:sym typeface="ヒラギノ角ゴ ProN W3"/>
              </a:rPr>
              <a:t>複数のコンポーネントとビューをホストすることができ、一般的なスクロールコンテナです</a:t>
            </a:r>
            <a:r>
              <a:rPr lang="ja-JP" altLang="en-US" sz="1804" dirty="0" smtClean="0">
                <a:sym typeface="ヒラギノ角ゴ ProN W3"/>
              </a:rPr>
              <a:t>。</a:t>
            </a:r>
            <a:endParaRPr lang="en-US" altLang="ja-JP" sz="1804" dirty="0" smtClean="0"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 smtClean="0">
                <a:sym typeface="ヒラギノ角ゴ ProN W3"/>
              </a:rPr>
              <a:t>horizontal</a:t>
            </a:r>
            <a:r>
              <a:rPr lang="ja-JP" altLang="en-US" sz="1804" dirty="0" smtClean="0">
                <a:sym typeface="ヒラギノ角ゴ ProN W3"/>
              </a:rPr>
              <a:t>プロパティ</a:t>
            </a:r>
            <a:r>
              <a:rPr lang="ja-JP" altLang="en-US" sz="1804" dirty="0">
                <a:sym typeface="ヒラギノ角ゴ ProN W3"/>
              </a:rPr>
              <a:t>を設定することによって）垂直方向と水平方向の両方にスクロールできます。</a:t>
            </a:r>
            <a:endParaRPr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5486455" y="2524811"/>
            <a:ext cx="1950665" cy="824462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7635"/>
                <a:gd name="adj2" fmla="val -1880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3245" y="2268102"/>
              <a:ext cx="96976" cy="164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16" name="Shape 102"/>
          <p:cNvSpPr/>
          <p:nvPr/>
        </p:nvSpPr>
        <p:spPr>
          <a:xfrm>
            <a:off x="5598063" y="2668446"/>
            <a:ext cx="128977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/>
              <a:t>①</a:t>
            </a:r>
            <a:r>
              <a:rPr lang="en-US" altLang="ja-JP" sz="1400" dirty="0" err="1" smtClean="0"/>
              <a:t>ScrollView</a:t>
            </a:r>
            <a:r>
              <a:rPr lang="ja-JP" altLang="en-US" sz="1400" dirty="0" smtClean="0"/>
              <a:t>を</a:t>
            </a:r>
            <a:endParaRPr lang="en-US" altLang="ja-JP" sz="1400" dirty="0" smtClean="0"/>
          </a:p>
          <a:p>
            <a:pPr>
              <a:defRPr sz="1600"/>
            </a:pPr>
            <a:r>
              <a:rPr lang="ja-JP" altLang="en-US" sz="1400" dirty="0"/>
              <a:t> </a:t>
            </a:r>
            <a:r>
              <a:rPr lang="ja-JP" altLang="en-US" sz="1400" dirty="0" smtClean="0"/>
              <a:t>  </a:t>
            </a:r>
            <a:r>
              <a:rPr lang="ja-JP" altLang="en-US" sz="1400" dirty="0" smtClean="0"/>
              <a:t>インポート</a:t>
            </a:r>
            <a:endParaRPr lang="en-US" altLang="ja-JP" sz="14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544556" y="3548052"/>
            <a:ext cx="3343440" cy="2084654"/>
            <a:chOff x="5638866" y="2677214"/>
            <a:chExt cx="2617537" cy="1120208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38866" y="2677214"/>
              <a:ext cx="2617537" cy="824464"/>
              <a:chOff x="6807200" y="2118020"/>
              <a:chExt cx="6583283" cy="1204948"/>
            </a:xfrm>
          </p:grpSpPr>
          <p:sp>
            <p:nvSpPr>
              <p:cNvPr id="18" name="角丸四角形吹き出し 17"/>
              <p:cNvSpPr/>
              <p:nvPr/>
            </p:nvSpPr>
            <p:spPr>
              <a:xfrm>
                <a:off x="6807200" y="2118020"/>
                <a:ext cx="6583283" cy="1204948"/>
              </a:xfrm>
              <a:prstGeom prst="wedgeRoundRectCallout">
                <a:avLst>
                  <a:gd name="adj1" fmla="val -57635"/>
                  <a:gd name="adj2" fmla="val -18807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19" name="Shape 102"/>
              <p:cNvSpPr/>
              <p:nvPr/>
            </p:nvSpPr>
            <p:spPr>
              <a:xfrm>
                <a:off x="7103245" y="2268102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0" name="Shape 102"/>
            <p:cNvSpPr/>
            <p:nvPr/>
          </p:nvSpPr>
          <p:spPr>
            <a:xfrm>
              <a:off x="5750463" y="2820846"/>
              <a:ext cx="2426303" cy="976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 smtClean="0"/>
                <a:t>②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ScrollView</a:t>
              </a:r>
              <a:r>
                <a:rPr lang="ja-JP" altLang="en-US" sz="1400" dirty="0" smtClean="0"/>
                <a:t>を設置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en-US" altLang="ja-JP" sz="1400" dirty="0"/>
                <a:t>※horizontal</a:t>
              </a:r>
              <a:r>
                <a:rPr lang="ja-JP" altLang="en-US" sz="1400" dirty="0"/>
                <a:t>プロパティで</a:t>
              </a:r>
              <a:endParaRPr lang="en-US" altLang="ja-JP" sz="1400" dirty="0"/>
            </a:p>
            <a:p>
              <a:pPr>
                <a:defRPr sz="1600"/>
              </a:pPr>
              <a:r>
                <a:rPr lang="en-US" altLang="ja-JP" sz="1400" dirty="0"/>
                <a:t>true</a:t>
              </a:r>
              <a:r>
                <a:rPr lang="ja-JP" altLang="en-US" sz="1400" dirty="0"/>
                <a:t>を指定すると横の</a:t>
              </a:r>
              <a:r>
                <a:rPr lang="ja-JP" altLang="en-US" sz="1400" dirty="0" smtClean="0"/>
                <a:t>スク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ja-JP" altLang="en-US" sz="1400" dirty="0" smtClean="0"/>
                <a:t>ロールバー</a:t>
              </a:r>
              <a:r>
                <a:rPr lang="ja-JP" altLang="en-US" sz="1400" dirty="0"/>
                <a:t>が表示されます。</a:t>
              </a:r>
              <a:endParaRPr lang="en-US" altLang="ja-JP" sz="1400" dirty="0"/>
            </a:p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3598" y="2624246"/>
            <a:ext cx="4896529" cy="3508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ja-JP" sz="1200" dirty="0" smtClean="0"/>
              <a:t>import React, { Component } from 'react';</a:t>
            </a:r>
          </a:p>
          <a:p>
            <a:r>
              <a:rPr lang="en-US" altLang="ja-JP" sz="1200" dirty="0" smtClean="0"/>
              <a:t>import {</a:t>
            </a:r>
            <a:r>
              <a:rPr lang="en-US" altLang="ja-JP" sz="1200" dirty="0" err="1" smtClean="0"/>
              <a:t>ScrollView</a:t>
            </a:r>
            <a:r>
              <a:rPr lang="en-US" altLang="ja-JP" sz="1200" dirty="0" smtClean="0"/>
              <a:t>, Image, Text } from 'react-native';</a:t>
            </a:r>
          </a:p>
          <a:p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export default class App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extends Component {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render() {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return (</a:t>
            </a:r>
          </a:p>
          <a:p>
            <a:pPr lvl="1"/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</a:t>
            </a:r>
            <a:r>
              <a:rPr lang="en-US" altLang="ja-JP" sz="1200" dirty="0" err="1" smtClean="0"/>
              <a:t>ScrollView</a:t>
            </a:r>
            <a:r>
              <a:rPr lang="en-US" altLang="ja-JP" sz="1200" dirty="0" smtClean="0"/>
              <a:t> horizontal={true}&gt;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style={{fontSize:96}}&gt;Scroll me </a:t>
            </a:r>
            <a:r>
              <a:rPr lang="en-US" altLang="ja-JP" sz="1200" dirty="0" err="1" smtClean="0"/>
              <a:t>plz</a:t>
            </a:r>
            <a:r>
              <a:rPr lang="en-US" altLang="ja-JP" sz="1200" dirty="0" smtClean="0"/>
              <a:t>&lt;/Text&gt;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style={{fontSize:96}}&gt;If you like&lt;/Text&gt;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style={{fontSize:96}}&gt;Scrolling down&lt;/Text&gt;</a:t>
            </a:r>
            <a:r>
              <a:rPr lang="ja-JP" altLang="en-US" sz="1200" dirty="0" smtClean="0"/>
              <a:t>　　　　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style={{fontSize:96}}&gt;What's the best&lt;/Text&gt;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style={{fontSize:96}}&gt;Framework around?&lt;/Text&gt;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style={{fontSize:80}}&gt;React Native&lt;/Text&gt;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&lt;/</a:t>
            </a:r>
            <a:r>
              <a:rPr lang="en-US" altLang="ja-JP" sz="1200" dirty="0" err="1" smtClean="0"/>
              <a:t>ScrollView</a:t>
            </a:r>
            <a:r>
              <a:rPr lang="en-US" altLang="ja-JP" sz="1200" dirty="0" smtClean="0"/>
              <a:t>&gt;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);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}</a:t>
            </a:r>
          </a:p>
          <a:p>
            <a:r>
              <a:rPr lang="en-US" altLang="ja-JP" sz="1200" dirty="0" smtClean="0"/>
              <a:t>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6" name="Shape 118"/>
          <p:cNvSpPr/>
          <p:nvPr/>
        </p:nvSpPr>
        <p:spPr>
          <a:xfrm>
            <a:off x="971137" y="3739146"/>
            <a:ext cx="4368584" cy="156437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999494" y="2820288"/>
            <a:ext cx="845747" cy="25572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5843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 </a:t>
            </a:r>
            <a:r>
              <a:rPr lang="en-US" altLang="ja-JP" dirty="0"/>
              <a:t>Using a </a:t>
            </a:r>
            <a:r>
              <a:rPr lang="en-US" altLang="ja-JP" dirty="0" err="1"/>
              <a:t>ScrollView</a:t>
            </a:r>
            <a:r>
              <a:rPr lang="en-US" altLang="ja-JP" dirty="0"/>
              <a:t> 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6" name="右矢印 5"/>
          <p:cNvSpPr/>
          <p:nvPr/>
        </p:nvSpPr>
        <p:spPr>
          <a:xfrm>
            <a:off x="8869056" y="3840895"/>
            <a:ext cx="711201" cy="417207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eiryo UI"/>
              <a:ea typeface="Meiryo UI"/>
              <a:cs typeface="Meiryo UI"/>
              <a:sym typeface="Meiryo UI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460611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横にスライド</a:t>
            </a:r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823" y="1791037"/>
            <a:ext cx="1975318" cy="409971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532" y="1791037"/>
            <a:ext cx="1981736" cy="4099716"/>
          </a:xfrm>
          <a:prstGeom prst="rect">
            <a:avLst/>
          </a:prstGeom>
        </p:spPr>
      </p:pic>
      <p:sp>
        <p:nvSpPr>
          <p:cNvPr id="10" name="Shape 102"/>
          <p:cNvSpPr/>
          <p:nvPr/>
        </p:nvSpPr>
        <p:spPr>
          <a:xfrm>
            <a:off x="6452371" y="1225254"/>
            <a:ext cx="241668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en-US" dirty="0" smtClean="0"/>
              <a:t>horizontal</a:t>
            </a:r>
            <a:r>
              <a:rPr lang="ja-JP" altLang="en-US" dirty="0" smtClean="0"/>
              <a:t>プロパティ設定</a:t>
            </a:r>
            <a:endParaRPr dirty="0"/>
          </a:p>
        </p:txBody>
      </p:sp>
      <p:sp>
        <p:nvSpPr>
          <p:cNvPr id="11" name="Shape 102"/>
          <p:cNvSpPr/>
          <p:nvPr/>
        </p:nvSpPr>
        <p:spPr>
          <a:xfrm>
            <a:off x="431799" y="1225254"/>
            <a:ext cx="241668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en-US" dirty="0" smtClean="0"/>
              <a:t>horizontal</a:t>
            </a:r>
            <a:r>
              <a:rPr lang="ja-JP" altLang="en-US" dirty="0" smtClean="0"/>
              <a:t>プロパティ無し</a:t>
            </a:r>
            <a:endParaRPr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794177"/>
            <a:ext cx="1987550" cy="4124634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2798220" y="3840895"/>
            <a:ext cx="711201" cy="417207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eiryo UI"/>
              <a:ea typeface="Meiryo UI"/>
              <a:cs typeface="Meiryo UI"/>
              <a:sym typeface="Meiryo UI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389775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縦にスライド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971" y="1791038"/>
            <a:ext cx="2000965" cy="41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988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40381" y="2857282"/>
            <a:ext cx="6447457" cy="3671795"/>
            <a:chOff x="441039" y="2518350"/>
            <a:chExt cx="6447457" cy="4277674"/>
          </a:xfrm>
        </p:grpSpPr>
        <p:sp>
          <p:nvSpPr>
            <p:cNvPr id="14" name="Shape 120"/>
            <p:cNvSpPr/>
            <p:nvPr/>
          </p:nvSpPr>
          <p:spPr>
            <a:xfrm>
              <a:off x="441039" y="2524811"/>
              <a:ext cx="6374950" cy="4271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500846" y="2518350"/>
              <a:ext cx="638765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endParaRPr lang="en-US" altLang="ja-JP" sz="1200" dirty="0"/>
            </a:p>
          </p:txBody>
        </p:sp>
      </p:grp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</a:t>
            </a:r>
            <a:r>
              <a:rPr dirty="0" smtClean="0"/>
              <a:t>～</a:t>
            </a:r>
            <a:r>
              <a:rPr lang="en-US" altLang="ja-JP" sz="2200" b="1" dirty="0"/>
              <a:t>Using List Views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sym typeface="ヒラギノ角ゴ ProN W3"/>
              </a:rPr>
              <a:t>データ</a:t>
            </a:r>
            <a:r>
              <a:rPr lang="ja-JP" altLang="en-US" sz="1804" dirty="0">
                <a:sym typeface="ヒラギノ角ゴ ProN W3"/>
              </a:rPr>
              <a:t>のリストを提示するため</a:t>
            </a:r>
            <a:r>
              <a:rPr lang="ja-JP" altLang="en-US" sz="1804" dirty="0" smtClean="0">
                <a:sym typeface="ヒラギノ角ゴ ProN W3"/>
              </a:rPr>
              <a:t>のコンポーネントが提供されています。通常下記のどちらかを使用します。</a:t>
            </a:r>
            <a:endParaRPr lang="en-US" altLang="ja-JP" sz="1804" dirty="0" smtClean="0"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sym typeface="ヒラギノ角ゴ ProN W3"/>
              </a:rPr>
              <a:t>・</a:t>
            </a:r>
            <a:r>
              <a:rPr lang="en-US" altLang="ja-JP" sz="1804" dirty="0" err="1" smtClean="0">
                <a:sym typeface="ヒラギノ角ゴ ProN W3"/>
              </a:rPr>
              <a:t>FlatList</a:t>
            </a:r>
            <a:endParaRPr lang="en-US" altLang="ja-JP" sz="1804" dirty="0" smtClean="0"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sym typeface="ヒラギノ角ゴ ProN W3"/>
              </a:rPr>
              <a:t>・</a:t>
            </a:r>
            <a:r>
              <a:rPr lang="en-US" altLang="ja-JP" sz="1804" dirty="0" err="1" smtClean="0">
                <a:sym typeface="ヒラギノ角ゴ ProN W3"/>
              </a:rPr>
              <a:t>SectionList</a:t>
            </a:r>
            <a:endParaRPr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5486455" y="3005565"/>
            <a:ext cx="1950665" cy="824462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7635"/>
                <a:gd name="adj2" fmla="val -1880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3244" y="2268102"/>
              <a:ext cx="96977" cy="164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16" name="Shape 102"/>
          <p:cNvSpPr/>
          <p:nvPr/>
        </p:nvSpPr>
        <p:spPr>
          <a:xfrm>
            <a:off x="5598063" y="3149200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endParaRPr lang="en-US" altLang="ja-JP" sz="14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544542" y="4028799"/>
            <a:ext cx="3343426" cy="1534281"/>
            <a:chOff x="5638855" y="2677209"/>
            <a:chExt cx="2617526" cy="824461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38855" y="2677209"/>
              <a:ext cx="2617526" cy="824461"/>
              <a:chOff x="6807200" y="2118018"/>
              <a:chExt cx="6583283" cy="1204947"/>
            </a:xfrm>
          </p:grpSpPr>
          <p:sp>
            <p:nvSpPr>
              <p:cNvPr id="18" name="角丸四角形吹き出し 17"/>
              <p:cNvSpPr/>
              <p:nvPr/>
            </p:nvSpPr>
            <p:spPr>
              <a:xfrm>
                <a:off x="6807200" y="2118018"/>
                <a:ext cx="6583283" cy="1204947"/>
              </a:xfrm>
              <a:prstGeom prst="wedgeRoundRectCallout">
                <a:avLst>
                  <a:gd name="adj1" fmla="val -57635"/>
                  <a:gd name="adj2" fmla="val -18807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19" name="Shape 102"/>
              <p:cNvSpPr/>
              <p:nvPr/>
            </p:nvSpPr>
            <p:spPr>
              <a:xfrm>
                <a:off x="7103245" y="2268100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0" name="Shape 102"/>
            <p:cNvSpPr/>
            <p:nvPr/>
          </p:nvSpPr>
          <p:spPr>
            <a:xfrm>
              <a:off x="5750463" y="2820845"/>
              <a:ext cx="72336" cy="1653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3369" y="2879604"/>
            <a:ext cx="6023773" cy="46166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ja-JP" sz="1200" dirty="0"/>
              <a:t>import React, { Component } from 'react';</a:t>
            </a:r>
          </a:p>
          <a:p>
            <a:r>
              <a:rPr lang="en-US" altLang="ja-JP" sz="1200" dirty="0"/>
              <a:t>import { Registry, </a:t>
            </a:r>
            <a:r>
              <a:rPr lang="en-US" altLang="ja-JP" sz="1200" dirty="0" err="1"/>
              <a:t>FlatList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StyleSheet</a:t>
            </a:r>
            <a:r>
              <a:rPr lang="en-US" altLang="ja-JP" sz="1200" dirty="0"/>
              <a:t>, Text, View } from 'react-native';</a:t>
            </a:r>
          </a:p>
          <a:p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export default class </a:t>
            </a:r>
            <a:r>
              <a:rPr lang="en-US" altLang="ja-JP" sz="1200" dirty="0" err="1"/>
              <a:t>FlatListBasics</a:t>
            </a:r>
            <a:r>
              <a:rPr lang="en-US" altLang="ja-JP" sz="1200" dirty="0"/>
              <a:t> extends Component {</a:t>
            </a:r>
          </a:p>
          <a:p>
            <a:r>
              <a:rPr lang="en-US" altLang="ja-JP" sz="1200" dirty="0"/>
              <a:t>render() {</a:t>
            </a:r>
          </a:p>
          <a:p>
            <a:r>
              <a:rPr lang="en-US" altLang="ja-JP" sz="1200" dirty="0"/>
              <a:t>return (</a:t>
            </a:r>
          </a:p>
          <a:p>
            <a:r>
              <a:rPr lang="en-US" altLang="ja-JP" sz="1200" dirty="0"/>
              <a:t>&lt;View style={</a:t>
            </a:r>
            <a:r>
              <a:rPr lang="en-US" altLang="ja-JP" sz="1200" dirty="0" err="1"/>
              <a:t>styles.container</a:t>
            </a:r>
            <a:r>
              <a:rPr lang="en-US" altLang="ja-JP" sz="1200" dirty="0"/>
              <a:t>}&gt;</a:t>
            </a:r>
          </a:p>
          <a:p>
            <a:r>
              <a:rPr lang="en-US" altLang="ja-JP" sz="1200" dirty="0"/>
              <a:t>&lt;</a:t>
            </a:r>
            <a:r>
              <a:rPr lang="en-US" altLang="ja-JP" sz="1200" dirty="0" err="1"/>
              <a:t>FlatList</a:t>
            </a:r>
            <a:endParaRPr lang="en-US" altLang="ja-JP" sz="1200" dirty="0"/>
          </a:p>
          <a:p>
            <a:r>
              <a:rPr lang="en-US" altLang="ja-JP" sz="1200" dirty="0"/>
              <a:t>data={[</a:t>
            </a:r>
          </a:p>
          <a:p>
            <a:r>
              <a:rPr lang="en-US" altLang="ja-JP" sz="1200" dirty="0"/>
              <a:t>{key: 'Devin'},</a:t>
            </a:r>
          </a:p>
          <a:p>
            <a:r>
              <a:rPr lang="en-US" altLang="ja-JP" sz="1200" dirty="0"/>
              <a:t>{key: 'Jackson'},</a:t>
            </a:r>
          </a:p>
          <a:p>
            <a:r>
              <a:rPr lang="en-US" altLang="ja-JP" sz="1200" dirty="0"/>
              <a:t>{key: 'James'},</a:t>
            </a:r>
          </a:p>
          <a:p>
            <a:r>
              <a:rPr lang="en-US" altLang="ja-JP" sz="1200" dirty="0"/>
              <a:t>{key: 'Joel</a:t>
            </a:r>
            <a:r>
              <a:rPr lang="en-US" altLang="ja-JP" sz="1200" dirty="0" smtClean="0"/>
              <a:t>'},</a:t>
            </a:r>
          </a:p>
          <a:p>
            <a:r>
              <a:rPr lang="en-US" altLang="ja-JP" sz="1200" dirty="0" smtClean="0"/>
              <a:t>{key: 'John'},</a:t>
            </a:r>
          </a:p>
          <a:p>
            <a:r>
              <a:rPr lang="en-US" altLang="ja-JP" sz="1200" dirty="0" smtClean="0"/>
              <a:t>]}</a:t>
            </a:r>
          </a:p>
          <a:p>
            <a:r>
              <a:rPr lang="en-US" altLang="ja-JP" sz="1200" dirty="0" err="1" smtClean="0"/>
              <a:t>renderItem</a:t>
            </a:r>
            <a:r>
              <a:rPr lang="en-US" altLang="ja-JP" sz="1200" dirty="0"/>
              <a:t>={({item}) =&gt; &lt;Text style={</a:t>
            </a:r>
            <a:r>
              <a:rPr lang="en-US" altLang="ja-JP" sz="1200" dirty="0" err="1"/>
              <a:t>styles.item</a:t>
            </a:r>
            <a:r>
              <a:rPr lang="en-US" altLang="ja-JP" sz="1200" dirty="0"/>
              <a:t>}&gt;{</a:t>
            </a:r>
            <a:r>
              <a:rPr lang="en-US" altLang="ja-JP" sz="1200" dirty="0" err="1"/>
              <a:t>item.key</a:t>
            </a:r>
            <a:r>
              <a:rPr lang="en-US" altLang="ja-JP" sz="1200" dirty="0"/>
              <a:t>}&lt;/Text&gt;}</a:t>
            </a:r>
          </a:p>
          <a:p>
            <a:r>
              <a:rPr lang="en-US" altLang="ja-JP" sz="1200" dirty="0"/>
              <a:t>/&gt;</a:t>
            </a:r>
          </a:p>
          <a:p>
            <a:r>
              <a:rPr lang="en-US" altLang="ja-JP" sz="1200" dirty="0"/>
              <a:t>&lt;/View&gt;</a:t>
            </a:r>
          </a:p>
          <a:p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2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6" name="Shape 118"/>
          <p:cNvSpPr/>
          <p:nvPr/>
        </p:nvSpPr>
        <p:spPr>
          <a:xfrm>
            <a:off x="500188" y="4028799"/>
            <a:ext cx="4906516" cy="2194201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467415" y="3036548"/>
            <a:ext cx="845747" cy="25572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3485" y="2249164"/>
            <a:ext cx="9787291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err="1" smtClean="0"/>
              <a:t>FlatList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項目</a:t>
            </a:r>
            <a:r>
              <a:rPr lang="ja-JP" altLang="en-US" dirty="0"/>
              <a:t>の数が時間の経過とともに変化する可能性がある長いデータのリストに適しています。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31225185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3-2．React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Nativeの基礎知識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～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レイアウト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</a:p>
        </p:txBody>
      </p:sp>
      <p:sp>
        <p:nvSpPr>
          <p:cNvPr id="134" name="四角形"/>
          <p:cNvSpPr/>
          <p:nvPr/>
        </p:nvSpPr>
        <p:spPr>
          <a:xfrm>
            <a:off x="914400" y="1879600"/>
            <a:ext cx="2512963" cy="457135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スマートフォンのレイアウトは大きく３つの領域に分かれます。"/>
          <p:cNvSpPr txBox="1"/>
          <p:nvPr/>
        </p:nvSpPr>
        <p:spPr>
          <a:xfrm>
            <a:off x="577089" y="1211581"/>
            <a:ext cx="54287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スマートフォンのレイアウトは大きく３つの領域に分かれます。</a:t>
            </a:r>
          </a:p>
        </p:txBody>
      </p:sp>
      <p:sp>
        <p:nvSpPr>
          <p:cNvPr id="136" name="ステータスバー"/>
          <p:cNvSpPr/>
          <p:nvPr/>
        </p:nvSpPr>
        <p:spPr>
          <a:xfrm>
            <a:off x="926851" y="1873250"/>
            <a:ext cx="2488060" cy="307338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defTabSz="584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ステータスバー</a:t>
            </a:r>
          </a:p>
        </p:txBody>
      </p:sp>
      <p:sp>
        <p:nvSpPr>
          <p:cNvPr id="137" name="ヘッダー"/>
          <p:cNvSpPr/>
          <p:nvPr/>
        </p:nvSpPr>
        <p:spPr>
          <a:xfrm>
            <a:off x="926851" y="2178050"/>
            <a:ext cx="2488060" cy="523875"/>
          </a:xfrm>
          <a:prstGeom prst="rect">
            <a:avLst/>
          </a:prstGeom>
          <a:gradFill>
            <a:gsLst>
              <a:gs pos="0">
                <a:schemeClr val="accent4">
                  <a:hueOff val="-617933"/>
                  <a:lumOff val="36487"/>
                </a:schemeClr>
              </a:gs>
              <a:gs pos="35000">
                <a:srgbClr val="FFEACF"/>
              </a:gs>
              <a:gs pos="100000">
                <a:schemeClr val="accent4">
                  <a:hueOff val="-742744"/>
                  <a:lumOff val="46439"/>
                </a:schemeClr>
              </a:gs>
            </a:gsLst>
            <a:lin ang="16200000"/>
          </a:gradFill>
          <a:ln>
            <a:solidFill>
              <a:srgbClr val="F9BC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>
              <a:defRPr sz="13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ヘッダー</a:t>
            </a:r>
          </a:p>
        </p:txBody>
      </p:sp>
      <p:sp>
        <p:nvSpPr>
          <p:cNvPr id="138" name="アプリ本体"/>
          <p:cNvSpPr/>
          <p:nvPr/>
        </p:nvSpPr>
        <p:spPr>
          <a:xfrm>
            <a:off x="926851" y="2711450"/>
            <a:ext cx="2488060" cy="3740406"/>
          </a:xfrm>
          <a:prstGeom prst="rect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アプリ本体</a:t>
            </a:r>
          </a:p>
        </p:txBody>
      </p:sp>
      <p:sp>
        <p:nvSpPr>
          <p:cNvPr id="139" name="楕円"/>
          <p:cNvSpPr/>
          <p:nvPr/>
        </p:nvSpPr>
        <p:spPr>
          <a:xfrm>
            <a:off x="3194992" y="1946026"/>
            <a:ext cx="183208" cy="161785"/>
          </a:xfrm>
          <a:prstGeom prst="ellipse">
            <a:avLst/>
          </a:prstGeom>
          <a:gradFill>
            <a:gsLst>
              <a:gs pos="0">
                <a:srgbClr val="316DD7"/>
              </a:gs>
              <a:gs pos="100000">
                <a:schemeClr val="accent5">
                  <a:hueOff val="400173"/>
                  <a:satOff val="47967"/>
                  <a:lumOff val="30281"/>
                </a:schemeClr>
              </a:gs>
            </a:gsLst>
            <a:lin ang="16200000"/>
          </a:gradFill>
          <a:ln>
            <a:solidFill>
              <a:srgbClr val="3F6EC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楕円"/>
          <p:cNvSpPr/>
          <p:nvPr/>
        </p:nvSpPr>
        <p:spPr>
          <a:xfrm>
            <a:off x="2953692" y="1946026"/>
            <a:ext cx="183208" cy="161785"/>
          </a:xfrm>
          <a:prstGeom prst="ellipse">
            <a:avLst/>
          </a:prstGeom>
          <a:gradFill>
            <a:gsLst>
              <a:gs pos="0">
                <a:srgbClr val="316DD7"/>
              </a:gs>
              <a:gs pos="100000">
                <a:schemeClr val="accent5">
                  <a:hueOff val="400173"/>
                  <a:satOff val="47967"/>
                  <a:lumOff val="30281"/>
                </a:schemeClr>
              </a:gs>
            </a:gsLst>
            <a:lin ang="16200000"/>
          </a:gradFill>
          <a:ln>
            <a:solidFill>
              <a:srgbClr val="3F6EC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41" name="表"/>
          <p:cNvGraphicFramePr/>
          <p:nvPr>
            <p:extLst>
              <p:ext uri="{D42A27DB-BD31-4B8C-83A1-F6EECF244321}">
                <p14:modId xmlns:p14="http://schemas.microsoft.com/office/powerpoint/2010/main" val="1637422783"/>
              </p:ext>
            </p:extLst>
          </p:nvPr>
        </p:nvGraphicFramePr>
        <p:xfrm>
          <a:off x="4079875" y="2173287"/>
          <a:ext cx="7619057" cy="26331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8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911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rgbClr val="FFFF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領域</a:t>
                      </a:r>
                      <a:endParaRPr sz="1200" b="1" dirty="0">
                        <a:solidFill>
                          <a:srgbClr val="FFFFFF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rgbClr val="FFFF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概要</a:t>
                      </a:r>
                      <a:endParaRPr sz="1200" b="1" dirty="0">
                        <a:solidFill>
                          <a:srgbClr val="FFFFFF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7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ステータスバ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ー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電波などシステム状態などを表示するエリアです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
</a:t>
                      </a: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アプリによって表示内容は変更はできません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14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ヘッダ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ー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アプリの画面にタイトルなどを表示するエリアです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14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アプリ本体</a:t>
                      </a:r>
                      <a:endParaRPr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アプリの本体を表示するエリアです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3-2．React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Nativeの基礎知識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～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レイアウト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</a:p>
        </p:txBody>
      </p:sp>
      <p:sp>
        <p:nvSpPr>
          <p:cNvPr id="144" name="標準のライブラリだけでは、Header部分を作成するのは大変です。…"/>
          <p:cNvSpPr txBox="1"/>
          <p:nvPr/>
        </p:nvSpPr>
        <p:spPr>
          <a:xfrm>
            <a:off x="577088" y="1211581"/>
            <a:ext cx="924707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標準のライブラリだけでは、Header部分を作成するのは大変です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そのため、あらかじめヘッダー部分などUI部品がまとめられたreact-native-elemetsを導入しましょう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45" name="// 導入方法…"/>
          <p:cNvSpPr/>
          <p:nvPr/>
        </p:nvSpPr>
        <p:spPr>
          <a:xfrm>
            <a:off x="571251" y="2155825"/>
            <a:ext cx="8020399" cy="3881694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//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導入方法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react-native-elements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導入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yarn  add  react-native-elements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Or 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npm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react-native-elements —save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icon導入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yarn  add  react-native-vector-icons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Or 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npm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react-native-vector-icons —save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#link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 link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48" name="ステータスバーとヘッダーを作成してみましょう。…"/>
          <p:cNvSpPr txBox="1"/>
          <p:nvPr/>
        </p:nvSpPr>
        <p:spPr>
          <a:xfrm>
            <a:off x="577088" y="1211581"/>
            <a:ext cx="433227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ステータスバーとヘッダーを作成してみましょう。</a:t>
            </a:r>
          </a:p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「App.js」を下記のように書き直してみましょう。</a:t>
            </a:r>
          </a:p>
        </p:txBody>
      </p:sp>
      <p:sp>
        <p:nvSpPr>
          <p:cNvPr id="149" name="import React, {Component} from 'react';…"/>
          <p:cNvSpPr/>
          <p:nvPr/>
        </p:nvSpPr>
        <p:spPr>
          <a:xfrm>
            <a:off x="583951" y="2155825"/>
            <a:ext cx="8020399" cy="3881694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 smtClean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smtClean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  <a:endParaRPr lang="en-US" sz="1200" dirty="0" smtClean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 smtClean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 smtClean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StatusBar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 err="1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sz="1200"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react-native-elements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 err="1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StatusBar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 err="1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light-content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centerComponent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fff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アプリ本体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  <p:pic>
        <p:nvPicPr>
          <p:cNvPr id="150" name="Screenshot_1549699243.png" descr="Screenshot_15496992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1091" y="2294065"/>
            <a:ext cx="2027922" cy="3605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53" name="コンポーネントを複数作成していくと、任意の方向に並べたい場面が出てくると思います。…"/>
          <p:cNvSpPr txBox="1"/>
          <p:nvPr/>
        </p:nvSpPr>
        <p:spPr>
          <a:xfrm>
            <a:off x="577088" y="1211581"/>
            <a:ext cx="790857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コンポーネントを複数作成していくと、任意の方向に並べたい場面が出てくると思います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ReactNativeではcssと似たような形で任意の方向に並べることが可能です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54" name="import React, { Component } from 'react';…"/>
          <p:cNvSpPr/>
          <p:nvPr/>
        </p:nvSpPr>
        <p:spPr>
          <a:xfrm>
            <a:off x="583951" y="2155825"/>
            <a:ext cx="8020399" cy="449918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row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column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5" name="Screenshot_1549714495.png" descr="Screenshot_154971449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4010" y="2187575"/>
            <a:ext cx="2495072" cy="4435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58" name="FlexDirection にRowを指定することで横方向にComponentを配置することが可能となります。"/>
          <p:cNvSpPr txBox="1"/>
          <p:nvPr/>
        </p:nvSpPr>
        <p:spPr>
          <a:xfrm>
            <a:off x="577088" y="1211581"/>
            <a:ext cx="895212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FlexDirection にRowを指定することで横方向にComponentを配置することが可能となります。</a:t>
            </a:r>
          </a:p>
        </p:txBody>
      </p:sp>
      <p:sp>
        <p:nvSpPr>
          <p:cNvPr id="159" name="import React, { Component } from 'react';…"/>
          <p:cNvSpPr/>
          <p:nvPr/>
        </p:nvSpPr>
        <p:spPr>
          <a:xfrm>
            <a:off x="583951" y="2155825"/>
            <a:ext cx="8020399" cy="39834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row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0" name="Screenshot_1549714729.png" descr="Screenshot_15497147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8466" y="2065072"/>
            <a:ext cx="2262147" cy="4021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63" name="FlexDirection にcolunmを指定することで縦方向にComponentを配置することが可能となります。"/>
          <p:cNvSpPr txBox="1"/>
          <p:nvPr/>
        </p:nvSpPr>
        <p:spPr>
          <a:xfrm>
            <a:off x="577088" y="1211581"/>
            <a:ext cx="928555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FlexDirection にcolunmを指定することで縦方向にComponentを配置することが可能となります。</a:t>
            </a:r>
          </a:p>
        </p:txBody>
      </p:sp>
      <p:sp>
        <p:nvSpPr>
          <p:cNvPr id="164" name="import React, { Component } from 'react';…"/>
          <p:cNvSpPr/>
          <p:nvPr/>
        </p:nvSpPr>
        <p:spPr>
          <a:xfrm>
            <a:off x="583951" y="2155825"/>
            <a:ext cx="8020399" cy="39834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column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5" name="Screenshot_1549714784.png" descr="Screenshot_15497147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8546" y="2167648"/>
            <a:ext cx="2262146" cy="4021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68" name="Flexに関するレイアウトについて、もう少し複雑なものを作成していきましょう。"/>
          <p:cNvSpPr txBox="1"/>
          <p:nvPr/>
        </p:nvSpPr>
        <p:spPr>
          <a:xfrm>
            <a:off x="577088" y="1211581"/>
            <a:ext cx="694035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Flexに関するレイアウトについて、もう少し複雑なものを作成していきましょう。</a:t>
            </a:r>
          </a:p>
        </p:txBody>
      </p:sp>
      <p:pic>
        <p:nvPicPr>
          <p:cNvPr id="169" name="Screenshot_1550093655.png" descr="Screenshot_15500936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193" y="1917700"/>
            <a:ext cx="2553172" cy="453897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Flexのサイズを調整することで、コンポーネントの大きさを割合として…"/>
          <p:cNvSpPr txBox="1"/>
          <p:nvPr/>
        </p:nvSpPr>
        <p:spPr>
          <a:xfrm>
            <a:off x="4247388" y="1917700"/>
            <a:ext cx="605550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Flexのサイズを調整することで、コンポーネントの大きさを割合として</a:t>
            </a:r>
          </a:p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設定することが可能となります。</a:t>
            </a:r>
          </a:p>
        </p:txBody>
      </p:sp>
      <p:sp>
        <p:nvSpPr>
          <p:cNvPr id="171" name="flex : 1"/>
          <p:cNvSpPr txBox="1"/>
          <p:nvPr/>
        </p:nvSpPr>
        <p:spPr>
          <a:xfrm>
            <a:off x="323088" y="3901438"/>
            <a:ext cx="6758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 : 1 </a:t>
            </a:r>
          </a:p>
        </p:txBody>
      </p:sp>
      <p:sp>
        <p:nvSpPr>
          <p:cNvPr id="179" name="接続の線"/>
          <p:cNvSpPr/>
          <p:nvPr/>
        </p:nvSpPr>
        <p:spPr>
          <a:xfrm>
            <a:off x="646442" y="2680973"/>
            <a:ext cx="464752" cy="1220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948" y="10166"/>
                  <a:pt x="13148" y="2966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0" name="接続の線"/>
          <p:cNvSpPr/>
          <p:nvPr/>
        </p:nvSpPr>
        <p:spPr>
          <a:xfrm>
            <a:off x="639057" y="4170694"/>
            <a:ext cx="461461" cy="1821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660" y="20906"/>
                  <a:pt x="7460" y="13706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4" name="flex : 1"/>
          <p:cNvSpPr txBox="1"/>
          <p:nvPr/>
        </p:nvSpPr>
        <p:spPr>
          <a:xfrm>
            <a:off x="3256788" y="2898138"/>
            <a:ext cx="6758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 : 1 </a:t>
            </a:r>
          </a:p>
        </p:txBody>
      </p:sp>
      <p:sp>
        <p:nvSpPr>
          <p:cNvPr id="175" name="flex : 2"/>
          <p:cNvSpPr txBox="1"/>
          <p:nvPr/>
        </p:nvSpPr>
        <p:spPr>
          <a:xfrm>
            <a:off x="3256788" y="3723638"/>
            <a:ext cx="6758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 : 2 </a:t>
            </a:r>
          </a:p>
        </p:txBody>
      </p:sp>
      <p:sp>
        <p:nvSpPr>
          <p:cNvPr id="176" name="flex : 3"/>
          <p:cNvSpPr txBox="1"/>
          <p:nvPr/>
        </p:nvSpPr>
        <p:spPr>
          <a:xfrm>
            <a:off x="3256788" y="5189214"/>
            <a:ext cx="62292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 : 3</a:t>
            </a:r>
          </a:p>
        </p:txBody>
      </p:sp>
      <p:sp>
        <p:nvSpPr>
          <p:cNvPr id="177" name="・全体の割合でflex:1を設定します。…"/>
          <p:cNvSpPr txBox="1"/>
          <p:nvPr/>
        </p:nvSpPr>
        <p:spPr>
          <a:xfrm>
            <a:off x="4247389" y="2966719"/>
            <a:ext cx="741865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・全体の割合でflex:1を設定します。</a:t>
            </a:r>
          </a:p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　こうすることで画面全体のサイズを使用可能となる。</a:t>
            </a:r>
          </a:p>
        </p:txBody>
      </p:sp>
      <p:sp>
        <p:nvSpPr>
          <p:cNvPr id="178" name="・そのあとに各コンポーネントに対して、flexを指定していきます。…"/>
          <p:cNvSpPr txBox="1"/>
          <p:nvPr/>
        </p:nvSpPr>
        <p:spPr>
          <a:xfrm>
            <a:off x="4247389" y="3847530"/>
            <a:ext cx="741865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そのあとに各コンポーネントに対して、flexを指定していきます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そうしたら、うまく割合を調整して表示してくれます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</a:t>
            </a:r>
            <a:r>
              <a:rPr lang="en-US" dirty="0" smtClean="0"/>
              <a:t>1</a:t>
            </a:r>
            <a:r>
              <a:rPr dirty="0" smtClean="0"/>
              <a:t>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 smtClean="0"/>
              <a:t>Learn the Basic</a:t>
            </a:r>
            <a:r>
              <a:rPr lang="ja-JP" altLang="en-US" dirty="0" smtClean="0"/>
              <a:t>②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/>
              <a:t>コンポーネントの使い方</a:t>
            </a:r>
            <a:endParaRPr dirty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　①</a:t>
            </a:r>
            <a:r>
              <a:rPr dirty="0" err="1"/>
              <a:t>コンポーネントをインポートする</a:t>
            </a:r>
            <a:r>
              <a:rPr dirty="0"/>
              <a:t>　②</a:t>
            </a:r>
            <a:r>
              <a:rPr dirty="0" err="1"/>
              <a:t>JSX</a:t>
            </a:r>
            <a:r>
              <a:rPr dirty="0" err="1" smtClean="0"/>
              <a:t>で配置する</a:t>
            </a:r>
            <a:endParaRPr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431799" y="2577193"/>
            <a:ext cx="8024695" cy="3275678"/>
            <a:chOff x="538569" y="2970706"/>
            <a:chExt cx="8024695" cy="3275678"/>
          </a:xfrm>
        </p:grpSpPr>
        <p:sp>
          <p:nvSpPr>
            <p:cNvPr id="97" name="Shape 97"/>
            <p:cNvSpPr/>
            <p:nvPr/>
          </p:nvSpPr>
          <p:spPr>
            <a:xfrm>
              <a:off x="538569" y="2970706"/>
              <a:ext cx="8024695" cy="32756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60113" y="2992692"/>
              <a:ext cx="8003151" cy="30777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600" dirty="0"/>
                <a:t>import </a:t>
              </a:r>
              <a:r>
                <a:rPr sz="1600" dirty="0" smtClean="0"/>
                <a:t>React</a:t>
              </a:r>
              <a:r>
                <a:rPr lang="en-US" sz="1600" dirty="0"/>
                <a:t>, { Component } </a:t>
              </a:r>
              <a:r>
                <a:rPr sz="1600" dirty="0" smtClean="0"/>
                <a:t> </a:t>
              </a:r>
              <a:r>
                <a:rPr sz="1600" dirty="0"/>
                <a:t>from 'react'</a:t>
              </a:r>
            </a:p>
            <a:p>
              <a:r>
                <a:rPr sz="1600" dirty="0"/>
                <a:t>import { </a:t>
              </a:r>
              <a:r>
                <a:rPr sz="1600" dirty="0" smtClean="0"/>
                <a:t>View</a:t>
              </a:r>
              <a:r>
                <a:rPr lang="en-US" sz="1600" dirty="0" smtClean="0"/>
                <a:t>,</a:t>
              </a:r>
              <a:r>
                <a:rPr sz="1600" dirty="0" smtClean="0"/>
                <a:t> Text</a:t>
              </a:r>
              <a:r>
                <a:rPr lang="en-US" sz="1600" dirty="0"/>
                <a:t> </a:t>
              </a:r>
              <a:r>
                <a:rPr sz="1600" dirty="0" smtClean="0"/>
                <a:t>} </a:t>
              </a:r>
              <a:r>
                <a:rPr sz="1600" dirty="0"/>
                <a:t>from 'react-native'</a:t>
              </a:r>
            </a:p>
            <a:p>
              <a:endParaRPr sz="1600" dirty="0"/>
            </a:p>
            <a:p>
              <a:r>
                <a:rPr sz="1600" dirty="0"/>
                <a:t>export </a:t>
              </a:r>
              <a:r>
                <a:rPr lang="en-US" sz="1600" dirty="0" smtClean="0"/>
                <a:t>default </a:t>
              </a:r>
              <a:r>
                <a:rPr sz="1600" dirty="0" smtClean="0"/>
                <a:t>class </a:t>
              </a:r>
              <a:r>
                <a:rPr sz="1600" dirty="0"/>
                <a:t>App extends </a:t>
              </a:r>
              <a:r>
                <a:rPr sz="1600" dirty="0" err="1"/>
                <a:t>React.Component</a:t>
              </a:r>
              <a:r>
                <a:rPr sz="1600" dirty="0"/>
                <a:t> {</a:t>
              </a:r>
            </a:p>
            <a:p>
              <a:r>
                <a:rPr lang="en-US" sz="1600" dirty="0"/>
                <a:t> render() {</a:t>
              </a:r>
            </a:p>
            <a:p>
              <a:r>
                <a:rPr lang="en-US" sz="1600" dirty="0"/>
                <a:t>    return (</a:t>
              </a:r>
            </a:p>
            <a:p>
              <a:r>
                <a:rPr lang="en-US" sz="1600" dirty="0"/>
                <a:t>      &lt;View style={{ flex: 1, </a:t>
              </a:r>
              <a:r>
                <a:rPr lang="en-US" sz="1600" dirty="0" err="1"/>
                <a:t>justifyContent</a:t>
              </a:r>
              <a:r>
                <a:rPr lang="en-US" sz="1600" dirty="0"/>
                <a:t>: "center", </a:t>
              </a:r>
              <a:r>
                <a:rPr lang="en-US" sz="1600" dirty="0" err="1"/>
                <a:t>alignItems</a:t>
              </a:r>
              <a:r>
                <a:rPr lang="en-US" sz="1600" dirty="0"/>
                <a:t>: "center" }}&gt;</a:t>
              </a:r>
            </a:p>
            <a:p>
              <a:r>
                <a:rPr lang="en-US" sz="1600" dirty="0"/>
                <a:t>        &lt;Text&gt;Hello, world!&lt;/Text&gt;</a:t>
              </a:r>
            </a:p>
            <a:p>
              <a:r>
                <a:rPr lang="en-US" sz="1600" dirty="0"/>
                <a:t>      &lt;/View&gt;</a:t>
              </a:r>
            </a:p>
            <a:p>
              <a:r>
                <a:rPr lang="en-US" sz="1600" dirty="0"/>
                <a:t>    );</a:t>
              </a:r>
            </a:p>
            <a:p>
              <a:r>
                <a:rPr lang="en-US" sz="1600" dirty="0"/>
                <a:t>  }</a:t>
              </a:r>
            </a:p>
            <a:p>
              <a:r>
                <a:rPr lang="en-US" sz="1600" dirty="0"/>
                <a:t>}</a:t>
              </a:r>
              <a:endParaRPr sz="16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553736" y="3238653"/>
              <a:ext cx="6058730" cy="336551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3" name="Shape 103"/>
            <p:cNvSpPr/>
            <p:nvPr/>
          </p:nvSpPr>
          <p:spPr>
            <a:xfrm>
              <a:off x="577046" y="4459369"/>
              <a:ext cx="7952352" cy="760746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063564" y="2567095"/>
            <a:ext cx="3368329" cy="1204948"/>
            <a:chOff x="6807200" y="2118020"/>
            <a:chExt cx="3426336" cy="1204948"/>
          </a:xfrm>
        </p:grpSpPr>
        <p:sp>
          <p:nvSpPr>
            <p:cNvPr id="4" name="角丸四角形吹き出し 3"/>
            <p:cNvSpPr/>
            <p:nvPr/>
          </p:nvSpPr>
          <p:spPr>
            <a:xfrm>
              <a:off x="6807200" y="2118020"/>
              <a:ext cx="3426336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886018" y="2388148"/>
              <a:ext cx="3059999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/>
                <a:t>①</a:t>
              </a:r>
              <a:r>
                <a:rPr sz="1200" dirty="0" err="1" smtClean="0"/>
                <a:t>react-native</a:t>
              </a:r>
              <a:r>
                <a:rPr sz="1200" dirty="0" err="1"/>
                <a:t>からViewモジュール</a:t>
              </a:r>
              <a:r>
                <a:rPr sz="1200" dirty="0" smtClean="0"/>
                <a:t>、</a:t>
              </a:r>
              <a:endParaRPr lang="en-US" sz="1200" dirty="0" smtClean="0"/>
            </a:p>
            <a:p>
              <a:pPr>
                <a:defRPr sz="1600"/>
              </a:pPr>
              <a:r>
                <a:rPr sz="1200" dirty="0" err="1" smtClean="0"/>
                <a:t>Textモジュールをインポートしています</a:t>
              </a:r>
              <a:r>
                <a:rPr sz="1200" dirty="0"/>
                <a:t>。</a:t>
              </a:r>
            </a:p>
            <a:p>
              <a:pPr>
                <a:defRPr sz="1600"/>
              </a:pPr>
              <a:endParaRPr sz="1200"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6669088" y="5120415"/>
            <a:ext cx="2719185" cy="926180"/>
            <a:chOff x="6979330" y="5080253"/>
            <a:chExt cx="2895726" cy="926180"/>
          </a:xfrm>
        </p:grpSpPr>
        <p:sp>
          <p:nvSpPr>
            <p:cNvPr id="18" name="角丸四角形吹き出し 17"/>
            <p:cNvSpPr/>
            <p:nvPr/>
          </p:nvSpPr>
          <p:spPr>
            <a:xfrm>
              <a:off x="6979330" y="5080253"/>
              <a:ext cx="2895726" cy="926180"/>
            </a:xfrm>
            <a:prstGeom prst="wedgeRoundRectCallout">
              <a:avLst>
                <a:gd name="adj1" fmla="val -57478"/>
                <a:gd name="adj2" fmla="val -37155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0" name="Shape 102"/>
            <p:cNvSpPr/>
            <p:nvPr/>
          </p:nvSpPr>
          <p:spPr>
            <a:xfrm>
              <a:off x="7253357" y="5404843"/>
              <a:ext cx="2037564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/>
                <a:t>②</a:t>
              </a:r>
              <a:r>
                <a:rPr lang="en-US" altLang="ja-JP" sz="1200" dirty="0" smtClean="0"/>
                <a:t>JSX</a:t>
              </a:r>
              <a:r>
                <a:rPr lang="ja-JP" altLang="en-US" sz="1200" dirty="0" smtClean="0"/>
                <a:t>で配置しています。</a:t>
              </a:r>
              <a:endParaRPr sz="1200" dirty="0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30" y="2577193"/>
            <a:ext cx="1878117" cy="38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6632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83" name="App.jsを以下のように書き換えてください。"/>
          <p:cNvSpPr txBox="1"/>
          <p:nvPr/>
        </p:nvSpPr>
        <p:spPr>
          <a:xfrm>
            <a:off x="577088" y="1211581"/>
            <a:ext cx="393152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App.jsを以下のように書き換えてください。</a:t>
            </a:r>
          </a:p>
        </p:txBody>
      </p:sp>
      <p:sp>
        <p:nvSpPr>
          <p:cNvPr id="184" name="import React, { Component } from 'react';…"/>
          <p:cNvSpPr/>
          <p:nvPr/>
        </p:nvSpPr>
        <p:spPr>
          <a:xfrm>
            <a:off x="583951" y="1812925"/>
            <a:ext cx="11227744" cy="4677816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 i="1">
                <a:solidFill>
                  <a:srgbClr val="7B89B5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StyleSheet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react-native-elements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 err="1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base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</a:t>
            </a:r>
            <a:r>
              <a:rPr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centerComponent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FlexLayout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 err="1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</a:t>
            </a:r>
            <a:r>
              <a:rPr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outerContainerStyles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#dd0000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view1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view2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view3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view4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view4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87" name="前ページの続き"/>
          <p:cNvSpPr txBox="1"/>
          <p:nvPr/>
        </p:nvSpPr>
        <p:spPr>
          <a:xfrm>
            <a:off x="577088" y="1211581"/>
            <a:ext cx="148854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前ページの続き</a:t>
            </a:r>
          </a:p>
        </p:txBody>
      </p:sp>
      <p:sp>
        <p:nvSpPr>
          <p:cNvPr id="188" name="&lt;/View&gt;…"/>
          <p:cNvSpPr/>
          <p:nvPr/>
        </p:nvSpPr>
        <p:spPr>
          <a:xfrm>
            <a:off x="583951" y="1812925"/>
            <a:ext cx="11227744" cy="4842708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5C0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 smtClean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const</a:t>
            </a:r>
            <a:r>
              <a:rPr dirty="0" smtClean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StyleSheet</a:t>
            </a:r>
            <a:r>
              <a:rPr dirty="0" err="1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52ADF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({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base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white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fontWeight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bold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padding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eeffee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view1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#6666aa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},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91" name="前ページの続き"/>
          <p:cNvSpPr txBox="1"/>
          <p:nvPr/>
        </p:nvSpPr>
        <p:spPr>
          <a:xfrm>
            <a:off x="577088" y="1211581"/>
            <a:ext cx="148854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前ページの続き</a:t>
            </a:r>
          </a:p>
        </p:txBody>
      </p:sp>
      <p:sp>
        <p:nvSpPr>
          <p:cNvPr id="192" name="padding: 10,…"/>
          <p:cNvSpPr/>
          <p:nvPr/>
        </p:nvSpPr>
        <p:spPr>
          <a:xfrm>
            <a:off x="583951" y="1812925"/>
            <a:ext cx="11227744" cy="43263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view2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#9999cc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view3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row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view4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ccccff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31800" y="2342888"/>
            <a:ext cx="5190068" cy="435500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dirty="0"/>
              <a:t>Style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453343" y="2364875"/>
            <a:ext cx="5967687" cy="4585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ja-JP" sz="1200" dirty="0"/>
              <a:t>import React, {Component} from 'react'</a:t>
            </a:r>
          </a:p>
          <a:p>
            <a:r>
              <a:rPr lang="en-US" altLang="ja-JP" sz="1200" dirty="0"/>
              <a:t>import { View, Text, </a:t>
            </a:r>
            <a:r>
              <a:rPr lang="en-US" altLang="ja-JP" sz="1200" dirty="0" err="1"/>
              <a:t>StyleSheet</a:t>
            </a:r>
            <a:r>
              <a:rPr lang="en-US" altLang="ja-JP" sz="1200" dirty="0"/>
              <a:t> } from 'react-native'</a:t>
            </a:r>
          </a:p>
          <a:p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export default class App extends </a:t>
            </a:r>
            <a:r>
              <a:rPr lang="en-US" altLang="ja-JP" sz="1200" dirty="0" err="1"/>
              <a:t>React.Component</a:t>
            </a:r>
            <a:r>
              <a:rPr lang="en-US" altLang="ja-JP" sz="1200" dirty="0"/>
              <a:t> {</a:t>
            </a:r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render</a:t>
            </a:r>
            <a:r>
              <a:rPr lang="en-US" altLang="ja-JP" sz="1200" dirty="0"/>
              <a:t>() {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return </a:t>
            </a:r>
            <a:r>
              <a:rPr lang="en-US" altLang="ja-JP" sz="1200" dirty="0"/>
              <a:t>(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</a:t>
            </a:r>
            <a:r>
              <a:rPr lang="en-US" altLang="ja-JP" sz="1200" dirty="0" err="1"/>
              <a:t>styles.container</a:t>
            </a:r>
            <a:r>
              <a:rPr lang="en-US" altLang="ja-JP" sz="1200" dirty="0"/>
              <a:t>}&gt;</a:t>
            </a:r>
          </a:p>
          <a:p>
            <a:r>
              <a:rPr lang="ja-JP" altLang="en-US" sz="1400" dirty="0" smtClean="0"/>
              <a:t>　　　　</a:t>
            </a:r>
            <a:r>
              <a:rPr lang="en-US" altLang="ja-JP" sz="1200" dirty="0"/>
              <a:t> &lt;Text style={</a:t>
            </a:r>
            <a:r>
              <a:rPr lang="en-US" altLang="ja-JP" sz="1200" dirty="0" err="1"/>
              <a:t>styles.bigRed</a:t>
            </a:r>
            <a:r>
              <a:rPr lang="en-US" altLang="ja-JP" sz="1200" dirty="0"/>
              <a:t>}&gt;App&lt;/Text&gt;</a:t>
            </a:r>
          </a:p>
          <a:p>
            <a:r>
              <a:rPr lang="ja-JP" altLang="en-US" sz="1400" dirty="0" smtClean="0"/>
              <a:t>　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&lt;/View&gt;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);</a:t>
            </a:r>
            <a:endParaRPr lang="en-US" altLang="ja-JP" sz="1200" dirty="0"/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}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 err="1"/>
              <a:t>const</a:t>
            </a:r>
            <a:r>
              <a:rPr lang="en-US" altLang="ja-JP" sz="1200" dirty="0"/>
              <a:t> styles = </a:t>
            </a:r>
            <a:r>
              <a:rPr lang="en-US" altLang="ja-JP" sz="1200" dirty="0" err="1"/>
              <a:t>StyleSheet.create</a:t>
            </a:r>
            <a:r>
              <a:rPr lang="en-US" altLang="ja-JP" sz="1200" dirty="0"/>
              <a:t>({</a:t>
            </a:r>
          </a:p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>container</a:t>
            </a:r>
            <a:r>
              <a:rPr lang="en-US" altLang="ja-JP" sz="1200" dirty="0"/>
              <a:t>: {</a:t>
            </a:r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flex</a:t>
            </a:r>
            <a:r>
              <a:rPr lang="en-US" altLang="ja-JP" sz="1200" dirty="0"/>
              <a:t>: 1, 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err="1" smtClean="0"/>
              <a:t>justifyContent</a:t>
            </a:r>
            <a:r>
              <a:rPr lang="en-US" altLang="ja-JP" sz="1200" dirty="0"/>
              <a:t>: "center",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err="1" smtClean="0"/>
              <a:t>alignItems</a:t>
            </a:r>
            <a:r>
              <a:rPr lang="en-US" altLang="ja-JP" sz="1200" dirty="0"/>
              <a:t>: "center", </a:t>
            </a:r>
          </a:p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>}</a:t>
            </a:r>
            <a:r>
              <a:rPr lang="en-US" altLang="ja-JP" sz="1200" dirty="0"/>
              <a:t> ,</a:t>
            </a:r>
          </a:p>
          <a:p>
            <a:r>
              <a:rPr lang="en-US" altLang="ja-JP" sz="1200" dirty="0" smtClean="0"/>
              <a:t>  </a:t>
            </a:r>
            <a:r>
              <a:rPr lang="en-US" altLang="ja-JP" sz="1200" dirty="0" err="1" smtClean="0"/>
              <a:t>bigRed</a:t>
            </a:r>
            <a:r>
              <a:rPr lang="en-US" altLang="ja-JP" sz="1200" dirty="0"/>
              <a:t>:{</a:t>
            </a:r>
          </a:p>
          <a:p>
            <a:r>
              <a:rPr lang="en-US" altLang="ja-JP" sz="1200" dirty="0" smtClean="0"/>
              <a:t>    </a:t>
            </a:r>
            <a:r>
              <a:rPr lang="en-US" altLang="ja-JP" sz="1200" dirty="0" err="1" smtClean="0"/>
              <a:t>fontSize</a:t>
            </a:r>
            <a:r>
              <a:rPr lang="en-US" altLang="ja-JP" sz="1200" dirty="0"/>
              <a:t>: 30,</a:t>
            </a:r>
          </a:p>
          <a:p>
            <a:r>
              <a:rPr lang="en-US" altLang="ja-JP" sz="1200" dirty="0" smtClean="0"/>
              <a:t>    color</a:t>
            </a:r>
            <a:r>
              <a:rPr lang="en-US" altLang="ja-JP" sz="1200" dirty="0"/>
              <a:t>: 'red',</a:t>
            </a:r>
          </a:p>
          <a:p>
            <a:r>
              <a:rPr lang="en-US" altLang="ja-JP" sz="1200" dirty="0" smtClean="0"/>
              <a:t>  }</a:t>
            </a:r>
            <a:endParaRPr lang="en-US" altLang="ja-JP" sz="1200" dirty="0"/>
          </a:p>
          <a:p>
            <a:r>
              <a:rPr lang="en-US" altLang="ja-JP" sz="1200" dirty="0"/>
              <a:t>});</a:t>
            </a:r>
          </a:p>
          <a:p>
            <a:endParaRPr sz="1200" dirty="0"/>
          </a:p>
        </p:txBody>
      </p:sp>
      <p:sp>
        <p:nvSpPr>
          <p:cNvPr id="117" name="Shape 117"/>
          <p:cNvSpPr/>
          <p:nvPr/>
        </p:nvSpPr>
        <p:spPr>
          <a:xfrm>
            <a:off x="423485" y="4636287"/>
            <a:ext cx="2813201" cy="2061607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291771" y="3437304"/>
            <a:ext cx="1944916" cy="27835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/>
              <a:t>スタイルでコンポーネントの見た目をカスタマイズする。</a:t>
            </a:r>
            <a:endParaRPr lang="en-US" altLang="ja-JP" dirty="0" smtClean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/>
              <a:t>①　スタイルを定義する。</a:t>
            </a:r>
            <a:endParaRPr lang="en-US" altLang="ja-JP" dirty="0" smtClean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/>
              <a:t>②</a:t>
            </a:r>
            <a:r>
              <a:rPr lang="ja-JP" altLang="en-US" dirty="0"/>
              <a:t> </a:t>
            </a:r>
            <a:r>
              <a:rPr lang="en-US" altLang="ja-JP" dirty="0"/>
              <a:t>JSX</a:t>
            </a:r>
            <a:r>
              <a:rPr lang="ja-JP" altLang="en-US" dirty="0"/>
              <a:t>内</a:t>
            </a:r>
            <a:r>
              <a:rPr lang="ja-JP" altLang="en-US" dirty="0" smtClean="0"/>
              <a:t>でスタイルを設定する。</a:t>
            </a:r>
            <a:endParaRPr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3590477" y="4757284"/>
            <a:ext cx="3455214" cy="1614488"/>
            <a:chOff x="6807200" y="2118020"/>
            <a:chExt cx="3426336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426336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6886018" y="2230016"/>
              <a:ext cx="2990999" cy="10336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/>
                <a:t>①</a:t>
              </a:r>
              <a:r>
                <a:rPr lang="ja-JP" altLang="en-US" sz="1200" dirty="0"/>
                <a:t>スタイルを</a:t>
              </a:r>
              <a:r>
                <a:rPr lang="ja-JP" altLang="en-US" sz="1200" dirty="0" smtClean="0"/>
                <a:t>定義します。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 smtClean="0"/>
                <a:t>（</a:t>
              </a:r>
              <a:r>
                <a:rPr lang="en-US" altLang="ja-JP" sz="1200" dirty="0"/>
                <a:t>※ Learn the Basic</a:t>
              </a:r>
              <a:r>
                <a:rPr lang="ja-JP" altLang="en-US" sz="1200" dirty="0"/>
                <a:t>② </a:t>
              </a:r>
              <a:r>
                <a:rPr lang="ja-JP" altLang="en-US" sz="1200" dirty="0" smtClean="0"/>
                <a:t>のスタイル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/>
                <a:t>　</a:t>
              </a:r>
              <a:r>
                <a:rPr lang="ja-JP" altLang="en-US" sz="1200" dirty="0" smtClean="0"/>
                <a:t>記述のように</a:t>
              </a:r>
              <a:r>
                <a:rPr lang="en-US" altLang="ja-JP" sz="1200" dirty="0" smtClean="0"/>
                <a:t>JSX</a:t>
              </a:r>
              <a:r>
                <a:rPr lang="ja-JP" altLang="en-US" sz="1200" dirty="0" smtClean="0"/>
                <a:t>内でコンポーネント毎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 smtClean="0"/>
                <a:t>　に直接記述し、適用することも可能で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/>
                <a:t>　</a:t>
              </a:r>
              <a:r>
                <a:rPr lang="ja-JP" altLang="en-US" sz="1200" dirty="0" err="1" smtClean="0"/>
                <a:t>す</a:t>
              </a:r>
              <a:r>
                <a:rPr lang="ja-JP" altLang="en-US" sz="1200" dirty="0" smtClean="0"/>
                <a:t>が、</a:t>
              </a:r>
              <a:r>
                <a:rPr lang="ja-JP" altLang="en-US" sz="1200" dirty="0"/>
                <a:t> </a:t>
              </a:r>
              <a:r>
                <a:rPr lang="ja-JP" altLang="en-US" sz="1200" dirty="0" smtClean="0"/>
                <a:t>左記のように</a:t>
              </a:r>
              <a:r>
                <a:rPr lang="en-US" altLang="ja-JP" sz="1200" dirty="0" smtClean="0"/>
                <a:t>1</a:t>
              </a:r>
              <a:r>
                <a:rPr lang="ja-JP" altLang="en-US" sz="1200" dirty="0" err="1"/>
                <a:t>つの</a:t>
              </a:r>
              <a:r>
                <a:rPr lang="ja-JP" altLang="en-US" sz="1200" dirty="0"/>
                <a:t>場所で複数</a:t>
              </a:r>
              <a:r>
                <a:rPr lang="ja-JP" altLang="en-US" sz="1200" dirty="0" smtClean="0"/>
                <a:t>の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/>
                <a:t>　</a:t>
              </a:r>
              <a:r>
                <a:rPr lang="ja-JP" altLang="en-US" sz="1200" dirty="0" smtClean="0"/>
                <a:t>スタイル</a:t>
              </a:r>
              <a:r>
                <a:rPr lang="ja-JP" altLang="en-US" sz="1200" dirty="0"/>
                <a:t>を</a:t>
              </a:r>
              <a:r>
                <a:rPr lang="ja-JP" altLang="en-US" sz="1200" dirty="0" smtClean="0"/>
                <a:t>定義することで煩雑な記述を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/>
                <a:t>　</a:t>
              </a:r>
              <a:r>
                <a:rPr lang="ja-JP" altLang="en-US" sz="1200" dirty="0" smtClean="0"/>
                <a:t>避けることができます。）</a:t>
              </a:r>
              <a:endParaRPr sz="1200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292231" y="3231982"/>
            <a:ext cx="2893090" cy="967349"/>
            <a:chOff x="6807200" y="2118020"/>
            <a:chExt cx="4560142" cy="1204948"/>
          </a:xfrm>
        </p:grpSpPr>
        <p:sp>
          <p:nvSpPr>
            <p:cNvPr id="14" name="角丸四角形吹き出し 13"/>
            <p:cNvSpPr/>
            <p:nvPr/>
          </p:nvSpPr>
          <p:spPr>
            <a:xfrm>
              <a:off x="6807200" y="2118020"/>
              <a:ext cx="4560142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5" name="Shape 102"/>
            <p:cNvSpPr/>
            <p:nvPr/>
          </p:nvSpPr>
          <p:spPr>
            <a:xfrm>
              <a:off x="6886017" y="2388147"/>
              <a:ext cx="4026518" cy="6517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/>
                <a:t>②スタイル定義をコンポーネントに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/>
                <a:t>　</a:t>
              </a:r>
              <a:r>
                <a:rPr lang="ja-JP" altLang="en-US" sz="1200" dirty="0" smtClean="0"/>
                <a:t>適用します</a:t>
              </a:r>
              <a:r>
                <a:rPr lang="ja-JP" altLang="en-US" dirty="0" smtClean="0"/>
                <a:t>。</a:t>
              </a:r>
              <a:endParaRPr dirty="0"/>
            </a:p>
          </p:txBody>
        </p:sp>
      </p:grpSp>
      <p:sp>
        <p:nvSpPr>
          <p:cNvPr id="16" name="Shape 118"/>
          <p:cNvSpPr/>
          <p:nvPr/>
        </p:nvSpPr>
        <p:spPr>
          <a:xfrm>
            <a:off x="1494971" y="3715657"/>
            <a:ext cx="1791720" cy="290286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120" y="2745788"/>
            <a:ext cx="1801568" cy="3780998"/>
          </a:xfrm>
          <a:prstGeom prst="rect">
            <a:avLst/>
          </a:prstGeom>
        </p:spPr>
      </p:pic>
      <p:sp>
        <p:nvSpPr>
          <p:cNvPr id="18" name="Shape 102"/>
          <p:cNvSpPr/>
          <p:nvPr/>
        </p:nvSpPr>
        <p:spPr>
          <a:xfrm>
            <a:off x="7747850" y="2329780"/>
            <a:ext cx="132504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dirty="0" smtClean="0"/>
              <a:t>スタイル適用前</a:t>
            </a:r>
            <a:endParaRPr dirty="0"/>
          </a:p>
        </p:txBody>
      </p:sp>
      <p:sp>
        <p:nvSpPr>
          <p:cNvPr id="19" name="Shape 102"/>
          <p:cNvSpPr/>
          <p:nvPr/>
        </p:nvSpPr>
        <p:spPr>
          <a:xfrm>
            <a:off x="10239383" y="2323230"/>
            <a:ext cx="132504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dirty="0" smtClean="0"/>
              <a:t>スタイル適用後</a:t>
            </a:r>
            <a:endParaRPr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875" y="2749558"/>
            <a:ext cx="1877584" cy="38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3952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31799" y="2694440"/>
            <a:ext cx="6434978" cy="322779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dirty="0" smtClean="0"/>
              <a:t>Height and Width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497328" y="2690578"/>
            <a:ext cx="5967687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1200" dirty="0"/>
              <a:t>import React, { Component } from 'react';</a:t>
            </a:r>
          </a:p>
          <a:p>
            <a:r>
              <a:rPr lang="en-US" sz="1200" dirty="0"/>
              <a:t>import { </a:t>
            </a:r>
            <a:r>
              <a:rPr lang="en-US" sz="1200" dirty="0" smtClean="0"/>
              <a:t>View </a:t>
            </a:r>
            <a:r>
              <a:rPr lang="en-US" sz="1200" dirty="0"/>
              <a:t>} from 'react-native';</a:t>
            </a:r>
          </a:p>
          <a:p>
            <a:endParaRPr lang="en-US" sz="1200" dirty="0"/>
          </a:p>
          <a:p>
            <a:r>
              <a:rPr lang="en-US" sz="1200" dirty="0"/>
              <a:t>export default class </a:t>
            </a:r>
            <a:r>
              <a:rPr lang="en-US" sz="1200" dirty="0" err="1"/>
              <a:t>FixedDimensionsBasics</a:t>
            </a:r>
            <a:r>
              <a:rPr lang="en-US" sz="1200" dirty="0"/>
              <a:t> extends Component {</a:t>
            </a:r>
          </a:p>
          <a:p>
            <a:r>
              <a:rPr lang="en-US" sz="1200" dirty="0"/>
              <a:t>  render() {</a:t>
            </a:r>
          </a:p>
          <a:p>
            <a:r>
              <a:rPr lang="en-US" sz="1200" dirty="0"/>
              <a:t>    return (</a:t>
            </a:r>
          </a:p>
          <a:p>
            <a:r>
              <a:rPr lang="en-US" sz="1200" dirty="0"/>
              <a:t>      &lt;View&gt;</a:t>
            </a:r>
          </a:p>
          <a:p>
            <a:r>
              <a:rPr lang="en-US" sz="1200" dirty="0"/>
              <a:t>        &lt;View style={{width: 50, height: 50, </a:t>
            </a:r>
            <a:r>
              <a:rPr lang="en-US" sz="1200" dirty="0" err="1"/>
              <a:t>backgroundColor</a:t>
            </a:r>
            <a:r>
              <a:rPr lang="en-US" sz="1200" dirty="0"/>
              <a:t>: '</a:t>
            </a:r>
            <a:r>
              <a:rPr lang="en-US" sz="1200" dirty="0" err="1"/>
              <a:t>powderblue</a:t>
            </a:r>
            <a:r>
              <a:rPr lang="en-US" sz="1200" dirty="0"/>
              <a:t>'}} /&gt;</a:t>
            </a:r>
          </a:p>
          <a:p>
            <a:r>
              <a:rPr lang="en-US" sz="1200" dirty="0"/>
              <a:t>        &lt;View style={{width: 100, height: 100, </a:t>
            </a:r>
            <a:r>
              <a:rPr lang="en-US" sz="1200" dirty="0" err="1"/>
              <a:t>backgroundColor</a:t>
            </a:r>
            <a:r>
              <a:rPr lang="en-US" sz="1200" dirty="0"/>
              <a:t>: '</a:t>
            </a:r>
            <a:r>
              <a:rPr lang="en-US" sz="1200" dirty="0" err="1"/>
              <a:t>skyblue</a:t>
            </a:r>
            <a:r>
              <a:rPr lang="en-US" sz="1200" dirty="0"/>
              <a:t>'}} /&gt;</a:t>
            </a:r>
          </a:p>
          <a:p>
            <a:r>
              <a:rPr lang="en-US" sz="1200" dirty="0"/>
              <a:t>        &lt;View style={{width: 150, height: 150, </a:t>
            </a:r>
            <a:r>
              <a:rPr lang="en-US" sz="1200" dirty="0" err="1"/>
              <a:t>backgroundColor</a:t>
            </a:r>
            <a:r>
              <a:rPr lang="en-US" sz="1200" dirty="0"/>
              <a:t>: '</a:t>
            </a:r>
            <a:r>
              <a:rPr lang="en-US" sz="1200" dirty="0" err="1"/>
              <a:t>steelblue</a:t>
            </a:r>
            <a:r>
              <a:rPr lang="en-US" sz="1200" dirty="0"/>
              <a:t>'}} /&gt;</a:t>
            </a:r>
          </a:p>
          <a:p>
            <a:r>
              <a:rPr lang="en-US" sz="1200" dirty="0"/>
              <a:t>      &lt;/View&gt;</a:t>
            </a:r>
          </a:p>
          <a:p>
            <a:r>
              <a:rPr lang="en-US" sz="1200" dirty="0"/>
              <a:t>    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118" name="Shape 118"/>
          <p:cNvSpPr/>
          <p:nvPr/>
        </p:nvSpPr>
        <p:spPr>
          <a:xfrm>
            <a:off x="497327" y="3755266"/>
            <a:ext cx="5967687" cy="146123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/>
              <a:t>コンポーネントの高さによって画面上のサイズが決まります。寸法の指定は下記の方法があります。</a:t>
            </a:r>
            <a:endParaRPr lang="en-US" altLang="ja-JP" dirty="0" smtClean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・</a:t>
            </a:r>
            <a:r>
              <a:rPr lang="ja-JP" altLang="en-US" dirty="0" smtClean="0"/>
              <a:t>固定寸法</a:t>
            </a:r>
            <a:endParaRPr lang="en-US" altLang="ja-JP" dirty="0" smtClean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・</a:t>
            </a:r>
            <a:r>
              <a:rPr lang="ja-JP" altLang="en-US" dirty="0" smtClean="0"/>
              <a:t>フレックス寸法</a:t>
            </a:r>
            <a:endParaRPr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611136" y="3923402"/>
            <a:ext cx="2934289" cy="1828141"/>
            <a:chOff x="6807200" y="2118020"/>
            <a:chExt cx="3426336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426336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5709" y="2370462"/>
              <a:ext cx="2825679" cy="6694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/>
                <a:t>①スタイルに</a:t>
              </a:r>
              <a:r>
                <a:rPr lang="en-US" altLang="ja-JP" sz="1200" dirty="0" err="1" smtClean="0"/>
                <a:t>width,height</a:t>
              </a:r>
              <a:r>
                <a:rPr lang="ja-JP" altLang="en-US" sz="1200" dirty="0" smtClean="0"/>
                <a:t>を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/>
                <a:t>固定</a:t>
              </a:r>
              <a:r>
                <a:rPr lang="ja-JP" altLang="en-US" sz="1200" dirty="0" smtClean="0"/>
                <a:t>で指定しています。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 smtClean="0"/>
                <a:t>（</a:t>
              </a:r>
              <a:r>
                <a:rPr lang="en-US" altLang="ja-JP" sz="1200" dirty="0" smtClean="0"/>
                <a:t>※React </a:t>
              </a:r>
              <a:r>
                <a:rPr lang="en-US" altLang="ja-JP" sz="1200" dirty="0"/>
                <a:t>Native</a:t>
              </a:r>
              <a:r>
                <a:rPr lang="ja-JP" altLang="en-US" sz="1200" dirty="0"/>
                <a:t>の寸法</a:t>
              </a:r>
              <a:r>
                <a:rPr lang="ja-JP" altLang="en-US" sz="1200" dirty="0" smtClean="0"/>
                <a:t>は</a:t>
              </a:r>
              <a:r>
                <a:rPr lang="ja-JP" altLang="en-US" sz="1200" dirty="0" smtClean="0"/>
                <a:t>すべて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en-US" altLang="ja-JP" sz="1200" dirty="0"/>
                <a:t> </a:t>
              </a:r>
              <a:r>
                <a:rPr lang="en-US" altLang="ja-JP" sz="1200" dirty="0" smtClean="0"/>
                <a:t>   </a:t>
              </a:r>
              <a:r>
                <a:rPr lang="ja-JP" altLang="en-US" sz="1200" dirty="0" smtClean="0"/>
                <a:t>単位がなく</a:t>
              </a:r>
              <a:r>
                <a:rPr lang="ja-JP" altLang="en-US" sz="1200" dirty="0" smtClean="0"/>
                <a:t>、密度</a:t>
              </a:r>
              <a:r>
                <a:rPr lang="ja-JP" altLang="en-US" sz="1200" dirty="0"/>
                <a:t>に</a:t>
              </a:r>
              <a:r>
                <a:rPr lang="ja-JP" altLang="en-US" sz="1200" dirty="0" smtClean="0"/>
                <a:t>依存</a:t>
              </a:r>
              <a:r>
                <a:rPr lang="ja-JP" altLang="en-US" sz="1200" dirty="0" smtClean="0"/>
                <a:t>しない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en-US" altLang="ja-JP" sz="1200" dirty="0"/>
                <a:t> </a:t>
              </a:r>
              <a:r>
                <a:rPr lang="en-US" altLang="ja-JP" sz="1200" dirty="0" smtClean="0"/>
                <a:t>   </a:t>
              </a:r>
              <a:r>
                <a:rPr lang="ja-JP" altLang="en-US" sz="1200" dirty="0" smtClean="0"/>
                <a:t>ピクセル</a:t>
              </a:r>
              <a:r>
                <a:rPr lang="ja-JP" altLang="en-US" sz="1200" dirty="0"/>
                <a:t>を表します</a:t>
              </a:r>
              <a:r>
                <a:rPr lang="ja-JP" altLang="en-US" sz="1200" dirty="0" smtClean="0"/>
                <a:t>。）</a:t>
              </a:r>
              <a:endParaRPr sz="1200" dirty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69015" y="2321246"/>
            <a:ext cx="176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・固定寸法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549" y="2466389"/>
            <a:ext cx="2014912" cy="41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960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31799" y="2694439"/>
            <a:ext cx="5794830" cy="33890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dirty="0" smtClean="0"/>
              <a:t>Height and Width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497328" y="2690578"/>
            <a:ext cx="5967687" cy="2954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ja-JP" sz="1200" dirty="0"/>
              <a:t>import React, { Component } from 'react';</a:t>
            </a:r>
          </a:p>
          <a:p>
            <a:r>
              <a:rPr lang="en-US" altLang="ja-JP" sz="1200" dirty="0"/>
              <a:t>import { View } from 'react-native';</a:t>
            </a:r>
          </a:p>
          <a:p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export default class </a:t>
            </a:r>
            <a:r>
              <a:rPr lang="en-US" altLang="ja-JP" sz="1200" dirty="0" err="1"/>
              <a:t>FlexDimensionsBasics</a:t>
            </a:r>
            <a:r>
              <a:rPr lang="en-US" altLang="ja-JP" sz="1200" dirty="0"/>
              <a:t> extends Component {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render</a:t>
            </a:r>
            <a:r>
              <a:rPr lang="en-US" altLang="ja-JP" sz="1200" dirty="0"/>
              <a:t>() {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return </a:t>
            </a:r>
            <a:r>
              <a:rPr lang="en-US" altLang="ja-JP" sz="1200" dirty="0"/>
              <a:t>(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1}}&gt;</a:t>
            </a:r>
          </a:p>
          <a:p>
            <a:r>
              <a:rPr lang="ja-JP" altLang="en-US" sz="1200" dirty="0" smtClean="0"/>
              <a:t>　　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1, </a:t>
            </a:r>
            <a:r>
              <a:rPr lang="en-US" altLang="ja-JP" sz="1200" dirty="0" err="1"/>
              <a:t>backgroundColor</a:t>
            </a:r>
            <a:r>
              <a:rPr lang="en-US" altLang="ja-JP" sz="1200" dirty="0"/>
              <a:t>: '</a:t>
            </a:r>
            <a:r>
              <a:rPr lang="en-US" altLang="ja-JP" sz="1200" dirty="0" err="1"/>
              <a:t>powderblue</a:t>
            </a:r>
            <a:r>
              <a:rPr lang="en-US" altLang="ja-JP" sz="1200" dirty="0"/>
              <a:t>'}} /&gt;</a:t>
            </a:r>
          </a:p>
          <a:p>
            <a:r>
              <a:rPr lang="ja-JP" altLang="en-US" sz="1200" dirty="0" smtClean="0"/>
              <a:t>　　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2, </a:t>
            </a:r>
            <a:r>
              <a:rPr lang="en-US" altLang="ja-JP" sz="1200" dirty="0" err="1"/>
              <a:t>backgroundColor</a:t>
            </a:r>
            <a:r>
              <a:rPr lang="en-US" altLang="ja-JP" sz="1200" dirty="0"/>
              <a:t>: '</a:t>
            </a:r>
            <a:r>
              <a:rPr lang="en-US" altLang="ja-JP" sz="1200" dirty="0" err="1"/>
              <a:t>skyblue</a:t>
            </a:r>
            <a:r>
              <a:rPr lang="en-US" altLang="ja-JP" sz="1200" dirty="0"/>
              <a:t>'}} /&gt;</a:t>
            </a:r>
          </a:p>
          <a:p>
            <a:r>
              <a:rPr lang="ja-JP" altLang="en-US" sz="1200" dirty="0" smtClean="0"/>
              <a:t>　　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3, </a:t>
            </a:r>
            <a:r>
              <a:rPr lang="en-US" altLang="ja-JP" sz="1200" dirty="0" err="1"/>
              <a:t>backgroundColor</a:t>
            </a:r>
            <a:r>
              <a:rPr lang="en-US" altLang="ja-JP" sz="1200" dirty="0"/>
              <a:t>: '</a:t>
            </a:r>
            <a:r>
              <a:rPr lang="en-US" altLang="ja-JP" sz="1200" dirty="0" err="1"/>
              <a:t>steelblue</a:t>
            </a:r>
            <a:r>
              <a:rPr lang="en-US" altLang="ja-JP" sz="1200" dirty="0"/>
              <a:t>'}} /&gt;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&lt;/</a:t>
            </a:r>
            <a:r>
              <a:rPr lang="en-US" altLang="ja-JP" sz="1200" dirty="0"/>
              <a:t>View&gt;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);</a:t>
            </a:r>
            <a:endParaRPr lang="en-US" altLang="ja-JP" sz="1200" dirty="0"/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}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</a:p>
          <a:p>
            <a:endParaRPr lang="en-US" altLang="ja-JP" dirty="0"/>
          </a:p>
        </p:txBody>
      </p:sp>
      <p:sp>
        <p:nvSpPr>
          <p:cNvPr id="118" name="Shape 118"/>
          <p:cNvSpPr/>
          <p:nvPr/>
        </p:nvSpPr>
        <p:spPr>
          <a:xfrm>
            <a:off x="497328" y="3755266"/>
            <a:ext cx="5235816" cy="146123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/>
              <a:t>コンポーネントの高さによって画面上のサイズが決まります。寸法の指定は下記の方法があります。</a:t>
            </a:r>
            <a:endParaRPr lang="en-US" altLang="ja-JP" dirty="0" smtClean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・</a:t>
            </a:r>
            <a:r>
              <a:rPr lang="ja-JP" altLang="en-US" dirty="0" smtClean="0"/>
              <a:t>固定寸法</a:t>
            </a:r>
            <a:endParaRPr lang="en-US" altLang="ja-JP" dirty="0" smtClean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・</a:t>
            </a:r>
            <a:r>
              <a:rPr lang="ja-JP" altLang="en-US" dirty="0" smtClean="0"/>
              <a:t>フレックス寸法</a:t>
            </a:r>
            <a:endParaRPr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5960721" y="3755266"/>
            <a:ext cx="3676765" cy="2259299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6893"/>
                <a:gd name="adj2" fmla="val -28472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006777" y="2331848"/>
              <a:ext cx="3488756" cy="7386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/>
                <a:t>①スタイルに</a:t>
              </a:r>
              <a:r>
                <a:rPr lang="en-US" altLang="ja-JP" sz="1200" dirty="0" smtClean="0"/>
                <a:t>fix</a:t>
              </a:r>
              <a:r>
                <a:rPr lang="ja-JP" altLang="en-US" sz="1200" dirty="0" smtClean="0"/>
                <a:t>を指定しています。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en-US" altLang="ja-JP" sz="1200" dirty="0" smtClean="0"/>
                <a:t>fix</a:t>
              </a:r>
              <a:r>
                <a:rPr lang="ja-JP" altLang="en-US" sz="1200" dirty="0" smtClean="0"/>
                <a:t>は同じ</a:t>
              </a:r>
              <a:r>
                <a:rPr lang="ja-JP" altLang="en-US" sz="1200" dirty="0"/>
                <a:t>親を持つ他の</a:t>
              </a:r>
              <a:r>
                <a:rPr lang="ja-JP" altLang="en-US" sz="1200" dirty="0" smtClean="0"/>
                <a:t>コンポーネント間で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 smtClean="0"/>
                <a:t>均等</a:t>
              </a:r>
              <a:r>
                <a:rPr lang="ja-JP" altLang="en-US" sz="1200" dirty="0"/>
                <a:t>に共有されている、使用可能</a:t>
              </a:r>
              <a:r>
                <a:rPr lang="ja-JP" altLang="en-US" sz="1200" dirty="0" smtClean="0"/>
                <a:t>なスペー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 smtClean="0"/>
                <a:t>ス</a:t>
              </a:r>
              <a:r>
                <a:rPr lang="ja-JP" altLang="en-US" sz="1200" dirty="0"/>
                <a:t>をすべて埋めるように</a:t>
              </a:r>
              <a:r>
                <a:rPr lang="ja-JP" altLang="en-US" sz="1200" dirty="0" smtClean="0"/>
                <a:t>コンポーネントに指示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 smtClean="0"/>
                <a:t>します。</a:t>
              </a:r>
              <a:r>
                <a:rPr lang="en-US" altLang="ja-JP" sz="1200" dirty="0" smtClean="0"/>
                <a:t>fix</a:t>
              </a:r>
              <a:r>
                <a:rPr lang="ja-JP" altLang="en-US" sz="1200" dirty="0" smtClean="0"/>
                <a:t>値が</a:t>
              </a:r>
              <a:r>
                <a:rPr lang="ja-JP" altLang="en-US" sz="1200" dirty="0"/>
                <a:t>大きいほど、その兄弟と</a:t>
              </a:r>
              <a:r>
                <a:rPr lang="ja-JP" altLang="en-US" sz="1200" dirty="0" smtClean="0"/>
                <a:t>比較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 smtClean="0"/>
                <a:t>して</a:t>
              </a:r>
              <a:r>
                <a:rPr lang="ja-JP" altLang="en-US" sz="1200" dirty="0"/>
                <a:t>コンポーネントが占めるスペースの比率</a:t>
              </a:r>
              <a:r>
                <a:rPr lang="ja-JP" altLang="en-US" sz="1200" dirty="0" smtClean="0"/>
                <a:t>が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 smtClean="0"/>
                <a:t>高く</a:t>
              </a:r>
              <a:r>
                <a:rPr lang="ja-JP" altLang="en-US" sz="1200" dirty="0"/>
                <a:t>なります。</a:t>
              </a:r>
              <a:endParaRPr lang="en-US" altLang="ja-JP" sz="1200" dirty="0" smtClean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69015" y="2321246"/>
            <a:ext cx="2120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dirty="0"/>
              <a:t>フレックス</a:t>
            </a:r>
            <a:r>
              <a:rPr lang="ja-JP" altLang="en-US" dirty="0" smtClean="0"/>
              <a:t>寸法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047" y="2321246"/>
            <a:ext cx="2051778" cy="42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629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6978387" y="3752144"/>
            <a:ext cx="5132544" cy="1932878"/>
            <a:chOff x="6978397" y="3752144"/>
            <a:chExt cx="5132544" cy="1668492"/>
          </a:xfrm>
        </p:grpSpPr>
        <p:sp>
          <p:nvSpPr>
            <p:cNvPr id="16" name="Shape 120"/>
            <p:cNvSpPr/>
            <p:nvPr/>
          </p:nvSpPr>
          <p:spPr>
            <a:xfrm>
              <a:off x="6988382" y="3752144"/>
              <a:ext cx="5112554" cy="16684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8511540" y="3752144"/>
              <a:ext cx="0" cy="166849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6978397" y="4099885"/>
              <a:ext cx="5122539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6978397" y="4465645"/>
              <a:ext cx="5122539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6988402" y="5015987"/>
              <a:ext cx="5122539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 Handling Touches 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390850" y="1272611"/>
            <a:ext cx="2768601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④プロパティを設定する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423124" y="2371835"/>
            <a:ext cx="6409194" cy="4293484"/>
            <a:chOff x="398869" y="2694440"/>
            <a:chExt cx="6409194" cy="3860439"/>
          </a:xfrm>
        </p:grpSpPr>
        <p:sp>
          <p:nvSpPr>
            <p:cNvPr id="120" name="Shape 120"/>
            <p:cNvSpPr/>
            <p:nvPr/>
          </p:nvSpPr>
          <p:spPr>
            <a:xfrm>
              <a:off x="398869" y="2694440"/>
              <a:ext cx="6374950" cy="386043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0413" y="2694440"/>
              <a:ext cx="6387650" cy="3652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r>
                <a:rPr lang="en-US" altLang="ja-JP" sz="1200" dirty="0"/>
                <a:t>import React, { Component } from 'react'</a:t>
              </a:r>
            </a:p>
            <a:p>
              <a:r>
                <a:rPr lang="en-US" altLang="ja-JP" sz="1200" dirty="0"/>
                <a:t>import { Alert, View, Text, </a:t>
              </a:r>
              <a:r>
                <a:rPr lang="en-US" altLang="ja-JP" sz="1200" dirty="0" err="1"/>
                <a:t>StyleSheet</a:t>
              </a:r>
              <a:r>
                <a:rPr lang="en-US" altLang="ja-JP" sz="1200" dirty="0"/>
                <a:t>, Button } from 'react-native'</a:t>
              </a:r>
            </a:p>
            <a:p>
              <a:r>
                <a:rPr lang="en-US" altLang="ja-JP" sz="1200" dirty="0"/>
                <a:t/>
              </a:r>
              <a:br>
                <a:rPr lang="en-US" altLang="ja-JP" sz="1200" dirty="0"/>
              </a:br>
              <a:r>
                <a:rPr lang="en-US" altLang="ja-JP" sz="1200" dirty="0"/>
                <a:t>export default class App extends </a:t>
              </a:r>
              <a:r>
                <a:rPr lang="en-US" altLang="ja-JP" sz="1200" dirty="0" err="1"/>
                <a:t>React.Component</a:t>
              </a:r>
              <a:r>
                <a:rPr lang="en-US" altLang="ja-JP" sz="1200" dirty="0"/>
                <a:t> {</a:t>
              </a:r>
            </a:p>
            <a:p>
              <a:r>
                <a:rPr lang="en-US" altLang="ja-JP" sz="1200" dirty="0"/>
                <a:t>_</a:t>
              </a:r>
              <a:r>
                <a:rPr lang="en-US" altLang="ja-JP" sz="1200" dirty="0" err="1"/>
                <a:t>onPressButton</a:t>
              </a:r>
              <a:r>
                <a:rPr lang="en-US" altLang="ja-JP" sz="1200" dirty="0"/>
                <a:t>() {</a:t>
              </a:r>
            </a:p>
            <a:p>
              <a:r>
                <a:rPr lang="en-US" altLang="ja-JP" sz="1200" dirty="0" err="1"/>
                <a:t>Alert.alert</a:t>
              </a:r>
              <a:r>
                <a:rPr lang="en-US" altLang="ja-JP" sz="1200" dirty="0"/>
                <a:t>('You tapped the button!')</a:t>
              </a:r>
            </a:p>
            <a:p>
              <a:r>
                <a:rPr lang="en-US" altLang="ja-JP" sz="1200" dirty="0"/>
                <a:t>}</a:t>
              </a:r>
            </a:p>
            <a:p>
              <a:r>
                <a:rPr lang="en-US" altLang="ja-JP" sz="1200" dirty="0"/>
                <a:t>render() {</a:t>
              </a:r>
            </a:p>
            <a:p>
              <a:r>
                <a:rPr lang="en-US" altLang="ja-JP" sz="1200" dirty="0"/>
                <a:t>return (</a:t>
              </a:r>
            </a:p>
            <a:p>
              <a:r>
                <a:rPr lang="en-US" altLang="ja-JP" sz="1200" dirty="0"/>
                <a:t>&lt;View style={{flex: 1, </a:t>
              </a:r>
              <a:r>
                <a:rPr lang="en-US" altLang="ja-JP" sz="1200" dirty="0" err="1"/>
                <a:t>justifyContent</a:t>
              </a:r>
              <a:r>
                <a:rPr lang="en-US" altLang="ja-JP" sz="1200" dirty="0"/>
                <a:t>: "center"}}&gt;</a:t>
              </a:r>
            </a:p>
            <a:p>
              <a:r>
                <a:rPr lang="en-US" altLang="ja-JP" sz="1200" dirty="0"/>
                <a:t>&lt;Button </a:t>
              </a:r>
            </a:p>
            <a:p>
              <a:r>
                <a:rPr lang="en-US" altLang="ja-JP" sz="1200" dirty="0" err="1"/>
                <a:t>onPress</a:t>
              </a:r>
              <a:r>
                <a:rPr lang="en-US" altLang="ja-JP" sz="1200" dirty="0"/>
                <a:t>={this._</a:t>
              </a:r>
              <a:r>
                <a:rPr lang="en-US" altLang="ja-JP" sz="1200" dirty="0" err="1"/>
                <a:t>onPressButton</a:t>
              </a:r>
              <a:r>
                <a:rPr lang="en-US" altLang="ja-JP" sz="1200" dirty="0"/>
                <a:t>} </a:t>
              </a:r>
            </a:p>
            <a:p>
              <a:r>
                <a:rPr lang="en-US" altLang="ja-JP" sz="1200" dirty="0"/>
                <a:t>title="Press"</a:t>
              </a:r>
            </a:p>
            <a:p>
              <a:r>
                <a:rPr lang="en-US" altLang="ja-JP" sz="1200" dirty="0"/>
                <a:t>color="blue"</a:t>
              </a:r>
            </a:p>
            <a:p>
              <a:r>
                <a:rPr lang="en-US" altLang="ja-JP" sz="1200" dirty="0" err="1"/>
                <a:t>accessibilityLabel</a:t>
              </a:r>
              <a:r>
                <a:rPr lang="en-US" altLang="ja-JP" sz="1200" dirty="0"/>
                <a:t>="Learn more about this purple button"</a:t>
              </a:r>
            </a:p>
            <a:p>
              <a:r>
                <a:rPr lang="en-US" altLang="ja-JP" sz="1200" dirty="0"/>
                <a:t>/&gt;</a:t>
              </a:r>
            </a:p>
            <a:p>
              <a:r>
                <a:rPr lang="en-US" altLang="ja-JP" sz="1200" dirty="0"/>
                <a:t>&lt;/View&gt;</a:t>
              </a:r>
            </a:p>
            <a:p>
              <a:r>
                <a:rPr lang="en-US" altLang="ja-JP" sz="1200" dirty="0"/>
                <a:t>);</a:t>
              </a:r>
            </a:p>
            <a:p>
              <a:r>
                <a:rPr lang="en-US" altLang="ja-JP" sz="1200" dirty="0"/>
                <a:t>}</a:t>
              </a:r>
            </a:p>
            <a:p>
              <a:r>
                <a:rPr lang="en-US" altLang="ja-JP" sz="1200" dirty="0"/>
                <a:t>}</a:t>
              </a:r>
            </a:p>
            <a:p>
              <a:endParaRPr lang="en-US" altLang="ja-JP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441399" y="4355628"/>
              <a:ext cx="5558972" cy="1054132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895554" y="2834734"/>
              <a:ext cx="747066" cy="275340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</p:grpSp>
      <p:sp>
        <p:nvSpPr>
          <p:cNvPr id="126" name="Shape 126"/>
          <p:cNvSpPr/>
          <p:nvPr/>
        </p:nvSpPr>
        <p:spPr>
          <a:xfrm>
            <a:off x="6978367" y="2380448"/>
            <a:ext cx="363176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/>
            </a:pPr>
            <a:r>
              <a:rPr sz="1200" dirty="0" err="1"/>
              <a:t>標準コンポーネントではスタイルを設定するのと同</a:t>
            </a:r>
            <a:endParaRPr sz="1200" dirty="0"/>
          </a:p>
          <a:p>
            <a:pPr>
              <a:defRPr sz="1700"/>
            </a:pPr>
            <a:r>
              <a:rPr sz="1200" dirty="0" err="1"/>
              <a:t>様に、プロパティを設定することができます</a:t>
            </a:r>
            <a:r>
              <a:rPr sz="1200" dirty="0"/>
              <a:t>。</a:t>
            </a:r>
          </a:p>
          <a:p>
            <a:pPr>
              <a:defRPr sz="1700"/>
            </a:pPr>
            <a:endParaRPr sz="1200" dirty="0"/>
          </a:p>
          <a:p>
            <a:pPr>
              <a:defRPr sz="1700"/>
            </a:pPr>
            <a:r>
              <a:rPr sz="1200" dirty="0" err="1"/>
              <a:t>左記はButtonコンポーネントを読み込んで、Button</a:t>
            </a:r>
            <a:endParaRPr sz="1200" dirty="0"/>
          </a:p>
          <a:p>
            <a:pPr>
              <a:defRPr sz="1700"/>
            </a:pPr>
            <a:r>
              <a:rPr sz="1200" dirty="0" err="1"/>
              <a:t>コンポーネントのプロパティを設定しています</a:t>
            </a:r>
            <a:r>
              <a:rPr sz="1200" dirty="0"/>
              <a:t>。</a:t>
            </a:r>
          </a:p>
        </p:txBody>
      </p:sp>
      <p:sp>
        <p:nvSpPr>
          <p:cNvPr id="127" name="Shape 127"/>
          <p:cNvSpPr/>
          <p:nvPr/>
        </p:nvSpPr>
        <p:spPr>
          <a:xfrm>
            <a:off x="6910170" y="5685022"/>
            <a:ext cx="543973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 err="1"/>
              <a:t>上記はButtonコンポーネントで設定できるプロパティの一部です</a:t>
            </a:r>
            <a:r>
              <a:rPr dirty="0"/>
              <a:t>。</a:t>
            </a:r>
          </a:p>
          <a:p>
            <a:pPr>
              <a:defRPr sz="1400"/>
            </a:pPr>
            <a:r>
              <a:rPr dirty="0" err="1"/>
              <a:t>コンポーネントによって設定できるプロパティの確認は公式サイ</a:t>
            </a:r>
            <a:endParaRPr dirty="0"/>
          </a:p>
          <a:p>
            <a:pPr>
              <a:defRPr sz="1400"/>
            </a:pPr>
            <a:r>
              <a:rPr dirty="0" err="1"/>
              <a:t>トを確認するのが良いでしょう</a:t>
            </a:r>
            <a:r>
              <a:rPr dirty="0"/>
              <a:t>。</a:t>
            </a:r>
          </a:p>
        </p:txBody>
      </p:sp>
      <p:sp>
        <p:nvSpPr>
          <p:cNvPr id="128" name="Shape 128"/>
          <p:cNvSpPr/>
          <p:nvPr/>
        </p:nvSpPr>
        <p:spPr>
          <a:xfrm>
            <a:off x="6978367" y="3745200"/>
            <a:ext cx="3923508" cy="453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sz="1200" dirty="0" err="1" smtClean="0"/>
              <a:t>onPress</a:t>
            </a:r>
            <a:r>
              <a:rPr lang="en-US" dirty="0" smtClean="0"/>
              <a:t>                 </a:t>
            </a:r>
            <a:r>
              <a:rPr lang="en-US" dirty="0" smtClean="0"/>
              <a:t>    </a:t>
            </a:r>
            <a:r>
              <a:rPr sz="1050" dirty="0" err="1" smtClean="0"/>
              <a:t>ユーザーがボタンをタップしたときに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                                      </a:t>
            </a:r>
            <a:r>
              <a:rPr sz="1050" dirty="0" err="1" smtClean="0"/>
              <a:t>呼び出されるハンドラ</a:t>
            </a:r>
            <a:endParaRPr sz="1050" dirty="0"/>
          </a:p>
        </p:txBody>
      </p:sp>
      <p:sp>
        <p:nvSpPr>
          <p:cNvPr id="129" name="Shape 129"/>
          <p:cNvSpPr/>
          <p:nvPr/>
        </p:nvSpPr>
        <p:spPr>
          <a:xfrm>
            <a:off x="6978367" y="4213363"/>
            <a:ext cx="3673439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lang="en-US" dirty="0"/>
              <a:t>t</a:t>
            </a:r>
            <a:r>
              <a:rPr dirty="0" smtClean="0"/>
              <a:t>itle</a:t>
            </a:r>
            <a:r>
              <a:rPr lang="en-US" dirty="0" smtClean="0"/>
              <a:t>                      </a:t>
            </a:r>
            <a:r>
              <a:rPr lang="en-US" dirty="0" smtClean="0"/>
              <a:t>      </a:t>
            </a:r>
            <a:r>
              <a:rPr sz="1050" dirty="0" err="1" smtClean="0"/>
              <a:t>ボタンの内側に表示するテキスト</a:t>
            </a:r>
            <a:endParaRPr sz="1050" dirty="0"/>
          </a:p>
        </p:txBody>
      </p:sp>
      <p:sp>
        <p:nvSpPr>
          <p:cNvPr id="130" name="Shape 130"/>
          <p:cNvSpPr/>
          <p:nvPr/>
        </p:nvSpPr>
        <p:spPr>
          <a:xfrm>
            <a:off x="6978397" y="4653533"/>
            <a:ext cx="3392914" cy="453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lang="en-US" dirty="0"/>
              <a:t>c</a:t>
            </a:r>
            <a:r>
              <a:rPr dirty="0" smtClean="0"/>
              <a:t>olor</a:t>
            </a:r>
            <a:r>
              <a:rPr lang="en-US" dirty="0" smtClean="0"/>
              <a:t>                     </a:t>
            </a:r>
            <a:r>
              <a:rPr lang="en-US" dirty="0" smtClean="0"/>
              <a:t>     </a:t>
            </a:r>
            <a:r>
              <a:rPr sz="1050" dirty="0" err="1" smtClean="0"/>
              <a:t>テキストの色</a:t>
            </a:r>
            <a:r>
              <a:rPr sz="1050" dirty="0" err="1"/>
              <a:t>（iOS</a:t>
            </a:r>
            <a:r>
              <a:rPr sz="1050" dirty="0" smtClean="0"/>
              <a:t>）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                        </a:t>
            </a:r>
            <a:r>
              <a:rPr lang="en-US" sz="1050" dirty="0" smtClean="0"/>
              <a:t>               </a:t>
            </a:r>
            <a:r>
              <a:rPr sz="1050" dirty="0" err="1" smtClean="0"/>
              <a:t>ボタンの背景色</a:t>
            </a:r>
            <a:r>
              <a:rPr sz="1050" dirty="0" err="1"/>
              <a:t>（Android</a:t>
            </a:r>
            <a:r>
              <a:rPr sz="1050" dirty="0"/>
              <a:t>）</a:t>
            </a:r>
          </a:p>
        </p:txBody>
      </p:sp>
      <p:sp>
        <p:nvSpPr>
          <p:cNvPr id="131" name="Shape 131"/>
          <p:cNvSpPr/>
          <p:nvPr/>
        </p:nvSpPr>
        <p:spPr>
          <a:xfrm>
            <a:off x="6978397" y="5304444"/>
            <a:ext cx="3870609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dirty="0" err="1" smtClean="0"/>
              <a:t>accessibilityLabel</a:t>
            </a:r>
            <a:r>
              <a:rPr lang="en-US" dirty="0" smtClean="0"/>
              <a:t>   </a:t>
            </a:r>
            <a:r>
              <a:rPr lang="en-US" dirty="0" smtClean="0"/>
              <a:t>   </a:t>
            </a:r>
            <a:r>
              <a:rPr sz="1050" dirty="0" err="1" smtClean="0"/>
              <a:t>視覚障害者の方向けの音声読み上げ</a:t>
            </a:r>
            <a:endParaRPr sz="1050" dirty="0"/>
          </a:p>
        </p:txBody>
      </p:sp>
      <p:sp>
        <p:nvSpPr>
          <p:cNvPr id="14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>
                <a:sym typeface="ヒラギノ角ゴ ProN W3"/>
              </a:rPr>
              <a:t>React Native</a:t>
            </a:r>
            <a:r>
              <a:rPr lang="ja-JP" altLang="en-US" sz="1804" dirty="0">
                <a:sym typeface="ヒラギノ角ゴ ProN W3"/>
              </a:rPr>
              <a:t>は</a:t>
            </a:r>
            <a:r>
              <a:rPr lang="ja-JP" altLang="en-US" sz="1804" dirty="0" smtClean="0">
                <a:sym typeface="ヒラギノ角ゴ ProN W3"/>
              </a:rPr>
              <a:t>、ユーザーがスマホを触るジェスチャー</a:t>
            </a:r>
            <a:r>
              <a:rPr lang="ja-JP" altLang="en-US" sz="1804" dirty="0">
                <a:sym typeface="ヒラギノ角ゴ ProN W3"/>
              </a:rPr>
              <a:t>を処理するためのコンポーネントと、より高度なジェスチャー認識を可能にするため</a:t>
            </a:r>
            <a:r>
              <a:rPr lang="ja-JP" altLang="en-US" sz="1804" dirty="0" smtClean="0">
                <a:sym typeface="ヒラギノ角ゴ ProN W3"/>
              </a:rPr>
              <a:t>のジェスチャーレスポンダシステム</a:t>
            </a:r>
            <a:r>
              <a:rPr lang="ja-JP" altLang="en-US" sz="1804" dirty="0">
                <a:sym typeface="ヒラギノ角ゴ ProN W3"/>
              </a:rPr>
              <a:t>を提供</a:t>
            </a:r>
            <a:r>
              <a:rPr lang="ja-JP" altLang="en-US" sz="1804" dirty="0" smtClean="0">
                <a:sym typeface="ヒラギノ角ゴ ProN W3"/>
              </a:rPr>
              <a:t>します。</a:t>
            </a:r>
            <a:endParaRPr lang="en-US" altLang="ja-JP" sz="1804" dirty="0" smtClean="0"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sym typeface="ヒラギノ角ゴ ProN W3"/>
              </a:rPr>
              <a:t>最も基本的なコンポーネント</a:t>
            </a:r>
            <a:r>
              <a:rPr lang="en-US" altLang="ja-JP" sz="1804" dirty="0" smtClean="0">
                <a:sym typeface="ヒラギノ角ゴ ProN W3"/>
              </a:rPr>
              <a:t>Button</a:t>
            </a:r>
            <a:r>
              <a:rPr lang="ja-JP" altLang="en-US" sz="1804" dirty="0" smtClean="0">
                <a:sym typeface="ヒラギノ角ゴ ProN W3"/>
              </a:rPr>
              <a:t>を説明します。</a:t>
            </a:r>
            <a:endParaRPr dirty="0"/>
          </a:p>
        </p:txBody>
      </p:sp>
      <p:sp>
        <p:nvSpPr>
          <p:cNvPr id="27" name="Shape 125"/>
          <p:cNvSpPr/>
          <p:nvPr/>
        </p:nvSpPr>
        <p:spPr>
          <a:xfrm>
            <a:off x="452797" y="3134570"/>
            <a:ext cx="3275038" cy="624290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8" name="グループ化 27"/>
          <p:cNvGrpSpPr/>
          <p:nvPr/>
        </p:nvGrpSpPr>
        <p:grpSpPr>
          <a:xfrm>
            <a:off x="4513839" y="2779470"/>
            <a:ext cx="2176164" cy="600682"/>
            <a:chOff x="6787607" y="2049729"/>
            <a:chExt cx="3859023" cy="1204948"/>
          </a:xfrm>
        </p:grpSpPr>
        <p:sp>
          <p:nvSpPr>
            <p:cNvPr id="29" name="角丸四角形吹き出し 28"/>
            <p:cNvSpPr/>
            <p:nvPr/>
          </p:nvSpPr>
          <p:spPr>
            <a:xfrm>
              <a:off x="6787607" y="2049729"/>
              <a:ext cx="3859023" cy="1204948"/>
            </a:xfrm>
            <a:prstGeom prst="wedgeRoundRectCallout">
              <a:avLst>
                <a:gd name="adj1" fmla="val -56893"/>
                <a:gd name="adj2" fmla="val -28472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30" name="Shape 102"/>
            <p:cNvSpPr/>
            <p:nvPr/>
          </p:nvSpPr>
          <p:spPr>
            <a:xfrm>
              <a:off x="6913913" y="2118020"/>
              <a:ext cx="3407172" cy="9260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/>
                <a:t>①</a:t>
              </a:r>
              <a:r>
                <a:rPr lang="en-US" altLang="ja-JP" sz="1200" dirty="0" smtClean="0"/>
                <a:t>Button</a:t>
              </a:r>
              <a:r>
                <a:rPr lang="ja-JP" altLang="en-US" sz="1200" dirty="0" smtClean="0"/>
                <a:t>コンポーネントを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 smtClean="0"/>
                <a:t>インポート</a:t>
              </a:r>
              <a:endParaRPr lang="en-US" altLang="ja-JP" sz="1200" dirty="0" smtClean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4524888" y="3444854"/>
            <a:ext cx="2154066" cy="729189"/>
            <a:chOff x="6807200" y="2118020"/>
            <a:chExt cx="3859023" cy="1204948"/>
          </a:xfrm>
        </p:grpSpPr>
        <p:sp>
          <p:nvSpPr>
            <p:cNvPr id="32" name="角丸四角形吹き出し 31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6893"/>
                <a:gd name="adj2" fmla="val -28472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33" name="Shape 102"/>
            <p:cNvSpPr/>
            <p:nvPr/>
          </p:nvSpPr>
          <p:spPr>
            <a:xfrm>
              <a:off x="6854438" y="2272185"/>
              <a:ext cx="3473713" cy="7628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/>
                <a:t>②呼び出されるハンドラの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 smtClean="0"/>
                <a:t>処理</a:t>
              </a:r>
              <a:r>
                <a:rPr lang="ja-JP" altLang="en-US" sz="1200" dirty="0"/>
                <a:t>を</a:t>
              </a:r>
              <a:r>
                <a:rPr lang="ja-JP" altLang="en-US" sz="1200" dirty="0" smtClean="0"/>
                <a:t>記述。</a:t>
              </a:r>
              <a:endParaRPr lang="en-US" altLang="ja-JP" sz="1200" dirty="0" smtClean="0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990416" y="5594198"/>
            <a:ext cx="2341669" cy="729189"/>
            <a:chOff x="6807200" y="2118020"/>
            <a:chExt cx="3859023" cy="1204948"/>
          </a:xfrm>
        </p:grpSpPr>
        <p:sp>
          <p:nvSpPr>
            <p:cNvPr id="35" name="角丸四角形吹き出し 34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24255"/>
                <a:gd name="adj2" fmla="val -64033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36" name="Shape 102"/>
            <p:cNvSpPr/>
            <p:nvPr/>
          </p:nvSpPr>
          <p:spPr>
            <a:xfrm>
              <a:off x="7103246" y="2268102"/>
              <a:ext cx="3166359" cy="7628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/>
                <a:t>③</a:t>
              </a:r>
              <a:r>
                <a:rPr lang="en-US" altLang="ja-JP" sz="1200" dirty="0" smtClean="0"/>
                <a:t>Button</a:t>
              </a:r>
              <a:r>
                <a:rPr lang="ja-JP" altLang="en-US" sz="1200" dirty="0" smtClean="0"/>
                <a:t>コンポーネントを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/>
                <a:t>　</a:t>
              </a:r>
              <a:r>
                <a:rPr lang="ja-JP" altLang="en-US" sz="1200" dirty="0" smtClean="0"/>
                <a:t>設置</a:t>
              </a:r>
              <a:endParaRPr lang="en-US" altLang="ja-JP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47772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 Handling Touches </a:t>
            </a:r>
            <a:r>
              <a:rPr dirty="0" smtClean="0"/>
              <a:t>～</a:t>
            </a:r>
            <a:endParaRPr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62" y="1481991"/>
            <a:ext cx="2410263" cy="49324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825" y="1481991"/>
            <a:ext cx="2365185" cy="490887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689599" y="3840895"/>
            <a:ext cx="711201" cy="417207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eiryo UI"/>
              <a:ea typeface="Meiryo UI"/>
              <a:cs typeface="Meiryo UI"/>
              <a:sym typeface="Meiryo UI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398287" y="3244334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Press</a:t>
            </a:r>
            <a:r>
              <a:rPr lang="ja-JP" altLang="en-US" dirty="0" smtClean="0"/>
              <a:t>を押下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46013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altLang="ja-JP" dirty="0"/>
              <a:t>Handling Text Input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 err="1" smtClean="0">
                <a:sym typeface="ヒラギノ角ゴ ProN W3"/>
              </a:rPr>
              <a:t>TextInput</a:t>
            </a:r>
            <a:r>
              <a:rPr lang="ja-JP" altLang="en-US" sz="1804" dirty="0" smtClean="0">
                <a:sym typeface="ヒラギノ角ゴ ProN W3"/>
              </a:rPr>
              <a:t>はユーザー</a:t>
            </a:r>
            <a:r>
              <a:rPr lang="ja-JP" altLang="en-US" sz="1804" dirty="0">
                <a:sym typeface="ヒラギノ角ゴ ProN W3"/>
              </a:rPr>
              <a:t>がテキストを入力できるようにする基本的なコンポーネントです</a:t>
            </a:r>
            <a:r>
              <a:rPr lang="ja-JP" altLang="en-US" sz="1804" dirty="0" smtClean="0">
                <a:sym typeface="ヒラギノ角ゴ ProN W3"/>
              </a:rPr>
              <a:t>。</a:t>
            </a:r>
            <a:endParaRPr lang="en-US" altLang="ja-JP" sz="1804" dirty="0" smtClean="0"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>
                <a:sym typeface="ヒラギノ角ゴ ProN W3"/>
              </a:rPr>
              <a:t>テキストが変更する</a:t>
            </a:r>
            <a:r>
              <a:rPr lang="ja-JP" altLang="en-US" sz="1804" dirty="0" smtClean="0">
                <a:sym typeface="ヒラギノ角ゴ ProN W3"/>
              </a:rPr>
              <a:t>たび呼びだす</a:t>
            </a:r>
            <a:r>
              <a:rPr lang="en-US" altLang="ja-JP" sz="1804" dirty="0" err="1" smtClean="0">
                <a:sym typeface="ヒラギノ角ゴ ProN W3"/>
              </a:rPr>
              <a:t>onChangeText</a:t>
            </a:r>
            <a:r>
              <a:rPr lang="ja-JP" altLang="en-US" sz="1804" dirty="0" smtClean="0">
                <a:sym typeface="ヒラギノ角ゴ ProN W3"/>
              </a:rPr>
              <a:t>や</a:t>
            </a:r>
            <a:r>
              <a:rPr lang="ja-JP" altLang="en-US" sz="1804" dirty="0">
                <a:sym typeface="ヒラギノ角ゴ ProN W3"/>
              </a:rPr>
              <a:t>テキストが提出されたときに</a:t>
            </a:r>
            <a:r>
              <a:rPr lang="ja-JP" altLang="en-US" sz="1804" dirty="0" smtClean="0">
                <a:sym typeface="ヒラギノ角ゴ ProN W3"/>
              </a:rPr>
              <a:t>呼び出される</a:t>
            </a:r>
            <a:r>
              <a:rPr lang="en-US" altLang="ja-JP" sz="1804" dirty="0" err="1" smtClean="0">
                <a:sym typeface="ヒラギノ角ゴ ProN W3"/>
              </a:rPr>
              <a:t>onSubmmitEdition</a:t>
            </a:r>
            <a:r>
              <a:rPr lang="ja-JP" altLang="en-US" sz="1804" dirty="0" smtClean="0">
                <a:sym typeface="ヒラギノ角ゴ ProN W3"/>
              </a:rPr>
              <a:t>関数</a:t>
            </a:r>
            <a:endParaRPr lang="en-US" altLang="ja-JP" sz="1804" dirty="0" smtClean="0"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sym typeface="ヒラギノ角ゴ ProN W3"/>
              </a:rPr>
              <a:t>があります。</a:t>
            </a:r>
            <a:endParaRPr dirty="0"/>
          </a:p>
        </p:txBody>
      </p:sp>
      <p:sp>
        <p:nvSpPr>
          <p:cNvPr id="13" name="正方形/長方形 12"/>
          <p:cNvSpPr/>
          <p:nvPr/>
        </p:nvSpPr>
        <p:spPr>
          <a:xfrm>
            <a:off x="368532" y="2249737"/>
            <a:ext cx="7193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入力して</a:t>
            </a:r>
            <a:r>
              <a:rPr lang="ja-JP" altLang="en-US" sz="1400" dirty="0" smtClean="0"/>
              <a:t>いる</a:t>
            </a:r>
            <a:r>
              <a:rPr lang="ja-JP" altLang="en-US" sz="1400" dirty="0"/>
              <a:t>時</a:t>
            </a:r>
            <a:r>
              <a:rPr lang="ja-JP" altLang="en-US" sz="1400" dirty="0" smtClean="0"/>
              <a:t>に言葉を別の言語に翻訳するなどに利用できます。</a:t>
            </a:r>
            <a:endParaRPr lang="en-US" altLang="ja-JP" sz="1400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441039" y="2518350"/>
            <a:ext cx="6447457" cy="4339650"/>
            <a:chOff x="441039" y="2518350"/>
            <a:chExt cx="6447457" cy="4339650"/>
          </a:xfrm>
        </p:grpSpPr>
        <p:sp>
          <p:nvSpPr>
            <p:cNvPr id="14" name="Shape 120"/>
            <p:cNvSpPr/>
            <p:nvPr/>
          </p:nvSpPr>
          <p:spPr>
            <a:xfrm>
              <a:off x="441039" y="2524811"/>
              <a:ext cx="6374950" cy="4271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500846" y="2518350"/>
              <a:ext cx="6387650" cy="4339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r>
                <a:rPr lang="en-US" altLang="ja-JP" sz="1200" dirty="0"/>
                <a:t>import React, { Component } from 'react';</a:t>
              </a:r>
            </a:p>
            <a:p>
              <a:r>
                <a:rPr lang="en-US" altLang="ja-JP" sz="1200" dirty="0"/>
                <a:t>import { View, </a:t>
              </a:r>
              <a:r>
                <a:rPr lang="en-US" altLang="ja-JP" sz="1200" dirty="0" err="1"/>
                <a:t>Text,TextInput</a:t>
              </a:r>
              <a:r>
                <a:rPr lang="en-US" altLang="ja-JP" sz="1200" dirty="0"/>
                <a:t> } from 'react-native</a:t>
              </a:r>
              <a:r>
                <a:rPr lang="en-US" altLang="ja-JP" sz="1200" dirty="0" smtClean="0"/>
                <a:t>';</a:t>
              </a:r>
            </a:p>
            <a:p>
              <a:endParaRPr lang="en-US" altLang="ja-JP" sz="1200" dirty="0"/>
            </a:p>
            <a:p>
              <a:r>
                <a:rPr lang="en-US" altLang="ja-JP" sz="1200" dirty="0"/>
                <a:t>export default class </a:t>
              </a:r>
              <a:r>
                <a:rPr lang="en-US" altLang="ja-JP" sz="1200" dirty="0" err="1"/>
                <a:t>FlexDimensionsBasics</a:t>
              </a:r>
              <a:r>
                <a:rPr lang="en-US" altLang="ja-JP" sz="1200" dirty="0"/>
                <a:t> extends Component </a:t>
              </a:r>
              <a:r>
                <a:rPr lang="en-US" altLang="ja-JP" sz="1200" dirty="0" smtClean="0"/>
                <a:t>{</a:t>
              </a:r>
            </a:p>
            <a:p>
              <a:r>
                <a:rPr lang="ja-JP" altLang="en-US" sz="1200" dirty="0"/>
                <a:t>　</a:t>
              </a:r>
              <a:r>
                <a:rPr lang="ja-JP" altLang="en-US" sz="1200" dirty="0" smtClean="0"/>
                <a:t>　　</a:t>
              </a:r>
              <a:r>
                <a:rPr lang="en-US" altLang="ja-JP" sz="1200" dirty="0" smtClean="0"/>
                <a:t>constructor(props) {</a:t>
              </a:r>
            </a:p>
            <a:p>
              <a:pPr lvl="1"/>
              <a:r>
                <a:rPr lang="ja-JP" altLang="en-US" sz="1200" dirty="0" smtClean="0"/>
                <a:t>　</a:t>
              </a:r>
              <a:r>
                <a:rPr lang="en-US" altLang="ja-JP" sz="1200" dirty="0" smtClean="0"/>
                <a:t>super(props);</a:t>
              </a:r>
            </a:p>
            <a:p>
              <a:pPr lvl="1"/>
              <a:r>
                <a:rPr lang="ja-JP" altLang="en-US" sz="1200" dirty="0" smtClean="0"/>
                <a:t>　</a:t>
              </a:r>
              <a:r>
                <a:rPr lang="en-US" altLang="ja-JP" sz="1200" dirty="0" err="1" smtClean="0"/>
                <a:t>this.state</a:t>
              </a:r>
              <a:r>
                <a:rPr lang="en-US" altLang="ja-JP" sz="1200" dirty="0" smtClean="0"/>
                <a:t> = {text: ‘’};</a:t>
              </a:r>
              <a:r>
                <a:rPr lang="ja-JP" altLang="en-US" sz="1200" dirty="0" smtClean="0"/>
                <a:t>　　</a:t>
              </a:r>
              <a:endParaRPr lang="en-US" altLang="ja-JP" sz="1200" dirty="0" smtClean="0"/>
            </a:p>
            <a:p>
              <a:pPr lvl="1"/>
              <a:r>
                <a:rPr lang="en-US" altLang="ja-JP" sz="1200" dirty="0" smtClean="0"/>
                <a:t>}</a:t>
              </a:r>
            </a:p>
            <a:p>
              <a:r>
                <a:rPr lang="ja-JP" altLang="en-US" sz="1200" dirty="0" smtClean="0"/>
                <a:t>　　　</a:t>
              </a:r>
              <a:r>
                <a:rPr lang="en-US" altLang="ja-JP" sz="1200" dirty="0" smtClean="0"/>
                <a:t>render</a:t>
              </a:r>
              <a:r>
                <a:rPr lang="en-US" altLang="ja-JP" sz="1200" dirty="0"/>
                <a:t>() {</a:t>
              </a:r>
            </a:p>
            <a:p>
              <a:r>
                <a:rPr lang="ja-JP" altLang="en-US" sz="1200" dirty="0" smtClean="0"/>
                <a:t>　　　　</a:t>
              </a:r>
              <a:r>
                <a:rPr lang="en-US" altLang="ja-JP" sz="1200" dirty="0" smtClean="0"/>
                <a:t>return </a:t>
              </a:r>
              <a:r>
                <a:rPr lang="en-US" altLang="ja-JP" sz="1200" dirty="0"/>
                <a:t>(</a:t>
              </a:r>
            </a:p>
            <a:p>
              <a:r>
                <a:rPr lang="ja-JP" altLang="en-US" sz="1200" dirty="0" smtClean="0"/>
                <a:t>　　　　　　</a:t>
              </a:r>
              <a:r>
                <a:rPr lang="en-US" altLang="ja-JP" sz="1200" dirty="0" smtClean="0"/>
                <a:t>&lt;</a:t>
              </a:r>
              <a:r>
                <a:rPr lang="en-US" altLang="ja-JP" sz="1200" dirty="0"/>
                <a:t>View style={{flex: 1, </a:t>
              </a:r>
              <a:r>
                <a:rPr lang="en-US" altLang="ja-JP" sz="1200" dirty="0" err="1"/>
                <a:t>justifyContent</a:t>
              </a:r>
              <a:r>
                <a:rPr lang="en-US" altLang="ja-JP" sz="1200" dirty="0"/>
                <a:t>: "center"}}&gt;</a:t>
              </a:r>
            </a:p>
            <a:p>
              <a:r>
                <a:rPr lang="ja-JP" altLang="en-US" sz="1200" dirty="0" smtClean="0"/>
                <a:t>　　　　　　　</a:t>
              </a:r>
              <a:r>
                <a:rPr lang="en-US" altLang="ja-JP" sz="1200" dirty="0" smtClean="0"/>
                <a:t>&lt;</a:t>
              </a:r>
              <a:r>
                <a:rPr lang="en-US" altLang="ja-JP" sz="1200" dirty="0" err="1"/>
                <a:t>TextInput</a:t>
              </a:r>
              <a:endParaRPr lang="en-US" altLang="ja-JP" sz="1200" dirty="0"/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smtClean="0"/>
                <a:t>style</a:t>
              </a:r>
              <a:r>
                <a:rPr lang="en-US" altLang="ja-JP" sz="1200" dirty="0"/>
                <a:t>={{height: 100, </a:t>
              </a:r>
              <a:r>
                <a:rPr lang="en-US" altLang="ja-JP" sz="1200" dirty="0" err="1"/>
                <a:t>fontSize</a:t>
              </a:r>
              <a:r>
                <a:rPr lang="en-US" altLang="ja-JP" sz="1200" dirty="0"/>
                <a:t>: 30, </a:t>
              </a:r>
              <a:r>
                <a:rPr lang="en-US" altLang="ja-JP" sz="1200" dirty="0" err="1"/>
                <a:t>backgroundColor</a:t>
              </a:r>
              <a:r>
                <a:rPr lang="en-US" altLang="ja-JP" sz="1200" dirty="0"/>
                <a:t>: '#</a:t>
              </a:r>
              <a:r>
                <a:rPr lang="en-US" altLang="ja-JP" sz="1200" dirty="0" err="1"/>
                <a:t>ffffbb</a:t>
              </a:r>
              <a:r>
                <a:rPr lang="en-US" altLang="ja-JP" sz="1200" dirty="0"/>
                <a:t>'}}</a:t>
              </a:r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smtClean="0"/>
                <a:t>placeholder</a:t>
              </a:r>
              <a:r>
                <a:rPr lang="en-US" altLang="ja-JP" sz="1200" dirty="0"/>
                <a:t>="Type here to translate!"</a:t>
              </a:r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err="1" smtClean="0"/>
                <a:t>onChangeText</a:t>
              </a:r>
              <a:r>
                <a:rPr lang="en-US" altLang="ja-JP" sz="1200" dirty="0"/>
                <a:t>={(text) =&gt; </a:t>
              </a:r>
              <a:r>
                <a:rPr lang="en-US" altLang="ja-JP" sz="1200" dirty="0" err="1"/>
                <a:t>this.setState</a:t>
              </a:r>
              <a:r>
                <a:rPr lang="en-US" altLang="ja-JP" sz="1200" dirty="0"/>
                <a:t>({text})}</a:t>
              </a:r>
            </a:p>
            <a:p>
              <a:r>
                <a:rPr lang="ja-JP" altLang="en-US" sz="1200" dirty="0" smtClean="0"/>
                <a:t>　　　　　　　</a:t>
              </a:r>
              <a:r>
                <a:rPr lang="en-US" altLang="ja-JP" sz="1200" dirty="0" smtClean="0"/>
                <a:t>/&gt;</a:t>
              </a:r>
              <a:endParaRPr lang="en-US" altLang="ja-JP" sz="1200" dirty="0"/>
            </a:p>
            <a:p>
              <a:r>
                <a:rPr lang="ja-JP" altLang="en-US" sz="1200" dirty="0" smtClean="0"/>
                <a:t>　　　　　　　</a:t>
              </a:r>
              <a:r>
                <a:rPr lang="en-US" altLang="ja-JP" sz="1200" dirty="0" smtClean="0"/>
                <a:t>&lt;</a:t>
              </a:r>
              <a:r>
                <a:rPr lang="en-US" altLang="ja-JP" sz="1200" dirty="0"/>
                <a:t>Text style={{padding: 10, </a:t>
              </a:r>
              <a:r>
                <a:rPr lang="en-US" altLang="ja-JP" sz="1200" dirty="0" err="1"/>
                <a:t>fontSize</a:t>
              </a:r>
              <a:r>
                <a:rPr lang="en-US" altLang="ja-JP" sz="1200" dirty="0"/>
                <a:t>: 42}}&gt;</a:t>
              </a:r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smtClean="0"/>
                <a:t>{</a:t>
              </a:r>
              <a:r>
                <a:rPr lang="en-US" altLang="ja-JP" sz="1200" dirty="0" err="1"/>
                <a:t>this.state.text.split</a:t>
              </a:r>
              <a:r>
                <a:rPr lang="en-US" altLang="ja-JP" sz="1200" dirty="0"/>
                <a:t>(' ').map((word) =&gt; word &amp;&amp; '★').join(' ')}</a:t>
              </a:r>
            </a:p>
            <a:p>
              <a:r>
                <a:rPr lang="ja-JP" altLang="en-US" sz="1200" dirty="0" smtClean="0"/>
                <a:t>　　　　　</a:t>
              </a:r>
              <a:r>
                <a:rPr lang="en-US" altLang="ja-JP" sz="1200" dirty="0" smtClean="0"/>
                <a:t>&lt;/</a:t>
              </a:r>
              <a:r>
                <a:rPr lang="en-US" altLang="ja-JP" sz="1200" dirty="0"/>
                <a:t>Text&gt;</a:t>
              </a:r>
            </a:p>
            <a:p>
              <a:r>
                <a:rPr lang="en-US" altLang="ja-JP" sz="1200" dirty="0" smtClean="0"/>
                <a:t>&lt;/</a:t>
              </a:r>
              <a:r>
                <a:rPr lang="en-US" altLang="ja-JP" sz="1200" dirty="0"/>
                <a:t>View&gt;</a:t>
              </a:r>
            </a:p>
            <a:p>
              <a:r>
                <a:rPr lang="en-US" altLang="ja-JP" sz="1200" dirty="0" smtClean="0"/>
                <a:t>);</a:t>
              </a:r>
              <a:endParaRPr lang="en-US" altLang="ja-JP" sz="1200" dirty="0"/>
            </a:p>
            <a:p>
              <a:r>
                <a:rPr lang="en-US" altLang="ja-JP" sz="1200" dirty="0" smtClean="0"/>
                <a:t>}</a:t>
              </a:r>
              <a:endParaRPr lang="en-US" altLang="ja-JP" sz="1200" dirty="0"/>
            </a:p>
            <a:p>
              <a:r>
                <a:rPr lang="en-US" altLang="ja-JP" sz="1200" dirty="0" smtClean="0"/>
                <a:t>}</a:t>
              </a:r>
              <a:endParaRPr lang="en-US" altLang="ja-JP" sz="1200" dirty="0"/>
            </a:p>
          </p:txBody>
        </p:sp>
      </p:grpSp>
      <p:sp>
        <p:nvSpPr>
          <p:cNvPr id="118" name="Shape 118"/>
          <p:cNvSpPr/>
          <p:nvPr/>
        </p:nvSpPr>
        <p:spPr>
          <a:xfrm>
            <a:off x="2047578" y="2736245"/>
            <a:ext cx="845747" cy="25572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0" name="グループ化 9"/>
          <p:cNvGrpSpPr/>
          <p:nvPr/>
        </p:nvGrpSpPr>
        <p:grpSpPr>
          <a:xfrm>
            <a:off x="5486455" y="2524811"/>
            <a:ext cx="1534355" cy="824462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7635"/>
                <a:gd name="adj2" fmla="val -1880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3245" y="2268102"/>
              <a:ext cx="96976" cy="164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16" name="Shape 102"/>
          <p:cNvSpPr/>
          <p:nvPr/>
        </p:nvSpPr>
        <p:spPr>
          <a:xfrm>
            <a:off x="5598063" y="2668446"/>
            <a:ext cx="1260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/>
              <a:t>①</a:t>
            </a:r>
            <a:r>
              <a:rPr lang="en-US" altLang="ja-JP" sz="1400" dirty="0" err="1" smtClean="0"/>
              <a:t>TextInput</a:t>
            </a:r>
            <a:r>
              <a:rPr lang="ja-JP" altLang="en-US" sz="1400" dirty="0" smtClean="0"/>
              <a:t>を</a:t>
            </a:r>
            <a:endParaRPr lang="en-US" altLang="ja-JP" sz="1400" dirty="0" smtClean="0"/>
          </a:p>
          <a:p>
            <a:pPr>
              <a:defRPr sz="1600"/>
            </a:pPr>
            <a:r>
              <a:rPr lang="ja-JP" altLang="en-US" sz="1400" dirty="0"/>
              <a:t>　 </a:t>
            </a:r>
            <a:r>
              <a:rPr lang="ja-JP" altLang="en-US" sz="1400" dirty="0" smtClean="0"/>
              <a:t>インポート</a:t>
            </a:r>
            <a:endParaRPr lang="en-US" altLang="ja-JP" sz="14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438844" y="4097621"/>
            <a:ext cx="2617526" cy="1297172"/>
            <a:chOff x="5638855" y="2677211"/>
            <a:chExt cx="2617526" cy="824462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38855" y="2677211"/>
              <a:ext cx="2617526" cy="824462"/>
              <a:chOff x="6807200" y="2118020"/>
              <a:chExt cx="6583283" cy="1204948"/>
            </a:xfrm>
          </p:grpSpPr>
          <p:sp>
            <p:nvSpPr>
              <p:cNvPr id="18" name="角丸四角形吹き出し 17"/>
              <p:cNvSpPr/>
              <p:nvPr/>
            </p:nvSpPr>
            <p:spPr>
              <a:xfrm>
                <a:off x="6807200" y="2118020"/>
                <a:ext cx="6583283" cy="1204948"/>
              </a:xfrm>
              <a:prstGeom prst="wedgeRoundRectCallout">
                <a:avLst>
                  <a:gd name="adj1" fmla="val -57635"/>
                  <a:gd name="adj2" fmla="val -18807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19" name="Shape 102"/>
              <p:cNvSpPr/>
              <p:nvPr/>
            </p:nvSpPr>
            <p:spPr>
              <a:xfrm>
                <a:off x="7103245" y="2268102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0" name="Shape 102"/>
            <p:cNvSpPr/>
            <p:nvPr/>
          </p:nvSpPr>
          <p:spPr>
            <a:xfrm>
              <a:off x="5750463" y="2820846"/>
              <a:ext cx="2310887" cy="3325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/>
                <a:t>②</a:t>
              </a:r>
              <a:r>
                <a:rPr lang="en-US" altLang="ja-JP" sz="1400" dirty="0" err="1" smtClean="0"/>
                <a:t>TextInput</a:t>
              </a:r>
              <a:r>
                <a:rPr lang="ja-JP" altLang="en-US" sz="1400" dirty="0" smtClean="0"/>
                <a:t>を設置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ja-JP" altLang="en-US" sz="1400" dirty="0"/>
                <a:t>入力</a:t>
              </a:r>
              <a:r>
                <a:rPr lang="ja-JP" altLang="en-US" sz="1400" dirty="0" smtClean="0"/>
                <a:t>した文字は</a:t>
              </a:r>
              <a:r>
                <a:rPr lang="en-US" altLang="ja-JP" sz="1400" dirty="0" smtClean="0"/>
                <a:t>State</a:t>
              </a:r>
              <a:r>
                <a:rPr lang="ja-JP" altLang="en-US" sz="1400" dirty="0" smtClean="0"/>
                <a:t>に格納。</a:t>
              </a:r>
              <a:endParaRPr lang="en-US" altLang="ja-JP" sz="1400" dirty="0" smtClean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6366838" y="5572657"/>
            <a:ext cx="3642793" cy="824462"/>
            <a:chOff x="5638855" y="2677211"/>
            <a:chExt cx="3233961" cy="824462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5638855" y="2677211"/>
              <a:ext cx="3233961" cy="824462"/>
              <a:chOff x="6807200" y="2118020"/>
              <a:chExt cx="8133666" cy="1204948"/>
            </a:xfrm>
          </p:grpSpPr>
          <p:sp>
            <p:nvSpPr>
              <p:cNvPr id="24" name="角丸四角形吹き出し 23"/>
              <p:cNvSpPr/>
              <p:nvPr/>
            </p:nvSpPr>
            <p:spPr>
              <a:xfrm>
                <a:off x="6807200" y="2118020"/>
                <a:ext cx="8133666" cy="1204948"/>
              </a:xfrm>
              <a:prstGeom prst="wedgeRoundRectCallout">
                <a:avLst>
                  <a:gd name="adj1" fmla="val -54944"/>
                  <a:gd name="adj2" fmla="val -26085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25" name="Shape 102"/>
              <p:cNvSpPr/>
              <p:nvPr/>
            </p:nvSpPr>
            <p:spPr>
              <a:xfrm>
                <a:off x="7103245" y="2268102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3" name="Shape 102"/>
            <p:cNvSpPr/>
            <p:nvPr/>
          </p:nvSpPr>
          <p:spPr>
            <a:xfrm>
              <a:off x="5750463" y="2820846"/>
              <a:ext cx="3030636" cy="5232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 smtClean="0"/>
                <a:t>③</a:t>
              </a:r>
              <a:r>
                <a:rPr lang="en-US" altLang="ja-JP" sz="1400" dirty="0" smtClean="0"/>
                <a:t>State</a:t>
              </a:r>
              <a:r>
                <a:rPr lang="ja-JP" altLang="en-US" sz="1400" dirty="0" smtClean="0"/>
                <a:t>の文字を</a:t>
              </a:r>
              <a:r>
                <a:rPr lang="ja-JP" altLang="en-US" sz="1400" dirty="0"/>
                <a:t>半角スペースで</a:t>
              </a:r>
              <a:r>
                <a:rPr lang="ja-JP" altLang="en-US" sz="1400" dirty="0" smtClean="0"/>
                <a:t>区切り、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ja-JP" altLang="en-US" sz="1400" dirty="0" smtClean="0"/>
                <a:t>その</a:t>
              </a:r>
              <a:r>
                <a:rPr lang="ja-JP" altLang="en-US" sz="1400" dirty="0"/>
                <a:t>数</a:t>
              </a:r>
              <a:r>
                <a:rPr lang="ja-JP" altLang="en-US" sz="1400" dirty="0" smtClean="0"/>
                <a:t>だけ★に変換</a:t>
              </a:r>
              <a:endParaRPr lang="en-US" altLang="ja-JP" sz="1400" dirty="0" smtClean="0"/>
            </a:p>
          </p:txBody>
        </p:sp>
      </p:grpSp>
      <p:sp>
        <p:nvSpPr>
          <p:cNvPr id="26" name="Shape 118"/>
          <p:cNvSpPr/>
          <p:nvPr/>
        </p:nvSpPr>
        <p:spPr>
          <a:xfrm>
            <a:off x="1095078" y="4403568"/>
            <a:ext cx="5148735" cy="1063782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" name="Shape 118"/>
          <p:cNvSpPr/>
          <p:nvPr/>
        </p:nvSpPr>
        <p:spPr>
          <a:xfrm>
            <a:off x="1095078" y="5467350"/>
            <a:ext cx="5148735" cy="561975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40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altLang="ja-JP" dirty="0"/>
              <a:t>Handling Text Input</a:t>
            </a:r>
            <a:r>
              <a:rPr dirty="0" smtClean="0"/>
              <a:t>～</a:t>
            </a:r>
            <a:endParaRPr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9" y="1468982"/>
            <a:ext cx="2224742" cy="461791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344" y="1468982"/>
            <a:ext cx="2187069" cy="46179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185" y="1468982"/>
            <a:ext cx="2302005" cy="461791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963" y="1468982"/>
            <a:ext cx="2249755" cy="46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2055</Words>
  <Application>Microsoft Office PowerPoint</Application>
  <PresentationFormat>ワイド画面</PresentationFormat>
  <Paragraphs>469</Paragraphs>
  <Slides>22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Meiryo UI</vt:lpstr>
      <vt:lpstr>Menlo</vt:lpstr>
      <vt:lpstr>ヒラギノ角ゴ ProN W3</vt:lpstr>
      <vt:lpstr>ヒラギノ角ゴ ProN W6</vt:lpstr>
      <vt:lpstr>游ゴシック</vt:lpstr>
      <vt:lpstr>Arial</vt:lpstr>
      <vt:lpstr>Helvetica</vt:lpstr>
      <vt:lpstr>Office テーマ</vt:lpstr>
      <vt:lpstr>3-1．React Nativeの基礎知識 ～Learn the Basic①～</vt:lpstr>
      <vt:lpstr>3-1．React Nativeの基礎知識 ～Learn the Basic②～</vt:lpstr>
      <vt:lpstr>3-1．React Nativeの基礎知識 ～Style～</vt:lpstr>
      <vt:lpstr>3-1．React Nativeの基礎知識 ～Height and Width～</vt:lpstr>
      <vt:lpstr>3-1．React Nativeの基礎知識 ～Height and Width～</vt:lpstr>
      <vt:lpstr>3-1．React Nativeの基礎知識 ～ Handling Touches ～</vt:lpstr>
      <vt:lpstr>3-1．React Nativeの基礎知識 ～ Handling Touches ～</vt:lpstr>
      <vt:lpstr>3-1．React Nativeの基礎知識 ～Handling Text Input～</vt:lpstr>
      <vt:lpstr>3-1．React Nativeの基礎知識 ～Handling Text Input～</vt:lpstr>
      <vt:lpstr>3-1．React Nativeの基礎知識 ～Using a ScrollView～</vt:lpstr>
      <vt:lpstr>3-1．React Nativeの基礎知識 ～ Using a ScrollView ～</vt:lpstr>
      <vt:lpstr>3-1．React Nativeの基礎知識 ～Using List Views～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3-1．React Nativeの基礎知識 ～コンポーネント編～</dc:title>
  <cp:lastModifiedBy>須永　夏子</cp:lastModifiedBy>
  <cp:revision>20</cp:revision>
  <dcterms:modified xsi:type="dcterms:W3CDTF">2019-03-26T07:46:07Z</dcterms:modified>
</cp:coreProperties>
</file>