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40" r:id="rId1"/>
  </p:sldMasterIdLst>
  <p:sldIdLst>
    <p:sldId id="270" r:id="rId2"/>
    <p:sldId id="271" r:id="rId3"/>
    <p:sldId id="272" r:id="rId4"/>
    <p:sldId id="273" r:id="rId5"/>
    <p:sldId id="274" r:id="rId6"/>
    <p:sldId id="275" r:id="rId7"/>
    <p:sldId id="276" r:id="rId8"/>
    <p:sldId id="277" r:id="rId9"/>
    <p:sldId id="278" r:id="rId10"/>
    <p:sldId id="279" r:id="rId11"/>
    <p:sldId id="28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24" autoAdjust="0"/>
  </p:normalViewPr>
  <p:slideViewPr>
    <p:cSldViewPr snapToGrid="0">
      <p:cViewPr varScale="1">
        <p:scale>
          <a:sx n="70" d="100"/>
          <a:sy n="70" d="100"/>
        </p:scale>
        <p:origin x="73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8035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567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0029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9695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216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7141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02987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6774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029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3692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7698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6DFF08F-DC6B-4601-B491-B0F83F6DD2DA}" type="datetimeFigureOut">
              <a:rPr lang="en-US" smtClean="0">
                <a:solidFill>
                  <a:prstClr val="black">
                    <a:lumMod val="65000"/>
                    <a:lumOff val="35000"/>
                  </a:prstClr>
                </a:solidFill>
              </a:rPr>
              <a:pPr/>
              <a:t>5/15/2018</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4461717"/>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6000" dirty="0" smtClean="0"/>
              <a:t>スマホアプリの開発</a:t>
            </a:r>
            <a:endParaRPr kumimoji="1" lang="ja-JP" altLang="en-US" sz="6000"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06911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vert="horz" lIns="91440" tIns="45720" rIns="91440" bIns="45720" rtlCol="0" anchor="ctr">
            <a:normAutofit/>
          </a:bodyPr>
          <a:lstStyle/>
          <a:p>
            <a:r>
              <a:rPr lang="en-US" altLang="ja-JP" dirty="0">
                <a:ln w="0"/>
                <a:effectLst>
                  <a:outerShdw blurRad="38100" dist="19050" dir="2700000" algn="tl" rotWithShape="0">
                    <a:srgbClr val="2C2C2C">
                      <a:alpha val="40000"/>
                    </a:srgbClr>
                  </a:outerShdw>
                </a:effectLst>
                <a:latin typeface="+mj-ea"/>
              </a:rPr>
              <a:t>React</a:t>
            </a:r>
            <a:endParaRPr lang="ja-JP" altLang="en-US" dirty="0">
              <a:ln w="0"/>
              <a:effectLst>
                <a:outerShdw blurRad="38100" dist="19050" dir="2700000" algn="tl" rotWithShape="0">
                  <a:srgbClr val="2C2C2C">
                    <a:alpha val="40000"/>
                  </a:srgbClr>
                </a:outerShdw>
              </a:effectLst>
              <a:latin typeface="+mj-ea"/>
            </a:endParaRPr>
          </a:p>
        </p:txBody>
      </p:sp>
      <p:sp>
        <p:nvSpPr>
          <p:cNvPr id="5" name="テキスト ボックス 4"/>
          <p:cNvSpPr txBox="1"/>
          <p:nvPr/>
        </p:nvSpPr>
        <p:spPr>
          <a:xfrm>
            <a:off x="1268083" y="1806026"/>
            <a:ext cx="10049774" cy="1569660"/>
          </a:xfrm>
          <a:prstGeom prst="rect">
            <a:avLst/>
          </a:prstGeom>
          <a:noFill/>
        </p:spPr>
        <p:txBody>
          <a:bodyPr wrap="square" rtlCol="0">
            <a:spAutoFit/>
          </a:bodyPr>
          <a:lstStyle/>
          <a:p>
            <a:r>
              <a:rPr kumimoji="1" lang="en-US" altLang="ja-JP" sz="2400" dirty="0">
                <a:solidFill>
                  <a:prstClr val="black"/>
                </a:solidFill>
              </a:rPr>
              <a:t>Facebook</a:t>
            </a:r>
            <a:r>
              <a:rPr kumimoji="1" lang="ja-JP" altLang="en-US" sz="2400" dirty="0">
                <a:solidFill>
                  <a:prstClr val="black"/>
                </a:solidFill>
              </a:rPr>
              <a:t>社とコミュニティが開発</a:t>
            </a:r>
            <a:endParaRPr kumimoji="1" lang="en-US" altLang="ja-JP" sz="2400" dirty="0">
              <a:solidFill>
                <a:prstClr val="black"/>
              </a:solidFill>
            </a:endParaRPr>
          </a:p>
          <a:p>
            <a:r>
              <a:rPr lang="en-US" altLang="ja-JP" sz="2400" dirty="0">
                <a:solidFill>
                  <a:prstClr val="black"/>
                </a:solidFill>
              </a:rPr>
              <a:t>View</a:t>
            </a:r>
            <a:r>
              <a:rPr lang="ja-JP" altLang="en-US" sz="2400" dirty="0">
                <a:solidFill>
                  <a:prstClr val="black"/>
                </a:solidFill>
              </a:rPr>
              <a:t>の表示系に</a:t>
            </a:r>
            <a:r>
              <a:rPr kumimoji="1" lang="ja-JP" altLang="en-US" sz="2400" dirty="0">
                <a:solidFill>
                  <a:prstClr val="black"/>
                </a:solidFill>
              </a:rPr>
              <a:t>特化</a:t>
            </a:r>
            <a:endParaRPr kumimoji="1" lang="en-US" altLang="ja-JP" sz="2400" dirty="0">
              <a:solidFill>
                <a:prstClr val="black"/>
              </a:solidFill>
            </a:endParaRPr>
          </a:p>
          <a:p>
            <a:r>
              <a:rPr kumimoji="1" lang="ja-JP" altLang="en-US" sz="2400" dirty="0">
                <a:solidFill>
                  <a:prstClr val="black"/>
                </a:solidFill>
              </a:rPr>
              <a:t>写真などを連携する用途に使い勝手が良い</a:t>
            </a:r>
            <a:endParaRPr kumimoji="1" lang="en-US" altLang="ja-JP" sz="2400" dirty="0">
              <a:solidFill>
                <a:prstClr val="black"/>
              </a:solidFill>
            </a:endParaRPr>
          </a:p>
          <a:p>
            <a:r>
              <a:rPr kumimoji="1" lang="en-US" altLang="ja-JP" sz="2400" dirty="0">
                <a:solidFill>
                  <a:prstClr val="black"/>
                </a:solidFill>
              </a:rPr>
              <a:t>Facebook, Instagram, Twitter</a:t>
            </a:r>
            <a:r>
              <a:rPr kumimoji="1" lang="ja-JP" altLang="en-US" sz="2400" dirty="0">
                <a:solidFill>
                  <a:prstClr val="black"/>
                </a:solidFill>
              </a:rPr>
              <a:t>モバイルなどで採用</a:t>
            </a:r>
            <a:endParaRPr kumimoji="1" lang="en-US" altLang="ja-JP" sz="2400" dirty="0">
              <a:solidFill>
                <a:prstClr val="black"/>
              </a:solidFill>
            </a:endParaRPr>
          </a:p>
        </p:txBody>
      </p:sp>
      <p:sp>
        <p:nvSpPr>
          <p:cNvPr id="6" name="テキスト ボックス 5"/>
          <p:cNvSpPr txBox="1"/>
          <p:nvPr/>
        </p:nvSpPr>
        <p:spPr>
          <a:xfrm>
            <a:off x="1268083" y="3695209"/>
            <a:ext cx="10049774" cy="2554545"/>
          </a:xfrm>
          <a:prstGeom prst="rect">
            <a:avLst/>
          </a:prstGeom>
          <a:noFill/>
        </p:spPr>
        <p:txBody>
          <a:bodyPr wrap="square" rtlCol="0">
            <a:spAutoFit/>
          </a:bodyPr>
          <a:lstStyle/>
          <a:p>
            <a:r>
              <a:rPr kumimoji="1" lang="ja-JP" altLang="en-US" sz="2000" dirty="0">
                <a:solidFill>
                  <a:prstClr val="black"/>
                </a:solidFill>
              </a:rPr>
              <a:t>メリット</a:t>
            </a:r>
            <a:endParaRPr kumimoji="1" lang="en-US" altLang="ja-JP" sz="2000" dirty="0">
              <a:solidFill>
                <a:prstClr val="black"/>
              </a:solidFill>
            </a:endParaRPr>
          </a:p>
          <a:p>
            <a:r>
              <a:rPr kumimoji="1" lang="ja-JP" altLang="en-US" sz="2000" dirty="0">
                <a:solidFill>
                  <a:prstClr val="black"/>
                </a:solidFill>
              </a:rPr>
              <a:t>・本体は最小限、周辺ライブラリ系で機能を強化</a:t>
            </a:r>
          </a:p>
          <a:p>
            <a:r>
              <a:rPr kumimoji="1" lang="ja-JP" altLang="en-US" sz="2000" dirty="0">
                <a:solidFill>
                  <a:prstClr val="black"/>
                </a:solidFill>
              </a:rPr>
              <a:t>・</a:t>
            </a:r>
            <a:r>
              <a:rPr kumimoji="1" lang="en-US" altLang="ja-JP" sz="2000" dirty="0">
                <a:solidFill>
                  <a:prstClr val="black"/>
                </a:solidFill>
              </a:rPr>
              <a:t>Angular</a:t>
            </a:r>
            <a:r>
              <a:rPr kumimoji="1" lang="ja-JP" altLang="en-US" sz="2000" dirty="0">
                <a:solidFill>
                  <a:prstClr val="black"/>
                </a:solidFill>
              </a:rPr>
              <a:t>より導入コストが低く、スモールスタートが可能</a:t>
            </a:r>
            <a:endParaRPr kumimoji="1" lang="en-US" altLang="ja-JP" sz="2000" dirty="0">
              <a:solidFill>
                <a:prstClr val="black"/>
              </a:solidFill>
            </a:endParaRPr>
          </a:p>
          <a:p>
            <a:r>
              <a:rPr kumimoji="1" lang="ja-JP" altLang="en-US" sz="2000" dirty="0">
                <a:solidFill>
                  <a:prstClr val="black"/>
                </a:solidFill>
              </a:rPr>
              <a:t>・</a:t>
            </a:r>
            <a:r>
              <a:rPr lang="en-US" altLang="ja-JP" sz="2000" dirty="0">
                <a:solidFill>
                  <a:prstClr val="black"/>
                </a:solidFill>
              </a:rPr>
              <a:t>Vue.js</a:t>
            </a:r>
            <a:r>
              <a:rPr lang="ja-JP" altLang="en-US" sz="2000" dirty="0">
                <a:solidFill>
                  <a:prstClr val="black"/>
                </a:solidFill>
              </a:rPr>
              <a:t>よりは大規模、複雑なアプリに向いている</a:t>
            </a:r>
            <a:endParaRPr lang="en-US" altLang="ja-JP" sz="2000" dirty="0">
              <a:solidFill>
                <a:prstClr val="black"/>
              </a:solidFill>
            </a:endParaRPr>
          </a:p>
          <a:p>
            <a:endParaRPr kumimoji="1" lang="ja-JP" altLang="en-US" sz="2000" dirty="0">
              <a:solidFill>
                <a:prstClr val="black"/>
              </a:solidFill>
            </a:endParaRPr>
          </a:p>
          <a:p>
            <a:r>
              <a:rPr kumimoji="1" lang="ja-JP" altLang="en-US" sz="2000" dirty="0">
                <a:solidFill>
                  <a:prstClr val="black"/>
                </a:solidFill>
              </a:rPr>
              <a:t>デメリット</a:t>
            </a:r>
          </a:p>
          <a:p>
            <a:r>
              <a:rPr kumimoji="1" lang="ja-JP" altLang="en-US" sz="2000" dirty="0">
                <a:solidFill>
                  <a:prstClr val="black"/>
                </a:solidFill>
              </a:rPr>
              <a:t>・ </a:t>
            </a:r>
            <a:r>
              <a:rPr lang="en-US" altLang="ja-JP" sz="2000" dirty="0">
                <a:solidFill>
                  <a:prstClr val="black"/>
                </a:solidFill>
              </a:rPr>
              <a:t>JSX</a:t>
            </a:r>
            <a:r>
              <a:rPr lang="ja-JP" altLang="en-US" sz="2000" dirty="0">
                <a:solidFill>
                  <a:prstClr val="black"/>
                </a:solidFill>
              </a:rPr>
              <a:t>記法が必須</a:t>
            </a:r>
            <a:endParaRPr lang="en-US" altLang="ja-JP" sz="2000" dirty="0">
              <a:solidFill>
                <a:prstClr val="black"/>
              </a:solidFill>
            </a:endParaRPr>
          </a:p>
          <a:p>
            <a:r>
              <a:rPr kumimoji="1" lang="ja-JP" altLang="en-US" sz="2000" dirty="0">
                <a:solidFill>
                  <a:prstClr val="black"/>
                </a:solidFill>
              </a:rPr>
              <a:t>・公式以外が提供しているライブラリについては取捨選択に知識、調査が必要</a:t>
            </a:r>
          </a:p>
        </p:txBody>
      </p:sp>
    </p:spTree>
    <p:extLst>
      <p:ext uri="{BB962C8B-B14F-4D97-AF65-F5344CB8AC3E}">
        <p14:creationId xmlns:p14="http://schemas.microsoft.com/office/powerpoint/2010/main" val="1207915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w="0"/>
                <a:effectLst>
                  <a:outerShdw blurRad="38100" dist="19050" dir="2700000" algn="tl" rotWithShape="0">
                    <a:srgbClr val="2C2C2C">
                      <a:alpha val="40000"/>
                    </a:srgbClr>
                  </a:outerShdw>
                </a:effectLst>
                <a:latin typeface="+mj-ea"/>
              </a:rPr>
              <a:t>Vue.js</a:t>
            </a:r>
            <a:endParaRPr kumimoji="1" lang="ja-JP" altLang="en-US" dirty="0">
              <a:latin typeface="+mj-ea"/>
            </a:endParaRPr>
          </a:p>
        </p:txBody>
      </p:sp>
      <p:sp>
        <p:nvSpPr>
          <p:cNvPr id="5" name="テキスト ボックス 4"/>
          <p:cNvSpPr txBox="1"/>
          <p:nvPr/>
        </p:nvSpPr>
        <p:spPr>
          <a:xfrm>
            <a:off x="1268083" y="1978554"/>
            <a:ext cx="10049774" cy="830997"/>
          </a:xfrm>
          <a:prstGeom prst="rect">
            <a:avLst/>
          </a:prstGeom>
          <a:noFill/>
        </p:spPr>
        <p:txBody>
          <a:bodyPr wrap="square" rtlCol="0">
            <a:spAutoFit/>
          </a:bodyPr>
          <a:lstStyle/>
          <a:p>
            <a:r>
              <a:rPr lang="en-US" altLang="ja-JP" sz="2400" dirty="0">
                <a:solidFill>
                  <a:prstClr val="black"/>
                </a:solidFill>
              </a:rPr>
              <a:t>AngularJS</a:t>
            </a:r>
            <a:r>
              <a:rPr lang="ja-JP" altLang="en-US" sz="2400" dirty="0">
                <a:solidFill>
                  <a:prstClr val="black"/>
                </a:solidFill>
              </a:rPr>
              <a:t>の軽量化版</a:t>
            </a:r>
            <a:endParaRPr lang="en-US" altLang="ja-JP" sz="2400" dirty="0">
              <a:solidFill>
                <a:prstClr val="black"/>
              </a:solidFill>
            </a:endParaRPr>
          </a:p>
          <a:p>
            <a:r>
              <a:rPr lang="ja-JP" altLang="en-US" sz="2400" dirty="0">
                <a:solidFill>
                  <a:prstClr val="black"/>
                </a:solidFill>
              </a:rPr>
              <a:t>アリババ</a:t>
            </a:r>
            <a:r>
              <a:rPr lang="en-US" altLang="ja-JP" sz="2400" dirty="0">
                <a:solidFill>
                  <a:prstClr val="black"/>
                </a:solidFill>
              </a:rPr>
              <a:t>(</a:t>
            </a:r>
            <a:r>
              <a:rPr lang="ja-JP" altLang="en-US" sz="2400" dirty="0">
                <a:solidFill>
                  <a:prstClr val="black"/>
                </a:solidFill>
              </a:rPr>
              <a:t>中国最大の</a:t>
            </a:r>
            <a:r>
              <a:rPr lang="en-US" altLang="ja-JP" sz="2400" dirty="0">
                <a:solidFill>
                  <a:prstClr val="black"/>
                </a:solidFill>
              </a:rPr>
              <a:t>E</a:t>
            </a:r>
            <a:r>
              <a:rPr lang="ja-JP" altLang="en-US" sz="2400" dirty="0">
                <a:solidFill>
                  <a:prstClr val="black"/>
                </a:solidFill>
              </a:rPr>
              <a:t>コマース企業</a:t>
            </a:r>
            <a:r>
              <a:rPr lang="en-US" altLang="ja-JP" sz="2400" dirty="0">
                <a:solidFill>
                  <a:prstClr val="black"/>
                </a:solidFill>
              </a:rPr>
              <a:t>), </a:t>
            </a:r>
            <a:r>
              <a:rPr lang="en-US" altLang="ja-JP" sz="2400" dirty="0" err="1">
                <a:solidFill>
                  <a:prstClr val="black"/>
                </a:solidFill>
              </a:rPr>
              <a:t>GitLab</a:t>
            </a:r>
            <a:r>
              <a:rPr lang="en-US" altLang="ja-JP" sz="2400" dirty="0">
                <a:solidFill>
                  <a:prstClr val="black"/>
                </a:solidFill>
              </a:rPr>
              <a:t>, Adobe</a:t>
            </a:r>
            <a:r>
              <a:rPr lang="ja-JP" altLang="en-US" sz="2400" dirty="0">
                <a:solidFill>
                  <a:prstClr val="black"/>
                </a:solidFill>
              </a:rPr>
              <a:t>などで採用</a:t>
            </a:r>
            <a:endParaRPr lang="en-US" altLang="ja-JP" sz="2400" dirty="0">
              <a:solidFill>
                <a:prstClr val="black"/>
              </a:solidFill>
            </a:endParaRPr>
          </a:p>
        </p:txBody>
      </p:sp>
      <p:sp>
        <p:nvSpPr>
          <p:cNvPr id="6" name="テキスト ボックス 5"/>
          <p:cNvSpPr txBox="1"/>
          <p:nvPr/>
        </p:nvSpPr>
        <p:spPr>
          <a:xfrm>
            <a:off x="1268083" y="3695209"/>
            <a:ext cx="10049774" cy="2554545"/>
          </a:xfrm>
          <a:prstGeom prst="rect">
            <a:avLst/>
          </a:prstGeom>
          <a:noFill/>
        </p:spPr>
        <p:txBody>
          <a:bodyPr wrap="square" rtlCol="0">
            <a:spAutoFit/>
          </a:bodyPr>
          <a:lstStyle/>
          <a:p>
            <a:r>
              <a:rPr kumimoji="1" lang="ja-JP" altLang="en-US" sz="2000" dirty="0">
                <a:solidFill>
                  <a:prstClr val="black"/>
                </a:solidFill>
              </a:rPr>
              <a:t>メリット</a:t>
            </a:r>
            <a:endParaRPr kumimoji="1" lang="en-US" altLang="ja-JP" sz="2000" dirty="0">
              <a:solidFill>
                <a:prstClr val="black"/>
              </a:solidFill>
            </a:endParaRPr>
          </a:p>
          <a:p>
            <a:r>
              <a:rPr kumimoji="1" lang="ja-JP" altLang="en-US" sz="2000" dirty="0">
                <a:solidFill>
                  <a:prstClr val="black"/>
                </a:solidFill>
              </a:rPr>
              <a:t>・</a:t>
            </a:r>
            <a:r>
              <a:rPr lang="ja-JP" altLang="en-US" sz="2000" dirty="0">
                <a:solidFill>
                  <a:prstClr val="black"/>
                </a:solidFill>
              </a:rPr>
              <a:t>シンプルに実装できるため初心者でも導入しやすい</a:t>
            </a:r>
            <a:endParaRPr kumimoji="1" lang="en-US" altLang="ja-JP" sz="2000" dirty="0">
              <a:solidFill>
                <a:prstClr val="black"/>
              </a:solidFill>
            </a:endParaRPr>
          </a:p>
          <a:p>
            <a:r>
              <a:rPr lang="ja-JP" altLang="en-US" sz="2000" dirty="0">
                <a:solidFill>
                  <a:prstClr val="black"/>
                </a:solidFill>
              </a:rPr>
              <a:t>・</a:t>
            </a:r>
            <a:r>
              <a:rPr lang="en-US" altLang="ja-JP" sz="2000" dirty="0">
                <a:solidFill>
                  <a:prstClr val="black"/>
                </a:solidFill>
              </a:rPr>
              <a:t>JavaScript</a:t>
            </a:r>
            <a:r>
              <a:rPr lang="ja-JP" altLang="en-US" sz="2000" dirty="0">
                <a:solidFill>
                  <a:prstClr val="black"/>
                </a:solidFill>
              </a:rPr>
              <a:t>で始められて親しみやすく、学習コストが低い</a:t>
            </a:r>
            <a:endParaRPr lang="en-US" altLang="ja-JP" sz="2000" dirty="0">
              <a:solidFill>
                <a:prstClr val="black"/>
              </a:solidFill>
            </a:endParaRPr>
          </a:p>
          <a:p>
            <a:r>
              <a:rPr lang="ja-JP" altLang="en-US" sz="2000" dirty="0">
                <a:solidFill>
                  <a:prstClr val="black"/>
                </a:solidFill>
              </a:rPr>
              <a:t>・主要ライブラリにはベストプラクティスが用意されており迷わず進むことができる</a:t>
            </a:r>
            <a:endParaRPr lang="en-US" altLang="ja-JP" sz="2000" dirty="0">
              <a:solidFill>
                <a:prstClr val="black"/>
              </a:solidFill>
            </a:endParaRPr>
          </a:p>
          <a:p>
            <a:endParaRPr kumimoji="1" lang="ja-JP" altLang="en-US" sz="2000" dirty="0">
              <a:solidFill>
                <a:prstClr val="black"/>
              </a:solidFill>
            </a:endParaRPr>
          </a:p>
          <a:p>
            <a:r>
              <a:rPr kumimoji="1" lang="ja-JP" altLang="en-US" sz="2000" dirty="0">
                <a:solidFill>
                  <a:prstClr val="black"/>
                </a:solidFill>
              </a:rPr>
              <a:t>デメリット</a:t>
            </a:r>
          </a:p>
          <a:p>
            <a:r>
              <a:rPr kumimoji="1" lang="ja-JP" altLang="en-US" sz="2000" dirty="0">
                <a:solidFill>
                  <a:prstClr val="black"/>
                </a:solidFill>
              </a:rPr>
              <a:t>・</a:t>
            </a:r>
            <a:r>
              <a:rPr lang="ja-JP" altLang="en-US" sz="2000" dirty="0">
                <a:solidFill>
                  <a:prstClr val="black"/>
                </a:solidFill>
              </a:rPr>
              <a:t>情報の豊富さや採用実績の多さ、ライブラリの数が現状少ない</a:t>
            </a:r>
            <a:endParaRPr lang="en-US" altLang="ja-JP" sz="2000" dirty="0">
              <a:solidFill>
                <a:prstClr val="black"/>
              </a:solidFill>
            </a:endParaRPr>
          </a:p>
          <a:p>
            <a:r>
              <a:rPr kumimoji="1" lang="ja-JP" altLang="en-US" sz="2000" dirty="0">
                <a:solidFill>
                  <a:prstClr val="black"/>
                </a:solidFill>
              </a:rPr>
              <a:t>・大規模アプリやコンポーネントが入り組んだ構成になると他の２つに比べ劣る</a:t>
            </a:r>
          </a:p>
        </p:txBody>
      </p:sp>
    </p:spTree>
    <p:extLst>
      <p:ext uri="{BB962C8B-B14F-4D97-AF65-F5344CB8AC3E}">
        <p14:creationId xmlns:p14="http://schemas.microsoft.com/office/powerpoint/2010/main" val="2215598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2919" y="284176"/>
            <a:ext cx="9784080" cy="915974"/>
          </a:xfrm>
        </p:spPr>
        <p:txBody>
          <a:bodyPr/>
          <a:lstStyle/>
          <a:p>
            <a:r>
              <a:rPr kumimoji="1" lang="ja-JP" altLang="en-US" dirty="0" smtClean="0"/>
              <a:t>概要</a:t>
            </a:r>
            <a:endParaRPr kumimoji="1" lang="ja-JP" altLang="en-US" dirty="0"/>
          </a:p>
        </p:txBody>
      </p:sp>
      <p:sp>
        <p:nvSpPr>
          <p:cNvPr id="4" name="角丸四角形 3"/>
          <p:cNvSpPr/>
          <p:nvPr/>
        </p:nvSpPr>
        <p:spPr>
          <a:xfrm>
            <a:off x="2381250" y="2585145"/>
            <a:ext cx="6419850" cy="9073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smtClean="0">
                <a:solidFill>
                  <a:srgbClr val="FFFFFF"/>
                </a:solidFill>
              </a:rPr>
              <a:t>スマホアプリ</a:t>
            </a:r>
            <a:endParaRPr kumimoji="1" lang="ja-JP" altLang="en-US" dirty="0">
              <a:solidFill>
                <a:srgbClr val="FFFFFF"/>
              </a:solidFill>
            </a:endParaRPr>
          </a:p>
        </p:txBody>
      </p:sp>
      <p:sp>
        <p:nvSpPr>
          <p:cNvPr id="5" name="テキスト ボックス 4"/>
          <p:cNvSpPr txBox="1"/>
          <p:nvPr/>
        </p:nvSpPr>
        <p:spPr>
          <a:xfrm>
            <a:off x="555219" y="1952030"/>
            <a:ext cx="8384026" cy="461665"/>
          </a:xfrm>
          <a:prstGeom prst="rect">
            <a:avLst/>
          </a:prstGeom>
          <a:noFill/>
        </p:spPr>
        <p:txBody>
          <a:bodyPr wrap="none" rtlCol="0">
            <a:spAutoFit/>
          </a:bodyPr>
          <a:lstStyle/>
          <a:p>
            <a:r>
              <a:rPr kumimoji="1" lang="ja-JP" altLang="en-US" sz="2400" b="1" dirty="0" smtClean="0">
                <a:solidFill>
                  <a:prstClr val="black"/>
                </a:solidFill>
              </a:rPr>
              <a:t>アプリケーション開発には大きく</a:t>
            </a:r>
            <a:r>
              <a:rPr kumimoji="1" lang="en-US" altLang="ja-JP" sz="2400" b="1" dirty="0" smtClean="0">
                <a:solidFill>
                  <a:prstClr val="black"/>
                </a:solidFill>
                <a:latin typeface="ＭＳ ゴシック" panose="020B0609070205080204" pitchFamily="49" charset="-128"/>
              </a:rPr>
              <a:t>2</a:t>
            </a:r>
            <a:r>
              <a:rPr kumimoji="1" lang="ja-JP" altLang="en-US" sz="2400" b="1" dirty="0" err="1" smtClean="0">
                <a:solidFill>
                  <a:prstClr val="black"/>
                </a:solidFill>
              </a:rPr>
              <a:t>つの</a:t>
            </a:r>
            <a:r>
              <a:rPr kumimoji="1" lang="ja-JP" altLang="en-US" sz="2400" b="1" dirty="0" smtClean="0">
                <a:solidFill>
                  <a:prstClr val="black"/>
                </a:solidFill>
              </a:rPr>
              <a:t>機能に分かれる。</a:t>
            </a:r>
            <a:endParaRPr kumimoji="1" lang="ja-JP" altLang="en-US" sz="2400" b="1" dirty="0">
              <a:solidFill>
                <a:prstClr val="black"/>
              </a:solidFill>
              <a:latin typeface="ＭＳ ゴシック" panose="020B0609070205080204" pitchFamily="49" charset="-128"/>
            </a:endParaRPr>
          </a:p>
        </p:txBody>
      </p:sp>
      <p:sp>
        <p:nvSpPr>
          <p:cNvPr id="6" name="角丸四角形 5"/>
          <p:cNvSpPr/>
          <p:nvPr/>
        </p:nvSpPr>
        <p:spPr>
          <a:xfrm>
            <a:off x="2381250" y="3790950"/>
            <a:ext cx="3155950" cy="7810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FFFFFF"/>
                </a:solidFill>
              </a:rPr>
              <a:t>アプリ処理機能</a:t>
            </a:r>
            <a:endParaRPr kumimoji="1" lang="en-US" altLang="ja-JP" dirty="0" smtClean="0">
              <a:solidFill>
                <a:srgbClr val="FFFFFF"/>
              </a:solidFill>
            </a:endParaRPr>
          </a:p>
        </p:txBody>
      </p:sp>
      <p:sp>
        <p:nvSpPr>
          <p:cNvPr id="7" name="角丸四角形 6"/>
          <p:cNvSpPr/>
          <p:nvPr/>
        </p:nvSpPr>
        <p:spPr>
          <a:xfrm>
            <a:off x="5803900" y="3797300"/>
            <a:ext cx="2997200" cy="7747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solidFill>
                  <a:srgbClr val="FFFFFF"/>
                </a:solidFill>
              </a:rPr>
              <a:t>デザイン機能</a:t>
            </a:r>
            <a:endParaRPr kumimoji="1" lang="ja-JP" altLang="en-US" dirty="0">
              <a:solidFill>
                <a:srgbClr val="FFFFFF"/>
              </a:solidFill>
            </a:endParaRPr>
          </a:p>
        </p:txBody>
      </p:sp>
      <p:sp>
        <p:nvSpPr>
          <p:cNvPr id="16" name="テキスト ボックス 15"/>
          <p:cNvSpPr txBox="1"/>
          <p:nvPr/>
        </p:nvSpPr>
        <p:spPr>
          <a:xfrm>
            <a:off x="555219" y="5190530"/>
            <a:ext cx="9254457" cy="461665"/>
          </a:xfrm>
          <a:prstGeom prst="rect">
            <a:avLst/>
          </a:prstGeom>
          <a:noFill/>
        </p:spPr>
        <p:txBody>
          <a:bodyPr wrap="none" rtlCol="0">
            <a:spAutoFit/>
          </a:bodyPr>
          <a:lstStyle/>
          <a:p>
            <a:r>
              <a:rPr kumimoji="1" lang="ja-JP" altLang="en-US" sz="2400" b="1" dirty="0" smtClean="0">
                <a:solidFill>
                  <a:prstClr val="black"/>
                </a:solidFill>
              </a:rPr>
              <a:t>各機能に対して多種多様な言語</a:t>
            </a:r>
            <a:r>
              <a:rPr kumimoji="1" lang="en-US" altLang="ja-JP" sz="2400" b="1" dirty="0" smtClean="0">
                <a:solidFill>
                  <a:prstClr val="black"/>
                </a:solidFill>
              </a:rPr>
              <a:t>,</a:t>
            </a:r>
            <a:r>
              <a:rPr kumimoji="1" lang="ja-JP" altLang="en-US" sz="2400" b="1" dirty="0" smtClean="0">
                <a:solidFill>
                  <a:prstClr val="black"/>
                </a:solidFill>
              </a:rPr>
              <a:t>開発ツール等が存在している。</a:t>
            </a:r>
            <a:endParaRPr kumimoji="1" lang="ja-JP" altLang="en-US" sz="2400" b="1" dirty="0">
              <a:solidFill>
                <a:prstClr val="black"/>
              </a:solidFill>
              <a:latin typeface="ＭＳ ゴシック" panose="020B0609070205080204" pitchFamily="49" charset="-128"/>
            </a:endParaRPr>
          </a:p>
        </p:txBody>
      </p:sp>
    </p:spTree>
    <p:extLst>
      <p:ext uri="{BB962C8B-B14F-4D97-AF65-F5344CB8AC3E}">
        <p14:creationId xmlns:p14="http://schemas.microsoft.com/office/powerpoint/2010/main" val="2144707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2"/>
          <p:cNvSpPr/>
          <p:nvPr/>
        </p:nvSpPr>
        <p:spPr>
          <a:xfrm>
            <a:off x="3721100" y="165100"/>
            <a:ext cx="3479800" cy="812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FFFFFF"/>
                </a:solidFill>
              </a:rPr>
              <a:t>アプリ処理</a:t>
            </a:r>
            <a:r>
              <a:rPr kumimoji="1" lang="ja-JP" altLang="en-US" dirty="0">
                <a:solidFill>
                  <a:srgbClr val="FFFFFF"/>
                </a:solidFill>
              </a:rPr>
              <a:t>機能</a:t>
            </a:r>
          </a:p>
        </p:txBody>
      </p:sp>
      <p:sp>
        <p:nvSpPr>
          <p:cNvPr id="8" name="円/楕円 7"/>
          <p:cNvSpPr/>
          <p:nvPr/>
        </p:nvSpPr>
        <p:spPr>
          <a:xfrm>
            <a:off x="2298700" y="977900"/>
            <a:ext cx="1612900" cy="622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FFFFFF"/>
                </a:solidFill>
              </a:rPr>
              <a:t>プログラム言語</a:t>
            </a:r>
            <a:endParaRPr kumimoji="1" lang="ja-JP" altLang="en-US" sz="1400" dirty="0">
              <a:solidFill>
                <a:srgbClr val="FFFFFF"/>
              </a:solidFill>
            </a:endParaRPr>
          </a:p>
        </p:txBody>
      </p:sp>
      <p:cxnSp>
        <p:nvCxnSpPr>
          <p:cNvPr id="10" name="直線コネクタ 9"/>
          <p:cNvCxnSpPr>
            <a:stCxn id="3" idx="2"/>
            <a:endCxn id="8" idx="0"/>
          </p:cNvCxnSpPr>
          <p:nvPr/>
        </p:nvCxnSpPr>
        <p:spPr>
          <a:xfrm flipH="1">
            <a:off x="3105150" y="571500"/>
            <a:ext cx="615950" cy="406400"/>
          </a:xfrm>
          <a:prstGeom prst="line">
            <a:avLst/>
          </a:prstGeom>
        </p:spPr>
        <p:style>
          <a:lnRef idx="1">
            <a:schemeClr val="accent1"/>
          </a:lnRef>
          <a:fillRef idx="0">
            <a:schemeClr val="accent1"/>
          </a:fillRef>
          <a:effectRef idx="0">
            <a:schemeClr val="accent1"/>
          </a:effectRef>
          <a:fontRef idx="minor">
            <a:schemeClr val="tx1"/>
          </a:fontRef>
        </p:style>
      </p:cxnSp>
      <p:sp>
        <p:nvSpPr>
          <p:cNvPr id="2" name="雲 1"/>
          <p:cNvSpPr/>
          <p:nvPr/>
        </p:nvSpPr>
        <p:spPr>
          <a:xfrm>
            <a:off x="317500" y="2044700"/>
            <a:ext cx="3162300" cy="9779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rgbClr val="FFFFFF"/>
                </a:solidFill>
              </a:rPr>
              <a:t>Java,JS,php</a:t>
            </a:r>
            <a:r>
              <a:rPr kumimoji="1" lang="en-US" altLang="ja-JP" dirty="0" smtClean="0">
                <a:solidFill>
                  <a:srgbClr val="FFFFFF"/>
                </a:solidFill>
              </a:rPr>
              <a:t>…</a:t>
            </a:r>
            <a:endParaRPr kumimoji="1" lang="ja-JP" altLang="en-US" dirty="0">
              <a:solidFill>
                <a:srgbClr val="FFFFFF"/>
              </a:solidFill>
            </a:endParaRPr>
          </a:p>
        </p:txBody>
      </p:sp>
      <p:cxnSp>
        <p:nvCxnSpPr>
          <p:cNvPr id="5" name="直線コネクタ 4"/>
          <p:cNvCxnSpPr>
            <a:stCxn id="8" idx="3"/>
            <a:endCxn id="2" idx="3"/>
          </p:cNvCxnSpPr>
          <p:nvPr/>
        </p:nvCxnSpPr>
        <p:spPr>
          <a:xfrm flipH="1">
            <a:off x="1898650" y="1509066"/>
            <a:ext cx="636254" cy="591546"/>
          </a:xfrm>
          <a:prstGeom prst="line">
            <a:avLst/>
          </a:prstGeom>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4654550" y="1324916"/>
            <a:ext cx="1612900" cy="6223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1400" dirty="0" smtClean="0">
                <a:solidFill>
                  <a:srgbClr val="FFFFFF"/>
                </a:solidFill>
              </a:rPr>
              <a:t>開発ツール</a:t>
            </a:r>
            <a:endParaRPr kumimoji="1" lang="ja-JP" altLang="en-US" sz="1400" dirty="0">
              <a:solidFill>
                <a:srgbClr val="FFFFFF"/>
              </a:solidFill>
            </a:endParaRPr>
          </a:p>
        </p:txBody>
      </p:sp>
      <p:cxnSp>
        <p:nvCxnSpPr>
          <p:cNvPr id="16" name="直線コネクタ 15"/>
          <p:cNvCxnSpPr>
            <a:stCxn id="3" idx="4"/>
            <a:endCxn id="14" idx="0"/>
          </p:cNvCxnSpPr>
          <p:nvPr/>
        </p:nvCxnSpPr>
        <p:spPr>
          <a:xfrm>
            <a:off x="5461000" y="977900"/>
            <a:ext cx="0" cy="347016"/>
          </a:xfrm>
          <a:prstGeom prst="line">
            <a:avLst/>
          </a:prstGeom>
        </p:spPr>
        <p:style>
          <a:lnRef idx="1">
            <a:schemeClr val="accent1"/>
          </a:lnRef>
          <a:fillRef idx="0">
            <a:schemeClr val="accent1"/>
          </a:fillRef>
          <a:effectRef idx="0">
            <a:schemeClr val="accent1"/>
          </a:effectRef>
          <a:fontRef idx="minor">
            <a:schemeClr val="tx1"/>
          </a:fontRef>
        </p:style>
      </p:cxnSp>
      <p:sp>
        <p:nvSpPr>
          <p:cNvPr id="18" name="雲 17"/>
          <p:cNvSpPr/>
          <p:nvPr/>
        </p:nvSpPr>
        <p:spPr>
          <a:xfrm>
            <a:off x="3879850" y="2533650"/>
            <a:ext cx="3162300" cy="977900"/>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err="1" smtClean="0">
                <a:solidFill>
                  <a:srgbClr val="FFFFFF"/>
                </a:solidFill>
              </a:rPr>
              <a:t>Eclipse,TomCat</a:t>
            </a:r>
            <a:r>
              <a:rPr kumimoji="1" lang="en-US" altLang="ja-JP" dirty="0" smtClean="0">
                <a:solidFill>
                  <a:srgbClr val="FFFFFF"/>
                </a:solidFill>
              </a:rPr>
              <a:t>,…</a:t>
            </a:r>
            <a:endParaRPr kumimoji="1" lang="ja-JP" altLang="en-US" dirty="0">
              <a:solidFill>
                <a:srgbClr val="FFFFFF"/>
              </a:solidFill>
            </a:endParaRPr>
          </a:p>
        </p:txBody>
      </p:sp>
      <p:cxnSp>
        <p:nvCxnSpPr>
          <p:cNvPr id="20" name="直線コネクタ 19"/>
          <p:cNvCxnSpPr>
            <a:stCxn id="14" idx="4"/>
            <a:endCxn id="18" idx="3"/>
          </p:cNvCxnSpPr>
          <p:nvPr/>
        </p:nvCxnSpPr>
        <p:spPr>
          <a:xfrm>
            <a:off x="5461000" y="1947216"/>
            <a:ext cx="0" cy="642346"/>
          </a:xfrm>
          <a:prstGeom prst="line">
            <a:avLst/>
          </a:prstGeom>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7816850" y="1289050"/>
            <a:ext cx="1612900" cy="6223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smtClean="0">
                <a:solidFill>
                  <a:srgbClr val="FFFFFF"/>
                </a:solidFill>
              </a:rPr>
              <a:t>フレーム</a:t>
            </a:r>
            <a:r>
              <a:rPr kumimoji="1" lang="ja-JP" altLang="en-US" sz="1400" dirty="0">
                <a:solidFill>
                  <a:srgbClr val="FFFFFF"/>
                </a:solidFill>
              </a:rPr>
              <a:t>ワーク</a:t>
            </a:r>
          </a:p>
        </p:txBody>
      </p:sp>
      <p:cxnSp>
        <p:nvCxnSpPr>
          <p:cNvPr id="23" name="直線コネクタ 22"/>
          <p:cNvCxnSpPr>
            <a:stCxn id="3" idx="6"/>
            <a:endCxn id="21" idx="0"/>
          </p:cNvCxnSpPr>
          <p:nvPr/>
        </p:nvCxnSpPr>
        <p:spPr>
          <a:xfrm>
            <a:off x="7200900" y="571500"/>
            <a:ext cx="1422400" cy="717550"/>
          </a:xfrm>
          <a:prstGeom prst="line">
            <a:avLst/>
          </a:prstGeom>
        </p:spPr>
        <p:style>
          <a:lnRef idx="1">
            <a:schemeClr val="accent1"/>
          </a:lnRef>
          <a:fillRef idx="0">
            <a:schemeClr val="accent1"/>
          </a:fillRef>
          <a:effectRef idx="0">
            <a:schemeClr val="accent1"/>
          </a:effectRef>
          <a:fontRef idx="minor">
            <a:schemeClr val="tx1"/>
          </a:fontRef>
        </p:style>
      </p:cxnSp>
      <p:sp>
        <p:nvSpPr>
          <p:cNvPr id="24" name="雲 23"/>
          <p:cNvSpPr/>
          <p:nvPr/>
        </p:nvSpPr>
        <p:spPr>
          <a:xfrm>
            <a:off x="8309643" y="2100612"/>
            <a:ext cx="3162300" cy="977900"/>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dirty="0" err="1" smtClean="0">
                <a:solidFill>
                  <a:srgbClr val="FFFFFF"/>
                </a:solidFill>
              </a:rPr>
              <a:t>Xamarin</a:t>
            </a:r>
            <a:r>
              <a:rPr lang="en-US" altLang="ja-JP" dirty="0" smtClean="0">
                <a:solidFill>
                  <a:srgbClr val="FFFFFF"/>
                </a:solidFill>
              </a:rPr>
              <a:t>,</a:t>
            </a:r>
            <a:r>
              <a:rPr lang="en-US" altLang="ja-JP" b="1" dirty="0">
                <a:solidFill>
                  <a:srgbClr val="FFFFFF"/>
                </a:solidFill>
              </a:rPr>
              <a:t> </a:t>
            </a:r>
            <a:r>
              <a:rPr lang="en-US" altLang="ja-JP" dirty="0" smtClean="0">
                <a:solidFill>
                  <a:srgbClr val="FFFFFF"/>
                </a:solidFill>
              </a:rPr>
              <a:t>Cordova…</a:t>
            </a:r>
            <a:endParaRPr kumimoji="1" lang="ja-JP" altLang="en-US" dirty="0">
              <a:solidFill>
                <a:srgbClr val="FFFFFF"/>
              </a:solidFill>
            </a:endParaRPr>
          </a:p>
        </p:txBody>
      </p:sp>
      <p:cxnSp>
        <p:nvCxnSpPr>
          <p:cNvPr id="26" name="直線コネクタ 25"/>
          <p:cNvCxnSpPr>
            <a:stCxn id="21" idx="5"/>
            <a:endCxn id="24" idx="3"/>
          </p:cNvCxnSpPr>
          <p:nvPr/>
        </p:nvCxnSpPr>
        <p:spPr>
          <a:xfrm>
            <a:off x="9193546" y="1820216"/>
            <a:ext cx="697247" cy="336308"/>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55219" y="4214167"/>
            <a:ext cx="8537915" cy="461665"/>
          </a:xfrm>
          <a:prstGeom prst="rect">
            <a:avLst/>
          </a:prstGeom>
          <a:noFill/>
        </p:spPr>
        <p:txBody>
          <a:bodyPr wrap="none" rtlCol="0">
            <a:spAutoFit/>
          </a:bodyPr>
          <a:lstStyle/>
          <a:p>
            <a:r>
              <a:rPr kumimoji="1" lang="ja-JP" altLang="en-US" sz="2400" b="1" dirty="0" smtClean="0">
                <a:solidFill>
                  <a:prstClr val="black"/>
                </a:solidFill>
                <a:latin typeface="ＭＳ ゴシック" panose="020B0609070205080204" pitchFamily="49" charset="-128"/>
              </a:rPr>
              <a:t>初心者がアプリケーション開発をするための情報量が多い。</a:t>
            </a:r>
            <a:endParaRPr kumimoji="1" lang="ja-JP" altLang="en-US" sz="2400" b="1" dirty="0">
              <a:solidFill>
                <a:prstClr val="black"/>
              </a:solidFill>
              <a:latin typeface="ＭＳ ゴシック" panose="020B0609070205080204" pitchFamily="49" charset="-128"/>
            </a:endParaRPr>
          </a:p>
        </p:txBody>
      </p:sp>
      <p:sp>
        <p:nvSpPr>
          <p:cNvPr id="30" name="テキスト ボックス 29"/>
          <p:cNvSpPr txBox="1"/>
          <p:nvPr/>
        </p:nvSpPr>
        <p:spPr>
          <a:xfrm>
            <a:off x="891835" y="4813946"/>
            <a:ext cx="6062878" cy="461665"/>
          </a:xfrm>
          <a:prstGeom prst="rect">
            <a:avLst/>
          </a:prstGeom>
          <a:noFill/>
        </p:spPr>
        <p:txBody>
          <a:bodyPr wrap="none" rtlCol="0">
            <a:spAutoFit/>
          </a:bodyPr>
          <a:lstStyle/>
          <a:p>
            <a:r>
              <a:rPr kumimoji="1" lang="ja-JP" altLang="en-US" sz="2400" b="1" dirty="0" smtClean="0">
                <a:solidFill>
                  <a:prstClr val="black"/>
                </a:solidFill>
                <a:latin typeface="ＭＳ ゴシック" panose="020B0609070205080204" pitchFamily="49" charset="-128"/>
              </a:rPr>
              <a:t>⇒</a:t>
            </a:r>
            <a:r>
              <a:rPr kumimoji="1" lang="ja-JP" altLang="en-US" sz="2400" b="1" u="sng" dirty="0" smtClean="0">
                <a:solidFill>
                  <a:prstClr val="black"/>
                </a:solidFill>
                <a:latin typeface="ＭＳ ゴシック" panose="020B0609070205080204" pitchFamily="49" charset="-128"/>
              </a:rPr>
              <a:t>何を使用すればいいか困惑してしまう</a:t>
            </a:r>
            <a:r>
              <a:rPr kumimoji="1" lang="en-US" altLang="ja-JP" sz="2400" b="1" u="sng" dirty="0" smtClean="0">
                <a:solidFill>
                  <a:prstClr val="black"/>
                </a:solidFill>
                <a:latin typeface="ＭＳ ゴシック" panose="020B0609070205080204" pitchFamily="49" charset="-128"/>
              </a:rPr>
              <a:t>…</a:t>
            </a:r>
            <a:endParaRPr kumimoji="1" lang="ja-JP" altLang="en-US" sz="2400" b="1" u="sng" dirty="0">
              <a:solidFill>
                <a:prstClr val="black"/>
              </a:solidFill>
              <a:latin typeface="ＭＳ ゴシック" panose="020B0609070205080204" pitchFamily="49" charset="-128"/>
            </a:endParaRPr>
          </a:p>
        </p:txBody>
      </p:sp>
      <p:sp>
        <p:nvSpPr>
          <p:cNvPr id="31" name="テキスト ボックス 30"/>
          <p:cNvSpPr txBox="1"/>
          <p:nvPr/>
        </p:nvSpPr>
        <p:spPr>
          <a:xfrm>
            <a:off x="555218" y="5461646"/>
            <a:ext cx="6837128" cy="461665"/>
          </a:xfrm>
          <a:prstGeom prst="rect">
            <a:avLst/>
          </a:prstGeom>
          <a:noFill/>
        </p:spPr>
        <p:txBody>
          <a:bodyPr wrap="none" rtlCol="0">
            <a:spAutoFit/>
          </a:bodyPr>
          <a:lstStyle/>
          <a:p>
            <a:r>
              <a:rPr kumimoji="1" lang="ja-JP" altLang="en-US" sz="2400" b="1" dirty="0" smtClean="0">
                <a:solidFill>
                  <a:prstClr val="black"/>
                </a:solidFill>
                <a:latin typeface="ＭＳ ゴシック" panose="020B0609070205080204" pitchFamily="49" charset="-128"/>
              </a:rPr>
              <a:t>各ツール等の利点等を調査し、取捨選択を行う</a:t>
            </a:r>
            <a:r>
              <a:rPr kumimoji="1" lang="en-US" altLang="ja-JP" sz="2400" b="1" dirty="0" smtClean="0">
                <a:solidFill>
                  <a:prstClr val="black"/>
                </a:solidFill>
                <a:latin typeface="ＭＳ ゴシック" panose="020B0609070205080204" pitchFamily="49" charset="-128"/>
              </a:rPr>
              <a:t>!</a:t>
            </a:r>
          </a:p>
        </p:txBody>
      </p:sp>
    </p:spTree>
    <p:extLst>
      <p:ext uri="{BB962C8B-B14F-4D97-AF65-F5344CB8AC3E}">
        <p14:creationId xmlns:p14="http://schemas.microsoft.com/office/powerpoint/2010/main" val="837758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2919" y="284176"/>
            <a:ext cx="9784080" cy="1023924"/>
          </a:xfrm>
        </p:spPr>
        <p:txBody>
          <a:bodyPr/>
          <a:lstStyle/>
          <a:p>
            <a:r>
              <a:rPr lang="ja-JP" altLang="en-US" dirty="0"/>
              <a:t>調査</a:t>
            </a:r>
            <a:r>
              <a:rPr lang="ja-JP" altLang="en-US" dirty="0" smtClean="0"/>
              <a:t>する</a:t>
            </a:r>
            <a:r>
              <a:rPr lang="ja-JP" altLang="en-US" dirty="0"/>
              <a:t>上</a:t>
            </a:r>
            <a:r>
              <a:rPr lang="ja-JP" altLang="en-US" dirty="0" smtClean="0"/>
              <a:t>での前提条件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開発者がスマートフォンのアプリケーション開発が未経験であること。</a:t>
            </a:r>
            <a:endParaRPr kumimoji="1" lang="en-US" altLang="ja-JP" dirty="0" smtClean="0"/>
          </a:p>
          <a:p>
            <a:pPr marL="0" indent="0">
              <a:buNone/>
            </a:pPr>
            <a:endParaRPr lang="en-US" altLang="ja-JP" dirty="0"/>
          </a:p>
          <a:p>
            <a:pPr marL="0" indent="0">
              <a:buNone/>
            </a:pPr>
            <a:r>
              <a:rPr lang="ja-JP" altLang="en-US" dirty="0" smtClean="0"/>
              <a:t>・開発者がプログラム開発が経験済であること。</a:t>
            </a:r>
            <a:endParaRPr lang="en-US" altLang="ja-JP" dirty="0"/>
          </a:p>
          <a:p>
            <a:endParaRPr lang="en-US" altLang="ja-JP" dirty="0"/>
          </a:p>
          <a:p>
            <a:r>
              <a:rPr kumimoji="1" lang="ja-JP" altLang="en-US" dirty="0" smtClean="0"/>
              <a:t>開発するアプリケーションのベースは日記アプリを開発する。</a:t>
            </a:r>
            <a:endParaRPr kumimoji="1" lang="en-US" altLang="ja-JP" dirty="0" smtClean="0"/>
          </a:p>
          <a:p>
            <a:pPr lvl="1"/>
            <a:r>
              <a:rPr lang="ja-JP" altLang="en-US" dirty="0" smtClean="0"/>
              <a:t>日記アプリを作成していく過程で取捨選択を行う。</a:t>
            </a:r>
            <a:endParaRPr kumimoji="1" lang="en-US" altLang="ja-JP" dirty="0"/>
          </a:p>
          <a:p>
            <a:r>
              <a:rPr lang="ja-JP" altLang="en-US" dirty="0" smtClean="0"/>
              <a:t>スマホアプリは</a:t>
            </a:r>
            <a:r>
              <a:rPr lang="en-US" altLang="ja-JP" dirty="0" smtClean="0"/>
              <a:t>iOS</a:t>
            </a:r>
            <a:r>
              <a:rPr lang="ja-JP" altLang="en-US" dirty="0" smtClean="0"/>
              <a:t>も</a:t>
            </a:r>
            <a:r>
              <a:rPr lang="en-US" altLang="ja-JP" dirty="0" smtClean="0"/>
              <a:t>Android</a:t>
            </a:r>
            <a:r>
              <a:rPr lang="ja-JP" altLang="en-US" dirty="0" smtClean="0"/>
              <a:t>も使用可能なアプリであること。</a:t>
            </a:r>
            <a:endParaRPr kumimoji="1" lang="ja-JP" altLang="en-US" dirty="0"/>
          </a:p>
        </p:txBody>
      </p:sp>
    </p:spTree>
    <p:extLst>
      <p:ext uri="{BB962C8B-B14F-4D97-AF65-F5344CB8AC3E}">
        <p14:creationId xmlns:p14="http://schemas.microsoft.com/office/powerpoint/2010/main" val="186463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スマートフォンアプリの種類</a:t>
            </a:r>
            <a:endParaRPr kumimoji="1" lang="ja-JP" altLang="en-US" dirty="0"/>
          </a:p>
        </p:txBody>
      </p:sp>
      <p:sp>
        <p:nvSpPr>
          <p:cNvPr id="5" name="タイトル 1"/>
          <p:cNvSpPr txBox="1">
            <a:spLocks/>
          </p:cNvSpPr>
          <p:nvPr/>
        </p:nvSpPr>
        <p:spPr>
          <a:xfrm>
            <a:off x="1202918" y="3019699"/>
            <a:ext cx="3946597" cy="859145"/>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457200" indent="-457200">
              <a:buFont typeface="Wingdings" panose="05000000000000000000" pitchFamily="2" charset="2"/>
              <a:buChar char="u"/>
            </a:pPr>
            <a:r>
              <a:rPr lang="ja-JP" altLang="en-US" sz="2800" b="1" dirty="0" smtClean="0">
                <a:solidFill>
                  <a:prstClr val="black"/>
                </a:solidFill>
              </a:rPr>
              <a:t>ネイティブアプリ</a:t>
            </a:r>
            <a:endParaRPr lang="en-US" altLang="ja-JP" sz="2800" b="1" dirty="0" smtClean="0">
              <a:solidFill>
                <a:prstClr val="black"/>
              </a:solidFill>
            </a:endParaRPr>
          </a:p>
        </p:txBody>
      </p:sp>
      <p:sp>
        <p:nvSpPr>
          <p:cNvPr id="6" name="タイトル 1"/>
          <p:cNvSpPr txBox="1">
            <a:spLocks/>
          </p:cNvSpPr>
          <p:nvPr/>
        </p:nvSpPr>
        <p:spPr>
          <a:xfrm>
            <a:off x="1202919" y="1896941"/>
            <a:ext cx="10684281" cy="103529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3200" b="1" dirty="0" smtClean="0">
                <a:solidFill>
                  <a:prstClr val="black"/>
                </a:solidFill>
              </a:rPr>
              <a:t>スマートフォンアプリにはどのような種類があるのか？</a:t>
            </a:r>
            <a:endParaRPr lang="ja-JP" altLang="en-US" sz="3200" b="1" dirty="0">
              <a:solidFill>
                <a:prstClr val="black"/>
              </a:solidFill>
            </a:endParaRPr>
          </a:p>
        </p:txBody>
      </p:sp>
      <p:sp>
        <p:nvSpPr>
          <p:cNvPr id="9" name="タイトル 1"/>
          <p:cNvSpPr txBox="1">
            <a:spLocks/>
          </p:cNvSpPr>
          <p:nvPr/>
        </p:nvSpPr>
        <p:spPr>
          <a:xfrm>
            <a:off x="1202918" y="4257892"/>
            <a:ext cx="3946597" cy="859145"/>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457200" indent="-457200">
              <a:buFont typeface="Wingdings" panose="05000000000000000000" pitchFamily="2" charset="2"/>
              <a:buChar char="u"/>
            </a:pPr>
            <a:r>
              <a:rPr lang="en-US" altLang="ja-JP" sz="2800" b="1" dirty="0" smtClean="0">
                <a:solidFill>
                  <a:prstClr val="black"/>
                </a:solidFill>
              </a:rPr>
              <a:t>WE</a:t>
            </a:r>
            <a:r>
              <a:rPr lang="en-US" altLang="ja-JP" sz="2800" b="1" dirty="0">
                <a:solidFill>
                  <a:prstClr val="black"/>
                </a:solidFill>
              </a:rPr>
              <a:t>B</a:t>
            </a:r>
            <a:r>
              <a:rPr lang="ja-JP" altLang="en-US" sz="2800" b="1" dirty="0" smtClean="0">
                <a:solidFill>
                  <a:prstClr val="black"/>
                </a:solidFill>
              </a:rPr>
              <a:t>アプリ</a:t>
            </a:r>
            <a:endParaRPr lang="en-US" altLang="ja-JP" sz="2800" b="1" dirty="0" smtClean="0">
              <a:solidFill>
                <a:prstClr val="black"/>
              </a:solidFill>
            </a:endParaRPr>
          </a:p>
        </p:txBody>
      </p:sp>
      <p:sp>
        <p:nvSpPr>
          <p:cNvPr id="10" name="タイトル 1"/>
          <p:cNvSpPr txBox="1">
            <a:spLocks/>
          </p:cNvSpPr>
          <p:nvPr/>
        </p:nvSpPr>
        <p:spPr>
          <a:xfrm>
            <a:off x="1202918" y="5538103"/>
            <a:ext cx="3946597" cy="859145"/>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457200" indent="-457200">
              <a:buFont typeface="Wingdings" panose="05000000000000000000" pitchFamily="2" charset="2"/>
              <a:buChar char="u"/>
            </a:pPr>
            <a:r>
              <a:rPr lang="ja-JP" altLang="en-US" sz="2800" b="1" dirty="0">
                <a:solidFill>
                  <a:prstClr val="black"/>
                </a:solidFill>
              </a:rPr>
              <a:t>ハイブリッド</a:t>
            </a:r>
            <a:r>
              <a:rPr lang="ja-JP" altLang="en-US" sz="2800" b="1" dirty="0" smtClean="0">
                <a:solidFill>
                  <a:prstClr val="black"/>
                </a:solidFill>
              </a:rPr>
              <a:t>アプリ</a:t>
            </a:r>
            <a:endParaRPr lang="en-US" altLang="ja-JP" sz="2800" b="1" dirty="0" smtClean="0">
              <a:solidFill>
                <a:prstClr val="black"/>
              </a:solidFill>
            </a:endParaRPr>
          </a:p>
        </p:txBody>
      </p:sp>
      <p:sp>
        <p:nvSpPr>
          <p:cNvPr id="12" name="右矢印 11"/>
          <p:cNvSpPr/>
          <p:nvPr/>
        </p:nvSpPr>
        <p:spPr>
          <a:xfrm>
            <a:off x="5464347" y="3154406"/>
            <a:ext cx="868680" cy="621362"/>
          </a:xfrm>
          <a:prstGeom prst="rightArrow">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black"/>
              </a:solidFill>
            </a:endParaRPr>
          </a:p>
        </p:txBody>
      </p:sp>
      <p:sp>
        <p:nvSpPr>
          <p:cNvPr id="13" name="右矢印 12"/>
          <p:cNvSpPr/>
          <p:nvPr/>
        </p:nvSpPr>
        <p:spPr>
          <a:xfrm>
            <a:off x="5464347" y="4376919"/>
            <a:ext cx="868680" cy="621362"/>
          </a:xfrm>
          <a:prstGeom prst="rightArrow">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black"/>
              </a:solidFill>
            </a:endParaRPr>
          </a:p>
        </p:txBody>
      </p:sp>
      <p:sp>
        <p:nvSpPr>
          <p:cNvPr id="14" name="右矢印 13"/>
          <p:cNvSpPr/>
          <p:nvPr/>
        </p:nvSpPr>
        <p:spPr>
          <a:xfrm>
            <a:off x="5462362" y="5599296"/>
            <a:ext cx="868680" cy="621362"/>
          </a:xfrm>
          <a:prstGeom prst="rightArrow">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black"/>
              </a:solidFill>
            </a:endParaRPr>
          </a:p>
        </p:txBody>
      </p:sp>
      <p:sp>
        <p:nvSpPr>
          <p:cNvPr id="16" name="タイトル 1"/>
          <p:cNvSpPr txBox="1">
            <a:spLocks/>
          </p:cNvSpPr>
          <p:nvPr/>
        </p:nvSpPr>
        <p:spPr>
          <a:xfrm>
            <a:off x="6545059" y="2976911"/>
            <a:ext cx="5342141" cy="859145"/>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2000" b="1" dirty="0" smtClean="0">
                <a:solidFill>
                  <a:prstClr val="black"/>
                </a:solidFill>
              </a:rPr>
              <a:t>・インストールして</a:t>
            </a:r>
            <a:r>
              <a:rPr lang="en-US" altLang="ja-JP" sz="2000" b="1" dirty="0" smtClean="0">
                <a:solidFill>
                  <a:prstClr val="black"/>
                </a:solidFill>
              </a:rPr>
              <a:t>OS</a:t>
            </a:r>
            <a:r>
              <a:rPr lang="ja-JP" altLang="en-US" sz="2000" b="1" dirty="0" smtClean="0">
                <a:solidFill>
                  <a:prstClr val="black"/>
                </a:solidFill>
              </a:rPr>
              <a:t>上で直接起動</a:t>
            </a:r>
            <a:endParaRPr lang="en-US" altLang="ja-JP" sz="2000" b="1" dirty="0" smtClean="0">
              <a:solidFill>
                <a:prstClr val="black"/>
              </a:solidFill>
            </a:endParaRPr>
          </a:p>
          <a:p>
            <a:r>
              <a:rPr lang="ja-JP" altLang="en-US" sz="2000" b="1" dirty="0" smtClean="0">
                <a:solidFill>
                  <a:prstClr val="black"/>
                </a:solidFill>
              </a:rPr>
              <a:t>・ネットワーク環境が必須ではない</a:t>
            </a:r>
            <a:endParaRPr lang="en-US" altLang="ja-JP" sz="2000" b="1" dirty="0" smtClean="0">
              <a:solidFill>
                <a:prstClr val="black"/>
              </a:solidFill>
            </a:endParaRPr>
          </a:p>
        </p:txBody>
      </p:sp>
      <p:sp>
        <p:nvSpPr>
          <p:cNvPr id="18" name="タイトル 1"/>
          <p:cNvSpPr txBox="1">
            <a:spLocks/>
          </p:cNvSpPr>
          <p:nvPr/>
        </p:nvSpPr>
        <p:spPr>
          <a:xfrm>
            <a:off x="6545058" y="5617699"/>
            <a:ext cx="5342141" cy="859145"/>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2000" b="1" dirty="0" smtClean="0">
                <a:solidFill>
                  <a:srgbClr val="FF0000"/>
                </a:solidFill>
              </a:rPr>
              <a:t>・ネイティブアプリと</a:t>
            </a:r>
            <a:r>
              <a:rPr lang="en-US" altLang="ja-JP" sz="2000" b="1" dirty="0" smtClean="0">
                <a:solidFill>
                  <a:srgbClr val="FF0000"/>
                </a:solidFill>
              </a:rPr>
              <a:t>WEB</a:t>
            </a:r>
            <a:r>
              <a:rPr lang="ja-JP" altLang="en-US" sz="2000" b="1" dirty="0" smtClean="0">
                <a:solidFill>
                  <a:srgbClr val="FF0000"/>
                </a:solidFill>
              </a:rPr>
              <a:t>アプリの</a:t>
            </a:r>
            <a:endParaRPr lang="en-US" altLang="ja-JP" sz="2000" b="1" dirty="0" smtClean="0">
              <a:solidFill>
                <a:srgbClr val="FF0000"/>
              </a:solidFill>
            </a:endParaRPr>
          </a:p>
          <a:p>
            <a:r>
              <a:rPr lang="ja-JP" altLang="en-US" sz="2000" b="1" dirty="0">
                <a:solidFill>
                  <a:srgbClr val="FF0000"/>
                </a:solidFill>
              </a:rPr>
              <a:t>　</a:t>
            </a:r>
            <a:r>
              <a:rPr lang="ja-JP" altLang="en-US" sz="2000" b="1" dirty="0" smtClean="0">
                <a:solidFill>
                  <a:srgbClr val="FF0000"/>
                </a:solidFill>
              </a:rPr>
              <a:t>両方の特性を持つ</a:t>
            </a:r>
            <a:endParaRPr lang="en-US" altLang="ja-JP" sz="2000" b="1" dirty="0" smtClean="0">
              <a:solidFill>
                <a:srgbClr val="FF0000"/>
              </a:solidFill>
            </a:endParaRPr>
          </a:p>
        </p:txBody>
      </p:sp>
      <p:sp>
        <p:nvSpPr>
          <p:cNvPr id="15" name="タイトル 1"/>
          <p:cNvSpPr txBox="1">
            <a:spLocks/>
          </p:cNvSpPr>
          <p:nvPr/>
        </p:nvSpPr>
        <p:spPr>
          <a:xfrm>
            <a:off x="6545057" y="4284167"/>
            <a:ext cx="5342141" cy="859145"/>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2000" b="1" dirty="0" smtClean="0">
                <a:solidFill>
                  <a:prstClr val="black"/>
                </a:solidFill>
              </a:rPr>
              <a:t>・ブラウザ上で動作する</a:t>
            </a:r>
            <a:endParaRPr lang="en-US" altLang="ja-JP" sz="2000" b="1" dirty="0" smtClean="0">
              <a:solidFill>
                <a:prstClr val="black"/>
              </a:solidFill>
            </a:endParaRPr>
          </a:p>
          <a:p>
            <a:r>
              <a:rPr lang="ja-JP" altLang="en-US" sz="2000" b="1" dirty="0" smtClean="0">
                <a:solidFill>
                  <a:prstClr val="black"/>
                </a:solidFill>
              </a:rPr>
              <a:t>・ネットワーク環境が必須</a:t>
            </a:r>
            <a:endParaRPr lang="en-US" altLang="ja-JP" sz="2000" b="1" dirty="0" smtClean="0">
              <a:solidFill>
                <a:prstClr val="black"/>
              </a:solidFill>
            </a:endParaRPr>
          </a:p>
        </p:txBody>
      </p:sp>
    </p:spTree>
    <p:extLst>
      <p:ext uri="{BB962C8B-B14F-4D97-AF65-F5344CB8AC3E}">
        <p14:creationId xmlns:p14="http://schemas.microsoft.com/office/powerpoint/2010/main" val="3567955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699998" y="2011680"/>
            <a:ext cx="5129302" cy="466344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endParaRPr lang="en-US" altLang="ja-JP" sz="2800" b="1" dirty="0" smtClean="0">
              <a:solidFill>
                <a:srgbClr val="E7E6E6">
                  <a:lumMod val="75000"/>
                </a:srgbClr>
              </a:solidFill>
            </a:endParaRPr>
          </a:p>
        </p:txBody>
      </p:sp>
      <p:sp>
        <p:nvSpPr>
          <p:cNvPr id="7" name="正方形/長方形 6"/>
          <p:cNvSpPr/>
          <p:nvPr/>
        </p:nvSpPr>
        <p:spPr>
          <a:xfrm>
            <a:off x="774114" y="2073912"/>
            <a:ext cx="5009466" cy="685800"/>
          </a:xfrm>
          <a:prstGeom prst="rect">
            <a:avLst/>
          </a:prstGeom>
          <a:solidFill>
            <a:schemeClr val="bg2">
              <a:lumMod val="20000"/>
              <a:lumOff val="8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black"/>
              </a:solidFill>
            </a:endParaRPr>
          </a:p>
        </p:txBody>
      </p:sp>
      <p:sp>
        <p:nvSpPr>
          <p:cNvPr id="2" name="タイトル 1"/>
          <p:cNvSpPr>
            <a:spLocks noGrp="1"/>
          </p:cNvSpPr>
          <p:nvPr>
            <p:ph type="title"/>
          </p:nvPr>
        </p:nvSpPr>
        <p:spPr>
          <a:xfrm>
            <a:off x="1015707" y="1945336"/>
            <a:ext cx="4443502" cy="960120"/>
          </a:xfrm>
        </p:spPr>
        <p:txBody>
          <a:bodyPr>
            <a:normAutofit/>
          </a:bodyPr>
          <a:lstStyle/>
          <a:p>
            <a:pPr algn="ctr"/>
            <a:r>
              <a:rPr lang="ja-JP" altLang="en-US" sz="2800" b="1" dirty="0" smtClean="0"/>
              <a:t>ネイティブアプリ</a:t>
            </a:r>
            <a:endParaRPr kumimoji="1" lang="ja-JP" altLang="en-US" sz="2800" b="1" dirty="0"/>
          </a:p>
        </p:txBody>
      </p:sp>
      <p:sp>
        <p:nvSpPr>
          <p:cNvPr id="17" name="タイトル 1"/>
          <p:cNvSpPr txBox="1">
            <a:spLocks/>
          </p:cNvSpPr>
          <p:nvPr/>
        </p:nvSpPr>
        <p:spPr>
          <a:xfrm>
            <a:off x="6498818" y="2011680"/>
            <a:ext cx="5129302" cy="466344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endParaRPr lang="en-US" altLang="ja-JP" sz="2800" b="1" dirty="0" smtClean="0">
              <a:solidFill>
                <a:srgbClr val="E7E6E6">
                  <a:lumMod val="75000"/>
                </a:srgbClr>
              </a:solidFill>
            </a:endParaRPr>
          </a:p>
        </p:txBody>
      </p:sp>
      <p:sp>
        <p:nvSpPr>
          <p:cNvPr id="19" name="タイトル 1"/>
          <p:cNvSpPr txBox="1">
            <a:spLocks/>
          </p:cNvSpPr>
          <p:nvPr/>
        </p:nvSpPr>
        <p:spPr>
          <a:xfrm>
            <a:off x="937260" y="266549"/>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dirty="0" smtClean="0">
                <a:solidFill>
                  <a:prstClr val="black"/>
                </a:solidFill>
              </a:rPr>
              <a:t>ネイティブアプリと</a:t>
            </a:r>
            <a:r>
              <a:rPr lang="en-US" altLang="ja-JP" dirty="0" smtClean="0">
                <a:solidFill>
                  <a:prstClr val="black"/>
                </a:solidFill>
              </a:rPr>
              <a:t>WEB</a:t>
            </a:r>
            <a:r>
              <a:rPr lang="ja-JP" altLang="en-US" dirty="0" smtClean="0">
                <a:solidFill>
                  <a:prstClr val="black"/>
                </a:solidFill>
              </a:rPr>
              <a:t>アプリ</a:t>
            </a:r>
            <a:endParaRPr lang="ja-JP" altLang="en-US" dirty="0">
              <a:solidFill>
                <a:prstClr val="black"/>
              </a:solidFill>
            </a:endParaRPr>
          </a:p>
        </p:txBody>
      </p:sp>
      <p:sp>
        <p:nvSpPr>
          <p:cNvPr id="20" name="正方形/長方形 19"/>
          <p:cNvSpPr/>
          <p:nvPr/>
        </p:nvSpPr>
        <p:spPr>
          <a:xfrm>
            <a:off x="6554405" y="2084637"/>
            <a:ext cx="5073715" cy="685800"/>
          </a:xfrm>
          <a:prstGeom prst="rect">
            <a:avLst/>
          </a:prstGeom>
          <a:solidFill>
            <a:schemeClr val="bg2">
              <a:lumMod val="20000"/>
              <a:lumOff val="8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1" name="タイトル 1"/>
          <p:cNvSpPr txBox="1">
            <a:spLocks/>
          </p:cNvSpPr>
          <p:nvPr/>
        </p:nvSpPr>
        <p:spPr>
          <a:xfrm>
            <a:off x="6777469" y="1965960"/>
            <a:ext cx="4443502" cy="9601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algn="ctr"/>
            <a:r>
              <a:rPr lang="en-US" altLang="ja-JP" sz="2800" b="1" dirty="0" smtClean="0">
                <a:solidFill>
                  <a:prstClr val="black"/>
                </a:solidFill>
              </a:rPr>
              <a:t>WEB</a:t>
            </a:r>
            <a:r>
              <a:rPr lang="ja-JP" altLang="en-US" sz="2800" b="1" dirty="0" smtClean="0">
                <a:solidFill>
                  <a:prstClr val="black"/>
                </a:solidFill>
              </a:rPr>
              <a:t>アプリ</a:t>
            </a:r>
            <a:endParaRPr lang="ja-JP" altLang="en-US" sz="2800" b="1" dirty="0">
              <a:solidFill>
                <a:prstClr val="black"/>
              </a:solidFill>
            </a:endParaRPr>
          </a:p>
        </p:txBody>
      </p:sp>
      <p:sp>
        <p:nvSpPr>
          <p:cNvPr id="23" name="タイトル 1"/>
          <p:cNvSpPr txBox="1">
            <a:spLocks/>
          </p:cNvSpPr>
          <p:nvPr/>
        </p:nvSpPr>
        <p:spPr>
          <a:xfrm>
            <a:off x="737055" y="2903220"/>
            <a:ext cx="15260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prstClr val="black"/>
                </a:solidFill>
              </a:rPr>
              <a:t>開発環境</a:t>
            </a:r>
            <a:endParaRPr lang="ja-JP" altLang="en-US" sz="1800" b="1" dirty="0">
              <a:solidFill>
                <a:prstClr val="black"/>
              </a:solidFill>
            </a:endParaRPr>
          </a:p>
        </p:txBody>
      </p:sp>
      <p:sp>
        <p:nvSpPr>
          <p:cNvPr id="24" name="タイトル 1"/>
          <p:cNvSpPr txBox="1">
            <a:spLocks/>
          </p:cNvSpPr>
          <p:nvPr/>
        </p:nvSpPr>
        <p:spPr>
          <a:xfrm>
            <a:off x="1071814" y="3269621"/>
            <a:ext cx="2500726" cy="3657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cap="none" dirty="0" smtClean="0">
                <a:solidFill>
                  <a:prstClr val="black"/>
                </a:solidFill>
                <a:latin typeface="ＭＳ Ｐゴシック" panose="020B0600070205080204" pitchFamily="50" charset="-128"/>
              </a:rPr>
              <a:t>－</a:t>
            </a:r>
            <a:r>
              <a:rPr lang="en-US" altLang="ja-JP" sz="1400" b="1" cap="none" dirty="0" smtClean="0">
                <a:solidFill>
                  <a:prstClr val="black"/>
                </a:solidFill>
                <a:latin typeface="ＭＳ Ｐゴシック" panose="020B0600070205080204" pitchFamily="50" charset="-128"/>
              </a:rPr>
              <a:t>iOS</a:t>
            </a:r>
            <a:r>
              <a:rPr lang="ja-JP" altLang="en-US" sz="1400" b="1" cap="none" dirty="0" smtClean="0">
                <a:solidFill>
                  <a:prstClr val="black"/>
                </a:solidFill>
                <a:latin typeface="ＭＳ Ｐゴシック" panose="020B0600070205080204" pitchFamily="50" charset="-128"/>
              </a:rPr>
              <a:t>アプリ</a:t>
            </a:r>
            <a:endParaRPr lang="ja-JP" altLang="en-US" sz="1400" b="1" cap="none" dirty="0">
              <a:solidFill>
                <a:prstClr val="black"/>
              </a:solidFill>
              <a:latin typeface="ＭＳ Ｐゴシック" panose="020B0600070205080204" pitchFamily="50" charset="-128"/>
            </a:endParaRPr>
          </a:p>
        </p:txBody>
      </p:sp>
      <p:sp>
        <p:nvSpPr>
          <p:cNvPr id="25" name="タイトル 1"/>
          <p:cNvSpPr txBox="1">
            <a:spLocks/>
          </p:cNvSpPr>
          <p:nvPr/>
        </p:nvSpPr>
        <p:spPr>
          <a:xfrm>
            <a:off x="1309599" y="3592850"/>
            <a:ext cx="4473981" cy="5073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cap="none" dirty="0" smtClean="0">
                <a:solidFill>
                  <a:prstClr val="black"/>
                </a:solidFill>
              </a:rPr>
              <a:t>・開発言語に「</a:t>
            </a:r>
            <a:r>
              <a:rPr lang="en-US" altLang="ja-JP" sz="1400" b="1" cap="none" dirty="0" smtClean="0">
                <a:solidFill>
                  <a:prstClr val="black"/>
                </a:solidFill>
              </a:rPr>
              <a:t>Objective-C</a:t>
            </a:r>
            <a:r>
              <a:rPr lang="ja-JP" altLang="en-US" sz="1400" b="1" cap="none" dirty="0" smtClean="0">
                <a:solidFill>
                  <a:prstClr val="black"/>
                </a:solidFill>
              </a:rPr>
              <a:t>」「</a:t>
            </a:r>
            <a:r>
              <a:rPr lang="en-US" altLang="ja-JP" sz="1400" b="1" cap="none" dirty="0">
                <a:solidFill>
                  <a:prstClr val="black"/>
                </a:solidFill>
              </a:rPr>
              <a:t>swift</a:t>
            </a:r>
            <a:r>
              <a:rPr lang="ja-JP" altLang="en-US" sz="1400" b="1" cap="none" dirty="0" smtClean="0">
                <a:solidFill>
                  <a:prstClr val="black"/>
                </a:solidFill>
              </a:rPr>
              <a:t>」などを使用</a:t>
            </a:r>
            <a:endParaRPr lang="en-US" altLang="ja-JP" sz="1400" b="1" cap="none" dirty="0" smtClean="0">
              <a:solidFill>
                <a:prstClr val="black"/>
              </a:solidFill>
            </a:endParaRPr>
          </a:p>
          <a:p>
            <a:r>
              <a:rPr lang="ja-JP" altLang="en-US" sz="1400" b="1" cap="none" dirty="0" smtClean="0">
                <a:solidFill>
                  <a:prstClr val="black"/>
                </a:solidFill>
              </a:rPr>
              <a:t>・</a:t>
            </a:r>
            <a:r>
              <a:rPr lang="en-US" altLang="ja-JP" sz="1400" b="1" cap="none" dirty="0">
                <a:solidFill>
                  <a:prstClr val="black"/>
                </a:solidFill>
              </a:rPr>
              <a:t>Mac</a:t>
            </a:r>
            <a:r>
              <a:rPr lang="ja-JP" altLang="en-US" sz="1400" b="1" cap="none" dirty="0">
                <a:solidFill>
                  <a:prstClr val="black"/>
                </a:solidFill>
              </a:rPr>
              <a:t>のみ開発可能</a:t>
            </a:r>
            <a:endParaRPr lang="en-US" altLang="ja-JP" sz="1400" b="1" cap="none" dirty="0" smtClean="0">
              <a:solidFill>
                <a:prstClr val="black"/>
              </a:solidFill>
            </a:endParaRPr>
          </a:p>
        </p:txBody>
      </p:sp>
      <p:sp>
        <p:nvSpPr>
          <p:cNvPr id="28" name="タイトル 1"/>
          <p:cNvSpPr txBox="1">
            <a:spLocks/>
          </p:cNvSpPr>
          <p:nvPr/>
        </p:nvSpPr>
        <p:spPr>
          <a:xfrm>
            <a:off x="1090797" y="3989993"/>
            <a:ext cx="1694934" cy="42422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cap="none" dirty="0" smtClean="0">
                <a:solidFill>
                  <a:prstClr val="black"/>
                </a:solidFill>
              </a:rPr>
              <a:t>－</a:t>
            </a:r>
            <a:r>
              <a:rPr lang="en-US" altLang="ja-JP" sz="1400" b="1" cap="none" dirty="0">
                <a:solidFill>
                  <a:prstClr val="black"/>
                </a:solidFill>
              </a:rPr>
              <a:t>Android</a:t>
            </a:r>
            <a:r>
              <a:rPr lang="ja-JP" altLang="en-US" sz="1400" b="1" cap="none" dirty="0">
                <a:solidFill>
                  <a:prstClr val="black"/>
                </a:solidFill>
              </a:rPr>
              <a:t>アプリ</a:t>
            </a:r>
          </a:p>
        </p:txBody>
      </p:sp>
      <p:sp>
        <p:nvSpPr>
          <p:cNvPr id="29" name="タイトル 1"/>
          <p:cNvSpPr txBox="1">
            <a:spLocks/>
          </p:cNvSpPr>
          <p:nvPr/>
        </p:nvSpPr>
        <p:spPr>
          <a:xfrm>
            <a:off x="1392377" y="4313222"/>
            <a:ext cx="4473981" cy="5073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cap="none" dirty="0" smtClean="0">
                <a:solidFill>
                  <a:prstClr val="black"/>
                </a:solidFill>
              </a:rPr>
              <a:t>・開発言語に「</a:t>
            </a:r>
            <a:r>
              <a:rPr lang="en-US" altLang="ja-JP" sz="1400" b="1" cap="none" dirty="0" smtClean="0">
                <a:solidFill>
                  <a:prstClr val="black"/>
                </a:solidFill>
              </a:rPr>
              <a:t>Java</a:t>
            </a:r>
            <a:r>
              <a:rPr lang="ja-JP" altLang="en-US" sz="1400" b="1" cap="none" dirty="0" smtClean="0">
                <a:solidFill>
                  <a:prstClr val="black"/>
                </a:solidFill>
              </a:rPr>
              <a:t>」を</a:t>
            </a:r>
            <a:r>
              <a:rPr lang="ja-JP" altLang="en-US" sz="1400" b="1" cap="none" dirty="0">
                <a:solidFill>
                  <a:prstClr val="black"/>
                </a:solidFill>
              </a:rPr>
              <a:t>使</a:t>
            </a:r>
            <a:r>
              <a:rPr lang="ja-JP" altLang="en-US" sz="1400" b="1" cap="none" dirty="0" smtClean="0">
                <a:solidFill>
                  <a:prstClr val="black"/>
                </a:solidFill>
              </a:rPr>
              <a:t>用</a:t>
            </a:r>
            <a:endParaRPr lang="en-US" altLang="ja-JP" sz="1400" b="1" cap="none" dirty="0" smtClean="0">
              <a:solidFill>
                <a:prstClr val="black"/>
              </a:solidFill>
            </a:endParaRPr>
          </a:p>
          <a:p>
            <a:r>
              <a:rPr lang="ja-JP" altLang="en-US" sz="1400" b="1" cap="none" dirty="0" smtClean="0">
                <a:solidFill>
                  <a:prstClr val="black"/>
                </a:solidFill>
              </a:rPr>
              <a:t>・</a:t>
            </a:r>
            <a:r>
              <a:rPr lang="en-US" altLang="ja-JP" sz="1400" b="1" cap="none" dirty="0" smtClean="0">
                <a:solidFill>
                  <a:prstClr val="black"/>
                </a:solidFill>
              </a:rPr>
              <a:t>Win/Mac</a:t>
            </a:r>
            <a:r>
              <a:rPr lang="ja-JP" altLang="en-US" sz="1400" b="1" cap="none" dirty="0" smtClean="0">
                <a:solidFill>
                  <a:prstClr val="black"/>
                </a:solidFill>
              </a:rPr>
              <a:t>で開発</a:t>
            </a:r>
            <a:r>
              <a:rPr lang="ja-JP" altLang="en-US" sz="1400" b="1" cap="none" dirty="0">
                <a:solidFill>
                  <a:prstClr val="black"/>
                </a:solidFill>
              </a:rPr>
              <a:t>可能</a:t>
            </a:r>
            <a:endParaRPr lang="en-US" altLang="ja-JP" sz="1400" b="1" cap="none" dirty="0" smtClean="0">
              <a:solidFill>
                <a:prstClr val="black"/>
              </a:solidFill>
            </a:endParaRPr>
          </a:p>
        </p:txBody>
      </p:sp>
      <p:sp>
        <p:nvSpPr>
          <p:cNvPr id="30" name="タイトル 1"/>
          <p:cNvSpPr txBox="1">
            <a:spLocks/>
          </p:cNvSpPr>
          <p:nvPr/>
        </p:nvSpPr>
        <p:spPr>
          <a:xfrm>
            <a:off x="737055" y="4841238"/>
            <a:ext cx="28354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prstClr val="black"/>
                </a:solidFill>
              </a:rPr>
              <a:t>メリット・デメリット</a:t>
            </a:r>
            <a:endParaRPr lang="ja-JP" altLang="en-US" sz="1800" b="1" dirty="0">
              <a:solidFill>
                <a:prstClr val="black"/>
              </a:solidFill>
            </a:endParaRPr>
          </a:p>
        </p:txBody>
      </p:sp>
      <p:sp>
        <p:nvSpPr>
          <p:cNvPr id="31" name="タイトル 1"/>
          <p:cNvSpPr txBox="1">
            <a:spLocks/>
          </p:cNvSpPr>
          <p:nvPr/>
        </p:nvSpPr>
        <p:spPr>
          <a:xfrm>
            <a:off x="1142365" y="5229857"/>
            <a:ext cx="4641215" cy="117192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prstClr val="black"/>
                </a:solidFill>
              </a:rPr>
              <a:t>● カメラやセンサーなどの端末の機能を使える</a:t>
            </a:r>
            <a:endParaRPr lang="en-US" altLang="ja-JP" sz="1400" b="1" dirty="0" smtClean="0">
              <a:solidFill>
                <a:prstClr val="black"/>
              </a:solidFill>
            </a:endParaRPr>
          </a:p>
          <a:p>
            <a:r>
              <a:rPr lang="ja-JP" altLang="en-US" sz="1400" b="1" dirty="0" smtClean="0">
                <a:solidFill>
                  <a:prstClr val="black"/>
                </a:solidFill>
              </a:rPr>
              <a:t>● アプリストアで課金サービスが利用できる</a:t>
            </a:r>
            <a:endParaRPr lang="en-US" altLang="ja-JP" sz="1400" b="1" dirty="0" smtClean="0">
              <a:solidFill>
                <a:prstClr val="black"/>
              </a:solidFill>
            </a:endParaRPr>
          </a:p>
          <a:p>
            <a:r>
              <a:rPr lang="ja-JP" altLang="en-US" sz="1400" b="1" dirty="0" smtClean="0">
                <a:solidFill>
                  <a:prstClr val="black"/>
                </a:solidFill>
              </a:rPr>
              <a:t>● 動作のパフォーマンスが良い</a:t>
            </a:r>
            <a:endParaRPr lang="en-US" altLang="ja-JP" sz="1400" b="1" dirty="0" smtClean="0">
              <a:solidFill>
                <a:prstClr val="black"/>
              </a:solidFill>
            </a:endParaRPr>
          </a:p>
          <a:p>
            <a:r>
              <a:rPr lang="en-US" altLang="ja-JP" sz="1400" b="1" dirty="0" smtClean="0">
                <a:solidFill>
                  <a:prstClr val="black"/>
                </a:solidFill>
              </a:rPr>
              <a:t>× OS</a:t>
            </a:r>
            <a:r>
              <a:rPr lang="ja-JP" altLang="en-US" sz="1400" b="1" dirty="0" smtClean="0">
                <a:solidFill>
                  <a:prstClr val="black"/>
                </a:solidFill>
              </a:rPr>
              <a:t>ごとに開発が必要</a:t>
            </a:r>
            <a:endParaRPr lang="en-US" altLang="ja-JP" sz="1400" b="1" dirty="0" smtClean="0">
              <a:solidFill>
                <a:prstClr val="black"/>
              </a:solidFill>
            </a:endParaRPr>
          </a:p>
          <a:p>
            <a:r>
              <a:rPr lang="en-US" altLang="ja-JP" sz="1400" b="1" dirty="0" smtClean="0">
                <a:solidFill>
                  <a:prstClr val="black"/>
                </a:solidFill>
              </a:rPr>
              <a:t>× </a:t>
            </a:r>
            <a:r>
              <a:rPr lang="ja-JP" altLang="en-US" sz="1400" b="1" dirty="0" smtClean="0">
                <a:solidFill>
                  <a:prstClr val="black"/>
                </a:solidFill>
              </a:rPr>
              <a:t>インストール作業が必要</a:t>
            </a:r>
            <a:endParaRPr lang="ja-JP" altLang="en-US" sz="1400" b="1" dirty="0">
              <a:solidFill>
                <a:prstClr val="black"/>
              </a:solidFill>
            </a:endParaRPr>
          </a:p>
        </p:txBody>
      </p:sp>
      <p:sp>
        <p:nvSpPr>
          <p:cNvPr id="33" name="タイトル 1"/>
          <p:cNvSpPr txBox="1">
            <a:spLocks/>
          </p:cNvSpPr>
          <p:nvPr/>
        </p:nvSpPr>
        <p:spPr>
          <a:xfrm>
            <a:off x="6517749" y="2903220"/>
            <a:ext cx="15260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prstClr val="black"/>
                </a:solidFill>
              </a:rPr>
              <a:t>開発環境</a:t>
            </a:r>
            <a:endParaRPr lang="ja-JP" altLang="en-US" sz="1800" b="1" dirty="0">
              <a:solidFill>
                <a:prstClr val="black"/>
              </a:solidFill>
            </a:endParaRPr>
          </a:p>
        </p:txBody>
      </p:sp>
      <p:sp>
        <p:nvSpPr>
          <p:cNvPr id="34" name="タイトル 1"/>
          <p:cNvSpPr txBox="1">
            <a:spLocks/>
          </p:cNvSpPr>
          <p:nvPr/>
        </p:nvSpPr>
        <p:spPr>
          <a:xfrm>
            <a:off x="6830894" y="3461006"/>
            <a:ext cx="4834284" cy="5708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cap="none" dirty="0" smtClean="0">
                <a:solidFill>
                  <a:prstClr val="black"/>
                </a:solidFill>
              </a:rPr>
              <a:t>－</a:t>
            </a:r>
            <a:r>
              <a:rPr lang="en-US" altLang="ja-JP" sz="1400" b="1" cap="none" dirty="0" smtClean="0">
                <a:solidFill>
                  <a:prstClr val="black"/>
                </a:solidFill>
              </a:rPr>
              <a:t>HTML</a:t>
            </a:r>
            <a:r>
              <a:rPr lang="ja-JP" altLang="en-US" sz="1400" b="1" cap="none" dirty="0" smtClean="0">
                <a:solidFill>
                  <a:prstClr val="black"/>
                </a:solidFill>
              </a:rPr>
              <a:t>・</a:t>
            </a:r>
            <a:r>
              <a:rPr lang="en-US" altLang="ja-JP" sz="1400" b="1" cap="none" dirty="0" smtClean="0">
                <a:solidFill>
                  <a:prstClr val="black"/>
                </a:solidFill>
              </a:rPr>
              <a:t>CSS</a:t>
            </a:r>
            <a:r>
              <a:rPr lang="ja-JP" altLang="en-US" sz="1400" b="1" cap="none" dirty="0" smtClean="0">
                <a:solidFill>
                  <a:prstClr val="black"/>
                </a:solidFill>
              </a:rPr>
              <a:t>・</a:t>
            </a:r>
            <a:r>
              <a:rPr lang="en-US" altLang="ja-JP" sz="1400" b="1" cap="none" dirty="0" smtClean="0">
                <a:solidFill>
                  <a:prstClr val="black"/>
                </a:solidFill>
              </a:rPr>
              <a:t>JavaScript</a:t>
            </a:r>
            <a:r>
              <a:rPr lang="ja-JP" altLang="en-US" sz="1400" b="1" cap="none" dirty="0" smtClean="0">
                <a:solidFill>
                  <a:prstClr val="black"/>
                </a:solidFill>
              </a:rPr>
              <a:t>など</a:t>
            </a:r>
            <a:r>
              <a:rPr lang="en-US" altLang="ja-JP" sz="1400" b="1" cap="none" dirty="0" smtClean="0">
                <a:solidFill>
                  <a:prstClr val="black"/>
                </a:solidFill>
              </a:rPr>
              <a:t>Web</a:t>
            </a:r>
            <a:r>
              <a:rPr lang="ja-JP" altLang="en-US" sz="1400" b="1" cap="none" dirty="0" smtClean="0">
                <a:solidFill>
                  <a:prstClr val="black"/>
                </a:solidFill>
              </a:rPr>
              <a:t>サイト</a:t>
            </a:r>
            <a:r>
              <a:rPr lang="ja-JP" altLang="en-US" sz="1400" b="1" cap="none" dirty="0" smtClean="0">
                <a:solidFill>
                  <a:prstClr val="black"/>
                </a:solidFill>
              </a:rPr>
              <a:t>制作技術で</a:t>
            </a:r>
            <a:endParaRPr lang="en-US" altLang="ja-JP" sz="1400" b="1" cap="none" dirty="0" smtClean="0">
              <a:solidFill>
                <a:prstClr val="black"/>
              </a:solidFill>
            </a:endParaRPr>
          </a:p>
          <a:p>
            <a:r>
              <a:rPr lang="ja-JP" altLang="en-US" sz="1400" b="1" cap="none" dirty="0">
                <a:solidFill>
                  <a:prstClr val="black"/>
                </a:solidFill>
              </a:rPr>
              <a:t>　</a:t>
            </a:r>
            <a:r>
              <a:rPr lang="ja-JP" altLang="en-US" sz="1400" b="1" cap="none" dirty="0" smtClean="0">
                <a:solidFill>
                  <a:prstClr val="black"/>
                </a:solidFill>
              </a:rPr>
              <a:t> 開発が可能</a:t>
            </a:r>
            <a:endParaRPr lang="ja-JP" altLang="en-US" sz="1400" b="1" cap="none" dirty="0">
              <a:solidFill>
                <a:prstClr val="black"/>
              </a:solidFill>
            </a:endParaRPr>
          </a:p>
        </p:txBody>
      </p:sp>
      <p:sp>
        <p:nvSpPr>
          <p:cNvPr id="35" name="タイトル 1"/>
          <p:cNvSpPr txBox="1">
            <a:spLocks/>
          </p:cNvSpPr>
          <p:nvPr/>
        </p:nvSpPr>
        <p:spPr>
          <a:xfrm>
            <a:off x="6836514" y="3968429"/>
            <a:ext cx="4834284" cy="5708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prstClr val="black"/>
                </a:solidFill>
              </a:rPr>
              <a:t>－テキストエディタなど様々なツールで開発が可能</a:t>
            </a:r>
            <a:endParaRPr lang="ja-JP" altLang="en-US" sz="1400" b="1" dirty="0">
              <a:solidFill>
                <a:prstClr val="black"/>
              </a:solidFill>
            </a:endParaRPr>
          </a:p>
        </p:txBody>
      </p:sp>
      <p:sp>
        <p:nvSpPr>
          <p:cNvPr id="36" name="タイトル 1"/>
          <p:cNvSpPr txBox="1">
            <a:spLocks/>
          </p:cNvSpPr>
          <p:nvPr/>
        </p:nvSpPr>
        <p:spPr>
          <a:xfrm>
            <a:off x="6502772" y="4883297"/>
            <a:ext cx="28354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prstClr val="black"/>
                </a:solidFill>
              </a:rPr>
              <a:t>メリット・デメリット</a:t>
            </a:r>
            <a:endParaRPr lang="ja-JP" altLang="en-US" sz="1800" b="1" dirty="0">
              <a:solidFill>
                <a:prstClr val="black"/>
              </a:solidFill>
            </a:endParaRPr>
          </a:p>
        </p:txBody>
      </p:sp>
      <p:sp>
        <p:nvSpPr>
          <p:cNvPr id="37" name="タイトル 1"/>
          <p:cNvSpPr txBox="1">
            <a:spLocks/>
          </p:cNvSpPr>
          <p:nvPr/>
        </p:nvSpPr>
        <p:spPr>
          <a:xfrm>
            <a:off x="6887324" y="5229857"/>
            <a:ext cx="4641215" cy="117192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prstClr val="black"/>
                </a:solidFill>
              </a:rPr>
              <a:t>● ブラウザがあればどの端末でも動作</a:t>
            </a:r>
            <a:r>
              <a:rPr lang="ja-JP" altLang="en-US" sz="1400" b="1" dirty="0">
                <a:solidFill>
                  <a:prstClr val="black"/>
                </a:solidFill>
              </a:rPr>
              <a:t>可能</a:t>
            </a:r>
            <a:endParaRPr lang="en-US" altLang="ja-JP" sz="1400" b="1" dirty="0" smtClean="0">
              <a:solidFill>
                <a:prstClr val="black"/>
              </a:solidFill>
            </a:endParaRPr>
          </a:p>
          <a:p>
            <a:r>
              <a:rPr lang="ja-JP" altLang="en-US" sz="1400" b="1" dirty="0" smtClean="0">
                <a:solidFill>
                  <a:prstClr val="black"/>
                </a:solidFill>
              </a:rPr>
              <a:t>● アプリのアップデートが容易に可能</a:t>
            </a:r>
            <a:endParaRPr lang="en-US" altLang="ja-JP" sz="1400" b="1" dirty="0" smtClean="0">
              <a:solidFill>
                <a:prstClr val="black"/>
              </a:solidFill>
            </a:endParaRPr>
          </a:p>
          <a:p>
            <a:r>
              <a:rPr lang="ja-JP" altLang="en-US" sz="1400" b="1" dirty="0" smtClean="0">
                <a:solidFill>
                  <a:prstClr val="black"/>
                </a:solidFill>
              </a:rPr>
              <a:t>● インストール作業が不要</a:t>
            </a:r>
            <a:endParaRPr lang="en-US" altLang="ja-JP" sz="1400" b="1" dirty="0" smtClean="0">
              <a:solidFill>
                <a:prstClr val="black"/>
              </a:solidFill>
            </a:endParaRPr>
          </a:p>
          <a:p>
            <a:r>
              <a:rPr lang="en-US" altLang="ja-JP" sz="1400" b="1" dirty="0" smtClean="0">
                <a:solidFill>
                  <a:prstClr val="black"/>
                </a:solidFill>
              </a:rPr>
              <a:t>× </a:t>
            </a:r>
            <a:r>
              <a:rPr lang="ja-JP" altLang="en-US" sz="1400" b="1" dirty="0" smtClean="0">
                <a:solidFill>
                  <a:prstClr val="black"/>
                </a:solidFill>
              </a:rPr>
              <a:t>ネットワーク環境が不可欠</a:t>
            </a:r>
            <a:endParaRPr lang="en-US" altLang="ja-JP" sz="1400" b="1" dirty="0" smtClean="0">
              <a:solidFill>
                <a:prstClr val="black"/>
              </a:solidFill>
            </a:endParaRPr>
          </a:p>
          <a:p>
            <a:r>
              <a:rPr lang="en-US" altLang="ja-JP" sz="1400" b="1" dirty="0" smtClean="0">
                <a:solidFill>
                  <a:prstClr val="black"/>
                </a:solidFill>
              </a:rPr>
              <a:t>× </a:t>
            </a:r>
            <a:r>
              <a:rPr lang="ja-JP" altLang="en-US" sz="1400" b="1" dirty="0" smtClean="0">
                <a:solidFill>
                  <a:prstClr val="black"/>
                </a:solidFill>
              </a:rPr>
              <a:t>端末の機能が利用できない</a:t>
            </a:r>
            <a:endParaRPr lang="ja-JP" altLang="en-US" sz="1400" b="1" dirty="0">
              <a:solidFill>
                <a:prstClr val="black"/>
              </a:solidFill>
            </a:endParaRPr>
          </a:p>
        </p:txBody>
      </p:sp>
    </p:spTree>
    <p:extLst>
      <p:ext uri="{BB962C8B-B14F-4D97-AF65-F5344CB8AC3E}">
        <p14:creationId xmlns:p14="http://schemas.microsoft.com/office/powerpoint/2010/main" val="245099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04662" y="233811"/>
            <a:ext cx="9784080" cy="1508760"/>
          </a:xfrm>
        </p:spPr>
        <p:txBody>
          <a:bodyPr/>
          <a:lstStyle/>
          <a:p>
            <a:r>
              <a:rPr lang="ja-JP" altLang="en-US" dirty="0" smtClean="0"/>
              <a:t>ハイブリッドアプリ</a:t>
            </a:r>
            <a:endParaRPr kumimoji="1" lang="ja-JP" altLang="en-US" dirty="0"/>
          </a:p>
        </p:txBody>
      </p:sp>
      <p:sp>
        <p:nvSpPr>
          <p:cNvPr id="5" name="タイトル 1"/>
          <p:cNvSpPr txBox="1">
            <a:spLocks/>
          </p:cNvSpPr>
          <p:nvPr/>
        </p:nvSpPr>
        <p:spPr>
          <a:xfrm>
            <a:off x="1147550" y="2407207"/>
            <a:ext cx="10032875" cy="1030535"/>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algn="ctr"/>
            <a:r>
              <a:rPr lang="ja-JP" altLang="en-US" sz="2400" dirty="0" smtClean="0">
                <a:solidFill>
                  <a:prstClr val="black"/>
                </a:solidFill>
              </a:rPr>
              <a:t>「</a:t>
            </a:r>
            <a:r>
              <a:rPr lang="en-US" altLang="ja-JP" sz="2400" dirty="0">
                <a:solidFill>
                  <a:prstClr val="black"/>
                </a:solidFill>
              </a:rPr>
              <a:t>Web</a:t>
            </a:r>
            <a:r>
              <a:rPr lang="ja-JP" altLang="en-US" sz="2400" dirty="0">
                <a:solidFill>
                  <a:prstClr val="black"/>
                </a:solidFill>
              </a:rPr>
              <a:t>アプリ」と「ネイティブアプリ」のハイブリッドという</a:t>
            </a:r>
            <a:r>
              <a:rPr lang="ja-JP" altLang="en-US" sz="2400" dirty="0" smtClean="0">
                <a:solidFill>
                  <a:prstClr val="black"/>
                </a:solidFill>
              </a:rPr>
              <a:t>意味。</a:t>
            </a:r>
            <a:endParaRPr lang="en-US" altLang="ja-JP" sz="2400" dirty="0" smtClean="0">
              <a:solidFill>
                <a:prstClr val="black"/>
              </a:solidFill>
            </a:endParaRPr>
          </a:p>
          <a:p>
            <a:pPr algn="ctr"/>
            <a:r>
              <a:rPr lang="ja-JP" altLang="en-US" sz="1800" dirty="0" smtClean="0">
                <a:solidFill>
                  <a:prstClr val="black"/>
                </a:solidFill>
              </a:rPr>
              <a:t>　　　　　　　　　　　　　　　　</a:t>
            </a:r>
            <a:r>
              <a:rPr lang="en-US" altLang="ja-JP" sz="1800" dirty="0" smtClean="0">
                <a:solidFill>
                  <a:prstClr val="black"/>
                </a:solidFill>
              </a:rPr>
              <a:t>※</a:t>
            </a:r>
            <a:r>
              <a:rPr lang="ja-JP" altLang="en-US" sz="1800" dirty="0" smtClean="0">
                <a:solidFill>
                  <a:prstClr val="black"/>
                </a:solidFill>
              </a:rPr>
              <a:t>ハイブリッド→異種</a:t>
            </a:r>
            <a:r>
              <a:rPr lang="ja-JP" altLang="en-US" sz="1800" dirty="0">
                <a:solidFill>
                  <a:prstClr val="black"/>
                </a:solidFill>
              </a:rPr>
              <a:t>のもの同士を組み合わせた</a:t>
            </a:r>
            <a:r>
              <a:rPr lang="ja-JP" altLang="en-US" sz="1800" dirty="0" smtClean="0">
                <a:solidFill>
                  <a:prstClr val="black"/>
                </a:solidFill>
              </a:rPr>
              <a:t>もの</a:t>
            </a:r>
            <a:endParaRPr lang="ja-JP" altLang="en-US" sz="1800" b="1" dirty="0">
              <a:solidFill>
                <a:prstClr val="black"/>
              </a:solidFill>
            </a:endParaRPr>
          </a:p>
        </p:txBody>
      </p:sp>
      <p:sp>
        <p:nvSpPr>
          <p:cNvPr id="6" name="タイトル 1"/>
          <p:cNvSpPr txBox="1">
            <a:spLocks/>
          </p:cNvSpPr>
          <p:nvPr/>
        </p:nvSpPr>
        <p:spPr>
          <a:xfrm>
            <a:off x="604067" y="1774077"/>
            <a:ext cx="5396138" cy="69267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3200" b="1" dirty="0" smtClean="0">
                <a:solidFill>
                  <a:prstClr val="black"/>
                </a:solidFill>
              </a:rPr>
              <a:t>・</a:t>
            </a:r>
            <a:r>
              <a:rPr lang="ja-JP" altLang="en-US" sz="2400" b="1" dirty="0" smtClean="0">
                <a:solidFill>
                  <a:prstClr val="black"/>
                </a:solidFill>
              </a:rPr>
              <a:t>ハイブリッドアプリとは・・・</a:t>
            </a:r>
            <a:endParaRPr lang="en-US" altLang="ja-JP" sz="2400" b="1" dirty="0" smtClean="0">
              <a:solidFill>
                <a:prstClr val="black"/>
              </a:solidFill>
            </a:endParaRPr>
          </a:p>
        </p:txBody>
      </p:sp>
      <p:sp>
        <p:nvSpPr>
          <p:cNvPr id="19" name="タイトル 1"/>
          <p:cNvSpPr txBox="1">
            <a:spLocks/>
          </p:cNvSpPr>
          <p:nvPr/>
        </p:nvSpPr>
        <p:spPr>
          <a:xfrm>
            <a:off x="1285692" y="3573779"/>
            <a:ext cx="15260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prstClr val="black"/>
                </a:solidFill>
              </a:rPr>
              <a:t>開発環境</a:t>
            </a:r>
            <a:endParaRPr lang="ja-JP" altLang="en-US" sz="1800" b="1" dirty="0">
              <a:solidFill>
                <a:prstClr val="black"/>
              </a:solidFill>
            </a:endParaRPr>
          </a:p>
        </p:txBody>
      </p:sp>
      <p:sp>
        <p:nvSpPr>
          <p:cNvPr id="24" name="タイトル 1"/>
          <p:cNvSpPr txBox="1">
            <a:spLocks/>
          </p:cNvSpPr>
          <p:nvPr/>
        </p:nvSpPr>
        <p:spPr>
          <a:xfrm>
            <a:off x="1285692" y="4825235"/>
            <a:ext cx="28354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prstClr val="black"/>
                </a:solidFill>
              </a:rPr>
              <a:t>メリット・デメリット</a:t>
            </a:r>
            <a:endParaRPr lang="ja-JP" altLang="en-US" sz="1800" b="1" dirty="0">
              <a:solidFill>
                <a:prstClr val="black"/>
              </a:solidFill>
            </a:endParaRPr>
          </a:p>
        </p:txBody>
      </p:sp>
      <p:sp>
        <p:nvSpPr>
          <p:cNvPr id="25" name="タイトル 1"/>
          <p:cNvSpPr txBox="1">
            <a:spLocks/>
          </p:cNvSpPr>
          <p:nvPr/>
        </p:nvSpPr>
        <p:spPr>
          <a:xfrm>
            <a:off x="1531940" y="5229855"/>
            <a:ext cx="4641215" cy="121377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prstClr val="black"/>
                </a:solidFill>
              </a:rPr>
              <a:t>●複数のプラットフォームに対応できる</a:t>
            </a:r>
            <a:endParaRPr lang="en-US" altLang="ja-JP" sz="1400" b="1" dirty="0" smtClean="0">
              <a:solidFill>
                <a:prstClr val="black"/>
              </a:solidFill>
            </a:endParaRPr>
          </a:p>
          <a:p>
            <a:r>
              <a:rPr lang="ja-JP" altLang="en-US" sz="1400" b="1" dirty="0" smtClean="0">
                <a:solidFill>
                  <a:prstClr val="black"/>
                </a:solidFill>
              </a:rPr>
              <a:t>●デバイスの機能がある程度利用できる</a:t>
            </a:r>
            <a:endParaRPr lang="en-US" altLang="ja-JP" sz="1400" b="1" dirty="0" smtClean="0">
              <a:solidFill>
                <a:prstClr val="black"/>
              </a:solidFill>
            </a:endParaRPr>
          </a:p>
          <a:p>
            <a:r>
              <a:rPr lang="ja-JP" altLang="en-US" sz="1400" b="1" dirty="0" smtClean="0">
                <a:solidFill>
                  <a:prstClr val="black"/>
                </a:solidFill>
              </a:rPr>
              <a:t>●動作のパフォーマンスが良い</a:t>
            </a:r>
            <a:endParaRPr lang="en-US" altLang="ja-JP" sz="1400" b="1" dirty="0" smtClean="0">
              <a:solidFill>
                <a:prstClr val="black"/>
              </a:solidFill>
            </a:endParaRPr>
          </a:p>
          <a:p>
            <a:r>
              <a:rPr lang="en-US" altLang="ja-JP" sz="1400" b="1" dirty="0" smtClean="0">
                <a:solidFill>
                  <a:prstClr val="black"/>
                </a:solidFill>
              </a:rPr>
              <a:t>×</a:t>
            </a:r>
            <a:r>
              <a:rPr lang="ja-JP" altLang="en-US" sz="1400" b="1" dirty="0" smtClean="0">
                <a:solidFill>
                  <a:prstClr val="black"/>
                </a:solidFill>
              </a:rPr>
              <a:t>実行速度がネイティブアプリほど速くない</a:t>
            </a:r>
            <a:endParaRPr lang="en-US" altLang="ja-JP" sz="1400" b="1" dirty="0" smtClean="0">
              <a:solidFill>
                <a:prstClr val="black"/>
              </a:solidFill>
            </a:endParaRPr>
          </a:p>
          <a:p>
            <a:r>
              <a:rPr lang="en-US" altLang="ja-JP" sz="1400" b="1" dirty="0" smtClean="0">
                <a:solidFill>
                  <a:prstClr val="black"/>
                </a:solidFill>
              </a:rPr>
              <a:t>×</a:t>
            </a:r>
            <a:r>
              <a:rPr lang="ja-JP" altLang="en-US" sz="1400" b="1" dirty="0" smtClean="0">
                <a:solidFill>
                  <a:prstClr val="black"/>
                </a:solidFill>
              </a:rPr>
              <a:t>ネイティブアプリほど高度なことは出来ない</a:t>
            </a:r>
            <a:endParaRPr lang="ja-JP" altLang="en-US" sz="1400" b="1" dirty="0">
              <a:solidFill>
                <a:prstClr val="black"/>
              </a:solidFill>
            </a:endParaRPr>
          </a:p>
        </p:txBody>
      </p:sp>
      <p:sp>
        <p:nvSpPr>
          <p:cNvPr id="26" name="タイトル 1"/>
          <p:cNvSpPr txBox="1">
            <a:spLocks/>
          </p:cNvSpPr>
          <p:nvPr/>
        </p:nvSpPr>
        <p:spPr>
          <a:xfrm>
            <a:off x="1531940" y="3975702"/>
            <a:ext cx="4081200" cy="5708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cap="none" dirty="0" smtClean="0">
                <a:solidFill>
                  <a:prstClr val="black"/>
                </a:solidFill>
              </a:rPr>
              <a:t>－</a:t>
            </a:r>
            <a:r>
              <a:rPr lang="en-US" altLang="ja-JP" sz="1400" b="1" cap="none" dirty="0" smtClean="0">
                <a:solidFill>
                  <a:prstClr val="black"/>
                </a:solidFill>
              </a:rPr>
              <a:t>HTML</a:t>
            </a:r>
            <a:r>
              <a:rPr lang="ja-JP" altLang="en-US" sz="1400" b="1" cap="none" dirty="0" smtClean="0">
                <a:solidFill>
                  <a:prstClr val="black"/>
                </a:solidFill>
              </a:rPr>
              <a:t>・</a:t>
            </a:r>
            <a:r>
              <a:rPr lang="en-US" altLang="ja-JP" sz="1400" b="1" cap="none" dirty="0" smtClean="0">
                <a:solidFill>
                  <a:prstClr val="black"/>
                </a:solidFill>
              </a:rPr>
              <a:t>CSS</a:t>
            </a:r>
            <a:r>
              <a:rPr lang="ja-JP" altLang="en-US" sz="1400" b="1" cap="none" dirty="0" smtClean="0">
                <a:solidFill>
                  <a:prstClr val="black"/>
                </a:solidFill>
              </a:rPr>
              <a:t>・</a:t>
            </a:r>
            <a:r>
              <a:rPr lang="en-US" altLang="ja-JP" sz="1400" b="1" cap="none" dirty="0" smtClean="0">
                <a:solidFill>
                  <a:prstClr val="black"/>
                </a:solidFill>
              </a:rPr>
              <a:t>JavaScript</a:t>
            </a:r>
            <a:r>
              <a:rPr lang="ja-JP" altLang="en-US" sz="1400" b="1" cap="none" dirty="0" smtClean="0">
                <a:solidFill>
                  <a:prstClr val="black"/>
                </a:solidFill>
              </a:rPr>
              <a:t>など</a:t>
            </a:r>
            <a:r>
              <a:rPr lang="en-US" altLang="ja-JP" sz="1400" b="1" cap="none" dirty="0" smtClean="0">
                <a:solidFill>
                  <a:prstClr val="black"/>
                </a:solidFill>
              </a:rPr>
              <a:t>Web</a:t>
            </a:r>
            <a:r>
              <a:rPr lang="ja-JP" altLang="en-US" sz="1400" b="1" cap="none" dirty="0" smtClean="0">
                <a:solidFill>
                  <a:prstClr val="black"/>
                </a:solidFill>
              </a:rPr>
              <a:t>サイト</a:t>
            </a:r>
            <a:r>
              <a:rPr lang="ja-JP" altLang="en-US" sz="1400" b="1" cap="none" dirty="0" smtClean="0">
                <a:solidFill>
                  <a:prstClr val="black"/>
                </a:solidFill>
              </a:rPr>
              <a:t>の</a:t>
            </a:r>
            <a:endParaRPr lang="en-US" altLang="ja-JP" sz="1400" b="1" cap="none" dirty="0">
              <a:solidFill>
                <a:prstClr val="black"/>
              </a:solidFill>
            </a:endParaRPr>
          </a:p>
          <a:p>
            <a:r>
              <a:rPr lang="ja-JP" altLang="en-US" sz="1400" b="1" cap="none" dirty="0" smtClean="0">
                <a:solidFill>
                  <a:prstClr val="black"/>
                </a:solidFill>
              </a:rPr>
              <a:t>　 制作技術で開発が可能</a:t>
            </a:r>
            <a:endParaRPr lang="ja-JP" altLang="en-US" sz="1400" b="1" cap="none" dirty="0">
              <a:solidFill>
                <a:prstClr val="black"/>
              </a:solidFill>
            </a:endParaRPr>
          </a:p>
        </p:txBody>
      </p:sp>
      <p:sp>
        <p:nvSpPr>
          <p:cNvPr id="27" name="タイトル 1"/>
          <p:cNvSpPr txBox="1">
            <a:spLocks/>
          </p:cNvSpPr>
          <p:nvPr/>
        </p:nvSpPr>
        <p:spPr>
          <a:xfrm>
            <a:off x="1531940" y="4317349"/>
            <a:ext cx="4834284" cy="5708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prstClr val="black"/>
                </a:solidFill>
              </a:rPr>
              <a:t>－テキストエディタなど様々なツールで開発が可能</a:t>
            </a:r>
            <a:endParaRPr lang="ja-JP" altLang="en-US" sz="1400" b="1" dirty="0">
              <a:solidFill>
                <a:prstClr val="black"/>
              </a:solidFill>
            </a:endParaRPr>
          </a:p>
        </p:txBody>
      </p:sp>
      <p:sp>
        <p:nvSpPr>
          <p:cNvPr id="28" name="右矢印 27"/>
          <p:cNvSpPr/>
          <p:nvPr/>
        </p:nvSpPr>
        <p:spPr>
          <a:xfrm>
            <a:off x="6050373" y="4585713"/>
            <a:ext cx="868680" cy="621362"/>
          </a:xfrm>
          <a:prstGeom prst="rightArrow">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black"/>
              </a:solidFill>
            </a:endParaRPr>
          </a:p>
        </p:txBody>
      </p:sp>
      <p:sp>
        <p:nvSpPr>
          <p:cNvPr id="3" name="星 7 2"/>
          <p:cNvSpPr/>
          <p:nvPr/>
        </p:nvSpPr>
        <p:spPr>
          <a:xfrm>
            <a:off x="6652589" y="3573779"/>
            <a:ext cx="5381897" cy="3213061"/>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F0000"/>
                </a:solidFill>
              </a:rPr>
              <a:t>ネイティブアプリと</a:t>
            </a:r>
            <a:endParaRPr kumimoji="1" lang="en-US" altLang="ja-JP" sz="2400" dirty="0" smtClean="0">
              <a:solidFill>
                <a:srgbClr val="FF0000"/>
              </a:solidFill>
            </a:endParaRPr>
          </a:p>
          <a:p>
            <a:pPr algn="ctr"/>
            <a:r>
              <a:rPr kumimoji="1" lang="en-US" altLang="ja-JP" sz="2400" dirty="0" smtClean="0">
                <a:solidFill>
                  <a:srgbClr val="FF0000"/>
                </a:solidFill>
              </a:rPr>
              <a:t>WEB</a:t>
            </a:r>
            <a:r>
              <a:rPr kumimoji="1" lang="ja-JP" altLang="en-US" sz="2400" dirty="0" smtClean="0">
                <a:solidFill>
                  <a:srgbClr val="FF0000"/>
                </a:solidFill>
              </a:rPr>
              <a:t>アプリの</a:t>
            </a:r>
            <a:endParaRPr kumimoji="1" lang="en-US" altLang="ja-JP" sz="2400" dirty="0" smtClean="0">
              <a:solidFill>
                <a:srgbClr val="FF0000"/>
              </a:solidFill>
            </a:endParaRPr>
          </a:p>
          <a:p>
            <a:pPr algn="ctr"/>
            <a:r>
              <a:rPr kumimoji="1" lang="ja-JP" altLang="en-US" sz="2400" dirty="0" smtClean="0">
                <a:solidFill>
                  <a:srgbClr val="FF0000"/>
                </a:solidFill>
              </a:rPr>
              <a:t>いいとこ取り！！</a:t>
            </a:r>
            <a:endParaRPr kumimoji="1" lang="ja-JP" altLang="en-US" sz="2400" dirty="0">
              <a:solidFill>
                <a:srgbClr val="FF0000"/>
              </a:solidFill>
            </a:endParaRPr>
          </a:p>
        </p:txBody>
      </p:sp>
    </p:spTree>
    <p:extLst>
      <p:ext uri="{BB962C8B-B14F-4D97-AF65-F5344CB8AC3E}">
        <p14:creationId xmlns:p14="http://schemas.microsoft.com/office/powerpoint/2010/main" val="2383136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言語・フレームワーク</a:t>
            </a:r>
            <a:endParaRPr kumimoji="1" lang="ja-JP" altLang="en-US" dirty="0"/>
          </a:p>
        </p:txBody>
      </p:sp>
      <p:sp>
        <p:nvSpPr>
          <p:cNvPr id="3" name="コンテンツ プレースホルダー 2"/>
          <p:cNvSpPr>
            <a:spLocks noGrp="1"/>
          </p:cNvSpPr>
          <p:nvPr>
            <p:ph sz="half" idx="1"/>
          </p:nvPr>
        </p:nvSpPr>
        <p:spPr>
          <a:xfrm>
            <a:off x="1205343" y="2234242"/>
            <a:ext cx="10129765" cy="4278701"/>
          </a:xfrm>
        </p:spPr>
        <p:txBody>
          <a:bodyPr>
            <a:normAutofit fontScale="92500" lnSpcReduction="10000"/>
          </a:bodyPr>
          <a:lstStyle/>
          <a:p>
            <a:pPr marL="0" indent="0">
              <a:buNone/>
            </a:pPr>
            <a:r>
              <a:rPr lang="ja-JP" altLang="en-US" sz="2800" dirty="0" smtClean="0">
                <a:ln w="0"/>
                <a:effectLst>
                  <a:outerShdw blurRad="38100" dist="19050" dir="2700000" algn="tl" rotWithShape="0">
                    <a:schemeClr val="dk1">
                      <a:alpha val="40000"/>
                    </a:schemeClr>
                  </a:outerShdw>
                </a:effectLst>
              </a:rPr>
              <a:t>使用する言語</a:t>
            </a:r>
            <a:endParaRPr lang="en-US" altLang="ja-JP" sz="2800" dirty="0" smtClean="0">
              <a:ln w="0"/>
              <a:effectLst>
                <a:outerShdw blurRad="38100" dist="19050" dir="2700000" algn="tl" rotWithShape="0">
                  <a:schemeClr val="dk1">
                    <a:alpha val="40000"/>
                  </a:schemeClr>
                </a:outerShdw>
              </a:effectLst>
            </a:endParaRPr>
          </a:p>
          <a:p>
            <a:r>
              <a:rPr lang="en-US" altLang="ja-JP" sz="2800" dirty="0" smtClean="0"/>
              <a:t>HTML</a:t>
            </a:r>
            <a:endParaRPr lang="en-US" altLang="ja-JP" sz="2800" dirty="0"/>
          </a:p>
          <a:p>
            <a:r>
              <a:rPr lang="en-US" altLang="ja-JP" sz="2800" dirty="0"/>
              <a:t>CSS</a:t>
            </a:r>
          </a:p>
          <a:p>
            <a:r>
              <a:rPr lang="en-US" altLang="ja-JP" sz="2800" dirty="0" smtClean="0"/>
              <a:t>JavaScript</a:t>
            </a:r>
            <a:endParaRPr kumimoji="1" lang="en-US" altLang="ja-JP" sz="2800" dirty="0" smtClean="0">
              <a:ln w="0"/>
              <a:effectLst>
                <a:outerShdw blurRad="38100" dist="19050" dir="2700000" algn="tl" rotWithShape="0">
                  <a:schemeClr val="dk1">
                    <a:alpha val="40000"/>
                  </a:schemeClr>
                </a:outerShdw>
              </a:effectLst>
            </a:endParaRPr>
          </a:p>
          <a:p>
            <a:pPr marL="0" indent="0">
              <a:buNone/>
            </a:pPr>
            <a:endParaRPr kumimoji="1" lang="en-US" altLang="ja-JP" sz="2800" dirty="0" smtClean="0">
              <a:ln w="0"/>
              <a:effectLst>
                <a:outerShdw blurRad="38100" dist="19050" dir="2700000" algn="tl" rotWithShape="0">
                  <a:schemeClr val="dk1">
                    <a:alpha val="40000"/>
                  </a:schemeClr>
                </a:outerShdw>
              </a:effectLst>
            </a:endParaRPr>
          </a:p>
          <a:p>
            <a:pPr marL="0" indent="0">
              <a:buNone/>
            </a:pPr>
            <a:r>
              <a:rPr kumimoji="1" lang="ja-JP" altLang="en-US" sz="2800" dirty="0" smtClean="0">
                <a:ln w="0"/>
                <a:effectLst>
                  <a:outerShdw blurRad="38100" dist="19050" dir="2700000" algn="tl" rotWithShape="0">
                    <a:schemeClr val="dk1">
                      <a:alpha val="40000"/>
                    </a:schemeClr>
                  </a:outerShdw>
                </a:effectLst>
              </a:rPr>
              <a:t>代表的な</a:t>
            </a:r>
            <a:r>
              <a:rPr kumimoji="1" lang="en-US" altLang="ja-JP" sz="2800" dirty="0" smtClean="0">
                <a:ln w="0"/>
                <a:effectLst>
                  <a:outerShdw blurRad="38100" dist="19050" dir="2700000" algn="tl" rotWithShape="0">
                    <a:schemeClr val="dk1">
                      <a:alpha val="40000"/>
                    </a:schemeClr>
                  </a:outerShdw>
                </a:effectLst>
              </a:rPr>
              <a:t>JavaScript</a:t>
            </a:r>
            <a:r>
              <a:rPr kumimoji="1" lang="ja-JP" altLang="en-US" sz="2800" dirty="0" smtClean="0">
                <a:ln w="0"/>
                <a:effectLst>
                  <a:outerShdw blurRad="38100" dist="19050" dir="2700000" algn="tl" rotWithShape="0">
                    <a:schemeClr val="dk1">
                      <a:alpha val="40000"/>
                    </a:schemeClr>
                  </a:outerShdw>
                </a:effectLst>
              </a:rPr>
              <a:t>のフレームワーク</a:t>
            </a:r>
            <a:endParaRPr lang="en-US" altLang="ja-JP" sz="2800" dirty="0" smtClean="0">
              <a:ln w="0"/>
              <a:effectLst>
                <a:outerShdw blurRad="38100" dist="19050" dir="2700000" algn="tl" rotWithShape="0">
                  <a:schemeClr val="dk1">
                    <a:alpha val="40000"/>
                  </a:schemeClr>
                </a:outerShdw>
              </a:effectLst>
            </a:endParaRPr>
          </a:p>
          <a:p>
            <a:r>
              <a:rPr lang="en-US" altLang="ja-JP" sz="2800" dirty="0"/>
              <a:t>React</a:t>
            </a:r>
          </a:p>
          <a:p>
            <a:r>
              <a:rPr lang="en-US" altLang="ja-JP" sz="2800" dirty="0"/>
              <a:t>Angular</a:t>
            </a:r>
          </a:p>
          <a:p>
            <a:r>
              <a:rPr lang="en-US" altLang="ja-JP" sz="2800" dirty="0" smtClean="0"/>
              <a:t>Vue.js</a:t>
            </a:r>
          </a:p>
          <a:p>
            <a:pPr marL="0" indent="0">
              <a:buNone/>
            </a:pPr>
            <a:endParaRPr lang="en-US" altLang="ja-JP" sz="2800" dirty="0" smtClean="0"/>
          </a:p>
          <a:p>
            <a:endParaRPr lang="en-US" altLang="ja-JP" sz="2800" dirty="0" smtClean="0"/>
          </a:p>
        </p:txBody>
      </p:sp>
    </p:spTree>
    <p:extLst>
      <p:ext uri="{BB962C8B-B14F-4D97-AF65-F5344CB8AC3E}">
        <p14:creationId xmlns:p14="http://schemas.microsoft.com/office/powerpoint/2010/main" val="242273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vert="horz" lIns="91440" tIns="45720" rIns="91440" bIns="45720" rtlCol="0" anchor="ctr">
            <a:normAutofit/>
          </a:bodyPr>
          <a:lstStyle/>
          <a:p>
            <a:r>
              <a:rPr lang="en-US" altLang="ja-JP" dirty="0">
                <a:latin typeface="+mj-ea"/>
              </a:rPr>
              <a:t>AngularJS</a:t>
            </a:r>
            <a:endParaRPr lang="ja-JP" altLang="en-US" dirty="0">
              <a:latin typeface="+mj-ea"/>
            </a:endParaRPr>
          </a:p>
        </p:txBody>
      </p:sp>
      <p:sp>
        <p:nvSpPr>
          <p:cNvPr id="5" name="テキスト ボックス 4"/>
          <p:cNvSpPr txBox="1"/>
          <p:nvPr/>
        </p:nvSpPr>
        <p:spPr>
          <a:xfrm>
            <a:off x="1268083" y="1896258"/>
            <a:ext cx="10049774" cy="1200329"/>
          </a:xfrm>
          <a:prstGeom prst="rect">
            <a:avLst/>
          </a:prstGeom>
          <a:noFill/>
        </p:spPr>
        <p:txBody>
          <a:bodyPr wrap="square" rtlCol="0">
            <a:spAutoFit/>
          </a:bodyPr>
          <a:lstStyle/>
          <a:p>
            <a:r>
              <a:rPr kumimoji="1" lang="en-US" altLang="ja-JP" sz="2400" dirty="0" smtClean="0">
                <a:solidFill>
                  <a:prstClr val="black"/>
                </a:solidFill>
              </a:rPr>
              <a:t>Google</a:t>
            </a:r>
            <a:r>
              <a:rPr kumimoji="1" lang="ja-JP" altLang="en-US" sz="2400" dirty="0" smtClean="0">
                <a:solidFill>
                  <a:prstClr val="black"/>
                </a:solidFill>
              </a:rPr>
              <a:t>社とコミュニティが開発</a:t>
            </a:r>
            <a:endParaRPr kumimoji="1" lang="en-US" altLang="ja-JP" sz="2400" dirty="0" smtClean="0">
              <a:solidFill>
                <a:prstClr val="black"/>
              </a:solidFill>
            </a:endParaRPr>
          </a:p>
          <a:p>
            <a:r>
              <a:rPr kumimoji="1" lang="ja-JP" altLang="en-US" sz="2400" dirty="0" smtClean="0">
                <a:solidFill>
                  <a:prstClr val="black"/>
                </a:solidFill>
              </a:rPr>
              <a:t>大規模</a:t>
            </a:r>
            <a:r>
              <a:rPr kumimoji="1" lang="ja-JP" altLang="en-US" sz="2400" dirty="0">
                <a:solidFill>
                  <a:prstClr val="black"/>
                </a:solidFill>
              </a:rPr>
              <a:t>本格開発に向いて</a:t>
            </a:r>
            <a:r>
              <a:rPr kumimoji="1" lang="ja-JP" altLang="en-US" sz="2400" dirty="0" smtClean="0">
                <a:solidFill>
                  <a:prstClr val="black"/>
                </a:solidFill>
              </a:rPr>
              <a:t>いる</a:t>
            </a:r>
            <a:endParaRPr kumimoji="1" lang="en-US" altLang="ja-JP" sz="2400" dirty="0" smtClean="0">
              <a:solidFill>
                <a:prstClr val="black"/>
              </a:solidFill>
            </a:endParaRPr>
          </a:p>
          <a:p>
            <a:r>
              <a:rPr kumimoji="1" lang="en-US" altLang="ja-JP" sz="2400" dirty="0" smtClean="0">
                <a:solidFill>
                  <a:prstClr val="black"/>
                </a:solidFill>
              </a:rPr>
              <a:t>Web</a:t>
            </a:r>
            <a:r>
              <a:rPr kumimoji="1" lang="ja-JP" altLang="en-US" sz="2400" dirty="0">
                <a:solidFill>
                  <a:prstClr val="black"/>
                </a:solidFill>
              </a:rPr>
              <a:t>サービス系</a:t>
            </a:r>
            <a:r>
              <a:rPr kumimoji="1" lang="ja-JP" altLang="en-US" sz="2400" dirty="0" smtClean="0">
                <a:solidFill>
                  <a:prstClr val="black"/>
                </a:solidFill>
              </a:rPr>
              <a:t>各種で採用されている</a:t>
            </a:r>
            <a:endParaRPr kumimoji="1" lang="en-US" altLang="ja-JP" sz="2400" dirty="0" smtClean="0">
              <a:solidFill>
                <a:prstClr val="black"/>
              </a:solidFill>
            </a:endParaRPr>
          </a:p>
        </p:txBody>
      </p:sp>
      <p:sp>
        <p:nvSpPr>
          <p:cNvPr id="6" name="テキスト ボックス 5"/>
          <p:cNvSpPr txBox="1"/>
          <p:nvPr/>
        </p:nvSpPr>
        <p:spPr>
          <a:xfrm>
            <a:off x="1268083" y="3393457"/>
            <a:ext cx="10049774" cy="2554545"/>
          </a:xfrm>
          <a:prstGeom prst="rect">
            <a:avLst/>
          </a:prstGeom>
          <a:noFill/>
        </p:spPr>
        <p:txBody>
          <a:bodyPr wrap="square" rtlCol="0">
            <a:spAutoFit/>
          </a:bodyPr>
          <a:lstStyle/>
          <a:p>
            <a:r>
              <a:rPr kumimoji="1" lang="ja-JP" altLang="en-US" sz="2000" dirty="0">
                <a:solidFill>
                  <a:prstClr val="black"/>
                </a:solidFill>
              </a:rPr>
              <a:t>メリット</a:t>
            </a:r>
          </a:p>
          <a:p>
            <a:r>
              <a:rPr kumimoji="1" lang="ja-JP" altLang="en-US" sz="2000" dirty="0">
                <a:solidFill>
                  <a:prstClr val="black"/>
                </a:solidFill>
              </a:rPr>
              <a:t>・フルスタックなのでライブラリを調べたり追加しなくても、最初から機能全部</a:t>
            </a:r>
            <a:r>
              <a:rPr kumimoji="1" lang="ja-JP" altLang="en-US" sz="2000" dirty="0" smtClean="0">
                <a:solidFill>
                  <a:prstClr val="black"/>
                </a:solidFill>
              </a:rPr>
              <a:t>入り</a:t>
            </a:r>
            <a:endParaRPr kumimoji="1" lang="en-US" altLang="ja-JP" sz="2000" dirty="0" smtClean="0">
              <a:solidFill>
                <a:prstClr val="black"/>
              </a:solidFill>
            </a:endParaRPr>
          </a:p>
          <a:p>
            <a:r>
              <a:rPr kumimoji="1" lang="ja-JP" altLang="en-US" sz="2000" dirty="0">
                <a:solidFill>
                  <a:prstClr val="black"/>
                </a:solidFill>
              </a:rPr>
              <a:t>・単体テスト</a:t>
            </a:r>
            <a:r>
              <a:rPr kumimoji="1" lang="en-US" altLang="ja-JP" sz="2000" dirty="0">
                <a:solidFill>
                  <a:prstClr val="black"/>
                </a:solidFill>
              </a:rPr>
              <a:t>/</a:t>
            </a:r>
            <a:r>
              <a:rPr kumimoji="1" lang="ja-JP" altLang="en-US" sz="2000" dirty="0">
                <a:solidFill>
                  <a:prstClr val="black"/>
                </a:solidFill>
              </a:rPr>
              <a:t>シナリオテストを支援するテストフレームワークも</a:t>
            </a:r>
            <a:r>
              <a:rPr kumimoji="1" lang="ja-JP" altLang="en-US" sz="2000" dirty="0" smtClean="0">
                <a:solidFill>
                  <a:prstClr val="black"/>
                </a:solidFill>
              </a:rPr>
              <a:t>あり</a:t>
            </a:r>
            <a:endParaRPr kumimoji="1" lang="en-US" altLang="ja-JP" sz="2000" dirty="0" smtClean="0">
              <a:solidFill>
                <a:prstClr val="black"/>
              </a:solidFill>
            </a:endParaRPr>
          </a:p>
          <a:p>
            <a:r>
              <a:rPr kumimoji="1" lang="ja-JP" altLang="en-US" sz="2000" dirty="0" smtClean="0">
                <a:solidFill>
                  <a:prstClr val="black"/>
                </a:solidFill>
              </a:rPr>
              <a:t>・</a:t>
            </a:r>
            <a:r>
              <a:rPr lang="ja-JP" altLang="en-US" sz="2000" dirty="0">
                <a:solidFill>
                  <a:prstClr val="black"/>
                </a:solidFill>
              </a:rPr>
              <a:t>開発言語が</a:t>
            </a:r>
            <a:r>
              <a:rPr lang="en-US" altLang="ja-JP" sz="2000" dirty="0" err="1">
                <a:solidFill>
                  <a:prstClr val="black"/>
                </a:solidFill>
              </a:rPr>
              <a:t>TypeScript</a:t>
            </a:r>
            <a:r>
              <a:rPr lang="ja-JP" altLang="en-US" sz="2000" dirty="0">
                <a:solidFill>
                  <a:prstClr val="black"/>
                </a:solidFill>
              </a:rPr>
              <a:t>なので、型の存在がコードをしっかりバグから守ってくれる</a:t>
            </a:r>
            <a:endParaRPr kumimoji="1" lang="ja-JP" altLang="en-US" sz="2000" dirty="0">
              <a:solidFill>
                <a:prstClr val="black"/>
              </a:solidFill>
            </a:endParaRPr>
          </a:p>
          <a:p>
            <a:endParaRPr kumimoji="1" lang="ja-JP" altLang="en-US" sz="2000" dirty="0">
              <a:solidFill>
                <a:prstClr val="black"/>
              </a:solidFill>
            </a:endParaRPr>
          </a:p>
          <a:p>
            <a:r>
              <a:rPr kumimoji="1" lang="ja-JP" altLang="en-US" sz="2000" dirty="0">
                <a:solidFill>
                  <a:prstClr val="black"/>
                </a:solidFill>
              </a:rPr>
              <a:t>デメリット</a:t>
            </a:r>
          </a:p>
          <a:p>
            <a:r>
              <a:rPr kumimoji="1" lang="ja-JP" altLang="en-US" sz="2000" dirty="0">
                <a:solidFill>
                  <a:prstClr val="black"/>
                </a:solidFill>
              </a:rPr>
              <a:t>・ </a:t>
            </a:r>
            <a:r>
              <a:rPr kumimoji="1" lang="en-US" altLang="ja-JP" sz="2000" dirty="0" err="1">
                <a:solidFill>
                  <a:prstClr val="black"/>
                </a:solidFill>
              </a:rPr>
              <a:t>TypeScript</a:t>
            </a:r>
            <a:r>
              <a:rPr kumimoji="1" lang="ja-JP" altLang="en-US" sz="2000" dirty="0">
                <a:solidFill>
                  <a:prstClr val="black"/>
                </a:solidFill>
              </a:rPr>
              <a:t>学習、本体が多機能、新概念が多く覚えることが多い</a:t>
            </a:r>
          </a:p>
          <a:p>
            <a:r>
              <a:rPr kumimoji="1" lang="ja-JP" altLang="en-US" sz="2000" dirty="0">
                <a:solidFill>
                  <a:prstClr val="black"/>
                </a:solidFill>
              </a:rPr>
              <a:t>・小規模なアプリではオーバースペック</a:t>
            </a:r>
          </a:p>
        </p:txBody>
      </p:sp>
    </p:spTree>
    <p:extLst>
      <p:ext uri="{BB962C8B-B14F-4D97-AF65-F5344CB8AC3E}">
        <p14:creationId xmlns:p14="http://schemas.microsoft.com/office/powerpoint/2010/main" val="1089719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縞模様</Template>
  <TotalTime>1488</TotalTime>
  <Words>739</Words>
  <Application>Microsoft Office PowerPoint</Application>
  <PresentationFormat>ワイド画面</PresentationFormat>
  <Paragraphs>125</Paragraphs>
  <Slides>11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ＭＳ Ｐゴシック</vt:lpstr>
      <vt:lpstr>ＭＳ ゴシック</vt:lpstr>
      <vt:lpstr>Arial</vt:lpstr>
      <vt:lpstr>Calibri</vt:lpstr>
      <vt:lpstr>Calibri Light</vt:lpstr>
      <vt:lpstr>Wingdings</vt:lpstr>
      <vt:lpstr>Wingdings 2</vt:lpstr>
      <vt:lpstr>HDOfficeLightV0</vt:lpstr>
      <vt:lpstr>スマホアプリの開発</vt:lpstr>
      <vt:lpstr>概要</vt:lpstr>
      <vt:lpstr>PowerPoint プレゼンテーション</vt:lpstr>
      <vt:lpstr>調査する上での前提条件</vt:lpstr>
      <vt:lpstr>スマートフォンアプリの種類</vt:lpstr>
      <vt:lpstr>ネイティブアプリ</vt:lpstr>
      <vt:lpstr>ハイブリッドアプリ</vt:lpstr>
      <vt:lpstr>言語・フレームワーク</vt:lpstr>
      <vt:lpstr>AngularJS</vt:lpstr>
      <vt:lpstr>React</vt:lpstr>
      <vt:lpstr>Vue.js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systemi</cp:lastModifiedBy>
  <cp:revision>39</cp:revision>
  <dcterms:created xsi:type="dcterms:W3CDTF">2018-04-25T03:26:36Z</dcterms:created>
  <dcterms:modified xsi:type="dcterms:W3CDTF">2018-05-15T12:53:38Z</dcterms:modified>
</cp:coreProperties>
</file>