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8" r:id="rId4"/>
    <p:sldId id="297" r:id="rId5"/>
    <p:sldId id="295" r:id="rId6"/>
    <p:sldId id="282" r:id="rId7"/>
    <p:sldId id="283" r:id="rId8"/>
    <p:sldId id="293" r:id="rId9"/>
    <p:sldId id="294" r:id="rId10"/>
    <p:sldId id="284" r:id="rId11"/>
    <p:sldId id="287" r:id="rId12"/>
    <p:sldId id="298" r:id="rId13"/>
    <p:sldId id="299" r:id="rId14"/>
    <p:sldId id="300" r:id="rId15"/>
    <p:sldId id="296" r:id="rId16"/>
    <p:sldId id="286" r:id="rId17"/>
    <p:sldId id="291" r:id="rId18"/>
    <p:sldId id="301" r:id="rId19"/>
    <p:sldId id="302" r:id="rId20"/>
    <p:sldId id="292" r:id="rId21"/>
    <p:sldId id="260" r:id="rId22"/>
    <p:sldId id="275" r:id="rId23"/>
    <p:sldId id="276" r:id="rId24"/>
    <p:sldId id="277" r:id="rId25"/>
    <p:sldId id="280" r:id="rId26"/>
    <p:sldId id="261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 autoAdjust="0"/>
    <p:restoredTop sz="94660"/>
  </p:normalViewPr>
  <p:slideViewPr>
    <p:cSldViewPr>
      <p:cViewPr varScale="1">
        <p:scale>
          <a:sx n="89" d="100"/>
          <a:sy n="89" d="100"/>
        </p:scale>
        <p:origin x="40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0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eiryo UI"/>
      </a:defRPr>
    </a:lvl1pPr>
    <a:lvl2pPr indent="228600" latinLnBrk="0">
      <a:defRPr sz="1200">
        <a:latin typeface="+mn-lt"/>
        <a:ea typeface="+mn-ea"/>
        <a:cs typeface="+mn-cs"/>
        <a:sym typeface="Meiryo UI"/>
      </a:defRPr>
    </a:lvl2pPr>
    <a:lvl3pPr indent="457200" latinLnBrk="0">
      <a:defRPr sz="1200">
        <a:latin typeface="+mn-lt"/>
        <a:ea typeface="+mn-ea"/>
        <a:cs typeface="+mn-cs"/>
        <a:sym typeface="Meiryo UI"/>
      </a:defRPr>
    </a:lvl3pPr>
    <a:lvl4pPr indent="685800" latinLnBrk="0">
      <a:defRPr sz="1200">
        <a:latin typeface="+mn-lt"/>
        <a:ea typeface="+mn-ea"/>
        <a:cs typeface="+mn-cs"/>
        <a:sym typeface="Meiryo UI"/>
      </a:defRPr>
    </a:lvl4pPr>
    <a:lvl5pPr indent="914400" latinLnBrk="0">
      <a:defRPr sz="1200">
        <a:latin typeface="+mn-lt"/>
        <a:ea typeface="+mn-ea"/>
        <a:cs typeface="+mn-cs"/>
        <a:sym typeface="Meiryo UI"/>
      </a:defRPr>
    </a:lvl5pPr>
    <a:lvl6pPr indent="1143000" latinLnBrk="0">
      <a:defRPr sz="1200">
        <a:latin typeface="+mn-lt"/>
        <a:ea typeface="+mn-ea"/>
        <a:cs typeface="+mn-cs"/>
        <a:sym typeface="Meiryo UI"/>
      </a:defRPr>
    </a:lvl6pPr>
    <a:lvl7pPr indent="1371600" latinLnBrk="0">
      <a:defRPr sz="1200">
        <a:latin typeface="+mn-lt"/>
        <a:ea typeface="+mn-ea"/>
        <a:cs typeface="+mn-cs"/>
        <a:sym typeface="Meiryo UI"/>
      </a:defRPr>
    </a:lvl7pPr>
    <a:lvl8pPr indent="1600200" latinLnBrk="0">
      <a:defRPr sz="1200">
        <a:latin typeface="+mn-lt"/>
        <a:ea typeface="+mn-ea"/>
        <a:cs typeface="+mn-cs"/>
        <a:sym typeface="Meiryo UI"/>
      </a:defRPr>
    </a:lvl8pPr>
    <a:lvl9pPr indent="1828800" latinLnBrk="0">
      <a:defRPr sz="1200">
        <a:latin typeface="+mn-lt"/>
        <a:ea typeface="+mn-ea"/>
        <a:cs typeface="+mn-cs"/>
        <a:sym typeface="Meiryo U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86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" name="Shape 18"/>
          <p:cNvSpPr/>
          <p:nvPr/>
        </p:nvSpPr>
        <p:spPr>
          <a:xfrm>
            <a:off x="1524000" y="2030332"/>
            <a:ext cx="9144000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/>
            </a:lvl1pPr>
          </a:lstStyle>
          <a:p>
            <a:r>
              <a:t>勉強会まとめ資料</a:t>
            </a:r>
          </a:p>
        </p:txBody>
      </p:sp>
      <p:sp>
        <p:nvSpPr>
          <p:cNvPr id="19" name="Shape 19"/>
          <p:cNvSpPr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/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～【</a:t>
            </a:r>
            <a:r>
              <a:rPr dirty="0" smtClean="0"/>
              <a:t>2018/</a:t>
            </a:r>
            <a:r>
              <a:rPr lang="en-US" dirty="0" smtClean="0"/>
              <a:t>11</a:t>
            </a:r>
            <a:r>
              <a:rPr dirty="0" smtClean="0"/>
              <a:t>/</a:t>
            </a:r>
            <a:r>
              <a:rPr lang="en-US" dirty="0" smtClean="0"/>
              <a:t>21</a:t>
            </a:r>
            <a:r>
              <a:rPr dirty="0" smtClean="0"/>
              <a:t>】第</a:t>
            </a:r>
            <a:r>
              <a:rPr lang="en-US" dirty="0"/>
              <a:t>8</a:t>
            </a:r>
            <a:r>
              <a:rPr dirty="0" smtClean="0"/>
              <a:t>回勉強会プレゼン資料</a:t>
            </a:r>
            <a:r>
              <a:rPr dirty="0"/>
              <a:t>～</a:t>
            </a:r>
          </a:p>
        </p:txBody>
      </p:sp>
      <p:sp>
        <p:nvSpPr>
          <p:cNvPr id="104" name="Shape 104"/>
          <p:cNvSpPr/>
          <p:nvPr/>
        </p:nvSpPr>
        <p:spPr>
          <a:xfrm>
            <a:off x="1523999" y="2072108"/>
            <a:ext cx="8980490" cy="646327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rPr lang="ja-JP" altLang="en-US" dirty="0" smtClean="0"/>
              <a:t>進捗報告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03" y="1638088"/>
            <a:ext cx="2696349" cy="4924678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04" y="1052736"/>
            <a:ext cx="5478780" cy="565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</a:t>
            </a:r>
            <a:r>
              <a:rPr lang="ja-JP" altLang="en-US" dirty="0">
                <a:solidFill>
                  <a:schemeClr val="tx1"/>
                </a:solidFill>
              </a:rPr>
              <a:t>６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検索ボタン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95367" y="4840586"/>
            <a:ext cx="603892" cy="36004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6304160" y="5133975"/>
            <a:ext cx="3859015" cy="41525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663176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登録画面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登録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14" y="1772816"/>
            <a:ext cx="2623854" cy="480861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844824"/>
            <a:ext cx="7070209" cy="32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74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３－</a:t>
            </a:r>
            <a:r>
              <a:rPr lang="en-US" altLang="ja-JP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登録画面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登録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1844824"/>
            <a:ext cx="7070209" cy="328877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943872" y="2996952"/>
            <a:ext cx="1584176" cy="432048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772816"/>
            <a:ext cx="2592288" cy="480965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134994" y="2996952"/>
            <a:ext cx="2368717" cy="144016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176172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5" y="1844824"/>
            <a:ext cx="2530151" cy="4719806"/>
          </a:xfrm>
          <a:prstGeom prst="rect">
            <a:avLst/>
          </a:prstGeom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３－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登録画面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登録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844824"/>
            <a:ext cx="7070209" cy="328877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943871" y="3467647"/>
            <a:ext cx="6494145" cy="432048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07699" y="3212976"/>
            <a:ext cx="2251997" cy="2448272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9826264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5" y="1844824"/>
            <a:ext cx="2530151" cy="4719806"/>
          </a:xfrm>
          <a:prstGeom prst="rect">
            <a:avLst/>
          </a:prstGeom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３－４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登録画面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登録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844824"/>
            <a:ext cx="7070209" cy="328877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943871" y="3861048"/>
            <a:ext cx="3888433" cy="288032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47528" y="5661248"/>
            <a:ext cx="792088" cy="36004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5330497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3" y="1657138"/>
            <a:ext cx="68484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4" y="1624968"/>
            <a:ext cx="2850789" cy="5222763"/>
          </a:xfrm>
          <a:prstGeom prst="rect">
            <a:avLst/>
          </a:prstGeom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４－１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バックアップ履歴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35089" y="2985096"/>
            <a:ext cx="1662258" cy="48388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376030" y="3457575"/>
            <a:ext cx="3816314" cy="55245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3860396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3" y="1657138"/>
            <a:ext cx="68484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4" y="1624968"/>
            <a:ext cx="2850789" cy="5222763"/>
          </a:xfrm>
          <a:prstGeom prst="rect">
            <a:avLst/>
          </a:prstGeom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バックアップ</a:t>
            </a:r>
            <a:r>
              <a:rPr lang="ja-JP" altLang="en-US" dirty="0" smtClean="0">
                <a:solidFill>
                  <a:schemeClr val="tx1"/>
                </a:solidFill>
              </a:rPr>
              <a:t>ボタン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081067" y="3924301"/>
            <a:ext cx="795483" cy="28575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456435" y="3943350"/>
            <a:ext cx="4811515" cy="44767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40272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５－１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r>
              <a:rPr lang="ja-JP" altLang="en-US" dirty="0">
                <a:solidFill>
                  <a:schemeClr val="tx1"/>
                </a:solidFill>
              </a:rPr>
              <a:t>遷移</a:t>
            </a:r>
            <a:endParaRPr lang="zh-TW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990850"/>
            <a:ext cx="10372725" cy="8763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83432" y="2555616"/>
            <a:ext cx="496855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ja-JP" sz="1600" dirty="0"/>
              <a:t>product/diary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配下で以下のコマンドを実行</a:t>
            </a:r>
            <a:endParaRPr lang="en-US" altLang="ja-JP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1464" y="1484784"/>
            <a:ext cx="282865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ja-JP" dirty="0" smtClean="0"/>
              <a:t>React-router</a:t>
            </a:r>
            <a:r>
              <a:rPr lang="ja-JP" altLang="en-US" dirty="0" smtClean="0"/>
              <a:t>をインストール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1062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５－２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r>
              <a:rPr lang="ja-JP" altLang="en-US" dirty="0">
                <a:solidFill>
                  <a:schemeClr val="tx1"/>
                </a:solidFill>
              </a:rPr>
              <a:t>遷移</a:t>
            </a:r>
            <a:endParaRPr lang="zh-TW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79" y="1628800"/>
            <a:ext cx="4483604" cy="482336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40079" y="1200150"/>
            <a:ext cx="496855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ja-JP" sz="1600" dirty="0" smtClean="0"/>
              <a:t>App.js</a:t>
            </a:r>
            <a:r>
              <a:rPr lang="ja-JP" altLang="en-US" sz="1600" dirty="0" smtClean="0"/>
              <a:t>にフッターメニューからの画面遷移を実装</a:t>
            </a:r>
            <a:endParaRPr lang="en-US" altLang="ja-JP" sz="1600" dirty="0"/>
          </a:p>
        </p:txBody>
      </p:sp>
      <p:sp>
        <p:nvSpPr>
          <p:cNvPr id="8" name="正方形/長方形 7"/>
          <p:cNvSpPr>
            <a:spLocks/>
          </p:cNvSpPr>
          <p:nvPr/>
        </p:nvSpPr>
        <p:spPr>
          <a:xfrm>
            <a:off x="839417" y="2708920"/>
            <a:ext cx="4680520" cy="288032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5879976" y="2279460"/>
            <a:ext cx="3456384" cy="715085"/>
          </a:xfrm>
          <a:prstGeom prst="wedgeRoundRectCallout">
            <a:avLst>
              <a:gd name="adj1" fmla="val -56979"/>
              <a:gd name="adj2" fmla="val 31403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React-router-</a:t>
            </a:r>
            <a:r>
              <a:rPr kumimoji="0" lang="en-US" altLang="ja-JP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dom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 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を</a:t>
            </a:r>
            <a:r>
              <a:rPr lang="en-US" altLang="ja-JP" dirty="0" smtClean="0">
                <a:solidFill>
                  <a:srgbClr val="000000"/>
                </a:solidFill>
              </a:rPr>
              <a:t>import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" name="正方形/長方形 10"/>
          <p:cNvSpPr>
            <a:spLocks/>
          </p:cNvSpPr>
          <p:nvPr/>
        </p:nvSpPr>
        <p:spPr>
          <a:xfrm>
            <a:off x="1487488" y="4074808"/>
            <a:ext cx="3240360" cy="101037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5978661" y="4047272"/>
            <a:ext cx="2808312" cy="715085"/>
          </a:xfrm>
          <a:prstGeom prst="wedgeRoundRectCallout">
            <a:avLst>
              <a:gd name="adj1" fmla="val -58207"/>
              <a:gd name="adj2" fmla="val 28990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メイン部の画面遷移を</a:t>
            </a:r>
            <a:r>
              <a:rPr kumimoji="0" lang="en-US" altLang="ja-JP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Swith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タグの中に記載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535391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５－２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画面遷移（フッターメニュー）</a:t>
            </a:r>
            <a:endParaRPr lang="zh-TW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700808"/>
            <a:ext cx="2607142" cy="4886342"/>
          </a:xfrm>
          <a:prstGeom prst="rect">
            <a:avLst/>
          </a:prstGeom>
        </p:spPr>
      </p:pic>
      <p:sp>
        <p:nvSpPr>
          <p:cNvPr id="7" name="正方形/長方形 6"/>
          <p:cNvSpPr>
            <a:spLocks/>
          </p:cNvSpPr>
          <p:nvPr/>
        </p:nvSpPr>
        <p:spPr>
          <a:xfrm>
            <a:off x="1199456" y="6093296"/>
            <a:ext cx="648072" cy="576064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1789998"/>
            <a:ext cx="6916400" cy="4797152"/>
          </a:xfrm>
          <a:prstGeom prst="rect">
            <a:avLst/>
          </a:prstGeom>
        </p:spPr>
      </p:pic>
      <p:sp>
        <p:nvSpPr>
          <p:cNvPr id="9" name="正方形/長方形 8"/>
          <p:cNvSpPr>
            <a:spLocks/>
          </p:cNvSpPr>
          <p:nvPr/>
        </p:nvSpPr>
        <p:spPr>
          <a:xfrm>
            <a:off x="5015880" y="2924944"/>
            <a:ext cx="5323420" cy="86409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8688288" y="1914935"/>
            <a:ext cx="3027968" cy="715085"/>
          </a:xfrm>
          <a:prstGeom prst="wedgeRoundRectCallout">
            <a:avLst>
              <a:gd name="adj1" fmla="val -40084"/>
              <a:gd name="adj2" fmla="val 80863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Link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タグで遷移先画面を指定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371649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目次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335360" y="126876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１．</a:t>
            </a:r>
            <a:r>
              <a:rPr lang="ja-JP" altLang="en-US" dirty="0">
                <a:solidFill>
                  <a:schemeClr val="tx1"/>
                </a:solidFill>
              </a:rPr>
              <a:t>一覧画面</a:t>
            </a:r>
            <a:endParaRPr dirty="0"/>
          </a:p>
        </p:txBody>
      </p:sp>
      <p:sp>
        <p:nvSpPr>
          <p:cNvPr id="7" name="Shape 107"/>
          <p:cNvSpPr/>
          <p:nvPr/>
        </p:nvSpPr>
        <p:spPr>
          <a:xfrm>
            <a:off x="335360" y="1844824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検索画面</a:t>
            </a:r>
            <a:endParaRPr dirty="0"/>
          </a:p>
        </p:txBody>
      </p:sp>
      <p:sp>
        <p:nvSpPr>
          <p:cNvPr id="8" name="Shape 107"/>
          <p:cNvSpPr/>
          <p:nvPr/>
        </p:nvSpPr>
        <p:spPr>
          <a:xfrm>
            <a:off x="328560" y="2490241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３．</a:t>
            </a:r>
            <a:r>
              <a:rPr lang="ja-JP" altLang="en-US" dirty="0">
                <a:solidFill>
                  <a:schemeClr val="tx1"/>
                </a:solidFill>
              </a:rPr>
              <a:t>登録画面</a:t>
            </a:r>
            <a:endParaRPr dirty="0"/>
          </a:p>
        </p:txBody>
      </p:sp>
      <p:sp>
        <p:nvSpPr>
          <p:cNvPr id="9" name="Shape 107"/>
          <p:cNvSpPr/>
          <p:nvPr/>
        </p:nvSpPr>
        <p:spPr>
          <a:xfrm>
            <a:off x="323326" y="3717032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５</a:t>
            </a:r>
            <a:r>
              <a:rPr lang="ja-JP" altLang="en-US" dirty="0" smtClean="0">
                <a:solidFill>
                  <a:schemeClr val="tx1"/>
                </a:solidFill>
              </a:rPr>
              <a:t>．画面遷移</a:t>
            </a:r>
            <a:endParaRPr dirty="0"/>
          </a:p>
        </p:txBody>
      </p:sp>
      <p:sp>
        <p:nvSpPr>
          <p:cNvPr id="15" name="Shape 107"/>
          <p:cNvSpPr/>
          <p:nvPr/>
        </p:nvSpPr>
        <p:spPr>
          <a:xfrm>
            <a:off x="320577" y="306896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バックアップ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59896" y="2780928"/>
            <a:ext cx="2448272" cy="536575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参考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389205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参考</a:t>
            </a:r>
            <a:r>
              <a:rPr lang="ja-JP" altLang="en-US" dirty="0" smtClean="0">
                <a:solidFill>
                  <a:schemeClr val="tx1"/>
                </a:solidFill>
              </a:rPr>
              <a:t>　一覧画面</a:t>
            </a:r>
            <a:endParaRPr lang="zh-TW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947191" y="1834198"/>
            <a:ext cx="3132585" cy="4475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911424" y="1834198"/>
            <a:ext cx="3168352" cy="447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一覧画面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47750" y="3645024"/>
            <a:ext cx="4667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62100" y="3645024"/>
            <a:ext cx="194161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562350" y="3645024"/>
            <a:ext cx="4191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4284415" y="1658195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27974"/>
              <a:gd name="adj4" fmla="val -445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335360" y="3144657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166659"/>
              <a:gd name="adj4" fmla="val 18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2271790" y="3144657"/>
            <a:ext cx="457200" cy="369328"/>
          </a:xfrm>
          <a:prstGeom prst="borderCallout1">
            <a:avLst>
              <a:gd name="adj1" fmla="val 101278"/>
              <a:gd name="adj2" fmla="val 47917"/>
              <a:gd name="adj3" fmla="val 184712"/>
              <a:gd name="adj4" fmla="val 47084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4263530" y="3144657"/>
            <a:ext cx="457200" cy="369328"/>
          </a:xfrm>
          <a:prstGeom prst="borderCallout1">
            <a:avLst>
              <a:gd name="adj1" fmla="val 52277"/>
              <a:gd name="adj2" fmla="val -4166"/>
              <a:gd name="adj3" fmla="val 171817"/>
              <a:gd name="adj4" fmla="val -96667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04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6180"/>
              </p:ext>
            </p:extLst>
          </p:nvPr>
        </p:nvGraphicFramePr>
        <p:xfrm>
          <a:off x="5103248" y="1813464"/>
          <a:ext cx="6681383" cy="393646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4"/>
                <a:gridCol w="1368152"/>
                <a:gridCol w="1224136"/>
                <a:gridCol w="35283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一覧表示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リスト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・登録日、内容、</a:t>
                      </a:r>
                      <a:r>
                        <a:rPr lang="en-US" altLang="ja-JP" sz="1800" dirty="0" smtClean="0"/>
                        <a:t>SNS</a:t>
                      </a:r>
                      <a:r>
                        <a:rPr lang="ja-JP" altLang="en-US" sz="1800" dirty="0" smtClean="0"/>
                        <a:t>連携を表示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・一覧から選択したら、登録画面に表示</a:t>
                      </a: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1</a:t>
                      </a:r>
                      <a:r>
                        <a:rPr lang="ja-JP" altLang="en-US" sz="1800" dirty="0" smtClean="0"/>
                        <a:t>行目：年（</a:t>
                      </a:r>
                      <a:r>
                        <a:rPr lang="en-US" altLang="ja-JP" sz="1800" dirty="0" smtClean="0"/>
                        <a:t>YYYY</a:t>
                      </a:r>
                      <a:r>
                        <a:rPr lang="ja-JP" altLang="en-US" sz="1800" dirty="0" smtClean="0"/>
                        <a:t>）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2</a:t>
                      </a:r>
                      <a:r>
                        <a:rPr lang="ja-JP" altLang="en-US" sz="1800" dirty="0" smtClean="0"/>
                        <a:t>行目：月日（</a:t>
                      </a:r>
                      <a:r>
                        <a:rPr lang="en-US" altLang="ja-JP" sz="1800" dirty="0" smtClean="0"/>
                        <a:t>MM/DD</a:t>
                      </a:r>
                      <a:r>
                        <a:rPr lang="ja-JP" altLang="en-US" sz="1800" dirty="0" smtClean="0"/>
                        <a:t>）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3</a:t>
                      </a:r>
                      <a:r>
                        <a:rPr lang="ja-JP" altLang="en-US" sz="1800" dirty="0" smtClean="0"/>
                        <a:t>行目：</a:t>
                      </a:r>
                      <a:r>
                        <a:rPr lang="en-US" altLang="ja-JP" sz="1800" dirty="0" smtClean="0"/>
                        <a:t>(</a:t>
                      </a:r>
                      <a:r>
                        <a:rPr lang="ja-JP" altLang="en-US" sz="1800" dirty="0" smtClean="0"/>
                        <a:t>曜日</a:t>
                      </a:r>
                      <a:r>
                        <a:rPr lang="en-US" altLang="ja-JP" sz="1800" dirty="0" smtClean="0"/>
                        <a:t>)</a:t>
                      </a: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内容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・登録した内容を表示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・文章が収まりきらない場合、以降「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…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」で省略</a:t>
                      </a: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SNS</a:t>
                      </a:r>
                      <a:r>
                        <a:rPr kumimoji="1" lang="ja-JP" altLang="en-US" sz="1800" dirty="0" smtClean="0"/>
                        <a:t>連携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アイコン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・</a:t>
                      </a:r>
                      <a:r>
                        <a:rPr kumimoji="1" lang="en-US" altLang="ja-JP" sz="1800" dirty="0" smtClean="0"/>
                        <a:t>Twitter</a:t>
                      </a:r>
                      <a:r>
                        <a:rPr kumimoji="1" lang="ja-JP" altLang="en-US" sz="1800" dirty="0" smtClean="0"/>
                        <a:t>等に登録日と内容を投稿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・連携前に確認アラート表示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983432" y="1885950"/>
            <a:ext cx="3056953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検索画面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29618" y="5384651"/>
            <a:ext cx="1332682" cy="482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3674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42690" y="2519362"/>
            <a:ext cx="2595885" cy="38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251626" y="3045718"/>
            <a:ext cx="2596474" cy="55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83246" y="3831332"/>
            <a:ext cx="1517104" cy="226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線吹き出し 1 (枠付き) 22"/>
          <p:cNvSpPr/>
          <p:nvPr/>
        </p:nvSpPr>
        <p:spPr>
          <a:xfrm>
            <a:off x="4090067" y="2861054"/>
            <a:ext cx="457200" cy="369328"/>
          </a:xfrm>
          <a:prstGeom prst="borderCallout1">
            <a:avLst>
              <a:gd name="adj1" fmla="val 70330"/>
              <a:gd name="adj2" fmla="val 0"/>
              <a:gd name="adj3" fmla="val 133132"/>
              <a:gd name="adj4" fmla="val -77916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3071664" y="3842742"/>
            <a:ext cx="457200" cy="369328"/>
          </a:xfrm>
          <a:prstGeom prst="borderCallout1">
            <a:avLst>
              <a:gd name="adj1" fmla="val 52277"/>
              <a:gd name="adj2" fmla="val 1"/>
              <a:gd name="adj3" fmla="val 35130"/>
              <a:gd name="adj4" fmla="val -73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04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74004"/>
              </p:ext>
            </p:extLst>
          </p:nvPr>
        </p:nvGraphicFramePr>
        <p:xfrm>
          <a:off x="5103249" y="1808378"/>
          <a:ext cx="6393352" cy="454552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620864"/>
                <a:gridCol w="1523362"/>
                <a:gridCol w="26884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検索条件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検索条件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日付範囲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カレンダー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対象日範囲の条件を設定</a:t>
                      </a:r>
                      <a:endParaRPr lang="en-US" altLang="ja-JP" sz="1800" dirty="0" smtClean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曜日・祝日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チェックボックス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チェックした曜日・祝日の条件を設定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7359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登録のある日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チェックボックス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登録情報のある日の条件を設定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  <a:tr h="11039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05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検索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・</a:t>
                      </a:r>
                      <a:r>
                        <a:rPr kumimoji="1" lang="en-US" altLang="ja-JP" sz="1800" dirty="0" smtClean="0"/>
                        <a:t>02</a:t>
                      </a:r>
                      <a:r>
                        <a:rPr kumimoji="1" lang="ja-JP" altLang="en-US" sz="1800" dirty="0" smtClean="0"/>
                        <a:t>～</a:t>
                      </a:r>
                      <a:r>
                        <a:rPr kumimoji="1" lang="en-US" altLang="ja-JP" sz="1800" dirty="0" smtClean="0"/>
                        <a:t>04</a:t>
                      </a:r>
                      <a:r>
                        <a:rPr kumimoji="1" lang="ja-JP" altLang="en-US" sz="1800" dirty="0" smtClean="0"/>
                        <a:t>の条件をもとに検索処理実行</a:t>
                      </a:r>
                      <a:endParaRPr kumimoji="1"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/>
                        <a:t>・</a:t>
                      </a:r>
                      <a:r>
                        <a:rPr lang="ja-JP" altLang="en-US" sz="1800" dirty="0" smtClean="0"/>
                        <a:t>処理開始前に「確認アラート」を表示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・検索結果を一覧画面に表示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1242690" y="2191824"/>
            <a:ext cx="548010" cy="189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1871662" y="1936259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94447"/>
              <a:gd name="adj4" fmla="val -445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3105286" y="1979552"/>
            <a:ext cx="457200" cy="369328"/>
          </a:xfrm>
          <a:prstGeom prst="borderCallout1">
            <a:avLst>
              <a:gd name="adj1" fmla="val 98699"/>
              <a:gd name="adj2" fmla="val 29167"/>
              <a:gd name="adj3" fmla="val 171817"/>
              <a:gd name="adj4" fmla="val -320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9" name="線吹き出し 1 (枠付き) 18"/>
          <p:cNvSpPr/>
          <p:nvPr/>
        </p:nvSpPr>
        <p:spPr>
          <a:xfrm>
            <a:off x="3238636" y="5054849"/>
            <a:ext cx="457200" cy="369328"/>
          </a:xfrm>
          <a:prstGeom prst="borderCallout1">
            <a:avLst>
              <a:gd name="adj1" fmla="val 52277"/>
              <a:gd name="adj2" fmla="val 1"/>
              <a:gd name="adj3" fmla="val 140869"/>
              <a:gd name="adj4" fmla="val -65416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05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8452183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983433" y="1885950"/>
            <a:ext cx="3056952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登録画面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228724" y="1914525"/>
            <a:ext cx="258127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登録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19201" y="2343150"/>
            <a:ext cx="2600324" cy="316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876424" y="5629783"/>
            <a:ext cx="1304925" cy="475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4108029" y="1764575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09921"/>
              <a:gd name="adj4" fmla="val -90417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473350" y="2397529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133132"/>
              <a:gd name="adj4" fmla="val 190834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4142806" y="5402643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09921"/>
              <a:gd name="adj4" fmla="val -242499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62486"/>
              </p:ext>
            </p:extLst>
          </p:nvPr>
        </p:nvGraphicFramePr>
        <p:xfrm>
          <a:off x="5103249" y="1813464"/>
          <a:ext cx="6393352" cy="25568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224136"/>
                <a:gridCol w="1656184"/>
                <a:gridCol w="29523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カレンダー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登録日を指定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本文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本文を入力（</a:t>
                      </a:r>
                      <a:r>
                        <a:rPr lang="en-US" altLang="ja-JP" sz="1800" dirty="0" smtClean="0"/>
                        <a:t>※</a:t>
                      </a:r>
                      <a:r>
                        <a:rPr lang="ja-JP" altLang="en-US" sz="1800" dirty="0" smtClean="0"/>
                        <a:t>１）</a:t>
                      </a:r>
                      <a:endParaRPr lang="en-US" altLang="ja-JP" sz="1800" dirty="0" smtClean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保存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・登録日、本文の保存処理実行（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２、３）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</a:t>
                      </a:r>
                      <a:r>
                        <a:rPr lang="ja-JP" altLang="en-US" sz="1800" dirty="0" smtClean="0"/>
                        <a:t>処理開始前に「確認アラート」を表示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5087888" y="4654881"/>
            <a:ext cx="6336704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１　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SNS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連携を考慮すると文字数制限は必要？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lang="ja-JP" altLang="en-US" dirty="0" smtClean="0"/>
              <a:t>　　　　　例）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：日本語</a:t>
            </a:r>
            <a:r>
              <a:rPr lang="en-US" altLang="ja-JP" dirty="0" smtClean="0"/>
              <a:t>140</a:t>
            </a:r>
            <a:r>
              <a:rPr lang="ja-JP" altLang="en-US" dirty="0" smtClean="0"/>
              <a:t>文字</a:t>
            </a:r>
            <a:endParaRPr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87888" y="5445224"/>
            <a:ext cx="6336704" cy="36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lang="ja-JP" altLang="en-US" dirty="0"/>
              <a:t>２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　</a:t>
            </a:r>
            <a:r>
              <a:rPr lang="ja-JP" altLang="en-US" dirty="0"/>
              <a:t>保存後</a:t>
            </a:r>
            <a:r>
              <a:rPr lang="ja-JP" altLang="en-US" dirty="0" smtClean="0"/>
              <a:t>は</a:t>
            </a:r>
            <a:r>
              <a:rPr lang="ja-JP" altLang="en-US" dirty="0"/>
              <a:t>一覧</a:t>
            </a:r>
            <a:r>
              <a:rPr lang="ja-JP" altLang="en-US" dirty="0" smtClean="0"/>
              <a:t>画面に遷移？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87888" y="5939992"/>
            <a:ext cx="6336704" cy="36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lang="ja-JP" altLang="en-US" dirty="0"/>
              <a:t>３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　</a:t>
            </a:r>
            <a:r>
              <a:rPr lang="ja-JP" altLang="en-US" dirty="0" smtClean="0"/>
              <a:t>一覧選択で遷移した場合、更新・削除機能は必要？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51690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950816" y="1877683"/>
            <a:ext cx="3056952" cy="4431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バックアップ画面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343472" y="2564904"/>
            <a:ext cx="230425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847528" y="5013175"/>
            <a:ext cx="1286197" cy="4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3986412" y="2195576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43448"/>
              <a:gd name="adj4" fmla="val -9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1090589" y="5013175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60920"/>
              <a:gd name="adj4" fmla="val 18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09934"/>
              </p:ext>
            </p:extLst>
          </p:nvPr>
        </p:nvGraphicFramePr>
        <p:xfrm>
          <a:off x="5103249" y="1813464"/>
          <a:ext cx="6393352" cy="17784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368152"/>
                <a:gridCol w="1296144"/>
                <a:gridCol w="31683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注意文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注意文を表示（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１）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バックアップ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・バックアップ処理実行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・処理開始前に「確認アラート」を表示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5087888" y="4078817"/>
            <a:ext cx="6336704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１　一例的に注意文だが具体的に何を表示する？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lang="ja-JP" altLang="en-US" dirty="0" smtClean="0"/>
              <a:t>　　　　　例）最後に処理を実行した日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014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1662" r="16779" b="1131"/>
          <a:stretch/>
        </p:blipFill>
        <p:spPr bwMode="auto">
          <a:xfrm>
            <a:off x="1127448" y="1340768"/>
            <a:ext cx="2696912" cy="493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ヘッダー、フッター部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90588" y="1883758"/>
            <a:ext cx="2773163" cy="3849498"/>
          </a:xfrm>
          <a:prstGeom prst="rect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メイン部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5840" y="1462737"/>
            <a:ext cx="12320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</a:t>
            </a:r>
            <a:r>
              <a:rPr lang="ja-JP" altLang="en-US" dirty="0"/>
              <a:t>ヘッダー部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86843" y="1340768"/>
            <a:ext cx="2776908" cy="54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4445" y="1844824"/>
            <a:ext cx="633670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/>
              <a:t>アプリのタイトルを</a:t>
            </a:r>
            <a:r>
              <a:rPr lang="ja-JP" altLang="en-US" dirty="0" smtClean="0"/>
              <a:t>表示</a:t>
            </a:r>
            <a:endParaRPr lang="en-US" altLang="ja-JP" dirty="0"/>
          </a:p>
          <a:p>
            <a:r>
              <a:rPr lang="ja-JP" altLang="en-US" dirty="0" smtClean="0"/>
              <a:t>　　「日記アプリ　</a:t>
            </a:r>
            <a:r>
              <a:rPr lang="en-US" altLang="ja-JP" dirty="0" smtClean="0"/>
              <a:t>ver1.0</a:t>
            </a:r>
            <a:r>
              <a:rPr lang="ja-JP" altLang="en-US" dirty="0" smtClean="0"/>
              <a:t>」　を中央にドン！・・・とか？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078856" y="5731481"/>
            <a:ext cx="2784895" cy="57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55840" y="3059672"/>
            <a:ext cx="119198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</a:t>
            </a:r>
            <a:r>
              <a:rPr lang="ja-JP" altLang="en-US" dirty="0"/>
              <a:t>フッター</a:t>
            </a:r>
            <a:r>
              <a:rPr lang="ja-JP" altLang="en-US" dirty="0" smtClean="0"/>
              <a:t>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14445" y="3429000"/>
            <a:ext cx="6336704" cy="945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 smtClean="0"/>
              <a:t>一覧、検索、登録、バックアップをメイン部に表示するタブを表示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27848" y="4869160"/>
            <a:ext cx="6336704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 smtClean="0"/>
              <a:t>ヘッダー、フッター部の表示は固定、メイン部のみ表示を更新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86585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参考</a:t>
            </a:r>
            <a:r>
              <a:rPr lang="ja-JP" altLang="en-US" dirty="0" smtClean="0">
                <a:solidFill>
                  <a:schemeClr val="tx1"/>
                </a:solidFill>
              </a:rPr>
              <a:t>　画面遷移図</a:t>
            </a:r>
            <a:endParaRPr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1055453" y="2276872"/>
            <a:ext cx="1440147" cy="2057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3959648" y="2276872"/>
            <a:ext cx="1416272" cy="204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6832922" y="2276872"/>
            <a:ext cx="1423318" cy="2059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9717295" y="2276872"/>
            <a:ext cx="1419265" cy="2057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90029" r="14791" b="1931"/>
          <a:stretch/>
        </p:blipFill>
        <p:spPr bwMode="auto">
          <a:xfrm>
            <a:off x="4511824" y="1268760"/>
            <a:ext cx="3168352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直線矢印コネクタ 3"/>
          <p:cNvCxnSpPr>
            <a:stCxn id="15" idx="2"/>
            <a:endCxn id="11" idx="0"/>
          </p:cNvCxnSpPr>
          <p:nvPr/>
        </p:nvCxnSpPr>
        <p:spPr>
          <a:xfrm flipH="1">
            <a:off x="1775527" y="1783110"/>
            <a:ext cx="4320473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テキスト ボックス 15"/>
          <p:cNvSpPr txBox="1"/>
          <p:nvPr/>
        </p:nvSpPr>
        <p:spPr>
          <a:xfrm>
            <a:off x="6923739" y="472514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9" name="直線矢印コネクタ 18"/>
          <p:cNvCxnSpPr>
            <a:stCxn id="15" idx="2"/>
            <a:endCxn id="12" idx="0"/>
          </p:cNvCxnSpPr>
          <p:nvPr/>
        </p:nvCxnSpPr>
        <p:spPr>
          <a:xfrm flipH="1">
            <a:off x="4667784" y="1783110"/>
            <a:ext cx="1428216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矢印コネクタ 21"/>
          <p:cNvCxnSpPr>
            <a:endCxn id="13" idx="0"/>
          </p:cNvCxnSpPr>
          <p:nvPr/>
        </p:nvCxnSpPr>
        <p:spPr>
          <a:xfrm>
            <a:off x="6123806" y="1783110"/>
            <a:ext cx="1420775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線矢印コネクタ 24"/>
          <p:cNvCxnSpPr>
            <a:stCxn id="15" idx="2"/>
            <a:endCxn id="14" idx="0"/>
          </p:cNvCxnSpPr>
          <p:nvPr/>
        </p:nvCxnSpPr>
        <p:spPr>
          <a:xfrm>
            <a:off x="6096000" y="1783110"/>
            <a:ext cx="4330928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線矢印コネクタ 27"/>
          <p:cNvCxnSpPr>
            <a:stCxn id="13" idx="2"/>
            <a:endCxn id="16" idx="0"/>
          </p:cNvCxnSpPr>
          <p:nvPr/>
        </p:nvCxnSpPr>
        <p:spPr>
          <a:xfrm>
            <a:off x="7544581" y="4336351"/>
            <a:ext cx="0" cy="388793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矢印コネクタ 30"/>
          <p:cNvCxnSpPr>
            <a:stCxn id="12" idx="2"/>
            <a:endCxn id="32" idx="0"/>
          </p:cNvCxnSpPr>
          <p:nvPr/>
        </p:nvCxnSpPr>
        <p:spPr>
          <a:xfrm>
            <a:off x="4667784" y="4326204"/>
            <a:ext cx="0" cy="39894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テキスト ボックス 31"/>
          <p:cNvSpPr txBox="1"/>
          <p:nvPr/>
        </p:nvSpPr>
        <p:spPr>
          <a:xfrm>
            <a:off x="4046942" y="472514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36" name="カギ線コネクタ 35"/>
          <p:cNvCxnSpPr>
            <a:stCxn id="32" idx="2"/>
            <a:endCxn id="11" idx="3"/>
          </p:cNvCxnSpPr>
          <p:nvPr/>
        </p:nvCxnSpPr>
        <p:spPr>
          <a:xfrm rot="5400000" flipH="1">
            <a:off x="2687233" y="3113922"/>
            <a:ext cx="1788917" cy="2172184"/>
          </a:xfrm>
          <a:prstGeom prst="bentConnector4">
            <a:avLst>
              <a:gd name="adj1" fmla="val -26623"/>
              <a:gd name="adj2" fmla="val 64291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テキスト ボックス 43"/>
          <p:cNvSpPr txBox="1"/>
          <p:nvPr/>
        </p:nvSpPr>
        <p:spPr>
          <a:xfrm>
            <a:off x="7608168" y="5094473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29333" y="5094473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47" name="カギ線コネクタ 46"/>
          <p:cNvCxnSpPr>
            <a:stCxn id="32" idx="1"/>
            <a:endCxn id="12" idx="1"/>
          </p:cNvCxnSpPr>
          <p:nvPr/>
        </p:nvCxnSpPr>
        <p:spPr>
          <a:xfrm rot="10800000">
            <a:off x="3959648" y="3301538"/>
            <a:ext cx="87294" cy="1608270"/>
          </a:xfrm>
          <a:prstGeom prst="bentConnector3">
            <a:avLst>
              <a:gd name="adj1" fmla="val 361874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/>
          <p:cNvSpPr txBox="1"/>
          <p:nvPr/>
        </p:nvSpPr>
        <p:spPr>
          <a:xfrm>
            <a:off x="3754946" y="4484399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53" name="カギ線コネクタ 52"/>
          <p:cNvCxnSpPr>
            <a:stCxn id="16" idx="1"/>
            <a:endCxn id="13" idx="1"/>
          </p:cNvCxnSpPr>
          <p:nvPr/>
        </p:nvCxnSpPr>
        <p:spPr>
          <a:xfrm rot="10800000">
            <a:off x="6832923" y="3306612"/>
            <a:ext cx="90817" cy="1603196"/>
          </a:xfrm>
          <a:prstGeom prst="bentConnector3">
            <a:avLst>
              <a:gd name="adj1" fmla="val 351715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テキスト ボックス 55"/>
          <p:cNvSpPr txBox="1"/>
          <p:nvPr/>
        </p:nvSpPr>
        <p:spPr>
          <a:xfrm>
            <a:off x="6605072" y="4489379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23740" y="5388896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</a:rPr>
              <a:t>完了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60" name="直線矢印コネクタ 59"/>
          <p:cNvCxnSpPr>
            <a:stCxn id="16" idx="2"/>
            <a:endCxn id="57" idx="0"/>
          </p:cNvCxnSpPr>
          <p:nvPr/>
        </p:nvCxnSpPr>
        <p:spPr>
          <a:xfrm>
            <a:off x="7544581" y="5094472"/>
            <a:ext cx="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線コネクタ 62"/>
          <p:cNvCxnSpPr>
            <a:stCxn id="57" idx="1"/>
          </p:cNvCxnSpPr>
          <p:nvPr/>
        </p:nvCxnSpPr>
        <p:spPr>
          <a:xfrm flipH="1">
            <a:off x="4667783" y="5573560"/>
            <a:ext cx="225595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テキスト ボックス 75"/>
          <p:cNvSpPr txBox="1"/>
          <p:nvPr/>
        </p:nvSpPr>
        <p:spPr>
          <a:xfrm>
            <a:off x="9806085" y="4735413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77" name="直線矢印コネクタ 76"/>
          <p:cNvCxnSpPr>
            <a:stCxn id="14" idx="2"/>
            <a:endCxn id="76" idx="0"/>
          </p:cNvCxnSpPr>
          <p:nvPr/>
        </p:nvCxnSpPr>
        <p:spPr>
          <a:xfrm flipH="1">
            <a:off x="10426927" y="4334268"/>
            <a:ext cx="1" cy="401145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テキスト ボックス 77"/>
          <p:cNvSpPr txBox="1"/>
          <p:nvPr/>
        </p:nvSpPr>
        <p:spPr>
          <a:xfrm>
            <a:off x="9806086" y="5399165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</a:rPr>
              <a:t>完了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79" name="直線矢印コネクタ 78"/>
          <p:cNvCxnSpPr>
            <a:stCxn id="76" idx="2"/>
            <a:endCxn id="78" idx="0"/>
          </p:cNvCxnSpPr>
          <p:nvPr/>
        </p:nvCxnSpPr>
        <p:spPr>
          <a:xfrm>
            <a:off x="10426927" y="5104741"/>
            <a:ext cx="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カギ線コネクタ 80"/>
          <p:cNvCxnSpPr>
            <a:stCxn id="76" idx="1"/>
            <a:endCxn id="14" idx="1"/>
          </p:cNvCxnSpPr>
          <p:nvPr/>
        </p:nvCxnSpPr>
        <p:spPr>
          <a:xfrm rot="10800000">
            <a:off x="9717295" y="3305571"/>
            <a:ext cx="88790" cy="1614507"/>
          </a:xfrm>
          <a:prstGeom prst="bentConnector3">
            <a:avLst>
              <a:gd name="adj1" fmla="val 357461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テキスト ボックス 81"/>
          <p:cNvSpPr txBox="1"/>
          <p:nvPr/>
        </p:nvSpPr>
        <p:spPr>
          <a:xfrm>
            <a:off x="9480376" y="4490237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488488" y="5104741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86" name="カギ線コネクタ 85"/>
          <p:cNvCxnSpPr>
            <a:stCxn id="78" idx="3"/>
            <a:endCxn id="14" idx="3"/>
          </p:cNvCxnSpPr>
          <p:nvPr/>
        </p:nvCxnSpPr>
        <p:spPr>
          <a:xfrm flipV="1">
            <a:off x="11047769" y="3305570"/>
            <a:ext cx="88791" cy="2278259"/>
          </a:xfrm>
          <a:prstGeom prst="bentConnector3">
            <a:avLst>
              <a:gd name="adj1" fmla="val 357459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カギ線コネクタ 204"/>
          <p:cNvCxnSpPr>
            <a:stCxn id="11" idx="1"/>
            <a:endCxn id="13" idx="3"/>
          </p:cNvCxnSpPr>
          <p:nvPr/>
        </p:nvCxnSpPr>
        <p:spPr>
          <a:xfrm rot="10800000" flipH="1" flipV="1">
            <a:off x="1055452" y="3305554"/>
            <a:ext cx="7200787" cy="1057"/>
          </a:xfrm>
          <a:prstGeom prst="bentConnector5">
            <a:avLst>
              <a:gd name="adj1" fmla="val -6085"/>
              <a:gd name="adj2" fmla="val 257021854"/>
              <a:gd name="adj3" fmla="val 103175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テキスト ボックス 93"/>
          <p:cNvSpPr txBox="1"/>
          <p:nvPr/>
        </p:nvSpPr>
        <p:spPr>
          <a:xfrm>
            <a:off x="581974" y="2993765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選択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536160" y="4323422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保存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416480" y="4334238"/>
            <a:ext cx="84574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バックアップ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655840" y="4336351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980302" y="1772816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一覧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381892" y="1969099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454475" y="1969099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登録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780528" y="1815211"/>
            <a:ext cx="84574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バックアップ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154684" y="473541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07" name="直線矢印コネクタ 106"/>
          <p:cNvCxnSpPr>
            <a:stCxn id="11" idx="2"/>
            <a:endCxn id="106" idx="0"/>
          </p:cNvCxnSpPr>
          <p:nvPr/>
        </p:nvCxnSpPr>
        <p:spPr>
          <a:xfrm flipH="1">
            <a:off x="1775526" y="4334238"/>
            <a:ext cx="1" cy="401176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テキスト ボックス 107"/>
          <p:cNvSpPr txBox="1"/>
          <p:nvPr/>
        </p:nvSpPr>
        <p:spPr>
          <a:xfrm>
            <a:off x="1262314" y="5399166"/>
            <a:ext cx="1017262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rgbClr val="000000"/>
                </a:solidFill>
              </a:rPr>
              <a:t>SNS</a:t>
            </a:r>
            <a:r>
              <a:rPr lang="ja-JP" altLang="en-US" dirty="0" smtClean="0">
                <a:solidFill>
                  <a:srgbClr val="000000"/>
                </a:solidFill>
              </a:rPr>
              <a:t>起動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09" name="直線矢印コネクタ 108"/>
          <p:cNvCxnSpPr>
            <a:stCxn id="106" idx="2"/>
            <a:endCxn id="108" idx="0"/>
          </p:cNvCxnSpPr>
          <p:nvPr/>
        </p:nvCxnSpPr>
        <p:spPr>
          <a:xfrm flipH="1">
            <a:off x="1770945" y="5104742"/>
            <a:ext cx="458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テキスト ボックス 110"/>
          <p:cNvSpPr txBox="1"/>
          <p:nvPr/>
        </p:nvSpPr>
        <p:spPr>
          <a:xfrm>
            <a:off x="911424" y="4336351"/>
            <a:ext cx="81207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SNS</a:t>
            </a:r>
            <a:r>
              <a:rPr kumimoji="0" lang="ja-JP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連携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777129" y="5104740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14" name="直線矢印コネクタ 113"/>
          <p:cNvCxnSpPr>
            <a:stCxn id="106" idx="3"/>
          </p:cNvCxnSpPr>
          <p:nvPr/>
        </p:nvCxnSpPr>
        <p:spPr>
          <a:xfrm>
            <a:off x="2396367" y="4920078"/>
            <a:ext cx="873883" cy="117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テキスト ボックス 117"/>
          <p:cNvSpPr txBox="1"/>
          <p:nvPr/>
        </p:nvSpPr>
        <p:spPr>
          <a:xfrm>
            <a:off x="2402780" y="4602035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528048" y="5301208"/>
            <a:ext cx="3472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OK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1088616" y="5614607"/>
            <a:ext cx="3472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OK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1370288" y="2532285"/>
            <a:ext cx="810474" cy="30777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一覧画面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262547" y="2532285"/>
            <a:ext cx="810474" cy="3077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139345" y="2530798"/>
            <a:ext cx="810474" cy="3077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登録</a:t>
            </a: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028876" y="2530798"/>
            <a:ext cx="845740" cy="52321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バックアップ</a:t>
            </a:r>
            <a:endParaRPr lang="en-US" altLang="ja-JP" sz="14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673130" y="1372048"/>
            <a:ext cx="791238" cy="3077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ヘッター部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１ー１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一覧画面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一覧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44824"/>
            <a:ext cx="2607142" cy="488634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844824"/>
            <a:ext cx="6192688" cy="4715771"/>
          </a:xfrm>
          <a:prstGeom prst="rect">
            <a:avLst/>
          </a:prstGeom>
        </p:spPr>
      </p:pic>
      <p:sp>
        <p:nvSpPr>
          <p:cNvPr id="6" name="正方形/長方形 5"/>
          <p:cNvSpPr>
            <a:spLocks/>
          </p:cNvSpPr>
          <p:nvPr/>
        </p:nvSpPr>
        <p:spPr>
          <a:xfrm>
            <a:off x="5519936" y="2132856"/>
            <a:ext cx="5256584" cy="266429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7" name="正方形/長方形 6"/>
          <p:cNvSpPr>
            <a:spLocks/>
          </p:cNvSpPr>
          <p:nvPr/>
        </p:nvSpPr>
        <p:spPr>
          <a:xfrm>
            <a:off x="1199456" y="2852936"/>
            <a:ext cx="2607142" cy="432048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348592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１－２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一覧画面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一覧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44824"/>
            <a:ext cx="2607142" cy="488634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844824"/>
            <a:ext cx="6192688" cy="4715771"/>
          </a:xfrm>
          <a:prstGeom prst="rect">
            <a:avLst/>
          </a:prstGeom>
        </p:spPr>
      </p:pic>
      <p:sp>
        <p:nvSpPr>
          <p:cNvPr id="6" name="正方形/長方形 5"/>
          <p:cNvSpPr>
            <a:spLocks/>
          </p:cNvSpPr>
          <p:nvPr/>
        </p:nvSpPr>
        <p:spPr>
          <a:xfrm>
            <a:off x="5231904" y="5157192"/>
            <a:ext cx="2880320" cy="108012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7" name="正方形/長方形 6"/>
          <p:cNvSpPr>
            <a:spLocks/>
          </p:cNvSpPr>
          <p:nvPr/>
        </p:nvSpPr>
        <p:spPr>
          <a:xfrm>
            <a:off x="1199456" y="2852936"/>
            <a:ext cx="2607142" cy="3168352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40690591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638088"/>
            <a:ext cx="2696349" cy="492467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037843"/>
            <a:ext cx="5478780" cy="565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検索条件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98018" y="2905125"/>
            <a:ext cx="593526" cy="216024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6304137" y="2708921"/>
            <a:ext cx="2806650" cy="196204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2330403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" y="1628800"/>
            <a:ext cx="2680253" cy="4887519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037843"/>
            <a:ext cx="5478780" cy="565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en-US" altLang="ja-JP" dirty="0" smtClean="0">
                <a:solidFill>
                  <a:schemeClr val="tx1"/>
                </a:solidFill>
              </a:rPr>
              <a:t>【</a:t>
            </a:r>
            <a:r>
              <a:rPr lang="ja-JP" altLang="en-US" dirty="0" smtClean="0">
                <a:solidFill>
                  <a:schemeClr val="tx1"/>
                </a:solidFill>
              </a:rPr>
              <a:t>条件</a:t>
            </a:r>
            <a:r>
              <a:rPr lang="en-US" altLang="ja-JP" dirty="0" smtClean="0">
                <a:solidFill>
                  <a:schemeClr val="tx1"/>
                </a:solidFill>
              </a:rPr>
              <a:t>】</a:t>
            </a:r>
            <a:r>
              <a:rPr lang="ja-JP" altLang="en-US" dirty="0" smtClean="0">
                <a:solidFill>
                  <a:schemeClr val="tx1"/>
                </a:solidFill>
              </a:rPr>
              <a:t>日付範囲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05954" y="3135821"/>
            <a:ext cx="2169765" cy="33127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6313686" y="2867026"/>
            <a:ext cx="3049389" cy="4571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432915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650419"/>
            <a:ext cx="2651656" cy="4874925"/>
          </a:xfrm>
          <a:prstGeom prst="rect">
            <a:avLst/>
          </a:prstGeo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037843"/>
            <a:ext cx="5478780" cy="565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en-US" altLang="ja-JP" dirty="0" smtClean="0">
                <a:solidFill>
                  <a:schemeClr val="tx1"/>
                </a:solidFill>
              </a:rPr>
              <a:t>【</a:t>
            </a:r>
            <a:r>
              <a:rPr lang="ja-JP" altLang="en-US" dirty="0" smtClean="0">
                <a:solidFill>
                  <a:schemeClr val="tx1"/>
                </a:solidFill>
              </a:rPr>
              <a:t>条件</a:t>
            </a:r>
            <a:r>
              <a:rPr lang="en-US" altLang="ja-JP" dirty="0" smtClean="0">
                <a:solidFill>
                  <a:schemeClr val="tx1"/>
                </a:solidFill>
              </a:rPr>
              <a:t>】</a:t>
            </a:r>
            <a:r>
              <a:rPr lang="ja-JP" altLang="en-US" dirty="0" smtClean="0">
                <a:solidFill>
                  <a:schemeClr val="tx1"/>
                </a:solidFill>
              </a:rPr>
              <a:t>曜日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61269" y="3553217"/>
            <a:ext cx="1722437" cy="21868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6342261" y="3305175"/>
            <a:ext cx="3877245" cy="26574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985377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650419"/>
            <a:ext cx="2651656" cy="487492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04" y="1052736"/>
            <a:ext cx="5478780" cy="565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en-US" altLang="ja-JP" dirty="0" smtClean="0">
                <a:solidFill>
                  <a:schemeClr val="tx1"/>
                </a:solidFill>
              </a:rPr>
              <a:t>【</a:t>
            </a:r>
            <a:r>
              <a:rPr lang="ja-JP" altLang="en-US" dirty="0" smtClean="0">
                <a:solidFill>
                  <a:schemeClr val="tx1"/>
                </a:solidFill>
              </a:rPr>
              <a:t>条件</a:t>
            </a:r>
            <a:r>
              <a:rPr lang="en-US" altLang="ja-JP" dirty="0" smtClean="0">
                <a:solidFill>
                  <a:schemeClr val="tx1"/>
                </a:solidFill>
              </a:rPr>
              <a:t>】</a:t>
            </a:r>
            <a:r>
              <a:rPr lang="ja-JP" altLang="en-US" dirty="0">
                <a:solidFill>
                  <a:schemeClr val="tx1"/>
                </a:solidFill>
              </a:rPr>
              <a:t>カテゴリー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01788" y="3885059"/>
            <a:ext cx="1808162" cy="26784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6329660" y="2533651"/>
            <a:ext cx="4033540" cy="197547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70363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663290"/>
            <a:ext cx="2690824" cy="494693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04" y="1052736"/>
            <a:ext cx="5478780" cy="565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２－５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en-US" altLang="ja-JP" dirty="0" smtClean="0">
                <a:solidFill>
                  <a:schemeClr val="tx1"/>
                </a:solidFill>
              </a:rPr>
              <a:t>【</a:t>
            </a:r>
            <a:r>
              <a:rPr lang="ja-JP" altLang="en-US" dirty="0" smtClean="0">
                <a:solidFill>
                  <a:schemeClr val="tx1"/>
                </a:solidFill>
              </a:rPr>
              <a:t>条件</a:t>
            </a:r>
            <a:r>
              <a:rPr lang="en-US" altLang="ja-JP" dirty="0" smtClean="0">
                <a:solidFill>
                  <a:schemeClr val="tx1"/>
                </a:solidFill>
              </a:rPr>
              <a:t>】</a:t>
            </a:r>
            <a:r>
              <a:rPr lang="ja-JP" altLang="en-US" dirty="0">
                <a:solidFill>
                  <a:schemeClr val="tx1"/>
                </a:solidFill>
              </a:rPr>
              <a:t>キーワード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63687" y="4256535"/>
            <a:ext cx="1827213" cy="33451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6332736" y="4480545"/>
            <a:ext cx="3589213" cy="72008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322506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15320</TotalTime>
  <Words>580</Words>
  <Application>Microsoft Office PowerPoint</Application>
  <PresentationFormat>ワイド画面</PresentationFormat>
  <Paragraphs>200</Paragraphs>
  <Slides>26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Meiryo UI</vt:lpstr>
      <vt:lpstr>Arial</vt:lpstr>
      <vt:lpstr>Wingdings</vt:lpstr>
      <vt:lpstr>Office テーマ</vt:lpstr>
      <vt:lpstr>PowerPoint プレゼンテーション</vt:lpstr>
      <vt:lpstr>目次</vt:lpstr>
      <vt:lpstr>１ー１．一覧画面</vt:lpstr>
      <vt:lpstr>１－２．一覧画面</vt:lpstr>
      <vt:lpstr>２－１．検索条件</vt:lpstr>
      <vt:lpstr>２－２．【条件】日付範囲</vt:lpstr>
      <vt:lpstr>２－３．【条件】曜日</vt:lpstr>
      <vt:lpstr>２－４．【条件】カテゴリー</vt:lpstr>
      <vt:lpstr>２－５．【条件】キーワード</vt:lpstr>
      <vt:lpstr>２－６．検索ボタン</vt:lpstr>
      <vt:lpstr>３－１．登録画面</vt:lpstr>
      <vt:lpstr>３－2．登録画面</vt:lpstr>
      <vt:lpstr>３－３．登録画面</vt:lpstr>
      <vt:lpstr>３－４．登録画面</vt:lpstr>
      <vt:lpstr>４－１．バックアップ履歴</vt:lpstr>
      <vt:lpstr>４－２．バックアップボタン</vt:lpstr>
      <vt:lpstr>５－１．画面遷移</vt:lpstr>
      <vt:lpstr>５－２．画面遷移</vt:lpstr>
      <vt:lpstr>５－２．画面遷移（フッターメニュー）</vt:lpstr>
      <vt:lpstr>参考</vt:lpstr>
      <vt:lpstr>参考　一覧画面</vt:lpstr>
      <vt:lpstr>参考　検索画面</vt:lpstr>
      <vt:lpstr>参考　登録画面</vt:lpstr>
      <vt:lpstr>参考　バックアップ画面</vt:lpstr>
      <vt:lpstr>参考　ヘッダー、フッター部</vt:lpstr>
      <vt:lpstr>参考　画面遷移図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systemi</cp:lastModifiedBy>
  <cp:revision>114</cp:revision>
  <dcterms:modified xsi:type="dcterms:W3CDTF">2018-11-21T06:36:14Z</dcterms:modified>
</cp:coreProperties>
</file>