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9" r:id="rId2"/>
    <p:sldId id="268" r:id="rId3"/>
    <p:sldId id="269" r:id="rId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673663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Meiryo UI"/>
      </a:defRPr>
    </a:lvl1pPr>
    <a:lvl2pPr indent="228600" latinLnBrk="0">
      <a:defRPr sz="1200">
        <a:latin typeface="+mn-lt"/>
        <a:ea typeface="+mn-ea"/>
        <a:cs typeface="+mn-cs"/>
        <a:sym typeface="Meiryo UI"/>
      </a:defRPr>
    </a:lvl2pPr>
    <a:lvl3pPr indent="457200" latinLnBrk="0">
      <a:defRPr sz="1200">
        <a:latin typeface="+mn-lt"/>
        <a:ea typeface="+mn-ea"/>
        <a:cs typeface="+mn-cs"/>
        <a:sym typeface="Meiryo UI"/>
      </a:defRPr>
    </a:lvl3pPr>
    <a:lvl4pPr indent="685800" latinLnBrk="0">
      <a:defRPr sz="1200">
        <a:latin typeface="+mn-lt"/>
        <a:ea typeface="+mn-ea"/>
        <a:cs typeface="+mn-cs"/>
        <a:sym typeface="Meiryo UI"/>
      </a:defRPr>
    </a:lvl4pPr>
    <a:lvl5pPr indent="914400" latinLnBrk="0">
      <a:defRPr sz="1200">
        <a:latin typeface="+mn-lt"/>
        <a:ea typeface="+mn-ea"/>
        <a:cs typeface="+mn-cs"/>
        <a:sym typeface="Meiryo UI"/>
      </a:defRPr>
    </a:lvl5pPr>
    <a:lvl6pPr indent="1143000" latinLnBrk="0">
      <a:defRPr sz="1200">
        <a:latin typeface="+mn-lt"/>
        <a:ea typeface="+mn-ea"/>
        <a:cs typeface="+mn-cs"/>
        <a:sym typeface="Meiryo UI"/>
      </a:defRPr>
    </a:lvl6pPr>
    <a:lvl7pPr indent="1371600" latinLnBrk="0">
      <a:defRPr sz="1200">
        <a:latin typeface="+mn-lt"/>
        <a:ea typeface="+mn-ea"/>
        <a:cs typeface="+mn-cs"/>
        <a:sym typeface="Meiryo UI"/>
      </a:defRPr>
    </a:lvl7pPr>
    <a:lvl8pPr indent="1600200" latinLnBrk="0">
      <a:defRPr sz="1200">
        <a:latin typeface="+mn-lt"/>
        <a:ea typeface="+mn-ea"/>
        <a:cs typeface="+mn-cs"/>
        <a:sym typeface="Meiryo UI"/>
      </a:defRPr>
    </a:lvl8pPr>
    <a:lvl9pPr indent="1828800" latinLnBrk="0">
      <a:defRPr sz="1200">
        <a:latin typeface="+mn-lt"/>
        <a:ea typeface="+mn-ea"/>
        <a:cs typeface="+mn-cs"/>
        <a:sym typeface="Meiryo U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half" idx="1"/>
          </p:nvPr>
        </p:nvSpPr>
        <p:spPr>
          <a:xfrm>
            <a:off x="431798" y="1152525"/>
            <a:ext cx="5181602" cy="5024438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431798" y="1054100"/>
            <a:ext cx="11379203" cy="800099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sz="half" idx="1"/>
          </p:nvPr>
        </p:nvSpPr>
        <p:spPr>
          <a:xfrm>
            <a:off x="431798" y="1257300"/>
            <a:ext cx="4051304" cy="49149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3" name="Shape 63"/>
          <p:cNvSpPr>
            <a:spLocks noGrp="1"/>
          </p:cNvSpPr>
          <p:nvPr>
            <p:ph type="pic" sz="half" idx="13"/>
          </p:nvPr>
        </p:nvSpPr>
        <p:spPr>
          <a:xfrm>
            <a:off x="5524500" y="1257300"/>
            <a:ext cx="6172200" cy="4914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タイトルのみ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8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9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image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31798" y="339725"/>
            <a:ext cx="10515603" cy="536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31800" y="1968500"/>
            <a:ext cx="11379200" cy="414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3pPr>
      <a:lvl4pPr marL="1698170" marR="0" indent="-32657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4pPr>
      <a:lvl5pPr marL="2209800" marR="0" indent="-381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t>DOM（document Object Model） - 概要</a:t>
            </a:r>
          </a:p>
        </p:txBody>
      </p:sp>
      <p:grpSp>
        <p:nvGrpSpPr>
          <p:cNvPr id="129" name="Group 129"/>
          <p:cNvGrpSpPr/>
          <p:nvPr/>
        </p:nvGrpSpPr>
        <p:grpSpPr>
          <a:xfrm>
            <a:off x="537633" y="1164631"/>
            <a:ext cx="11164932" cy="871418"/>
            <a:chOff x="0" y="0"/>
            <a:chExt cx="11164930" cy="871416"/>
          </a:xfrm>
        </p:grpSpPr>
        <p:sp>
          <p:nvSpPr>
            <p:cNvPr id="127" name="Shape 127"/>
            <p:cNvSpPr/>
            <p:nvPr/>
          </p:nvSpPr>
          <p:spPr>
            <a:xfrm>
              <a:off x="-1" y="0"/>
              <a:ext cx="11164932" cy="871417"/>
            </a:xfrm>
            <a:prstGeom prst="rect">
              <a:avLst/>
            </a:prstGeom>
            <a:solidFill>
              <a:srgbClr val="DEEBF7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-1" y="135988"/>
              <a:ext cx="11164932" cy="599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584200">
                <a:defRPr sz="1600"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r>
                <a:t>DOMとはブラウザでページを見るときに作られるもので、これをもとにページが描画(レンダリング)されます。</a:t>
              </a:r>
            </a:p>
            <a:p>
              <a:pPr defTabSz="584200">
                <a:defRPr sz="1600"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r>
                <a:t>HTMLやXML文書をDOMツリーと呼ばれる階層的な構造として識別します。</a:t>
              </a:r>
            </a:p>
          </p:txBody>
        </p:sp>
      </p:grpSp>
      <p:sp>
        <p:nvSpPr>
          <p:cNvPr id="130" name="Shape 130"/>
          <p:cNvSpPr/>
          <p:nvPr/>
        </p:nvSpPr>
        <p:spPr>
          <a:xfrm>
            <a:off x="499312" y="2200553"/>
            <a:ext cx="254239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(例) HTMLの簡単な文章</a:t>
            </a:r>
          </a:p>
        </p:txBody>
      </p:sp>
      <p:sp>
        <p:nvSpPr>
          <p:cNvPr id="131" name="Shape 131"/>
          <p:cNvSpPr/>
          <p:nvPr/>
        </p:nvSpPr>
        <p:spPr>
          <a:xfrm>
            <a:off x="572834" y="2742249"/>
            <a:ext cx="3450866" cy="2961639"/>
          </a:xfrm>
          <a:prstGeom prst="rect">
            <a:avLst/>
          </a:prstGeom>
          <a:solidFill>
            <a:srgbClr val="FFFFFF"/>
          </a:solidFill>
          <a:ln w="12700">
            <a:solidFill>
              <a:srgbClr val="76717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&lt;html&gt;</a:t>
            </a:r>
          </a:p>
          <a:p>
            <a:r>
              <a:t>&lt;head&gt;</a:t>
            </a:r>
          </a:p>
          <a:p>
            <a:r>
              <a:t>    &lt;title&gt;DOMの基本&lt;/title&gt;</a:t>
            </a:r>
          </a:p>
          <a:p>
            <a:r>
              <a:t>&lt;/head&gt;</a:t>
            </a:r>
          </a:p>
          <a:p>
            <a:r>
              <a:t>&lt;body&gt;</a:t>
            </a:r>
          </a:p>
          <a:p>
            <a:r>
              <a:t>    &lt;h1&gt;ヘッダー&lt;/h1&gt;</a:t>
            </a:r>
          </a:p>
          <a:p>
            <a:r>
              <a:t>    &lt;p&gt;段落&lt;/p&gt;</a:t>
            </a:r>
          </a:p>
          <a:p>
            <a:r>
              <a:t>&lt;/body&gt;</a:t>
            </a:r>
          </a:p>
          <a:p>
            <a:r>
              <a:t>&lt;/html&gt;</a:t>
            </a:r>
          </a:p>
        </p:txBody>
      </p:sp>
      <p:sp>
        <p:nvSpPr>
          <p:cNvPr id="132" name="Shape 132"/>
          <p:cNvSpPr/>
          <p:nvPr/>
        </p:nvSpPr>
        <p:spPr>
          <a:xfrm>
            <a:off x="6228189" y="5832475"/>
            <a:ext cx="5450539" cy="547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 defTabSz="457200">
              <a:defRPr sz="13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DOMツリーの一番上にあるのがDocumentオブジェクトです。</a:t>
            </a:r>
          </a:p>
          <a:p>
            <a:pPr algn="ctr" defTabSz="457200">
              <a:defRPr sz="13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DOMでは、全てのHTML要素はDocumentオブジェクトに属しています。</a:t>
            </a:r>
          </a:p>
        </p:txBody>
      </p:sp>
      <p:sp>
        <p:nvSpPr>
          <p:cNvPr id="133" name="Shape 133"/>
          <p:cNvSpPr/>
          <p:nvPr/>
        </p:nvSpPr>
        <p:spPr>
          <a:xfrm>
            <a:off x="4516582" y="3003792"/>
            <a:ext cx="1240970" cy="1949839"/>
          </a:xfrm>
          <a:prstGeom prst="rightArrow">
            <a:avLst>
              <a:gd name="adj1" fmla="val 50000"/>
              <a:gd name="adj2" fmla="val 64084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8" name="Group 158"/>
          <p:cNvGrpSpPr/>
          <p:nvPr/>
        </p:nvGrpSpPr>
        <p:grpSpPr>
          <a:xfrm>
            <a:off x="6582478" y="2710300"/>
            <a:ext cx="4741967" cy="2735780"/>
            <a:chOff x="0" y="0"/>
            <a:chExt cx="4741966" cy="2735779"/>
          </a:xfrm>
        </p:grpSpPr>
        <p:grpSp>
          <p:nvGrpSpPr>
            <p:cNvPr id="136" name="Group 136"/>
            <p:cNvGrpSpPr/>
            <p:nvPr/>
          </p:nvGrpSpPr>
          <p:grpSpPr>
            <a:xfrm>
              <a:off x="1100201" y="-1"/>
              <a:ext cx="1955080" cy="454009"/>
              <a:chOff x="0" y="0"/>
              <a:chExt cx="1955079" cy="454007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-1" y="0"/>
                <a:ext cx="1955081" cy="454008"/>
              </a:xfrm>
              <a:prstGeom prst="rect">
                <a:avLst/>
              </a:prstGeom>
              <a:gradFill flip="none" rotWithShape="1">
                <a:gsLst>
                  <a:gs pos="0">
                    <a:srgbClr val="5F82CB"/>
                  </a:gs>
                  <a:gs pos="50000">
                    <a:srgbClr val="3E70CA"/>
                  </a:gs>
                  <a:gs pos="100000">
                    <a:srgbClr val="2F61BA"/>
                  </a:gs>
                </a:gsLst>
                <a:lin ang="5400000" scaled="0"/>
              </a:gradFill>
              <a:ln w="6350" cap="flat">
                <a:solidFill>
                  <a:schemeClr val="accent5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-1" y="41584"/>
                <a:ext cx="1955081" cy="370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Document</a:t>
                </a:r>
              </a:p>
            </p:txBody>
          </p:sp>
        </p:grpSp>
        <p:grpSp>
          <p:nvGrpSpPr>
            <p:cNvPr id="139" name="Group 139"/>
            <p:cNvGrpSpPr/>
            <p:nvPr/>
          </p:nvGrpSpPr>
          <p:grpSpPr>
            <a:xfrm>
              <a:off x="-1" y="2287341"/>
              <a:ext cx="1703965" cy="448439"/>
              <a:chOff x="0" y="0"/>
              <a:chExt cx="1703964" cy="448437"/>
            </a:xfrm>
          </p:grpSpPr>
          <p:sp>
            <p:nvSpPr>
              <p:cNvPr id="137" name="Shape 137"/>
              <p:cNvSpPr/>
              <p:nvPr/>
            </p:nvSpPr>
            <p:spPr>
              <a:xfrm>
                <a:off x="-1" y="0"/>
                <a:ext cx="1703966" cy="44843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-1" y="38799"/>
                <a:ext cx="1703966" cy="370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/>
              </a:lstStyle>
              <a:p>
                <a:r>
                  <a:t>title</a:t>
                </a:r>
              </a:p>
            </p:txBody>
          </p:sp>
        </p:grpSp>
        <p:grpSp>
          <p:nvGrpSpPr>
            <p:cNvPr id="142" name="Group 142"/>
            <p:cNvGrpSpPr/>
            <p:nvPr/>
          </p:nvGrpSpPr>
          <p:grpSpPr>
            <a:xfrm>
              <a:off x="2406734" y="2287341"/>
              <a:ext cx="987137" cy="448439"/>
              <a:chOff x="0" y="0"/>
              <a:chExt cx="987135" cy="448437"/>
            </a:xfrm>
          </p:grpSpPr>
          <p:sp>
            <p:nvSpPr>
              <p:cNvPr id="140" name="Shape 140"/>
              <p:cNvSpPr/>
              <p:nvPr/>
            </p:nvSpPr>
            <p:spPr>
              <a:xfrm>
                <a:off x="0" y="0"/>
                <a:ext cx="987136" cy="44843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1" name="Shape 141"/>
              <p:cNvSpPr/>
              <p:nvPr/>
            </p:nvSpPr>
            <p:spPr>
              <a:xfrm>
                <a:off x="0" y="38799"/>
                <a:ext cx="987136" cy="370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/>
              </a:lstStyle>
              <a:p>
                <a:r>
                  <a:t>h1</a:t>
                </a:r>
              </a:p>
            </p:txBody>
          </p:sp>
        </p:grpSp>
        <p:grpSp>
          <p:nvGrpSpPr>
            <p:cNvPr id="145" name="Group 145"/>
            <p:cNvGrpSpPr/>
            <p:nvPr/>
          </p:nvGrpSpPr>
          <p:grpSpPr>
            <a:xfrm>
              <a:off x="3754830" y="2287341"/>
              <a:ext cx="987137" cy="448439"/>
              <a:chOff x="0" y="0"/>
              <a:chExt cx="987135" cy="448437"/>
            </a:xfrm>
          </p:grpSpPr>
          <p:sp>
            <p:nvSpPr>
              <p:cNvPr id="143" name="Shape 143"/>
              <p:cNvSpPr/>
              <p:nvPr/>
            </p:nvSpPr>
            <p:spPr>
              <a:xfrm>
                <a:off x="0" y="0"/>
                <a:ext cx="987136" cy="44843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4" name="Shape 144"/>
              <p:cNvSpPr/>
              <p:nvPr/>
            </p:nvSpPr>
            <p:spPr>
              <a:xfrm>
                <a:off x="0" y="38799"/>
                <a:ext cx="987136" cy="370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/>
              </a:lstStyle>
              <a:p>
                <a:r>
                  <a:t>p</a:t>
                </a:r>
              </a:p>
            </p:txBody>
          </p:sp>
        </p:grpSp>
        <p:sp>
          <p:nvSpPr>
            <p:cNvPr id="146" name="Shape 146"/>
            <p:cNvSpPr/>
            <p:nvPr/>
          </p:nvSpPr>
          <p:spPr>
            <a:xfrm flipV="1">
              <a:off x="2080496" y="453763"/>
              <a:ext cx="2" cy="764466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149" name="Group 149"/>
            <p:cNvGrpSpPr/>
            <p:nvPr/>
          </p:nvGrpSpPr>
          <p:grpSpPr>
            <a:xfrm>
              <a:off x="1228514" y="670584"/>
              <a:ext cx="1703966" cy="448438"/>
              <a:chOff x="0" y="0"/>
              <a:chExt cx="1703964" cy="448437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0" y="-1"/>
                <a:ext cx="1703965" cy="44843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0" y="38799"/>
                <a:ext cx="1703965" cy="370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/>
              </a:lstStyle>
              <a:p>
                <a:r>
                  <a:t>HTML</a:t>
                </a:r>
              </a:p>
            </p:txBody>
          </p:sp>
        </p:grpSp>
        <p:sp>
          <p:nvSpPr>
            <p:cNvPr id="150" name="Shape 150"/>
            <p:cNvSpPr/>
            <p:nvPr/>
          </p:nvSpPr>
          <p:spPr>
            <a:xfrm>
              <a:off x="812267" y="1231455"/>
              <a:ext cx="2686926" cy="1065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16685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811264" y="2069337"/>
              <a:ext cx="1474253" cy="234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19518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154" name="Group 154"/>
            <p:cNvGrpSpPr/>
            <p:nvPr/>
          </p:nvGrpSpPr>
          <p:grpSpPr>
            <a:xfrm>
              <a:off x="-1" y="1459753"/>
              <a:ext cx="1703965" cy="448438"/>
              <a:chOff x="0" y="0"/>
              <a:chExt cx="1703964" cy="448437"/>
            </a:xfrm>
          </p:grpSpPr>
          <p:sp>
            <p:nvSpPr>
              <p:cNvPr id="152" name="Shape 152"/>
              <p:cNvSpPr/>
              <p:nvPr/>
            </p:nvSpPr>
            <p:spPr>
              <a:xfrm>
                <a:off x="-1" y="-1"/>
                <a:ext cx="1703966" cy="44843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>
                <a:off x="-1" y="38799"/>
                <a:ext cx="1703966" cy="370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/>
              </a:lstStyle>
              <a:p>
                <a:r>
                  <a:t>head</a:t>
                </a:r>
              </a:p>
            </p:txBody>
          </p:sp>
        </p:grpSp>
        <p:grpSp>
          <p:nvGrpSpPr>
            <p:cNvPr id="157" name="Group 157"/>
            <p:cNvGrpSpPr/>
            <p:nvPr/>
          </p:nvGrpSpPr>
          <p:grpSpPr>
            <a:xfrm>
              <a:off x="2696408" y="1427514"/>
              <a:ext cx="1703965" cy="448438"/>
              <a:chOff x="0" y="0"/>
              <a:chExt cx="1703964" cy="448437"/>
            </a:xfrm>
          </p:grpSpPr>
          <p:sp>
            <p:nvSpPr>
              <p:cNvPr id="155" name="Shape 155"/>
              <p:cNvSpPr/>
              <p:nvPr/>
            </p:nvSpPr>
            <p:spPr>
              <a:xfrm>
                <a:off x="-1" y="-1"/>
                <a:ext cx="1703966" cy="44843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-1" y="38799"/>
                <a:ext cx="1703966" cy="370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/>
              </a:lstStyle>
              <a:p>
                <a:r>
                  <a:t>body</a:t>
                </a:r>
              </a:p>
            </p:txBody>
          </p:sp>
        </p:grpSp>
      </p:grpSp>
      <p:sp>
        <p:nvSpPr>
          <p:cNvPr id="159" name="Shape 159"/>
          <p:cNvSpPr/>
          <p:nvPr/>
        </p:nvSpPr>
        <p:spPr>
          <a:xfrm>
            <a:off x="6290512" y="2200553"/>
            <a:ext cx="132326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DOMツリー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t>VirtualDOM - 概要</a:t>
            </a:r>
          </a:p>
        </p:txBody>
      </p:sp>
      <p:sp>
        <p:nvSpPr>
          <p:cNvPr id="337" name="Shape 337"/>
          <p:cNvSpPr/>
          <p:nvPr/>
        </p:nvSpPr>
        <p:spPr>
          <a:xfrm>
            <a:off x="7001712" y="2510289"/>
            <a:ext cx="4739652" cy="662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記事やコメントを追加したら、更新部分のみ</a:t>
            </a:r>
          </a:p>
          <a:p>
            <a:r>
              <a:t>描画を行います。</a:t>
            </a:r>
          </a:p>
        </p:txBody>
      </p:sp>
      <p:grpSp>
        <p:nvGrpSpPr>
          <p:cNvPr id="340" name="Group 340"/>
          <p:cNvGrpSpPr/>
          <p:nvPr/>
        </p:nvGrpSpPr>
        <p:grpSpPr>
          <a:xfrm>
            <a:off x="537633" y="1164631"/>
            <a:ext cx="11164932" cy="871418"/>
            <a:chOff x="0" y="0"/>
            <a:chExt cx="11164930" cy="871416"/>
          </a:xfrm>
        </p:grpSpPr>
        <p:sp>
          <p:nvSpPr>
            <p:cNvPr id="338" name="Shape 338"/>
            <p:cNvSpPr/>
            <p:nvPr/>
          </p:nvSpPr>
          <p:spPr>
            <a:xfrm>
              <a:off x="-1" y="0"/>
              <a:ext cx="11164932" cy="871417"/>
            </a:xfrm>
            <a:prstGeom prst="rect">
              <a:avLst/>
            </a:prstGeom>
            <a:solidFill>
              <a:srgbClr val="DEEBF7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-1" y="135988"/>
              <a:ext cx="11164932" cy="599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584200">
                <a:defRPr sz="1600"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1pPr>
            </a:lstStyle>
            <a:p>
              <a:r>
                <a:t>直接DOM操作行わずに、更新した部分だけをDOM操作させ、ブラウザのパフォーマンスを上げた仕組みがVirtualDOMです。ReactではVirtualDOMを操作します。</a:t>
              </a:r>
            </a:p>
          </p:txBody>
        </p:sp>
      </p:grpSp>
      <p:pic>
        <p:nvPicPr>
          <p:cNvPr id="341" name="image2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880" y="2337078"/>
            <a:ext cx="6461044" cy="4297651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Shape 342"/>
          <p:cNvSpPr/>
          <p:nvPr/>
        </p:nvSpPr>
        <p:spPr>
          <a:xfrm>
            <a:off x="2489200" y="2641600"/>
            <a:ext cx="2574975" cy="3204767"/>
          </a:xfrm>
          <a:prstGeom prst="rect">
            <a:avLst/>
          </a:prstGeom>
          <a:ln w="38100">
            <a:solidFill>
              <a:srgbClr val="FF2600"/>
            </a:solidFill>
            <a:miter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6996455" y="3448961"/>
            <a:ext cx="4501516" cy="151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just" defTabSz="457200">
              <a:defRPr sz="1600">
                <a:solidFill>
                  <a:srgbClr val="454545"/>
                </a:solidFill>
                <a:latin typeface="ヒラギノ角ゴシック W4"/>
                <a:ea typeface="ヒラギノ角ゴシック W4"/>
                <a:cs typeface="ヒラギノ角ゴシック W4"/>
                <a:sym typeface="ヒラギノ角ゴシック W4"/>
              </a:defRPr>
            </a:pPr>
            <a:r>
              <a:t>以下のようなページはパフォーマンスの高さからVirtualDOM導入に最適です。</a:t>
            </a:r>
          </a:p>
          <a:p>
            <a:pPr algn="just" defTabSz="457200">
              <a:defRPr sz="1600">
                <a:solidFill>
                  <a:srgbClr val="454545"/>
                </a:solidFill>
                <a:latin typeface="ヒラギノ角ゴシック W4"/>
                <a:ea typeface="ヒラギノ角ゴシック W4"/>
                <a:cs typeface="ヒラギノ角ゴシック W4"/>
                <a:sym typeface="ヒラギノ角ゴシック W4"/>
              </a:defRPr>
            </a:pPr>
            <a:r>
              <a:t>　・ページの更新が激しい</a:t>
            </a:r>
          </a:p>
          <a:p>
            <a:pPr algn="just" defTabSz="457200">
              <a:defRPr sz="1600">
                <a:solidFill>
                  <a:srgbClr val="454545"/>
                </a:solidFill>
                <a:latin typeface="ヒラギノ角ゴシック W4"/>
                <a:ea typeface="ヒラギノ角ゴシック W4"/>
                <a:cs typeface="ヒラギノ角ゴシック W4"/>
                <a:sym typeface="ヒラギノ角ゴシック W4"/>
              </a:defRPr>
            </a:pPr>
            <a:r>
              <a:t>　・即時反映が求められる</a:t>
            </a:r>
          </a:p>
          <a:p>
            <a:pPr algn="just" defTabSz="457200">
              <a:defRPr sz="1600">
                <a:solidFill>
                  <a:srgbClr val="454545"/>
                </a:solidFill>
                <a:latin typeface="ヒラギノ角ゴシック W4"/>
                <a:ea typeface="ヒラギノ角ゴシック W4"/>
                <a:cs typeface="ヒラギノ角ゴシック W4"/>
                <a:sym typeface="ヒラギノ角ゴシック W4"/>
              </a:defRPr>
            </a:pPr>
            <a:r>
              <a:t>　・通信が多い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177800" y="2200554"/>
            <a:ext cx="7326412" cy="3319428"/>
          </a:xfrm>
          <a:prstGeom prst="rect">
            <a:avLst/>
          </a:prstGeom>
          <a:solidFill>
            <a:srgbClr val="E2EDF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t>VirtualDOM - ReactによるVirtualDOMの利用</a:t>
            </a:r>
          </a:p>
        </p:txBody>
      </p:sp>
      <p:grpSp>
        <p:nvGrpSpPr>
          <p:cNvPr id="349" name="Group 349"/>
          <p:cNvGrpSpPr/>
          <p:nvPr/>
        </p:nvGrpSpPr>
        <p:grpSpPr>
          <a:xfrm>
            <a:off x="537633" y="1164631"/>
            <a:ext cx="11164932" cy="871418"/>
            <a:chOff x="0" y="0"/>
            <a:chExt cx="11164930" cy="871416"/>
          </a:xfrm>
        </p:grpSpPr>
        <p:sp>
          <p:nvSpPr>
            <p:cNvPr id="347" name="Shape 347"/>
            <p:cNvSpPr/>
            <p:nvPr/>
          </p:nvSpPr>
          <p:spPr>
            <a:xfrm>
              <a:off x="-1" y="0"/>
              <a:ext cx="11164932" cy="871417"/>
            </a:xfrm>
            <a:prstGeom prst="rect">
              <a:avLst/>
            </a:prstGeom>
            <a:solidFill>
              <a:srgbClr val="DEEBF7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-1" y="92808"/>
              <a:ext cx="11164932" cy="685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</a:lvl1pPr>
            </a:lstStyle>
            <a:p>
              <a:r>
                <a:t>ReactではDOMと対構造となっているVirtualDOMを定義し、ページ内で変化させる場合はまずVirtualDOMを変化させます。ブラウザのレンダリングとは切り離されているため、変更を加えても影響ありません。</a:t>
              </a:r>
            </a:p>
          </p:txBody>
        </p:sp>
      </p:grpSp>
      <p:sp>
        <p:nvSpPr>
          <p:cNvPr id="350" name="Shape 350"/>
          <p:cNvSpPr/>
          <p:nvPr/>
        </p:nvSpPr>
        <p:spPr>
          <a:xfrm>
            <a:off x="1089349" y="5010472"/>
            <a:ext cx="161571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React内で変更</a:t>
            </a:r>
          </a:p>
        </p:txBody>
      </p:sp>
      <p:grpSp>
        <p:nvGrpSpPr>
          <p:cNvPr id="353" name="Group 353"/>
          <p:cNvGrpSpPr/>
          <p:nvPr/>
        </p:nvGrpSpPr>
        <p:grpSpPr>
          <a:xfrm>
            <a:off x="3706405" y="2759622"/>
            <a:ext cx="4829990" cy="1552679"/>
            <a:chOff x="0" y="-1"/>
            <a:chExt cx="4829989" cy="1552677"/>
          </a:xfrm>
        </p:grpSpPr>
        <p:sp>
          <p:nvSpPr>
            <p:cNvPr id="351" name="Shape 351"/>
            <p:cNvSpPr/>
            <p:nvPr/>
          </p:nvSpPr>
          <p:spPr>
            <a:xfrm>
              <a:off x="0" y="261223"/>
              <a:ext cx="655687" cy="1030231"/>
            </a:xfrm>
            <a:prstGeom prst="rightArrow">
              <a:avLst>
                <a:gd name="adj1" fmla="val 50000"/>
                <a:gd name="adj2" fmla="val 64084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3841793" y="-2"/>
              <a:ext cx="988197" cy="1552679"/>
            </a:xfrm>
            <a:prstGeom prst="rightArrow">
              <a:avLst>
                <a:gd name="adj1" fmla="val 50000"/>
                <a:gd name="adj2" fmla="val 64084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54" name="Shape 354"/>
          <p:cNvSpPr/>
          <p:nvPr/>
        </p:nvSpPr>
        <p:spPr>
          <a:xfrm>
            <a:off x="5403088" y="5035872"/>
            <a:ext cx="1018539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差分検出</a:t>
            </a:r>
          </a:p>
        </p:txBody>
      </p:sp>
      <p:sp>
        <p:nvSpPr>
          <p:cNvPr id="355" name="Shape 355"/>
          <p:cNvSpPr/>
          <p:nvPr/>
        </p:nvSpPr>
        <p:spPr>
          <a:xfrm>
            <a:off x="9212815" y="5010472"/>
            <a:ext cx="155186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実DOM再描画</a:t>
            </a:r>
          </a:p>
        </p:txBody>
      </p:sp>
      <p:grpSp>
        <p:nvGrpSpPr>
          <p:cNvPr id="370" name="Group 370"/>
          <p:cNvGrpSpPr/>
          <p:nvPr/>
        </p:nvGrpSpPr>
        <p:grpSpPr>
          <a:xfrm>
            <a:off x="322116" y="2500089"/>
            <a:ext cx="3150184" cy="2071744"/>
            <a:chOff x="0" y="0"/>
            <a:chExt cx="3150182" cy="2071743"/>
          </a:xfrm>
        </p:grpSpPr>
        <p:grpSp>
          <p:nvGrpSpPr>
            <p:cNvPr id="364" name="Group 364"/>
            <p:cNvGrpSpPr/>
            <p:nvPr/>
          </p:nvGrpSpPr>
          <p:grpSpPr>
            <a:xfrm>
              <a:off x="-1" y="-1"/>
              <a:ext cx="3150184" cy="2071744"/>
              <a:chOff x="0" y="0"/>
              <a:chExt cx="3150182" cy="2071743"/>
            </a:xfrm>
          </p:grpSpPr>
          <p:sp>
            <p:nvSpPr>
              <p:cNvPr id="356" name="Shape 356"/>
              <p:cNvSpPr/>
              <p:nvPr/>
            </p:nvSpPr>
            <p:spPr>
              <a:xfrm>
                <a:off x="1235119" y="0"/>
                <a:ext cx="702302" cy="494449"/>
              </a:xfrm>
              <a:prstGeom prst="roundRect">
                <a:avLst>
                  <a:gd name="adj" fmla="val 18304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57" name="Shape 357"/>
              <p:cNvSpPr/>
              <p:nvPr/>
            </p:nvSpPr>
            <p:spPr>
              <a:xfrm>
                <a:off x="1693084" y="805537"/>
                <a:ext cx="702303" cy="494450"/>
              </a:xfrm>
              <a:prstGeom prst="roundRect">
                <a:avLst>
                  <a:gd name="adj" fmla="val 18304"/>
                </a:avLst>
              </a:prstGeom>
              <a:gradFill flip="none" rotWithShape="1">
                <a:gsLst>
                  <a:gs pos="0">
                    <a:srgbClr val="5F82CB"/>
                  </a:gs>
                  <a:gs pos="50000">
                    <a:srgbClr val="3E70CA"/>
                  </a:gs>
                  <a:gs pos="100000">
                    <a:srgbClr val="2F61BA"/>
                  </a:gs>
                </a:gsLst>
                <a:lin ang="5400000" scaled="0"/>
              </a:gradFill>
              <a:ln w="6350" cap="flat">
                <a:solidFill>
                  <a:schemeClr val="accent5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8" name="Shape 358"/>
              <p:cNvSpPr/>
              <p:nvPr/>
            </p:nvSpPr>
            <p:spPr>
              <a:xfrm>
                <a:off x="692345" y="805537"/>
                <a:ext cx="702302" cy="494450"/>
              </a:xfrm>
              <a:prstGeom prst="roundRect">
                <a:avLst>
                  <a:gd name="adj" fmla="val 18304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59" name="Shape 359"/>
              <p:cNvSpPr/>
              <p:nvPr/>
            </p:nvSpPr>
            <p:spPr>
              <a:xfrm>
                <a:off x="2447880" y="1577294"/>
                <a:ext cx="702303" cy="494450"/>
              </a:xfrm>
              <a:prstGeom prst="roundRect">
                <a:avLst>
                  <a:gd name="adj" fmla="val 18304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60" name="Shape 360"/>
              <p:cNvSpPr/>
              <p:nvPr/>
            </p:nvSpPr>
            <p:spPr>
              <a:xfrm>
                <a:off x="1676123" y="1574427"/>
                <a:ext cx="702303" cy="494450"/>
              </a:xfrm>
              <a:prstGeom prst="roundRect">
                <a:avLst>
                  <a:gd name="adj" fmla="val 18304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61" name="Shape 361"/>
              <p:cNvSpPr/>
              <p:nvPr/>
            </p:nvSpPr>
            <p:spPr>
              <a:xfrm>
                <a:off x="838061" y="1574427"/>
                <a:ext cx="702303" cy="494450"/>
              </a:xfrm>
              <a:prstGeom prst="roundRect">
                <a:avLst>
                  <a:gd name="adj" fmla="val 18304"/>
                </a:avLst>
              </a:prstGeom>
              <a:gradFill flip="none" rotWithShape="1">
                <a:gsLst>
                  <a:gs pos="0">
                    <a:srgbClr val="5F82CB"/>
                  </a:gs>
                  <a:gs pos="50000">
                    <a:srgbClr val="3E70CA"/>
                  </a:gs>
                  <a:gs pos="100000">
                    <a:srgbClr val="2F61BA"/>
                  </a:gs>
                </a:gsLst>
                <a:lin ang="5400000" scaled="0"/>
              </a:gradFill>
              <a:ln w="6350" cap="flat">
                <a:solidFill>
                  <a:schemeClr val="accent5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62" name="Shape 362"/>
              <p:cNvSpPr/>
              <p:nvPr/>
            </p:nvSpPr>
            <p:spPr>
              <a:xfrm>
                <a:off x="-1" y="1574427"/>
                <a:ext cx="702302" cy="494450"/>
              </a:xfrm>
              <a:prstGeom prst="roundRect">
                <a:avLst>
                  <a:gd name="adj" fmla="val 18304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63" name="Shape 363"/>
              <p:cNvSpPr/>
              <p:nvPr/>
            </p:nvSpPr>
            <p:spPr>
              <a:xfrm flipH="1" flipV="1">
                <a:off x="1589574" y="498887"/>
                <a:ext cx="378501" cy="37850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65" name="Shape 365"/>
            <p:cNvSpPr/>
            <p:nvPr/>
          </p:nvSpPr>
          <p:spPr>
            <a:xfrm flipH="1">
              <a:off x="1949389" y="1276496"/>
              <a:ext cx="114523" cy="308919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056386" y="1251047"/>
              <a:ext cx="746098" cy="359818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1103819" y="1286892"/>
              <a:ext cx="113644" cy="288127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 flipH="1">
              <a:off x="297763" y="1287725"/>
              <a:ext cx="777636" cy="259478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 flipH="1">
              <a:off x="1229020" y="525073"/>
              <a:ext cx="304867" cy="304868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85" name="Group 385"/>
          <p:cNvGrpSpPr/>
          <p:nvPr/>
        </p:nvGrpSpPr>
        <p:grpSpPr>
          <a:xfrm>
            <a:off x="4226450" y="2500089"/>
            <a:ext cx="3150183" cy="2071744"/>
            <a:chOff x="0" y="0"/>
            <a:chExt cx="3150181" cy="2071743"/>
          </a:xfrm>
        </p:grpSpPr>
        <p:grpSp>
          <p:nvGrpSpPr>
            <p:cNvPr id="379" name="Group 379"/>
            <p:cNvGrpSpPr/>
            <p:nvPr/>
          </p:nvGrpSpPr>
          <p:grpSpPr>
            <a:xfrm>
              <a:off x="-1" y="-1"/>
              <a:ext cx="3150183" cy="2071744"/>
              <a:chOff x="0" y="0"/>
              <a:chExt cx="3150181" cy="2071743"/>
            </a:xfrm>
          </p:grpSpPr>
          <p:sp>
            <p:nvSpPr>
              <p:cNvPr id="371" name="Shape 371"/>
              <p:cNvSpPr/>
              <p:nvPr/>
            </p:nvSpPr>
            <p:spPr>
              <a:xfrm>
                <a:off x="1235118" y="0"/>
                <a:ext cx="702303" cy="494449"/>
              </a:xfrm>
              <a:prstGeom prst="roundRect">
                <a:avLst>
                  <a:gd name="adj" fmla="val 18304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72" name="Shape 372"/>
              <p:cNvSpPr/>
              <p:nvPr/>
            </p:nvSpPr>
            <p:spPr>
              <a:xfrm>
                <a:off x="1693084" y="805537"/>
                <a:ext cx="702302" cy="494450"/>
              </a:xfrm>
              <a:prstGeom prst="roundRect">
                <a:avLst>
                  <a:gd name="adj" fmla="val 18304"/>
                </a:avLst>
              </a:prstGeom>
              <a:gradFill flip="none" rotWithShape="1">
                <a:gsLst>
                  <a:gs pos="0">
                    <a:srgbClr val="5F82CB"/>
                  </a:gs>
                  <a:gs pos="50000">
                    <a:srgbClr val="3E70CA"/>
                  </a:gs>
                  <a:gs pos="100000">
                    <a:srgbClr val="2F61BA"/>
                  </a:gs>
                </a:gsLst>
                <a:lin ang="5400000" scaled="0"/>
              </a:gradFill>
              <a:ln w="6350" cap="flat">
                <a:solidFill>
                  <a:schemeClr val="accent5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3" name="Shape 373"/>
              <p:cNvSpPr/>
              <p:nvPr/>
            </p:nvSpPr>
            <p:spPr>
              <a:xfrm>
                <a:off x="692345" y="805537"/>
                <a:ext cx="702302" cy="494450"/>
              </a:xfrm>
              <a:prstGeom prst="roundRect">
                <a:avLst>
                  <a:gd name="adj" fmla="val 18304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74" name="Shape 374"/>
              <p:cNvSpPr/>
              <p:nvPr/>
            </p:nvSpPr>
            <p:spPr>
              <a:xfrm>
                <a:off x="2447879" y="1577294"/>
                <a:ext cx="702303" cy="494450"/>
              </a:xfrm>
              <a:prstGeom prst="roundRect">
                <a:avLst>
                  <a:gd name="adj" fmla="val 18304"/>
                </a:avLst>
              </a:prstGeom>
              <a:gradFill flip="none" rotWithShape="1">
                <a:gsLst>
                  <a:gs pos="0">
                    <a:srgbClr val="5F82CB"/>
                  </a:gs>
                  <a:gs pos="50000">
                    <a:srgbClr val="3E70CA"/>
                  </a:gs>
                  <a:gs pos="100000">
                    <a:srgbClr val="2F61BA"/>
                  </a:gs>
                </a:gsLst>
                <a:lin ang="5400000" scaled="0"/>
              </a:gradFill>
              <a:ln w="6350" cap="flat">
                <a:solidFill>
                  <a:schemeClr val="accent5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5" name="Shape 375"/>
              <p:cNvSpPr/>
              <p:nvPr/>
            </p:nvSpPr>
            <p:spPr>
              <a:xfrm>
                <a:off x="1676123" y="1574427"/>
                <a:ext cx="702302" cy="494450"/>
              </a:xfrm>
              <a:prstGeom prst="roundRect">
                <a:avLst>
                  <a:gd name="adj" fmla="val 18304"/>
                </a:avLst>
              </a:prstGeom>
              <a:gradFill flip="none" rotWithShape="1">
                <a:gsLst>
                  <a:gs pos="0">
                    <a:srgbClr val="5F82CB"/>
                  </a:gs>
                  <a:gs pos="50000">
                    <a:srgbClr val="3E70CA"/>
                  </a:gs>
                  <a:gs pos="100000">
                    <a:srgbClr val="2F61BA"/>
                  </a:gs>
                </a:gsLst>
                <a:lin ang="5400000" scaled="0"/>
              </a:gradFill>
              <a:ln w="6350" cap="flat">
                <a:solidFill>
                  <a:schemeClr val="accent5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6" name="Shape 376"/>
              <p:cNvSpPr/>
              <p:nvPr/>
            </p:nvSpPr>
            <p:spPr>
              <a:xfrm>
                <a:off x="838061" y="1574427"/>
                <a:ext cx="702303" cy="494450"/>
              </a:xfrm>
              <a:prstGeom prst="roundRect">
                <a:avLst>
                  <a:gd name="adj" fmla="val 18304"/>
                </a:avLst>
              </a:prstGeom>
              <a:gradFill flip="none" rotWithShape="1">
                <a:gsLst>
                  <a:gs pos="0">
                    <a:srgbClr val="5F82CB"/>
                  </a:gs>
                  <a:gs pos="50000">
                    <a:srgbClr val="3E70CA"/>
                  </a:gs>
                  <a:gs pos="100000">
                    <a:srgbClr val="2F61BA"/>
                  </a:gs>
                </a:gsLst>
                <a:lin ang="5400000" scaled="0"/>
              </a:gradFill>
              <a:ln w="6350" cap="flat">
                <a:solidFill>
                  <a:schemeClr val="accent5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7" name="Shape 377"/>
              <p:cNvSpPr/>
              <p:nvPr/>
            </p:nvSpPr>
            <p:spPr>
              <a:xfrm>
                <a:off x="-1" y="1574427"/>
                <a:ext cx="702303" cy="494450"/>
              </a:xfrm>
              <a:prstGeom prst="roundRect">
                <a:avLst>
                  <a:gd name="adj" fmla="val 18304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78" name="Shape 378"/>
              <p:cNvSpPr/>
              <p:nvPr/>
            </p:nvSpPr>
            <p:spPr>
              <a:xfrm flipH="1" flipV="1">
                <a:off x="1589573" y="498887"/>
                <a:ext cx="378501" cy="37850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80" name="Shape 380"/>
            <p:cNvSpPr/>
            <p:nvPr/>
          </p:nvSpPr>
          <p:spPr>
            <a:xfrm flipH="1">
              <a:off x="1949388" y="1276496"/>
              <a:ext cx="114523" cy="308919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056386" y="1251047"/>
              <a:ext cx="746098" cy="359818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103819" y="1286892"/>
              <a:ext cx="113644" cy="288127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 flipH="1">
              <a:off x="297763" y="1287725"/>
              <a:ext cx="777637" cy="259478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 flipH="1">
              <a:off x="1229020" y="525073"/>
              <a:ext cx="304867" cy="304868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00" name="Group 400"/>
          <p:cNvGrpSpPr/>
          <p:nvPr/>
        </p:nvGrpSpPr>
        <p:grpSpPr>
          <a:xfrm>
            <a:off x="8252351" y="2565968"/>
            <a:ext cx="3150182" cy="2071744"/>
            <a:chOff x="0" y="0"/>
            <a:chExt cx="3150181" cy="2071742"/>
          </a:xfrm>
        </p:grpSpPr>
        <p:grpSp>
          <p:nvGrpSpPr>
            <p:cNvPr id="394" name="Group 394"/>
            <p:cNvGrpSpPr/>
            <p:nvPr/>
          </p:nvGrpSpPr>
          <p:grpSpPr>
            <a:xfrm>
              <a:off x="-1" y="0"/>
              <a:ext cx="3150183" cy="2071743"/>
              <a:chOff x="0" y="0"/>
              <a:chExt cx="3150181" cy="2071742"/>
            </a:xfrm>
          </p:grpSpPr>
          <p:sp>
            <p:nvSpPr>
              <p:cNvPr id="386" name="Shape 386"/>
              <p:cNvSpPr/>
              <p:nvPr/>
            </p:nvSpPr>
            <p:spPr>
              <a:xfrm>
                <a:off x="1235118" y="0"/>
                <a:ext cx="702303" cy="494449"/>
              </a:xfrm>
              <a:prstGeom prst="roundRect">
                <a:avLst>
                  <a:gd name="adj" fmla="val 18304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87" name="Shape 387"/>
              <p:cNvSpPr/>
              <p:nvPr/>
            </p:nvSpPr>
            <p:spPr>
              <a:xfrm>
                <a:off x="1693084" y="805536"/>
                <a:ext cx="702302" cy="494451"/>
              </a:xfrm>
              <a:prstGeom prst="roundRect">
                <a:avLst>
                  <a:gd name="adj" fmla="val 18304"/>
                </a:avLst>
              </a:prstGeom>
              <a:gradFill flip="none" rotWithShape="1">
                <a:gsLst>
                  <a:gs pos="0">
                    <a:srgbClr val="5F82CB"/>
                  </a:gs>
                  <a:gs pos="50000">
                    <a:srgbClr val="3E70CA"/>
                  </a:gs>
                  <a:gs pos="100000">
                    <a:srgbClr val="2F61BA"/>
                  </a:gs>
                </a:gsLst>
                <a:lin ang="5400000" scaled="0"/>
              </a:gradFill>
              <a:ln w="6350" cap="flat">
                <a:solidFill>
                  <a:schemeClr val="accent5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8" name="Shape 388"/>
              <p:cNvSpPr/>
              <p:nvPr/>
            </p:nvSpPr>
            <p:spPr>
              <a:xfrm>
                <a:off x="692345" y="805536"/>
                <a:ext cx="702302" cy="494451"/>
              </a:xfrm>
              <a:prstGeom prst="roundRect">
                <a:avLst>
                  <a:gd name="adj" fmla="val 18304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89" name="Shape 389"/>
              <p:cNvSpPr/>
              <p:nvPr/>
            </p:nvSpPr>
            <p:spPr>
              <a:xfrm>
                <a:off x="2447879" y="1577293"/>
                <a:ext cx="702303" cy="494450"/>
              </a:xfrm>
              <a:prstGeom prst="roundRect">
                <a:avLst>
                  <a:gd name="adj" fmla="val 18304"/>
                </a:avLst>
              </a:prstGeom>
              <a:gradFill flip="none" rotWithShape="1">
                <a:gsLst>
                  <a:gs pos="0">
                    <a:srgbClr val="5F82CB"/>
                  </a:gs>
                  <a:gs pos="50000">
                    <a:srgbClr val="3E70CA"/>
                  </a:gs>
                  <a:gs pos="100000">
                    <a:srgbClr val="2F61BA"/>
                  </a:gs>
                </a:gsLst>
                <a:lin ang="5400000" scaled="0"/>
              </a:gradFill>
              <a:ln w="6350" cap="flat">
                <a:solidFill>
                  <a:schemeClr val="accent5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0" name="Shape 390"/>
              <p:cNvSpPr/>
              <p:nvPr/>
            </p:nvSpPr>
            <p:spPr>
              <a:xfrm>
                <a:off x="1676123" y="1574426"/>
                <a:ext cx="702302" cy="494450"/>
              </a:xfrm>
              <a:prstGeom prst="roundRect">
                <a:avLst>
                  <a:gd name="adj" fmla="val 18304"/>
                </a:avLst>
              </a:prstGeom>
              <a:gradFill flip="none" rotWithShape="1">
                <a:gsLst>
                  <a:gs pos="0">
                    <a:srgbClr val="5F82CB"/>
                  </a:gs>
                  <a:gs pos="50000">
                    <a:srgbClr val="3E70CA"/>
                  </a:gs>
                  <a:gs pos="100000">
                    <a:srgbClr val="2F61BA"/>
                  </a:gs>
                </a:gsLst>
                <a:lin ang="5400000" scaled="0"/>
              </a:gradFill>
              <a:ln w="6350" cap="flat">
                <a:solidFill>
                  <a:schemeClr val="accent5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1" name="Shape 391"/>
              <p:cNvSpPr/>
              <p:nvPr/>
            </p:nvSpPr>
            <p:spPr>
              <a:xfrm>
                <a:off x="838061" y="1574426"/>
                <a:ext cx="702303" cy="494450"/>
              </a:xfrm>
              <a:prstGeom prst="roundRect">
                <a:avLst>
                  <a:gd name="adj" fmla="val 18304"/>
                </a:avLst>
              </a:prstGeom>
              <a:gradFill flip="none" rotWithShape="1">
                <a:gsLst>
                  <a:gs pos="0">
                    <a:srgbClr val="5F82CB"/>
                  </a:gs>
                  <a:gs pos="50000">
                    <a:srgbClr val="3E70CA"/>
                  </a:gs>
                  <a:gs pos="100000">
                    <a:srgbClr val="2F61BA"/>
                  </a:gs>
                </a:gsLst>
                <a:lin ang="5400000" scaled="0"/>
              </a:gradFill>
              <a:ln w="6350" cap="flat">
                <a:solidFill>
                  <a:schemeClr val="accent5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2" name="Shape 392"/>
              <p:cNvSpPr/>
              <p:nvPr/>
            </p:nvSpPr>
            <p:spPr>
              <a:xfrm>
                <a:off x="-1" y="1574426"/>
                <a:ext cx="702303" cy="494450"/>
              </a:xfrm>
              <a:prstGeom prst="roundRect">
                <a:avLst>
                  <a:gd name="adj" fmla="val 18304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93" name="Shape 393"/>
              <p:cNvSpPr/>
              <p:nvPr/>
            </p:nvSpPr>
            <p:spPr>
              <a:xfrm flipH="1" flipV="1">
                <a:off x="1589573" y="498886"/>
                <a:ext cx="378501" cy="37850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95" name="Shape 395"/>
            <p:cNvSpPr/>
            <p:nvPr/>
          </p:nvSpPr>
          <p:spPr>
            <a:xfrm flipH="1">
              <a:off x="1949388" y="1276496"/>
              <a:ext cx="114523" cy="308919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2056385" y="1251047"/>
              <a:ext cx="746099" cy="359818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103819" y="1286892"/>
              <a:ext cx="113644" cy="288127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 flipH="1">
              <a:off x="297763" y="1287725"/>
              <a:ext cx="777636" cy="259478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 flipH="1">
              <a:off x="1229020" y="525073"/>
              <a:ext cx="304867" cy="304868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03" name="Group 403"/>
          <p:cNvGrpSpPr/>
          <p:nvPr/>
        </p:nvGrpSpPr>
        <p:grpSpPr>
          <a:xfrm>
            <a:off x="538934" y="5684487"/>
            <a:ext cx="11164931" cy="871418"/>
            <a:chOff x="-1" y="0"/>
            <a:chExt cx="11164930" cy="871416"/>
          </a:xfrm>
        </p:grpSpPr>
        <p:sp>
          <p:nvSpPr>
            <p:cNvPr id="401" name="Shape 401"/>
            <p:cNvSpPr/>
            <p:nvPr/>
          </p:nvSpPr>
          <p:spPr>
            <a:xfrm>
              <a:off x="-2" y="0"/>
              <a:ext cx="11164931" cy="871417"/>
            </a:xfrm>
            <a:prstGeom prst="rect">
              <a:avLst/>
            </a:prstGeom>
            <a:solidFill>
              <a:srgbClr val="DEEBF7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-2" y="73757"/>
              <a:ext cx="11164931" cy="7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lnSpc>
                  <a:spcPct val="40000"/>
                </a:lnSpc>
                <a:spcBef>
                  <a:spcPts val="1000"/>
                </a:spcBef>
              </a:pPr>
              <a:r>
                <a:t>VirtualDOMの変化の差分を算出し、その対応部分のDOMを変化させます。</a:t>
              </a:r>
            </a:p>
            <a:p>
              <a:pPr>
                <a:lnSpc>
                  <a:spcPct val="40000"/>
                </a:lnSpc>
                <a:spcBef>
                  <a:spcPts val="1000"/>
                </a:spcBef>
              </a:pPr>
              <a:r>
                <a:t>そうすることで最小限のDOMの操作でページを変化させることが可能になります。</a:t>
              </a:r>
            </a:p>
          </p:txBody>
        </p:sp>
      </p:grp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Meiryo UI"/>
        <a:ea typeface="Meiryo UI"/>
        <a:cs typeface="Meiryo UI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Meiryo UI"/>
        <a:ea typeface="Meiryo UI"/>
        <a:cs typeface="Meiryo UI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158</Words>
  <Application>Microsoft Office PowerPoint</Application>
  <PresentationFormat>ワイド画面</PresentationFormat>
  <Paragraphs>38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Meiryo UI</vt:lpstr>
      <vt:lpstr>ヒラギノ角ゴ ProN W3</vt:lpstr>
      <vt:lpstr>ヒラギノ角ゴシック W4</vt:lpstr>
      <vt:lpstr>Arial</vt:lpstr>
      <vt:lpstr>Office テーマ</vt:lpstr>
      <vt:lpstr>DOM（document Object Model） - 概要</vt:lpstr>
      <vt:lpstr>VirtualDOM - 概要</vt:lpstr>
      <vt:lpstr>VirtualDOM - ReactによるVirtualDOMの利用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DOM（document Object Model） - 概要</dc:title>
  <cp:lastModifiedBy>systemi</cp:lastModifiedBy>
  <cp:revision>8</cp:revision>
  <dcterms:modified xsi:type="dcterms:W3CDTF">2019-01-24T08:24:52Z</dcterms:modified>
</cp:coreProperties>
</file>