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0" r:id="rId2"/>
    <p:sldId id="261" r:id="rId3"/>
    <p:sldId id="262" r:id="rId4"/>
    <p:sldId id="263" r:id="rId5"/>
    <p:sldId id="264" r:id="rId6"/>
    <p:sldId id="27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guide orient="horz" pos="2160"/>
        <p:guide pos="3840"/>
      </p:guideLst>
    </p:cSldViewPr>
  </p:slideViewPr>
  <p:notesTextViewPr>
    <p:cViewPr>
      <p:scale>
        <a:sx n="1" d="1"/>
        <a:sy n="1" d="1"/>
      </p:scale>
      <p:origin x="0" y="0"/>
    </p:cViewPr>
  </p:notesTextViewPr>
  <p:notesViewPr>
    <p:cSldViewPr snapToGrid="0">
      <p:cViewPr varScale="1">
        <p:scale>
          <a:sx n="92" d="100"/>
          <a:sy n="92" d="100"/>
        </p:scale>
        <p:origin x="-378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62E18D-AE12-454F-A1D6-19B685DC3579}" type="datetimeFigureOut">
              <a:rPr kumimoji="1" lang="ja-JP" altLang="en-US" smtClean="0"/>
              <a:pPr/>
              <a:t>2019/2/1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C95075-C5D4-44E1-9F90-434D96595172}" type="slidenum">
              <a:rPr kumimoji="1" lang="ja-JP" altLang="en-US" smtClean="0"/>
              <a:pPr/>
              <a:t>‹#›</a:t>
            </a:fld>
            <a:endParaRPr kumimoji="1" lang="ja-JP" altLang="en-US"/>
          </a:p>
        </p:txBody>
      </p:sp>
    </p:spTree>
    <p:extLst>
      <p:ext uri="{BB962C8B-B14F-4D97-AF65-F5344CB8AC3E}">
        <p14:creationId xmlns:p14="http://schemas.microsoft.com/office/powerpoint/2010/main" val="243915794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7" name="正方形/長方形 6"/>
          <p:cNvSpPr/>
          <p:nvPr userDrawn="1"/>
        </p:nvSpPr>
        <p:spPr>
          <a:xfrm>
            <a:off x="381000" y="342901"/>
            <a:ext cx="11480800" cy="4473574"/>
          </a:xfrm>
          <a:prstGeom prst="rect">
            <a:avLst/>
          </a:prstGeom>
          <a:solidFill>
            <a:schemeClr val="accent1">
              <a:lumMod val="40000"/>
              <a:lumOff val="60000"/>
            </a:schemeClr>
          </a:solidFill>
          <a:ln>
            <a:solidFill>
              <a:schemeClr val="accent1">
                <a:lumMod val="40000"/>
                <a:lumOff val="6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dirty="0">
              <a:latin typeface="Meiryo UI" panose="020B0604030504040204" pitchFamily="50" charset="-128"/>
              <a:ea typeface="Meiryo UI" panose="020B0604030504040204" pitchFamily="50" charset="-128"/>
            </a:endParaRPr>
          </a:p>
        </p:txBody>
      </p:sp>
      <p:sp>
        <p:nvSpPr>
          <p:cNvPr id="4" name="日付プレースホルダー 3"/>
          <p:cNvSpPr>
            <a:spLocks noGrp="1"/>
          </p:cNvSpPr>
          <p:nvPr>
            <p:ph type="dt" sz="half" idx="10"/>
          </p:nvPr>
        </p:nvSpPr>
        <p:spPr/>
        <p:txBody>
          <a:bodyPr/>
          <a:lstStyle/>
          <a:p>
            <a:fld id="{2FA7D4A1-D6E2-4B97-8DF5-43A2A6E9364B}" type="datetimeFigureOut">
              <a:rPr kumimoji="1" lang="ja-JP" altLang="en-US" smtClean="0"/>
              <a:pPr/>
              <a:t>2019/2/1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4C1A00E-05D2-4F1C-A9C7-4C332DD3ED03}" type="slidenum">
              <a:rPr kumimoji="1" lang="ja-JP" altLang="en-US" smtClean="0"/>
              <a:pPr/>
              <a:t>‹#›</a:t>
            </a:fld>
            <a:endParaRPr kumimoji="1" lang="ja-JP" altLang="en-US"/>
          </a:p>
        </p:txBody>
      </p:sp>
      <p:sp>
        <p:nvSpPr>
          <p:cNvPr id="11" name="コンテンツ プレースホルダー 10"/>
          <p:cNvSpPr>
            <a:spLocks noGrp="1"/>
          </p:cNvSpPr>
          <p:nvPr>
            <p:ph sz="quarter" idx="13" hasCustomPrompt="1"/>
          </p:nvPr>
        </p:nvSpPr>
        <p:spPr>
          <a:xfrm>
            <a:off x="1524000" y="3537744"/>
            <a:ext cx="9144000" cy="91440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ja-JP" altLang="en-US" dirty="0"/>
              <a:t>～</a:t>
            </a:r>
            <a:r>
              <a:rPr lang="en-US" altLang="ja-JP" dirty="0"/>
              <a:t>【</a:t>
            </a:r>
            <a:r>
              <a:rPr lang="ja-JP" altLang="en-US" dirty="0"/>
              <a:t>開催日（</a:t>
            </a:r>
            <a:r>
              <a:rPr lang="en-US" altLang="ja-JP" dirty="0"/>
              <a:t>YYYY/M/D</a:t>
            </a:r>
            <a:r>
              <a:rPr lang="ja-JP" altLang="en-US" dirty="0"/>
              <a:t>形式）</a:t>
            </a:r>
            <a:r>
              <a:rPr lang="en-US" altLang="ja-JP" dirty="0"/>
              <a:t>】</a:t>
            </a:r>
            <a:r>
              <a:rPr lang="ja-JP" altLang="en-US" dirty="0"/>
              <a:t>第</a:t>
            </a:r>
            <a:r>
              <a:rPr lang="en-US" altLang="ja-JP" dirty="0"/>
              <a:t>X</a:t>
            </a:r>
            <a:r>
              <a:rPr lang="ja-JP" altLang="en-US" dirty="0"/>
              <a:t>会勉強会まとめ資料～</a:t>
            </a:r>
          </a:p>
        </p:txBody>
      </p:sp>
      <p:sp>
        <p:nvSpPr>
          <p:cNvPr id="12" name="正方形/長方形 11"/>
          <p:cNvSpPr/>
          <p:nvPr userDrawn="1"/>
        </p:nvSpPr>
        <p:spPr>
          <a:xfrm>
            <a:off x="1524000" y="1122362"/>
            <a:ext cx="9144000" cy="2415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en-US" altLang="ja-JP" sz="3600" dirty="0" smtClean="0">
                <a:solidFill>
                  <a:schemeClr val="tx1"/>
                </a:solidFill>
                <a:latin typeface="Meiryo UI" panose="020B0604030504040204" pitchFamily="50" charset="-128"/>
                <a:ea typeface="Meiryo UI" panose="020B0604030504040204" pitchFamily="50" charset="-128"/>
              </a:rPr>
              <a:t>React</a:t>
            </a:r>
            <a:r>
              <a:rPr kumimoji="1" lang="ja-JP" altLang="en-US" sz="3600" dirty="0" smtClean="0">
                <a:solidFill>
                  <a:schemeClr val="tx1"/>
                </a:solidFill>
                <a:latin typeface="Meiryo UI" panose="020B0604030504040204" pitchFamily="50" charset="-128"/>
                <a:ea typeface="Meiryo UI" panose="020B0604030504040204" pitchFamily="50" charset="-128"/>
              </a:rPr>
              <a:t>を用いたスマホアプリケーション開発入門</a:t>
            </a:r>
            <a:endParaRPr kumimoji="1" lang="en-US" altLang="ja-JP" sz="3600" dirty="0" smtClean="0">
              <a:solidFill>
                <a:schemeClr val="tx1"/>
              </a:solidFill>
              <a:latin typeface="Meiryo UI" panose="020B0604030504040204" pitchFamily="50" charset="-128"/>
              <a:ea typeface="Meiryo UI" panose="020B0604030504040204" pitchFamily="50" charset="-128"/>
            </a:endParaRPr>
          </a:p>
        </p:txBody>
      </p:sp>
      <p:sp>
        <p:nvSpPr>
          <p:cNvPr id="10" name="正方形/長方形 9"/>
          <p:cNvSpPr/>
          <p:nvPr userDrawn="1"/>
        </p:nvSpPr>
        <p:spPr>
          <a:xfrm>
            <a:off x="9029700" y="4806951"/>
            <a:ext cx="2832100" cy="7794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solidFill>
                <a:latin typeface="+mn-ea"/>
                <a:ea typeface="+mn-ea"/>
              </a:rPr>
              <a:t>株式会社システムアイ</a:t>
            </a:r>
          </a:p>
        </p:txBody>
      </p:sp>
      <p:pic>
        <p:nvPicPr>
          <p:cNvPr id="13" name="図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48662" y="4934743"/>
            <a:ext cx="523875" cy="523875"/>
          </a:xfrm>
          <a:prstGeom prst="rect">
            <a:avLst/>
          </a:prstGeom>
        </p:spPr>
      </p:pic>
    </p:spTree>
    <p:extLst>
      <p:ext uri="{BB962C8B-B14F-4D97-AF65-F5344CB8AC3E}">
        <p14:creationId xmlns:p14="http://schemas.microsoft.com/office/powerpoint/2010/main" val="2810891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a:xfrm>
            <a:off x="431800" y="1968500"/>
            <a:ext cx="11379200" cy="4140199"/>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2FA7D4A1-D6E2-4B97-8DF5-43A2A6E9364B}" type="datetimeFigureOut">
              <a:rPr kumimoji="1" lang="ja-JP" altLang="en-US" smtClean="0"/>
              <a:pPr/>
              <a:t>2019/2/1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4C1A00E-05D2-4F1C-A9C7-4C332DD3ED03}" type="slidenum">
              <a:rPr kumimoji="1" lang="ja-JP" altLang="en-US" smtClean="0"/>
              <a:pPr/>
              <a:t>‹#›</a:t>
            </a:fld>
            <a:endParaRPr kumimoji="1" lang="ja-JP" altLang="en-US"/>
          </a:p>
        </p:txBody>
      </p:sp>
      <p:cxnSp>
        <p:nvCxnSpPr>
          <p:cNvPr id="7" name="直線コネクタ 6"/>
          <p:cNvCxnSpPr/>
          <p:nvPr userDrawn="1"/>
        </p:nvCxnSpPr>
        <p:spPr>
          <a:xfrm>
            <a:off x="431800" y="990600"/>
            <a:ext cx="1137920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コンテンツ プレースホルダー 8"/>
          <p:cNvSpPr>
            <a:spLocks noGrp="1"/>
          </p:cNvSpPr>
          <p:nvPr>
            <p:ph sz="quarter" idx="13"/>
          </p:nvPr>
        </p:nvSpPr>
        <p:spPr>
          <a:xfrm>
            <a:off x="431799" y="1054100"/>
            <a:ext cx="11379201" cy="800099"/>
          </a:xfrm>
          <a:solidFill>
            <a:schemeClr val="accent1">
              <a:lumMod val="20000"/>
              <a:lumOff val="80000"/>
            </a:schemeClr>
          </a:solidFill>
        </p:spPr>
        <p:style>
          <a:lnRef idx="2">
            <a:schemeClr val="accent1"/>
          </a:lnRef>
          <a:fillRef idx="1">
            <a:schemeClr val="lt1"/>
          </a:fillRef>
          <a:effectRef idx="0">
            <a:schemeClr val="accent1"/>
          </a:effectRef>
          <a:fontRef idx="none"/>
        </p:style>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55713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31799" y="1152525"/>
            <a:ext cx="5181600" cy="50244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019800" y="1174749"/>
            <a:ext cx="5765800" cy="500221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2FA7D4A1-D6E2-4B97-8DF5-43A2A6E9364B}" type="datetimeFigureOut">
              <a:rPr kumimoji="1" lang="ja-JP" altLang="en-US" smtClean="0"/>
              <a:pPr/>
              <a:t>2019/2/1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4C1A00E-05D2-4F1C-A9C7-4C332DD3ED03}" type="slidenum">
              <a:rPr kumimoji="1" lang="ja-JP" altLang="en-US" smtClean="0"/>
              <a:pPr/>
              <a:t>‹#›</a:t>
            </a:fld>
            <a:endParaRPr kumimoji="1" lang="ja-JP" altLang="en-US"/>
          </a:p>
        </p:txBody>
      </p:sp>
    </p:spTree>
    <p:extLst>
      <p:ext uri="{BB962C8B-B14F-4D97-AF65-F5344CB8AC3E}">
        <p14:creationId xmlns:p14="http://schemas.microsoft.com/office/powerpoint/2010/main" val="373988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2FA7D4A1-D6E2-4B97-8DF5-43A2A6E9364B}" type="datetimeFigureOut">
              <a:rPr kumimoji="1" lang="ja-JP" altLang="en-US" smtClean="0"/>
              <a:pPr/>
              <a:t>2019/2/1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4C1A00E-05D2-4F1C-A9C7-4C332DD3ED03}" type="slidenum">
              <a:rPr kumimoji="1" lang="ja-JP" altLang="en-US" smtClean="0"/>
              <a:pPr/>
              <a:t>‹#›</a:t>
            </a:fld>
            <a:endParaRPr kumimoji="1" lang="ja-JP" altLang="en-US"/>
          </a:p>
        </p:txBody>
      </p:sp>
      <p:sp>
        <p:nvSpPr>
          <p:cNvPr id="6" name="コンテンツ プレースホルダー 8"/>
          <p:cNvSpPr>
            <a:spLocks noGrp="1"/>
          </p:cNvSpPr>
          <p:nvPr>
            <p:ph sz="quarter" idx="13"/>
          </p:nvPr>
        </p:nvSpPr>
        <p:spPr>
          <a:xfrm>
            <a:off x="431799" y="1054100"/>
            <a:ext cx="11379201" cy="800099"/>
          </a:xfrm>
          <a:solidFill>
            <a:schemeClr val="accent1">
              <a:lumMod val="20000"/>
              <a:lumOff val="80000"/>
            </a:schemeClr>
          </a:solidFill>
        </p:spPr>
        <p:style>
          <a:lnRef idx="2">
            <a:schemeClr val="accent1"/>
          </a:lnRef>
          <a:fillRef idx="1">
            <a:schemeClr val="lt1"/>
          </a:fillRef>
          <a:effectRef idx="0">
            <a:schemeClr val="accent1"/>
          </a:effectRef>
          <a:fontRef idx="none"/>
        </p:style>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2041532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2FA7D4A1-D6E2-4B97-8DF5-43A2A6E9364B}" type="datetimeFigureOut">
              <a:rPr kumimoji="1" lang="ja-JP" altLang="en-US" smtClean="0"/>
              <a:pPr/>
              <a:t>2019/2/1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4C1A00E-05D2-4F1C-A9C7-4C332DD3ED03}" type="slidenum">
              <a:rPr kumimoji="1" lang="ja-JP" altLang="en-US" smtClean="0"/>
              <a:pPr/>
              <a:t>‹#›</a:t>
            </a:fld>
            <a:endParaRPr kumimoji="1" lang="ja-JP" altLang="en-US"/>
          </a:p>
        </p:txBody>
      </p:sp>
      <p:sp>
        <p:nvSpPr>
          <p:cNvPr id="6" name="テキスト プレースホルダー 3"/>
          <p:cNvSpPr>
            <a:spLocks noGrp="1"/>
          </p:cNvSpPr>
          <p:nvPr>
            <p:ph type="body" sz="half" idx="2"/>
          </p:nvPr>
        </p:nvSpPr>
        <p:spPr>
          <a:xfrm>
            <a:off x="431799" y="1257300"/>
            <a:ext cx="4051301" cy="4914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7" name="図プレースホルダー 2"/>
          <p:cNvSpPr>
            <a:spLocks noGrp="1"/>
          </p:cNvSpPr>
          <p:nvPr>
            <p:ph type="pic" idx="1"/>
          </p:nvPr>
        </p:nvSpPr>
        <p:spPr>
          <a:xfrm>
            <a:off x="5524500" y="1257300"/>
            <a:ext cx="6172200" cy="49149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Tree>
    <p:extLst>
      <p:ext uri="{BB962C8B-B14F-4D97-AF65-F5344CB8AC3E}">
        <p14:creationId xmlns:p14="http://schemas.microsoft.com/office/powerpoint/2010/main" val="1665381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2_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6DFF08F-DC6B-4601-B491-B0F83F6DD2DA}" type="datetimeFigureOut">
              <a:rPr lang="en-US" smtClean="0">
                <a:solidFill>
                  <a:prstClr val="black">
                    <a:lumMod val="65000"/>
                    <a:lumOff val="35000"/>
                  </a:prstClr>
                </a:solidFill>
              </a:rPr>
              <a:pPr/>
              <a:t>2/1/2019</a:t>
            </a:fld>
            <a:endParaRPr lang="en-US" dirty="0">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
        <p:nvSpPr>
          <p:cNvPr id="6" name="Title 5"/>
          <p:cNvSpPr>
            <a:spLocks noGrp="1"/>
          </p:cNvSpPr>
          <p:nvPr>
            <p:ph type="title"/>
          </p:nvPr>
        </p:nvSpPr>
        <p:spPr/>
        <p:txBody>
          <a:bodyPr/>
          <a:lstStyle/>
          <a:p>
            <a:r>
              <a:rPr lang="ja-JP" altLang="en-US" smtClean="0"/>
              <a:t>マスター タイトルの書式設定</a:t>
            </a:r>
            <a:endParaRPr lang="en-US"/>
          </a:p>
        </p:txBody>
      </p:sp>
    </p:spTree>
    <p:extLst>
      <p:ext uri="{BB962C8B-B14F-4D97-AF65-F5344CB8AC3E}">
        <p14:creationId xmlns:p14="http://schemas.microsoft.com/office/powerpoint/2010/main" val="1283054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31799" y="339725"/>
            <a:ext cx="10515601" cy="536575"/>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31800" y="1104901"/>
            <a:ext cx="11379200" cy="4538662"/>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A7D4A1-D6E2-4B97-8DF5-43A2A6E9364B}" type="datetimeFigureOut">
              <a:rPr kumimoji="1" lang="ja-JP" altLang="en-US" smtClean="0"/>
              <a:pPr/>
              <a:t>2019/2/1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C1A00E-05D2-4F1C-A9C7-4C332DD3ED03}" type="slidenum">
              <a:rPr kumimoji="1" lang="ja-JP" altLang="en-US" smtClean="0"/>
              <a:pPr/>
              <a:t>‹#›</a:t>
            </a:fld>
            <a:endParaRPr kumimoji="1" lang="ja-JP" altLang="en-US"/>
          </a:p>
        </p:txBody>
      </p:sp>
      <p:cxnSp>
        <p:nvCxnSpPr>
          <p:cNvPr id="12" name="直線コネクタ 11"/>
          <p:cNvCxnSpPr/>
          <p:nvPr userDrawn="1"/>
        </p:nvCxnSpPr>
        <p:spPr>
          <a:xfrm>
            <a:off x="431800" y="990600"/>
            <a:ext cx="11379200" cy="0"/>
          </a:xfrm>
          <a:prstGeom prst="line">
            <a:avLst/>
          </a:prstGeom>
        </p:spPr>
        <p:style>
          <a:lnRef idx="3">
            <a:schemeClr val="accent3"/>
          </a:lnRef>
          <a:fillRef idx="0">
            <a:schemeClr val="accent3"/>
          </a:fillRef>
          <a:effectRef idx="2">
            <a:schemeClr val="accent3"/>
          </a:effectRef>
          <a:fontRef idx="minor">
            <a:schemeClr val="tx1"/>
          </a:fontRef>
        </p:style>
      </p:cxnSp>
      <p:pic>
        <p:nvPicPr>
          <p:cNvPr id="13" name="図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1287125" y="339725"/>
            <a:ext cx="523875" cy="523875"/>
          </a:xfrm>
          <a:prstGeom prst="rect">
            <a:avLst/>
          </a:prstGeom>
        </p:spPr>
      </p:pic>
    </p:spTree>
    <p:extLst>
      <p:ext uri="{BB962C8B-B14F-4D97-AF65-F5344CB8AC3E}">
        <p14:creationId xmlns:p14="http://schemas.microsoft.com/office/powerpoint/2010/main" val="1816818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8" r:id="rId5"/>
    <p:sldLayoutId id="2147483659" r:id="rId6"/>
  </p:sldLayoutIdLst>
  <p:txStyles>
    <p:titleStyle>
      <a:lvl1pPr algn="l" defTabSz="914400" rtl="0" eaLnBrk="1" latinLnBrk="0" hangingPunct="1">
        <a:lnSpc>
          <a:spcPct val="9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code.visualstudio.com/Download"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E9C4723-849E-4189-BCAE-2B79E708A85A}"/>
              </a:ext>
            </a:extLst>
          </p:cNvPr>
          <p:cNvSpPr>
            <a:spLocks noGrp="1"/>
          </p:cNvSpPr>
          <p:nvPr>
            <p:ph type="title"/>
          </p:nvPr>
        </p:nvSpPr>
        <p:spPr/>
        <p:txBody>
          <a:bodyPr/>
          <a:lstStyle/>
          <a:p>
            <a:r>
              <a:rPr kumimoji="1" lang="en-US" altLang="ja-JP" dirty="0" smtClean="0"/>
              <a:t>2-4.React</a:t>
            </a:r>
            <a:r>
              <a:rPr kumimoji="1" lang="ja-JP" altLang="en-US" dirty="0" smtClean="0"/>
              <a:t>の開発環境構築 </a:t>
            </a:r>
            <a:r>
              <a:rPr kumimoji="1" lang="en-US" altLang="ja-JP" dirty="0" smtClean="0"/>
              <a:t>–Node.js</a:t>
            </a:r>
            <a:r>
              <a:rPr kumimoji="1" lang="ja-JP" altLang="en-US" dirty="0" smtClean="0"/>
              <a:t>の導入</a:t>
            </a:r>
            <a:endParaRPr kumimoji="1" lang="ja-JP" altLang="en-US" dirty="0"/>
          </a:p>
        </p:txBody>
      </p:sp>
      <p:sp>
        <p:nvSpPr>
          <p:cNvPr id="4" name="コンテンツ プレースホルダー 3">
            <a:extLst>
              <a:ext uri="{FF2B5EF4-FFF2-40B4-BE49-F238E27FC236}">
                <a16:creationId xmlns="" xmlns:a16="http://schemas.microsoft.com/office/drawing/2014/main" id="{5D7B870A-EE38-4390-92D0-2B9EE583F7F4}"/>
              </a:ext>
            </a:extLst>
          </p:cNvPr>
          <p:cNvSpPr>
            <a:spLocks noGrp="1"/>
          </p:cNvSpPr>
          <p:nvPr>
            <p:ph sz="quarter" idx="13"/>
          </p:nvPr>
        </p:nvSpPr>
        <p:spPr>
          <a:xfrm>
            <a:off x="423486" y="1318415"/>
            <a:ext cx="11379201" cy="1547615"/>
          </a:xfrm>
        </p:spPr>
        <p:txBody>
          <a:bodyPr>
            <a:normAutofit/>
          </a:bodyPr>
          <a:lstStyle/>
          <a:p>
            <a:pPr marL="0" indent="0">
              <a:buNone/>
            </a:pPr>
            <a:r>
              <a:rPr lang="en-US" altLang="ja-JP" sz="2400" dirty="0" smtClean="0"/>
              <a:t>Node.js</a:t>
            </a:r>
            <a:r>
              <a:rPr lang="ja-JP" altLang="en-US" sz="2400" dirty="0" smtClean="0"/>
              <a:t>とは</a:t>
            </a:r>
            <a:endParaRPr lang="en-US" altLang="ja-JP" sz="2400" dirty="0" smtClean="0"/>
          </a:p>
          <a:p>
            <a:pPr marL="0" indent="0">
              <a:buNone/>
            </a:pPr>
            <a:r>
              <a:rPr kumimoji="1" lang="ja-JP" altLang="en-US" sz="2400" dirty="0" smtClean="0"/>
              <a:t>・</a:t>
            </a:r>
            <a:r>
              <a:rPr lang="ja-JP" altLang="en-US" sz="2400" dirty="0" smtClean="0"/>
              <a:t>サーバーサイドで動く</a:t>
            </a:r>
            <a:r>
              <a:rPr lang="en-US" altLang="ja-JP" sz="2400" dirty="0" smtClean="0"/>
              <a:t>JavaScript</a:t>
            </a:r>
          </a:p>
          <a:p>
            <a:pPr marL="0" indent="0">
              <a:buNone/>
            </a:pPr>
            <a:r>
              <a:rPr lang="ja-JP" altLang="en-US" sz="2400" dirty="0" smtClean="0"/>
              <a:t>・「</a:t>
            </a:r>
            <a:r>
              <a:rPr lang="en-US" altLang="ja-JP" sz="2400" dirty="0" err="1" smtClean="0"/>
              <a:t>npm</a:t>
            </a:r>
            <a:r>
              <a:rPr lang="ja-JP" altLang="en-US" sz="2400" dirty="0" smtClean="0"/>
              <a:t>」という</a:t>
            </a:r>
            <a:r>
              <a:rPr lang="en-US" altLang="ja-JP" sz="2400" dirty="0" smtClean="0"/>
              <a:t>Node.js</a:t>
            </a:r>
            <a:r>
              <a:rPr lang="ja-JP" altLang="en-US" sz="2400" dirty="0" smtClean="0"/>
              <a:t>のパッケージを管理するツールがある</a:t>
            </a:r>
            <a:endParaRPr kumimoji="1" lang="en-US" altLang="ja-JP" sz="2400" dirty="0" smtClean="0"/>
          </a:p>
        </p:txBody>
      </p:sp>
      <p:sp>
        <p:nvSpPr>
          <p:cNvPr id="5" name="コンテンツ プレースホルダー 3">
            <a:extLst>
              <a:ext uri="{FF2B5EF4-FFF2-40B4-BE49-F238E27FC236}">
                <a16:creationId xmlns="" xmlns:a16="http://schemas.microsoft.com/office/drawing/2014/main" id="{5D7B870A-EE38-4390-92D0-2B9EE583F7F4}"/>
              </a:ext>
            </a:extLst>
          </p:cNvPr>
          <p:cNvSpPr>
            <a:spLocks noGrp="1"/>
          </p:cNvSpPr>
          <p:nvPr>
            <p:ph sz="quarter" idx="13"/>
          </p:nvPr>
        </p:nvSpPr>
        <p:spPr>
          <a:xfrm>
            <a:off x="431799" y="3179887"/>
            <a:ext cx="11377816" cy="1938024"/>
          </a:xfrm>
        </p:spPr>
        <p:txBody>
          <a:bodyPr>
            <a:normAutofit/>
          </a:bodyPr>
          <a:lstStyle/>
          <a:p>
            <a:pPr marL="0" indent="0">
              <a:buNone/>
            </a:pPr>
            <a:r>
              <a:rPr lang="ja-JP" altLang="en-US" sz="2400" dirty="0" smtClean="0"/>
              <a:t>特徴</a:t>
            </a:r>
            <a:endParaRPr lang="en-US" altLang="ja-JP" sz="2400" dirty="0" smtClean="0"/>
          </a:p>
          <a:p>
            <a:pPr marL="0" indent="0">
              <a:buNone/>
            </a:pPr>
            <a:r>
              <a:rPr lang="ja-JP" altLang="en-US" sz="2400" dirty="0" smtClean="0"/>
              <a:t>・非同期処理のため、</a:t>
            </a:r>
            <a:r>
              <a:rPr lang="en-US" altLang="ja-JP" sz="2400" dirty="0" smtClean="0"/>
              <a:t>I/O</a:t>
            </a:r>
            <a:r>
              <a:rPr lang="ja-JP" altLang="en-US" sz="2400" dirty="0" smtClean="0"/>
              <a:t>の処理結果を待たずに処理を進めることができる</a:t>
            </a:r>
            <a:endParaRPr lang="en-US" altLang="ja-JP" sz="2400" dirty="0" smtClean="0"/>
          </a:p>
          <a:p>
            <a:pPr marL="0" indent="0">
              <a:buNone/>
            </a:pPr>
            <a:r>
              <a:rPr lang="ja-JP" altLang="en-US" sz="2400" dirty="0" smtClean="0"/>
              <a:t>・シングルスレッドのため、メモリ消費が少なく、切替が少ないので速い</a:t>
            </a:r>
            <a:endParaRPr lang="en-US" altLang="ja-JP" sz="2400" dirty="0" smtClean="0"/>
          </a:p>
          <a:p>
            <a:pPr marL="0" indent="0">
              <a:buNone/>
            </a:pPr>
            <a:r>
              <a:rPr lang="ja-JP" altLang="en-US" sz="2400" dirty="0"/>
              <a:t>など</a:t>
            </a:r>
            <a:endParaRPr lang="en-US" altLang="ja-JP" sz="2400" dirty="0" smtClean="0"/>
          </a:p>
        </p:txBody>
      </p:sp>
      <p:sp>
        <p:nvSpPr>
          <p:cNvPr id="6" name="コンテンツ プレースホルダー 3"/>
          <p:cNvSpPr txBox="1">
            <a:spLocks/>
          </p:cNvSpPr>
          <p:nvPr/>
        </p:nvSpPr>
        <p:spPr>
          <a:xfrm>
            <a:off x="431799" y="5284095"/>
            <a:ext cx="11379201" cy="1221078"/>
          </a:xfrm>
          <a:prstGeom prst="rect">
            <a:avLst/>
          </a:prstGeom>
          <a:solidFill>
            <a:schemeClr val="accent1">
              <a:lumMod val="20000"/>
              <a:lumOff val="80000"/>
            </a:schemeClr>
          </a:solidFill>
          <a:ln>
            <a:solidFill>
              <a:schemeClr val="accent1"/>
            </a:solidFill>
          </a:ln>
        </p:spPr>
        <p:txBody>
          <a:bodyPr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2400" dirty="0" smtClean="0"/>
              <a:t>前準備</a:t>
            </a:r>
            <a:endParaRPr lang="en-US" altLang="ja-JP" sz="2400" dirty="0" smtClean="0"/>
          </a:p>
          <a:p>
            <a:r>
              <a:rPr lang="ja-JP" altLang="en-US" sz="2400" dirty="0"/>
              <a:t>　</a:t>
            </a:r>
            <a:r>
              <a:rPr lang="ja-JP" altLang="en-US" sz="2400" dirty="0" smtClean="0"/>
              <a:t>・</a:t>
            </a:r>
            <a:r>
              <a:rPr lang="en-US" altLang="ja-JP" sz="2400" dirty="0" smtClean="0"/>
              <a:t>Windows</a:t>
            </a:r>
            <a:r>
              <a:rPr lang="ja-JP" altLang="en-US" sz="2400" dirty="0" smtClean="0"/>
              <a:t>環境であること</a:t>
            </a:r>
            <a:endParaRPr lang="en-US" altLang="ja-JP" sz="2400" dirty="0" smtClean="0"/>
          </a:p>
          <a:p>
            <a:r>
              <a:rPr lang="ja-JP" altLang="en-US" sz="2400" dirty="0"/>
              <a:t>　</a:t>
            </a:r>
            <a:r>
              <a:rPr lang="ja-JP" altLang="en-US" sz="2400" dirty="0" smtClean="0"/>
              <a:t>・</a:t>
            </a:r>
            <a:r>
              <a:rPr lang="en-US" altLang="ja-JP" sz="2400" dirty="0" smtClean="0"/>
              <a:t>JDK</a:t>
            </a:r>
            <a:r>
              <a:rPr lang="ja-JP" altLang="en-US" sz="2400" dirty="0" smtClean="0"/>
              <a:t>が導入済みであること</a:t>
            </a:r>
            <a:endParaRPr lang="en-US" altLang="ja-JP" sz="2400" dirty="0"/>
          </a:p>
        </p:txBody>
      </p:sp>
    </p:spTree>
    <p:extLst>
      <p:ext uri="{BB962C8B-B14F-4D97-AF65-F5344CB8AC3E}">
        <p14:creationId xmlns:p14="http://schemas.microsoft.com/office/powerpoint/2010/main" val="25154074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E9C4723-849E-4189-BCAE-2B79E708A85A}"/>
              </a:ext>
            </a:extLst>
          </p:cNvPr>
          <p:cNvSpPr>
            <a:spLocks noGrp="1"/>
          </p:cNvSpPr>
          <p:nvPr>
            <p:ph type="title"/>
          </p:nvPr>
        </p:nvSpPr>
        <p:spPr/>
        <p:txBody>
          <a:bodyPr/>
          <a:lstStyle/>
          <a:p>
            <a:r>
              <a:rPr lang="en-US" altLang="ja-JP" dirty="0" smtClean="0"/>
              <a:t>2-4.React</a:t>
            </a:r>
            <a:r>
              <a:rPr lang="ja-JP" altLang="en-US" dirty="0"/>
              <a:t>の開発環境構築 </a:t>
            </a:r>
            <a:r>
              <a:rPr lang="en-US" altLang="ja-JP" dirty="0"/>
              <a:t>–Node.js</a:t>
            </a:r>
            <a:r>
              <a:rPr lang="ja-JP" altLang="en-US" dirty="0"/>
              <a:t>の導入</a:t>
            </a:r>
            <a:endParaRPr kumimoji="1" lang="ja-JP" altLang="en-US" dirty="0"/>
          </a:p>
        </p:txBody>
      </p:sp>
      <p:sp>
        <p:nvSpPr>
          <p:cNvPr id="4" name="コンテンツ プレースホルダー 3">
            <a:extLst>
              <a:ext uri="{FF2B5EF4-FFF2-40B4-BE49-F238E27FC236}">
                <a16:creationId xmlns="" xmlns:a16="http://schemas.microsoft.com/office/drawing/2014/main" id="{5D7B870A-EE38-4390-92D0-2B9EE583F7F4}"/>
              </a:ext>
            </a:extLst>
          </p:cNvPr>
          <p:cNvSpPr>
            <a:spLocks noGrp="1"/>
          </p:cNvSpPr>
          <p:nvPr>
            <p:ph sz="quarter" idx="13"/>
          </p:nvPr>
        </p:nvSpPr>
        <p:spPr>
          <a:xfrm>
            <a:off x="440112" y="1251914"/>
            <a:ext cx="11379201" cy="1632602"/>
          </a:xfrm>
        </p:spPr>
        <p:txBody>
          <a:bodyPr>
            <a:normAutofit/>
          </a:bodyPr>
          <a:lstStyle/>
          <a:p>
            <a:pPr marL="0" indent="0">
              <a:buNone/>
            </a:pPr>
            <a:r>
              <a:rPr lang="en-US" altLang="ja-JP" sz="2800" dirty="0" smtClean="0"/>
              <a:t>Node.js</a:t>
            </a:r>
            <a:r>
              <a:rPr lang="ja-JP" altLang="en-US" sz="2800" dirty="0" smtClean="0"/>
              <a:t>のインストール</a:t>
            </a:r>
            <a:endParaRPr lang="en-US" altLang="ja-JP" sz="2800" dirty="0" smtClean="0"/>
          </a:p>
          <a:p>
            <a:pPr marL="0" indent="0">
              <a:buNone/>
            </a:pPr>
            <a:r>
              <a:rPr lang="ja-JP" altLang="en-US" sz="2800" dirty="0"/>
              <a:t>以下のサイトよりインストーラをダウンロードする。</a:t>
            </a:r>
            <a:endParaRPr lang="en-US" altLang="ja-JP" sz="2800" dirty="0"/>
          </a:p>
          <a:p>
            <a:pPr marL="0" indent="0">
              <a:buNone/>
            </a:pPr>
            <a:r>
              <a:rPr lang="en-US" altLang="ja-JP" sz="2800" dirty="0"/>
              <a:t>https://nodejs.org/en/download/</a:t>
            </a:r>
            <a:endParaRPr lang="ja-JP" altLang="en-US" sz="2800" dirty="0"/>
          </a:p>
          <a:p>
            <a:pPr marL="0" indent="0">
              <a:buNone/>
            </a:pPr>
            <a:endParaRPr lang="en-US" altLang="ja-JP" sz="2800" dirty="0" smtClean="0"/>
          </a:p>
        </p:txBody>
      </p:sp>
      <p:pic>
        <p:nvPicPr>
          <p:cNvPr id="5" name="図 4"/>
          <p:cNvPicPr>
            <a:picLocks noChangeAspect="1"/>
          </p:cNvPicPr>
          <p:nvPr/>
        </p:nvPicPr>
        <p:blipFill>
          <a:blip r:embed="rId2" cstate="print"/>
          <a:stretch>
            <a:fillRect/>
          </a:stretch>
        </p:blipFill>
        <p:spPr>
          <a:xfrm>
            <a:off x="441941" y="3158836"/>
            <a:ext cx="7325532" cy="3334414"/>
          </a:xfrm>
          <a:prstGeom prst="rect">
            <a:avLst/>
          </a:prstGeom>
          <a:ln>
            <a:solidFill>
              <a:schemeClr val="tx1"/>
            </a:solidFill>
          </a:ln>
        </p:spPr>
      </p:pic>
      <p:sp>
        <p:nvSpPr>
          <p:cNvPr id="6" name="正方形/長方形 5"/>
          <p:cNvSpPr/>
          <p:nvPr/>
        </p:nvSpPr>
        <p:spPr>
          <a:xfrm>
            <a:off x="1382872" y="5075220"/>
            <a:ext cx="1859796" cy="861618"/>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21572" y="5609412"/>
            <a:ext cx="604434" cy="604434"/>
          </a:xfrm>
          <a:prstGeom prst="rect">
            <a:avLst/>
          </a:prstGeom>
        </p:spPr>
      </p:pic>
      <p:sp>
        <p:nvSpPr>
          <p:cNvPr id="8" name="コンテンツ プレースホルダー 3">
            <a:extLst>
              <a:ext uri="{FF2B5EF4-FFF2-40B4-BE49-F238E27FC236}">
                <a16:creationId xmlns="" xmlns:a16="http://schemas.microsoft.com/office/drawing/2014/main" id="{5D7B870A-EE38-4390-92D0-2B9EE583F7F4}"/>
              </a:ext>
            </a:extLst>
          </p:cNvPr>
          <p:cNvSpPr>
            <a:spLocks noGrp="1"/>
          </p:cNvSpPr>
          <p:nvPr>
            <p:ph sz="quarter" idx="13"/>
          </p:nvPr>
        </p:nvSpPr>
        <p:spPr>
          <a:xfrm>
            <a:off x="7946967" y="5163213"/>
            <a:ext cx="3840924" cy="1330037"/>
          </a:xfrm>
        </p:spPr>
        <p:txBody>
          <a:bodyPr>
            <a:normAutofit/>
          </a:bodyPr>
          <a:lstStyle/>
          <a:p>
            <a:pPr marL="0" indent="0">
              <a:buNone/>
            </a:pPr>
            <a:r>
              <a:rPr lang="ja-JP" altLang="en-US" dirty="0" smtClean="0"/>
              <a:t>ダウンロード完了後、一般的なインストーラが起動されるので、選択肢はデフォルトのまま、「</a:t>
            </a:r>
            <a:r>
              <a:rPr lang="en-US" altLang="ja-JP" dirty="0" smtClean="0"/>
              <a:t>Next</a:t>
            </a:r>
            <a:r>
              <a:rPr lang="ja-JP" altLang="en-US" dirty="0" smtClean="0"/>
              <a:t>」ボタンを押していけばインストールできます。</a:t>
            </a:r>
            <a:endParaRPr lang="ja-JP" altLang="en-US" dirty="0"/>
          </a:p>
          <a:p>
            <a:pPr marL="0" indent="0">
              <a:buNone/>
            </a:pPr>
            <a:endParaRPr lang="en-US" altLang="ja-JP" sz="2800" dirty="0" smtClean="0"/>
          </a:p>
        </p:txBody>
      </p:sp>
    </p:spTree>
    <p:extLst>
      <p:ext uri="{BB962C8B-B14F-4D97-AF65-F5344CB8AC3E}">
        <p14:creationId xmlns:p14="http://schemas.microsoft.com/office/powerpoint/2010/main" val="3378696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2-4.React</a:t>
            </a:r>
            <a:r>
              <a:rPr lang="ja-JP" altLang="en-US" dirty="0"/>
              <a:t>の開発環境構築 </a:t>
            </a:r>
            <a:r>
              <a:rPr lang="en-US" altLang="ja-JP" dirty="0"/>
              <a:t>–Node.js</a:t>
            </a:r>
            <a:r>
              <a:rPr lang="ja-JP" altLang="en-US" dirty="0"/>
              <a:t>の導入</a:t>
            </a:r>
            <a:endParaRPr kumimoji="1" lang="ja-JP" altLang="en-US" dirty="0"/>
          </a:p>
        </p:txBody>
      </p:sp>
      <p:sp>
        <p:nvSpPr>
          <p:cNvPr id="4" name="コンテンツ プレースホルダー 3"/>
          <p:cNvSpPr>
            <a:spLocks noGrp="1"/>
          </p:cNvSpPr>
          <p:nvPr>
            <p:ph sz="quarter" idx="13"/>
          </p:nvPr>
        </p:nvSpPr>
        <p:spPr>
          <a:xfrm>
            <a:off x="431799" y="1054100"/>
            <a:ext cx="11379201" cy="791325"/>
          </a:xfrm>
        </p:spPr>
        <p:txBody>
          <a:bodyPr/>
          <a:lstStyle/>
          <a:p>
            <a:pPr marL="0" indent="0">
              <a:buNone/>
            </a:pPr>
            <a:r>
              <a:rPr kumimoji="1" lang="ja-JP" altLang="en-US" dirty="0" smtClean="0"/>
              <a:t>コマンドプロンプトで下記コマンドを入力し、インストールされたバージョンが出力されるか確認</a:t>
            </a:r>
            <a:endParaRPr kumimoji="1" lang="en-US" altLang="ja-JP" dirty="0" smtClean="0"/>
          </a:p>
        </p:txBody>
      </p:sp>
      <p:pic>
        <p:nvPicPr>
          <p:cNvPr id="5" name="図 4"/>
          <p:cNvPicPr>
            <a:picLocks noChangeAspect="1"/>
          </p:cNvPicPr>
          <p:nvPr/>
        </p:nvPicPr>
        <p:blipFill>
          <a:blip r:embed="rId2" cstate="print"/>
          <a:stretch>
            <a:fillRect/>
          </a:stretch>
        </p:blipFill>
        <p:spPr>
          <a:xfrm>
            <a:off x="422216" y="3080387"/>
            <a:ext cx="5489120" cy="3121582"/>
          </a:xfrm>
          <a:prstGeom prst="rect">
            <a:avLst/>
          </a:prstGeom>
        </p:spPr>
      </p:pic>
      <p:sp>
        <p:nvSpPr>
          <p:cNvPr id="6" name="正方形/長方形 5"/>
          <p:cNvSpPr/>
          <p:nvPr/>
        </p:nvSpPr>
        <p:spPr>
          <a:xfrm>
            <a:off x="351647" y="5574859"/>
            <a:ext cx="937390" cy="325463"/>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7" name="正方形/長方形 6"/>
          <p:cNvSpPr/>
          <p:nvPr/>
        </p:nvSpPr>
        <p:spPr>
          <a:xfrm>
            <a:off x="422216" y="1978429"/>
            <a:ext cx="11381857" cy="661383"/>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buFont typeface="Wingdings" panose="05000000000000000000" pitchFamily="2" charset="2"/>
              <a:buChar char="ü"/>
            </a:pPr>
            <a:r>
              <a:rPr lang="en-US" altLang="ja-JP" dirty="0" smtClean="0">
                <a:solidFill>
                  <a:schemeClr val="bg1"/>
                </a:solidFill>
              </a:rPr>
              <a:t>node </a:t>
            </a:r>
            <a:r>
              <a:rPr lang="en-US" altLang="ja-JP" dirty="0">
                <a:solidFill>
                  <a:schemeClr val="bg1"/>
                </a:solidFill>
              </a:rPr>
              <a:t>--version</a:t>
            </a:r>
            <a:endParaRPr lang="en-US" altLang="ja-JP" dirty="0" smtClean="0">
              <a:solidFill>
                <a:schemeClr val="bg1"/>
              </a:solidFill>
            </a:endParaRPr>
          </a:p>
        </p:txBody>
      </p:sp>
    </p:spTree>
    <p:extLst>
      <p:ext uri="{BB962C8B-B14F-4D97-AF65-F5344CB8AC3E}">
        <p14:creationId xmlns:p14="http://schemas.microsoft.com/office/powerpoint/2010/main" val="1548807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3"/>
          <p:cNvSpPr txBox="1">
            <a:spLocks/>
          </p:cNvSpPr>
          <p:nvPr/>
        </p:nvSpPr>
        <p:spPr>
          <a:xfrm>
            <a:off x="555219" y="1200150"/>
            <a:ext cx="11164927" cy="871416"/>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t>コマンドプロンプトにて以下のコマンドを入力し、モジュールをインストール</a:t>
            </a:r>
            <a:r>
              <a:rPr lang="en-US" altLang="ja-JP" dirty="0" smtClean="0"/>
              <a:t>&amp;</a:t>
            </a:r>
            <a:r>
              <a:rPr lang="ja-JP" altLang="en-US" dirty="0" smtClean="0"/>
              <a:t>確認する。</a:t>
            </a:r>
            <a:endParaRPr lang="en-US" altLang="ja-JP" dirty="0" smtClean="0"/>
          </a:p>
        </p:txBody>
      </p:sp>
      <p:sp>
        <p:nvSpPr>
          <p:cNvPr id="16" name="正方形/長方形 15"/>
          <p:cNvSpPr/>
          <p:nvPr/>
        </p:nvSpPr>
        <p:spPr>
          <a:xfrm>
            <a:off x="555218" y="2285031"/>
            <a:ext cx="11164927" cy="914400"/>
          </a:xfrm>
          <a:prstGeom prst="rect">
            <a:avLst/>
          </a:prstGeom>
          <a:solidFill>
            <a:schemeClr val="tx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buFont typeface="Wingdings" panose="05000000000000000000" pitchFamily="2" charset="2"/>
              <a:buChar char="ü"/>
            </a:pPr>
            <a:r>
              <a:rPr lang="en-US" altLang="ja-JP" dirty="0" err="1" smtClean="0">
                <a:solidFill>
                  <a:schemeClr val="bg1"/>
                </a:solidFill>
              </a:rPr>
              <a:t>npm</a:t>
            </a:r>
            <a:r>
              <a:rPr lang="en-US" altLang="ja-JP" dirty="0" smtClean="0">
                <a:solidFill>
                  <a:schemeClr val="bg1"/>
                </a:solidFill>
              </a:rPr>
              <a:t> install -g </a:t>
            </a:r>
            <a:r>
              <a:rPr lang="en-US" altLang="ja-JP" dirty="0" smtClean="0">
                <a:solidFill>
                  <a:schemeClr val="bg1"/>
                </a:solidFill>
              </a:rPr>
              <a:t>create-react-app</a:t>
            </a:r>
            <a:endParaRPr lang="en-US" altLang="ja-JP" dirty="0" smtClean="0">
              <a:solidFill>
                <a:schemeClr val="bg1"/>
              </a:solidFill>
            </a:endParaRPr>
          </a:p>
        </p:txBody>
      </p:sp>
      <p:sp>
        <p:nvSpPr>
          <p:cNvPr id="8" name="正方形/長方形 7"/>
          <p:cNvSpPr/>
          <p:nvPr/>
        </p:nvSpPr>
        <p:spPr>
          <a:xfrm>
            <a:off x="555218" y="3369912"/>
            <a:ext cx="11164927" cy="914400"/>
          </a:xfrm>
          <a:prstGeom prst="rect">
            <a:avLst/>
          </a:prstGeom>
          <a:solidFill>
            <a:schemeClr val="tx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buFont typeface="Wingdings" panose="05000000000000000000" pitchFamily="2" charset="2"/>
              <a:buChar char="ü"/>
            </a:pPr>
            <a:r>
              <a:rPr lang="en-US" altLang="ja-JP" dirty="0" smtClean="0">
                <a:solidFill>
                  <a:schemeClr val="bg1"/>
                </a:solidFill>
              </a:rPr>
              <a:t>create-react-app</a:t>
            </a:r>
            <a:r>
              <a:rPr lang="ja-JP" altLang="en-US" dirty="0">
                <a:solidFill>
                  <a:schemeClr val="bg1"/>
                </a:solidFill>
              </a:rPr>
              <a:t> </a:t>
            </a:r>
            <a:r>
              <a:rPr lang="en-US" altLang="ja-JP" dirty="0" smtClean="0">
                <a:solidFill>
                  <a:schemeClr val="bg1"/>
                </a:solidFill>
              </a:rPr>
              <a:t>–v</a:t>
            </a:r>
            <a:endParaRPr lang="en-US" altLang="ja-JP" dirty="0" smtClean="0">
              <a:solidFill>
                <a:schemeClr val="bg1"/>
              </a:solidFill>
            </a:endParaRPr>
          </a:p>
        </p:txBody>
      </p:sp>
      <p:sp>
        <p:nvSpPr>
          <p:cNvPr id="9" name="正方形/長方形 8"/>
          <p:cNvSpPr/>
          <p:nvPr/>
        </p:nvSpPr>
        <p:spPr>
          <a:xfrm>
            <a:off x="555217" y="4454793"/>
            <a:ext cx="11164927" cy="217848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Clr>
                <a:schemeClr val="accent1">
                  <a:lumMod val="75000"/>
                </a:schemeClr>
              </a:buClr>
            </a:pPr>
            <a:r>
              <a:rPr lang="ja-JP" altLang="en-US" dirty="0" smtClean="0">
                <a:solidFill>
                  <a:schemeClr val="tx1"/>
                </a:solidFill>
              </a:rPr>
              <a:t>＜小ネタ＞ </a:t>
            </a:r>
            <a:r>
              <a:rPr lang="en-US" altLang="ja-JP" dirty="0" smtClean="0">
                <a:solidFill>
                  <a:schemeClr val="tx1"/>
                </a:solidFill>
              </a:rPr>
              <a:t>- create-react-app</a:t>
            </a:r>
            <a:r>
              <a:rPr lang="ja-JP" altLang="en-US" dirty="0" smtClean="0">
                <a:solidFill>
                  <a:schemeClr val="tx1"/>
                </a:solidFill>
              </a:rPr>
              <a:t>について</a:t>
            </a:r>
            <a:endParaRPr lang="en-US" altLang="ja-JP" dirty="0" smtClean="0">
              <a:solidFill>
                <a:schemeClr val="tx1"/>
              </a:solidFill>
            </a:endParaRPr>
          </a:p>
          <a:p>
            <a:pPr>
              <a:buClr>
                <a:schemeClr val="accent1">
                  <a:lumMod val="75000"/>
                </a:schemeClr>
              </a:buClr>
            </a:pPr>
            <a:r>
              <a:rPr lang="ja-JP" altLang="en-US" dirty="0">
                <a:solidFill>
                  <a:schemeClr val="tx1"/>
                </a:solidFill>
              </a:rPr>
              <a:t>　</a:t>
            </a:r>
            <a:r>
              <a:rPr lang="ja-JP" altLang="en-US" dirty="0" smtClean="0">
                <a:solidFill>
                  <a:schemeClr val="tx1"/>
                </a:solidFill>
              </a:rPr>
              <a:t>　</a:t>
            </a:r>
            <a:r>
              <a:rPr lang="en-US" altLang="ja-JP" dirty="0" err="1" smtClean="0">
                <a:solidFill>
                  <a:schemeClr val="tx1"/>
                </a:solidFill>
              </a:rPr>
              <a:t>facebook</a:t>
            </a:r>
            <a:r>
              <a:rPr lang="ja-JP" altLang="en-US" dirty="0" smtClean="0">
                <a:solidFill>
                  <a:schemeClr val="tx1"/>
                </a:solidFill>
              </a:rPr>
              <a:t>社が用意している</a:t>
            </a:r>
            <a:r>
              <a:rPr lang="en-US" altLang="ja-JP" dirty="0" smtClean="0">
                <a:solidFill>
                  <a:schemeClr val="tx1"/>
                </a:solidFill>
              </a:rPr>
              <a:t>react</a:t>
            </a:r>
            <a:r>
              <a:rPr lang="ja-JP" altLang="en-US" dirty="0" smtClean="0">
                <a:solidFill>
                  <a:schemeClr val="tx1"/>
                </a:solidFill>
              </a:rPr>
              <a:t>のプロジェクト作成ツール。すべて必要なモジュールが内包されている。</a:t>
            </a:r>
            <a:endParaRPr lang="en-US" altLang="ja-JP" dirty="0" smtClean="0">
              <a:solidFill>
                <a:schemeClr val="tx1"/>
              </a:solidFill>
            </a:endParaRPr>
          </a:p>
          <a:p>
            <a:pPr>
              <a:buClr>
                <a:schemeClr val="accent1">
                  <a:lumMod val="75000"/>
                </a:schemeClr>
              </a:buClr>
            </a:pPr>
            <a:endParaRPr lang="en-US" altLang="ja-JP" dirty="0">
              <a:solidFill>
                <a:schemeClr val="tx1"/>
              </a:solidFill>
            </a:endParaRPr>
          </a:p>
          <a:p>
            <a:pPr>
              <a:buClr>
                <a:schemeClr val="accent1">
                  <a:lumMod val="75000"/>
                </a:schemeClr>
              </a:buClr>
            </a:pPr>
            <a:r>
              <a:rPr lang="ja-JP" altLang="en-US" dirty="0" smtClean="0">
                <a:solidFill>
                  <a:schemeClr val="tx1"/>
                </a:solidFill>
              </a:rPr>
              <a:t>＜小ネタ＞</a:t>
            </a:r>
            <a:r>
              <a:rPr lang="ja-JP" altLang="en-US" dirty="0">
                <a:solidFill>
                  <a:schemeClr val="tx1"/>
                </a:solidFill>
              </a:rPr>
              <a:t>　</a:t>
            </a:r>
            <a:r>
              <a:rPr lang="en-US" altLang="ja-JP" dirty="0" smtClean="0">
                <a:solidFill>
                  <a:schemeClr val="tx1"/>
                </a:solidFill>
              </a:rPr>
              <a:t>- </a:t>
            </a:r>
            <a:r>
              <a:rPr lang="ja-JP" altLang="en-US" dirty="0" smtClean="0">
                <a:solidFill>
                  <a:schemeClr val="tx1"/>
                </a:solidFill>
              </a:rPr>
              <a:t>インストール時の「</a:t>
            </a:r>
            <a:r>
              <a:rPr lang="en-US" altLang="ja-JP" dirty="0" smtClean="0">
                <a:solidFill>
                  <a:schemeClr val="tx1"/>
                </a:solidFill>
              </a:rPr>
              <a:t>-g</a:t>
            </a:r>
            <a:r>
              <a:rPr lang="ja-JP" altLang="en-US" dirty="0" smtClean="0">
                <a:solidFill>
                  <a:schemeClr val="tx1"/>
                </a:solidFill>
              </a:rPr>
              <a:t>」オプションについて</a:t>
            </a:r>
            <a:endParaRPr lang="en-US" altLang="ja-JP" dirty="0" smtClean="0">
              <a:solidFill>
                <a:schemeClr val="tx1"/>
              </a:solidFill>
            </a:endParaRPr>
          </a:p>
          <a:p>
            <a:pPr>
              <a:buClr>
                <a:schemeClr val="accent1">
                  <a:lumMod val="75000"/>
                </a:schemeClr>
              </a:buClr>
            </a:pPr>
            <a:endParaRPr lang="en-US" altLang="ja-JP" dirty="0" smtClean="0">
              <a:solidFill>
                <a:schemeClr val="tx1"/>
              </a:solidFill>
            </a:endParaRPr>
          </a:p>
          <a:p>
            <a:pPr>
              <a:buClr>
                <a:schemeClr val="accent1">
                  <a:lumMod val="75000"/>
                </a:schemeClr>
              </a:buClr>
            </a:pPr>
            <a:r>
              <a:rPr lang="ja-JP" altLang="en-US" dirty="0" smtClean="0">
                <a:solidFill>
                  <a:schemeClr val="tx1"/>
                </a:solidFill>
              </a:rPr>
              <a:t>「</a:t>
            </a:r>
            <a:r>
              <a:rPr lang="en-US" altLang="ja-JP" dirty="0" smtClean="0">
                <a:solidFill>
                  <a:schemeClr val="tx1"/>
                </a:solidFill>
              </a:rPr>
              <a:t>-g</a:t>
            </a:r>
            <a:r>
              <a:rPr lang="ja-JP" altLang="en-US" dirty="0" smtClean="0">
                <a:solidFill>
                  <a:schemeClr val="tx1"/>
                </a:solidFill>
              </a:rPr>
              <a:t>」　→　グローバルインストール</a:t>
            </a:r>
            <a:endParaRPr lang="en-US" altLang="ja-JP" dirty="0" smtClean="0">
              <a:solidFill>
                <a:schemeClr val="tx1"/>
              </a:solidFill>
            </a:endParaRPr>
          </a:p>
          <a:p>
            <a:pPr>
              <a:buClr>
                <a:schemeClr val="accent1">
                  <a:lumMod val="75000"/>
                </a:schemeClr>
              </a:buClr>
            </a:pPr>
            <a:r>
              <a:rPr lang="ja-JP" altLang="en-US" dirty="0">
                <a:solidFill>
                  <a:schemeClr val="tx1"/>
                </a:solidFill>
              </a:rPr>
              <a:t>　</a:t>
            </a:r>
            <a:r>
              <a:rPr lang="ja-JP" altLang="en-US" dirty="0" smtClean="0">
                <a:solidFill>
                  <a:schemeClr val="tx1"/>
                </a:solidFill>
              </a:rPr>
              <a:t>グローバルインストールすることで、コマンドプロントでコマンド化することが可能となる。</a:t>
            </a:r>
            <a:endParaRPr lang="en-US" altLang="ja-JP" dirty="0" smtClean="0">
              <a:solidFill>
                <a:schemeClr val="tx1"/>
              </a:solidFill>
            </a:endParaRPr>
          </a:p>
        </p:txBody>
      </p:sp>
      <p:sp>
        <p:nvSpPr>
          <p:cNvPr id="10" name="タイトル 1"/>
          <p:cNvSpPr>
            <a:spLocks noGrp="1"/>
          </p:cNvSpPr>
          <p:nvPr>
            <p:ph type="title"/>
          </p:nvPr>
        </p:nvSpPr>
        <p:spPr>
          <a:xfrm>
            <a:off x="431799" y="339725"/>
            <a:ext cx="10515601" cy="536575"/>
          </a:xfrm>
        </p:spPr>
        <p:txBody>
          <a:bodyPr/>
          <a:lstStyle/>
          <a:p>
            <a:r>
              <a:rPr lang="en-US" altLang="ja-JP" dirty="0" smtClean="0"/>
              <a:t>2-4.React</a:t>
            </a:r>
            <a:r>
              <a:rPr lang="ja-JP" altLang="en-US" dirty="0"/>
              <a:t>の開発環境構築 </a:t>
            </a:r>
            <a:r>
              <a:rPr lang="en-US" altLang="ja-JP" dirty="0" smtClean="0"/>
              <a:t>–</a:t>
            </a:r>
            <a:r>
              <a:rPr lang="ja-JP" altLang="en-US" dirty="0" smtClean="0"/>
              <a:t>モジュールの</a:t>
            </a:r>
            <a:r>
              <a:rPr lang="ja-JP" altLang="en-US" dirty="0"/>
              <a:t>導入</a:t>
            </a:r>
            <a:endParaRPr kumimoji="1" lang="ja-JP" altLang="en-US" dirty="0"/>
          </a:p>
        </p:txBody>
      </p:sp>
    </p:spTree>
    <p:extLst>
      <p:ext uri="{BB962C8B-B14F-4D97-AF65-F5344CB8AC3E}">
        <p14:creationId xmlns:p14="http://schemas.microsoft.com/office/powerpoint/2010/main" val="6105971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3"/>
          <p:cNvSpPr txBox="1">
            <a:spLocks/>
          </p:cNvSpPr>
          <p:nvPr/>
        </p:nvSpPr>
        <p:spPr>
          <a:xfrm>
            <a:off x="555219" y="1200150"/>
            <a:ext cx="11164927" cy="871416"/>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t>コマンドプロンプトにて以下のコマンドを入力し、</a:t>
            </a:r>
            <a:r>
              <a:rPr lang="en-US" altLang="ja-JP" dirty="0" smtClean="0"/>
              <a:t>react</a:t>
            </a:r>
            <a:r>
              <a:rPr lang="ja-JP" altLang="en-US" dirty="0" smtClean="0"/>
              <a:t>プロジェクトを作成する。</a:t>
            </a:r>
            <a:endParaRPr lang="en-US" altLang="ja-JP" dirty="0" smtClean="0"/>
          </a:p>
        </p:txBody>
      </p:sp>
      <p:sp>
        <p:nvSpPr>
          <p:cNvPr id="16" name="正方形/長方形 15"/>
          <p:cNvSpPr/>
          <p:nvPr/>
        </p:nvSpPr>
        <p:spPr>
          <a:xfrm>
            <a:off x="555218" y="2285031"/>
            <a:ext cx="11164927" cy="1140094"/>
          </a:xfrm>
          <a:prstGeom prst="rect">
            <a:avLst/>
          </a:prstGeom>
          <a:solidFill>
            <a:schemeClr val="tx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buFont typeface="Wingdings" panose="05000000000000000000" pitchFamily="2" charset="2"/>
              <a:buChar char="ü"/>
            </a:pPr>
            <a:r>
              <a:rPr lang="en-US" altLang="ja-JP" dirty="0" smtClean="0">
                <a:solidFill>
                  <a:schemeClr val="bg1"/>
                </a:solidFill>
              </a:rPr>
              <a:t>create-react-app </a:t>
            </a:r>
            <a:r>
              <a:rPr lang="ja-JP" altLang="en-US" dirty="0" smtClean="0">
                <a:solidFill>
                  <a:schemeClr val="bg1"/>
                </a:solidFill>
              </a:rPr>
              <a:t>プロジェクト名</a:t>
            </a:r>
            <a:endParaRPr lang="en-US" altLang="ja-JP" dirty="0" smtClean="0">
              <a:solidFill>
                <a:schemeClr val="bg1"/>
              </a:solidFill>
            </a:endParaRPr>
          </a:p>
          <a:p>
            <a:pPr marL="285750" indent="-285750">
              <a:buClr>
                <a:schemeClr val="bg1"/>
              </a:buClr>
              <a:buFont typeface="Wingdings" panose="05000000000000000000" pitchFamily="2" charset="2"/>
              <a:buChar char="ü"/>
            </a:pPr>
            <a:r>
              <a:rPr lang="en-US" altLang="ja-JP" dirty="0" smtClean="0">
                <a:solidFill>
                  <a:schemeClr val="bg1"/>
                </a:solidFill>
              </a:rPr>
              <a:t>cd </a:t>
            </a:r>
            <a:r>
              <a:rPr lang="ja-JP" altLang="en-US" dirty="0" smtClean="0">
                <a:solidFill>
                  <a:schemeClr val="bg1"/>
                </a:solidFill>
              </a:rPr>
              <a:t>プロジェクト</a:t>
            </a:r>
            <a:r>
              <a:rPr lang="ja-JP" altLang="en-US" dirty="0">
                <a:solidFill>
                  <a:schemeClr val="bg1"/>
                </a:solidFill>
              </a:rPr>
              <a:t>名</a:t>
            </a:r>
            <a:endParaRPr lang="en-US" altLang="ja-JP" dirty="0" smtClean="0">
              <a:solidFill>
                <a:schemeClr val="bg1"/>
              </a:solidFill>
            </a:endParaRPr>
          </a:p>
          <a:p>
            <a:pPr marL="285750" indent="-285750">
              <a:buClr>
                <a:schemeClr val="bg1"/>
              </a:buClr>
              <a:buFont typeface="Wingdings" panose="05000000000000000000" pitchFamily="2" charset="2"/>
              <a:buChar char="ü"/>
            </a:pPr>
            <a:r>
              <a:rPr lang="en-US" altLang="ja-JP" dirty="0" err="1">
                <a:solidFill>
                  <a:schemeClr val="bg1"/>
                </a:solidFill>
              </a:rPr>
              <a:t>n</a:t>
            </a:r>
            <a:r>
              <a:rPr lang="en-US" altLang="ja-JP" dirty="0" err="1" smtClean="0">
                <a:solidFill>
                  <a:schemeClr val="bg1"/>
                </a:solidFill>
              </a:rPr>
              <a:t>pm</a:t>
            </a:r>
            <a:r>
              <a:rPr lang="en-US" altLang="ja-JP" dirty="0" smtClean="0">
                <a:solidFill>
                  <a:schemeClr val="bg1"/>
                </a:solidFill>
              </a:rPr>
              <a:t> run eject</a:t>
            </a:r>
          </a:p>
        </p:txBody>
      </p:sp>
      <p:sp>
        <p:nvSpPr>
          <p:cNvPr id="10" name="正方形/長方形 9"/>
          <p:cNvSpPr/>
          <p:nvPr/>
        </p:nvSpPr>
        <p:spPr>
          <a:xfrm>
            <a:off x="555217" y="3881356"/>
            <a:ext cx="11164927" cy="251944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Clr>
                <a:schemeClr val="accent1">
                  <a:lumMod val="75000"/>
                </a:schemeClr>
              </a:buClr>
            </a:pPr>
            <a:r>
              <a:rPr lang="ja-JP" altLang="en-US" dirty="0" smtClean="0">
                <a:solidFill>
                  <a:schemeClr val="tx1"/>
                </a:solidFill>
              </a:rPr>
              <a:t>＜小ネタ＞</a:t>
            </a:r>
            <a:r>
              <a:rPr lang="ja-JP" altLang="en-US" dirty="0">
                <a:solidFill>
                  <a:schemeClr val="tx1"/>
                </a:solidFill>
              </a:rPr>
              <a:t>　</a:t>
            </a:r>
            <a:r>
              <a:rPr lang="en-US" altLang="ja-JP" dirty="0" smtClean="0">
                <a:solidFill>
                  <a:schemeClr val="tx1"/>
                </a:solidFill>
              </a:rPr>
              <a:t>-</a:t>
            </a:r>
            <a:r>
              <a:rPr lang="en-US" altLang="ja-JP" dirty="0" err="1" smtClean="0">
                <a:solidFill>
                  <a:schemeClr val="tx1"/>
                </a:solidFill>
              </a:rPr>
              <a:t>npm</a:t>
            </a:r>
            <a:r>
              <a:rPr lang="en-US" altLang="ja-JP" dirty="0" smtClean="0">
                <a:solidFill>
                  <a:schemeClr val="tx1"/>
                </a:solidFill>
              </a:rPr>
              <a:t> run eject</a:t>
            </a:r>
            <a:r>
              <a:rPr lang="ja-JP" altLang="en-US" dirty="0" smtClean="0">
                <a:solidFill>
                  <a:schemeClr val="tx1"/>
                </a:solidFill>
              </a:rPr>
              <a:t>の必要性</a:t>
            </a:r>
            <a:endParaRPr lang="en-US" altLang="ja-JP" dirty="0" smtClean="0">
              <a:solidFill>
                <a:schemeClr val="tx1"/>
              </a:solidFill>
            </a:endParaRPr>
          </a:p>
          <a:p>
            <a:pPr>
              <a:buClr>
                <a:schemeClr val="accent1">
                  <a:lumMod val="75000"/>
                </a:schemeClr>
              </a:buClr>
            </a:pPr>
            <a:r>
              <a:rPr lang="en-US" altLang="ja-JP" dirty="0" smtClean="0">
                <a:solidFill>
                  <a:schemeClr val="tx1"/>
                </a:solidFill>
              </a:rPr>
              <a:t>create-react-app</a:t>
            </a:r>
            <a:r>
              <a:rPr lang="ja-JP" altLang="en-US" dirty="0" err="1" smtClean="0">
                <a:solidFill>
                  <a:schemeClr val="tx1"/>
                </a:solidFill>
              </a:rPr>
              <a:t>は簡</a:t>
            </a:r>
            <a:r>
              <a:rPr lang="ja-JP" altLang="en-US" dirty="0" smtClean="0">
                <a:solidFill>
                  <a:schemeClr val="tx1"/>
                </a:solidFill>
              </a:rPr>
              <a:t>単に環境を構築できるが、デフォルトの設定を簡単にカスタマイズできないようになっている。</a:t>
            </a:r>
            <a:endParaRPr lang="en-US" altLang="ja-JP" dirty="0" smtClean="0">
              <a:solidFill>
                <a:schemeClr val="tx1"/>
              </a:solidFill>
            </a:endParaRPr>
          </a:p>
          <a:p>
            <a:pPr>
              <a:buClr>
                <a:schemeClr val="accent1">
                  <a:lumMod val="75000"/>
                </a:schemeClr>
              </a:buClr>
            </a:pPr>
            <a:endParaRPr lang="en-US" altLang="ja-JP" dirty="0">
              <a:solidFill>
                <a:schemeClr val="tx1"/>
              </a:solidFill>
            </a:endParaRPr>
          </a:p>
          <a:p>
            <a:pPr>
              <a:buClr>
                <a:schemeClr val="accent1">
                  <a:lumMod val="75000"/>
                </a:schemeClr>
              </a:buClr>
            </a:pPr>
            <a:r>
              <a:rPr lang="en-US" altLang="ja-JP" dirty="0" smtClean="0">
                <a:solidFill>
                  <a:schemeClr val="tx1"/>
                </a:solidFill>
              </a:rPr>
              <a:t>create-react-app</a:t>
            </a:r>
            <a:r>
              <a:rPr lang="ja-JP" altLang="en-US" dirty="0" smtClean="0">
                <a:solidFill>
                  <a:schemeClr val="tx1"/>
                </a:solidFill>
              </a:rPr>
              <a:t>で</a:t>
            </a:r>
            <a:r>
              <a:rPr lang="ja-JP" altLang="en-US" dirty="0" smtClean="0">
                <a:solidFill>
                  <a:schemeClr val="tx1"/>
                </a:solidFill>
              </a:rPr>
              <a:t>作成したプロジェクトの</a:t>
            </a:r>
            <a:r>
              <a:rPr lang="en-US" altLang="ja-JP" dirty="0" err="1" smtClean="0">
                <a:solidFill>
                  <a:schemeClr val="tx1"/>
                </a:solidFill>
              </a:rPr>
              <a:t>pacage.json</a:t>
            </a:r>
            <a:r>
              <a:rPr lang="ja-JP" altLang="en-US" dirty="0" smtClean="0">
                <a:solidFill>
                  <a:schemeClr val="tx1"/>
                </a:solidFill>
              </a:rPr>
              <a:t>には、</a:t>
            </a:r>
            <a:r>
              <a:rPr lang="en-US" altLang="ja-JP" dirty="0" smtClean="0">
                <a:solidFill>
                  <a:schemeClr val="tx1"/>
                </a:solidFill>
              </a:rPr>
              <a:t>create-react-app</a:t>
            </a:r>
            <a:r>
              <a:rPr lang="ja-JP" altLang="en-US" dirty="0" smtClean="0">
                <a:solidFill>
                  <a:schemeClr val="tx1"/>
                </a:solidFill>
              </a:rPr>
              <a:t>で必要なモジュールが足りない。</a:t>
            </a:r>
            <a:endParaRPr lang="en-US" altLang="ja-JP" dirty="0" smtClean="0">
              <a:solidFill>
                <a:schemeClr val="tx1"/>
              </a:solidFill>
            </a:endParaRPr>
          </a:p>
          <a:p>
            <a:pPr>
              <a:buClr>
                <a:schemeClr val="accent1">
                  <a:lumMod val="75000"/>
                </a:schemeClr>
              </a:buClr>
            </a:pPr>
            <a:r>
              <a:rPr lang="ja-JP" altLang="en-US" dirty="0" smtClean="0">
                <a:solidFill>
                  <a:schemeClr val="tx1"/>
                </a:solidFill>
              </a:rPr>
              <a:t>そのため、追加でモジュールをインストールした場合、</a:t>
            </a:r>
            <a:r>
              <a:rPr lang="en-US" altLang="ja-JP" dirty="0" smtClean="0">
                <a:solidFill>
                  <a:schemeClr val="tx1"/>
                </a:solidFill>
              </a:rPr>
              <a:t>create-react-app</a:t>
            </a:r>
            <a:r>
              <a:rPr lang="ja-JP" altLang="en-US" dirty="0" smtClean="0">
                <a:solidFill>
                  <a:schemeClr val="tx1"/>
                </a:solidFill>
              </a:rPr>
              <a:t>で必要なモジュールが消えて、</a:t>
            </a:r>
            <a:r>
              <a:rPr lang="en-US" altLang="ja-JP" dirty="0" smtClean="0">
                <a:solidFill>
                  <a:schemeClr val="tx1"/>
                </a:solidFill>
              </a:rPr>
              <a:t>build</a:t>
            </a:r>
            <a:r>
              <a:rPr lang="ja-JP" altLang="en-US" dirty="0" smtClean="0">
                <a:solidFill>
                  <a:schemeClr val="tx1"/>
                </a:solidFill>
              </a:rPr>
              <a:t>エラーとなる。</a:t>
            </a:r>
            <a:endParaRPr lang="en-US" altLang="ja-JP" dirty="0" smtClean="0">
              <a:solidFill>
                <a:schemeClr val="tx1"/>
              </a:solidFill>
            </a:endParaRPr>
          </a:p>
          <a:p>
            <a:pPr>
              <a:buClr>
                <a:schemeClr val="accent1">
                  <a:lumMod val="75000"/>
                </a:schemeClr>
              </a:buClr>
            </a:pPr>
            <a:endParaRPr lang="en-US" altLang="ja-JP" dirty="0">
              <a:solidFill>
                <a:schemeClr val="tx1"/>
              </a:solidFill>
            </a:endParaRPr>
          </a:p>
          <a:p>
            <a:pPr>
              <a:buClr>
                <a:schemeClr val="accent1">
                  <a:lumMod val="75000"/>
                </a:schemeClr>
              </a:buClr>
            </a:pPr>
            <a:r>
              <a:rPr lang="en-US" altLang="ja-JP" dirty="0" err="1">
                <a:solidFill>
                  <a:schemeClr val="tx1"/>
                </a:solidFill>
              </a:rPr>
              <a:t>n</a:t>
            </a:r>
            <a:r>
              <a:rPr lang="en-US" altLang="ja-JP" dirty="0" err="1" smtClean="0">
                <a:solidFill>
                  <a:schemeClr val="tx1"/>
                </a:solidFill>
              </a:rPr>
              <a:t>pm</a:t>
            </a:r>
            <a:r>
              <a:rPr lang="en-US" altLang="ja-JP" dirty="0" smtClean="0">
                <a:solidFill>
                  <a:schemeClr val="tx1"/>
                </a:solidFill>
              </a:rPr>
              <a:t> run eject </a:t>
            </a:r>
            <a:r>
              <a:rPr lang="ja-JP" altLang="en-US" dirty="0" smtClean="0">
                <a:solidFill>
                  <a:schemeClr val="tx1"/>
                </a:solidFill>
              </a:rPr>
              <a:t>を実行するで、</a:t>
            </a:r>
            <a:r>
              <a:rPr lang="en-US" altLang="ja-JP" dirty="0" smtClean="0">
                <a:solidFill>
                  <a:schemeClr val="tx1"/>
                </a:solidFill>
              </a:rPr>
              <a:t>create-react-app</a:t>
            </a:r>
            <a:r>
              <a:rPr lang="ja-JP" altLang="en-US" dirty="0" smtClean="0">
                <a:solidFill>
                  <a:schemeClr val="tx1"/>
                </a:solidFill>
              </a:rPr>
              <a:t>で使用したライブラリが全て</a:t>
            </a:r>
            <a:r>
              <a:rPr lang="en-US" altLang="ja-JP" dirty="0" err="1" smtClean="0">
                <a:solidFill>
                  <a:schemeClr val="tx1"/>
                </a:solidFill>
              </a:rPr>
              <a:t>pacage.json</a:t>
            </a:r>
            <a:r>
              <a:rPr lang="ja-JP" altLang="en-US" dirty="0" smtClean="0">
                <a:solidFill>
                  <a:schemeClr val="tx1"/>
                </a:solidFill>
              </a:rPr>
              <a:t>に追加される。</a:t>
            </a:r>
            <a:endParaRPr lang="en-US" altLang="ja-JP" dirty="0" smtClean="0">
              <a:solidFill>
                <a:schemeClr val="tx1"/>
              </a:solidFill>
            </a:endParaRPr>
          </a:p>
        </p:txBody>
      </p:sp>
      <p:sp>
        <p:nvSpPr>
          <p:cNvPr id="8" name="タイトル 1"/>
          <p:cNvSpPr>
            <a:spLocks noGrp="1"/>
          </p:cNvSpPr>
          <p:nvPr>
            <p:ph type="title"/>
          </p:nvPr>
        </p:nvSpPr>
        <p:spPr/>
        <p:txBody>
          <a:bodyPr/>
          <a:lstStyle/>
          <a:p>
            <a:r>
              <a:rPr lang="en-US" altLang="ja-JP" dirty="0" smtClean="0"/>
              <a:t>2-4.React</a:t>
            </a:r>
            <a:r>
              <a:rPr lang="ja-JP" altLang="en-US" dirty="0"/>
              <a:t>の開発環境構築 </a:t>
            </a:r>
            <a:r>
              <a:rPr lang="en-US" altLang="ja-JP" dirty="0" smtClean="0"/>
              <a:t>–</a:t>
            </a:r>
            <a:r>
              <a:rPr lang="ja-JP" altLang="en-US" dirty="0" smtClean="0"/>
              <a:t>プロジェクトの</a:t>
            </a:r>
            <a:r>
              <a:rPr lang="ja-JP" altLang="en-US" dirty="0" smtClean="0"/>
              <a:t>作成</a:t>
            </a:r>
            <a:endParaRPr kumimoji="1" lang="ja-JP" altLang="en-US" dirty="0"/>
          </a:p>
        </p:txBody>
      </p:sp>
    </p:spTree>
    <p:extLst>
      <p:ext uri="{BB962C8B-B14F-4D97-AF65-F5344CB8AC3E}">
        <p14:creationId xmlns:p14="http://schemas.microsoft.com/office/powerpoint/2010/main" val="31672979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2-4.React</a:t>
            </a:r>
            <a:r>
              <a:rPr lang="ja-JP" altLang="en-US" dirty="0"/>
              <a:t>の開発環境構築 </a:t>
            </a:r>
            <a:r>
              <a:rPr lang="en-US" altLang="ja-JP" dirty="0" smtClean="0"/>
              <a:t>–</a:t>
            </a:r>
            <a:r>
              <a:rPr lang="ja-JP" altLang="en-US" dirty="0"/>
              <a:t>その他</a:t>
            </a:r>
            <a:endParaRPr kumimoji="1" lang="ja-JP" altLang="en-US" dirty="0"/>
          </a:p>
        </p:txBody>
      </p:sp>
      <p:sp>
        <p:nvSpPr>
          <p:cNvPr id="3" name="コンテンツ プレースホルダー 3"/>
          <p:cNvSpPr txBox="1">
            <a:spLocks/>
          </p:cNvSpPr>
          <p:nvPr/>
        </p:nvSpPr>
        <p:spPr>
          <a:xfrm>
            <a:off x="438841" y="1067146"/>
            <a:ext cx="11356919" cy="2233007"/>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smtClean="0"/>
              <a:t>React</a:t>
            </a:r>
            <a:r>
              <a:rPr lang="ja-JP" altLang="en-US" dirty="0" smtClean="0"/>
              <a:t>のプログラムを書くには、プログラミングに特化したテキストエディターを使いましょう。</a:t>
            </a:r>
            <a:endParaRPr lang="en-US" altLang="ja-JP" dirty="0" smtClean="0"/>
          </a:p>
          <a:p>
            <a:pPr marL="0" indent="0">
              <a:buNone/>
            </a:pPr>
            <a:r>
              <a:rPr lang="ja-JP" altLang="en-US" dirty="0" smtClean="0"/>
              <a:t>以下のテキストエディターがおすすめです。</a:t>
            </a:r>
            <a:endParaRPr lang="en-US" altLang="ja-JP" dirty="0" smtClean="0"/>
          </a:p>
          <a:p>
            <a:pPr marL="0" indent="0">
              <a:buNone/>
            </a:pPr>
            <a:r>
              <a:rPr lang="en-US" altLang="ja-JP" dirty="0" smtClean="0"/>
              <a:t>Visual </a:t>
            </a:r>
            <a:r>
              <a:rPr lang="en-US" altLang="ja-JP" dirty="0"/>
              <a:t>Studio Code(</a:t>
            </a:r>
            <a:r>
              <a:rPr lang="en-US" altLang="ja-JP" dirty="0">
                <a:hlinkClick r:id="rId2"/>
              </a:rPr>
              <a:t>https://</a:t>
            </a:r>
            <a:r>
              <a:rPr lang="en-US" altLang="ja-JP" dirty="0" smtClean="0">
                <a:hlinkClick r:id="rId2"/>
              </a:rPr>
              <a:t>code.visualstudio.com/Download</a:t>
            </a:r>
            <a:r>
              <a:rPr lang="en-US" altLang="ja-JP" dirty="0" smtClean="0"/>
              <a:t>)</a:t>
            </a:r>
          </a:p>
          <a:p>
            <a:pPr marL="0" indent="0">
              <a:buNone/>
            </a:pPr>
            <a:r>
              <a:rPr lang="ja-JP" altLang="en-US" dirty="0" smtClean="0"/>
              <a:t>　・</a:t>
            </a:r>
            <a:r>
              <a:rPr lang="en-US" altLang="ja-JP" dirty="0" smtClean="0"/>
              <a:t>MicroSoft</a:t>
            </a:r>
            <a:r>
              <a:rPr lang="ja-JP" altLang="en-US" dirty="0" smtClean="0"/>
              <a:t>が開発したオープンソースのプログラミング向けエディターで、無料で使用できる。</a:t>
            </a:r>
            <a:endParaRPr lang="en-US" altLang="ja-JP" dirty="0" smtClean="0"/>
          </a:p>
          <a:p>
            <a:pPr marL="0" indent="0">
              <a:buNone/>
            </a:pPr>
            <a:r>
              <a:rPr lang="ja-JP" altLang="en-US" dirty="0" smtClean="0"/>
              <a:t>　・拡張機能（パッケージ）を入れなくても、最初から充実した機能を持っている。</a:t>
            </a:r>
            <a:endParaRPr lang="en-US" altLang="ja-JP" dirty="0" smtClean="0"/>
          </a:p>
        </p:txBody>
      </p:sp>
      <p:sp>
        <p:nvSpPr>
          <p:cNvPr id="4" name="コンテンツ プレースホルダー 3"/>
          <p:cNvSpPr txBox="1">
            <a:spLocks/>
          </p:cNvSpPr>
          <p:nvPr/>
        </p:nvSpPr>
        <p:spPr>
          <a:xfrm>
            <a:off x="438840" y="3688427"/>
            <a:ext cx="11356919" cy="1041516"/>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t>ブラウザは、開発用機能が使いやすい</a:t>
            </a:r>
            <a:r>
              <a:rPr lang="en-US" altLang="ja-JP" dirty="0" smtClean="0"/>
              <a:t>Google Chrome</a:t>
            </a:r>
            <a:r>
              <a:rPr lang="ja-JP" altLang="en-US" dirty="0" smtClean="0"/>
              <a:t>を使用しましょう。</a:t>
            </a:r>
            <a:endParaRPr lang="en-US" altLang="ja-JP" dirty="0" smtClean="0"/>
          </a:p>
          <a:p>
            <a:pPr marL="0" indent="0">
              <a:buNone/>
            </a:pPr>
            <a:r>
              <a:rPr lang="ja-JP" altLang="en-US" dirty="0" smtClean="0"/>
              <a:t>開発ツールには</a:t>
            </a:r>
            <a:r>
              <a:rPr lang="en-US" altLang="ja-JP" dirty="0" smtClean="0"/>
              <a:t>Console</a:t>
            </a:r>
            <a:r>
              <a:rPr lang="ja-JP" altLang="en-US" dirty="0" err="1" smtClean="0"/>
              <a:t>、</a:t>
            </a:r>
            <a:r>
              <a:rPr lang="en-US" altLang="ja-JP" dirty="0" smtClean="0"/>
              <a:t>Source</a:t>
            </a:r>
            <a:r>
              <a:rPr lang="ja-JP" altLang="en-US" dirty="0" smtClean="0"/>
              <a:t>タブなどがあり、</a:t>
            </a:r>
            <a:r>
              <a:rPr lang="en-US" altLang="ja-JP" dirty="0" smtClean="0"/>
              <a:t>JavaScript</a:t>
            </a:r>
            <a:r>
              <a:rPr lang="ja-JP" altLang="en-US" dirty="0" smtClean="0"/>
              <a:t>のデバッグによく使われます。</a:t>
            </a:r>
            <a:endParaRPr lang="en-US" altLang="ja-JP" dirty="0" smtClean="0"/>
          </a:p>
        </p:txBody>
      </p:sp>
    </p:spTree>
    <p:extLst>
      <p:ext uri="{BB962C8B-B14F-4D97-AF65-F5344CB8AC3E}">
        <p14:creationId xmlns:p14="http://schemas.microsoft.com/office/powerpoint/2010/main" val="25836610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ll MeiryoUI">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532</TotalTime>
  <Words>290</Words>
  <Application>Microsoft Office PowerPoint</Application>
  <PresentationFormat>ワイド画面</PresentationFormat>
  <Paragraphs>50</Paragraphs>
  <Slides>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Meiryo UI</vt:lpstr>
      <vt:lpstr>游ゴシック</vt:lpstr>
      <vt:lpstr>Arial</vt:lpstr>
      <vt:lpstr>Wingdings</vt:lpstr>
      <vt:lpstr>Office テーマ</vt:lpstr>
      <vt:lpstr>2-4.Reactの開発環境構築 –Node.jsの導入</vt:lpstr>
      <vt:lpstr>2-4.Reactの開発環境構築 –Node.jsの導入</vt:lpstr>
      <vt:lpstr>2-4.Reactの開発環境構築 –Node.jsの導入</vt:lpstr>
      <vt:lpstr>2-4.Reactの開発環境構築 –モジュールの導入</vt:lpstr>
      <vt:lpstr>2-4.Reactの開発環境構築 –プロジェクトの作成</vt:lpstr>
      <vt:lpstr>2-4.Reactの開発環境構築 –その他</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systemi</dc:creator>
  <cp:lastModifiedBy>systemi</cp:lastModifiedBy>
  <cp:revision>120</cp:revision>
  <dcterms:created xsi:type="dcterms:W3CDTF">2018-05-15T23:29:50Z</dcterms:created>
  <dcterms:modified xsi:type="dcterms:W3CDTF">2019-02-01T09:32:38Z</dcterms:modified>
</cp:coreProperties>
</file>