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342" r:id="rId2"/>
    <p:sldId id="325" r:id="rId3"/>
    <p:sldId id="326" r:id="rId4"/>
    <p:sldId id="321" r:id="rId5"/>
    <p:sldId id="292" r:id="rId6"/>
    <p:sldId id="346" r:id="rId7"/>
    <p:sldId id="378" r:id="rId8"/>
    <p:sldId id="348" r:id="rId9"/>
    <p:sldId id="349" r:id="rId10"/>
    <p:sldId id="327" r:id="rId11"/>
    <p:sldId id="350" r:id="rId12"/>
    <p:sldId id="351" r:id="rId13"/>
    <p:sldId id="352" r:id="rId14"/>
    <p:sldId id="328" r:id="rId15"/>
    <p:sldId id="322" r:id="rId16"/>
    <p:sldId id="323" r:id="rId17"/>
    <p:sldId id="324" r:id="rId18"/>
    <p:sldId id="353" r:id="rId19"/>
    <p:sldId id="377" r:id="rId20"/>
    <p:sldId id="354" r:id="rId21"/>
    <p:sldId id="308" r:id="rId22"/>
    <p:sldId id="306" r:id="rId23"/>
    <p:sldId id="376" r:id="rId24"/>
    <p:sldId id="356" r:id="rId25"/>
    <p:sldId id="373" r:id="rId26"/>
    <p:sldId id="357" r:id="rId27"/>
    <p:sldId id="375" r:id="rId28"/>
    <p:sldId id="374" r:id="rId29"/>
    <p:sldId id="358" r:id="rId30"/>
    <p:sldId id="359" r:id="rId31"/>
    <p:sldId id="370" r:id="rId32"/>
    <p:sldId id="360" r:id="rId33"/>
    <p:sldId id="371" r:id="rId34"/>
    <p:sldId id="372" r:id="rId35"/>
    <p:sldId id="361" r:id="rId36"/>
    <p:sldId id="362" r:id="rId37"/>
    <p:sldId id="363" r:id="rId38"/>
    <p:sldId id="364" r:id="rId39"/>
    <p:sldId id="365" r:id="rId40"/>
    <p:sldId id="366" r:id="rId41"/>
    <p:sldId id="367" r:id="rId42"/>
    <p:sldId id="355" r:id="rId43"/>
    <p:sldId id="368" r:id="rId44"/>
    <p:sldId id="369" r:id="rId45"/>
    <p:sldId id="338" r:id="rId46"/>
  </p:sldIdLst>
  <p:sldSz cx="9144000" cy="5143500" type="screen16x9"/>
  <p:notesSz cx="6858000" cy="9144000"/>
  <p:embeddedFontLst>
    <p:embeddedFont>
      <p:font typeface="方正正黑简体" panose="02010600030101010101" charset="-122"/>
      <p:regular r:id="rId48"/>
    </p:embeddedFont>
    <p:embeddedFont>
      <p:font typeface="方正正纤黑简体" panose="02010600030101010101" charset="-122"/>
      <p:regular r:id="rId49"/>
    </p:embeddedFont>
    <p:embeddedFont>
      <p:font typeface="Calibri" panose="020F0502020204030204" pitchFamily="34" charset="0"/>
      <p:regular r:id="rId50"/>
      <p:bold r:id="rId51"/>
      <p:italic r:id="rId52"/>
      <p:boldItalic r:id="rId53"/>
    </p:embeddedFont>
    <p:embeddedFont>
      <p:font typeface="微软雅黑" panose="020B0503020204020204" pitchFamily="34" charset="-122"/>
      <p:regular r:id="rId54"/>
      <p:bold r:id="rId55"/>
    </p:embeddedFont>
  </p:embeddedFontLst>
  <p:defaultTextStyle>
    <a:defPPr>
      <a:defRPr lang="zh-CN"/>
    </a:defPPr>
    <a:lvl1pPr marL="0" lvl="0" indent="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1pPr>
    <a:lvl2pPr marL="342900" lvl="1" indent="1143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2pPr>
    <a:lvl3pPr marL="685800" lvl="2" indent="2286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3pPr>
    <a:lvl4pPr marL="1028700" lvl="3" indent="3429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4pPr>
    <a:lvl5pPr marL="1371600" lvl="4"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5pPr>
    <a:lvl6pPr marL="2286000" lvl="5"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6pPr>
    <a:lvl7pPr marL="2743200" lvl="6"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7pPr>
    <a:lvl8pPr marL="3200400" lvl="7"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8pPr>
    <a:lvl9pPr marL="3657600" lvl="8"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90741" autoAdjust="0"/>
  </p:normalViewPr>
  <p:slideViewPr>
    <p:cSldViewPr snapToGrid="0" showGuides="1">
      <p:cViewPr>
        <p:scale>
          <a:sx n="93" d="100"/>
          <a:sy n="93" d="100"/>
        </p:scale>
        <p:origin x="2106" y="822"/>
      </p:cViewPr>
      <p:guideLst>
        <p:guide orient="horz" pos="1620"/>
        <p:guide pos="2880"/>
      </p:guideLst>
    </p:cSldViewPr>
  </p:slideViewPr>
  <p:notesTextViewPr>
    <p:cViewPr>
      <p:scale>
        <a:sx n="1" d="1"/>
        <a:sy n="1" d="1"/>
      </p:scale>
      <p:origin x="0" y="0"/>
    </p:cViewPr>
  </p:notesTextViewPr>
  <p:sorterViewPr showFormatting="0">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ea"/>
              </a:rPr>
              <a:t>‹#›</a:t>
            </a:fld>
            <a:endParaRPr lang="zh-CN" altLang="en-US" sz="1200" strike="noStrike" noProof="1">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6760983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331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331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2969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969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2355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15021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2355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40444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2355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22774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789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789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2355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993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993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419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98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419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98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1596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419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98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9904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419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98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20</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95695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90337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24</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49341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25</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06116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26</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82737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27</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19979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28</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81116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55125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741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741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30</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60939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31</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46043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5663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4954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34</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46457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35</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734769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36</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84317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37</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13255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4608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608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38</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23108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017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2857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017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40</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742572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542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427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41</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19383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42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865418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542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427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43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6006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44</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61169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665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665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45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a:solidFill>
              <a:srgbClr val="000000"/>
            </a:solidFill>
            <a:miter/>
          </a:ln>
        </p:spPr>
      </p:sp>
      <p:sp>
        <p:nvSpPr>
          <p:cNvPr id="21506" name="Notes Placeholder 2"/>
          <p:cNvSpPr>
            <a:spLocks noGrp="1"/>
          </p:cNvSpPr>
          <p:nvPr>
            <p:ph type="body"/>
          </p:nvPr>
        </p:nvSpPr>
        <p:spPr>
          <a:noFill/>
          <a:ln>
            <a:noFill/>
          </a:ln>
        </p:spPr>
        <p:txBody>
          <a:bodyPr wrap="square" lIns="91440" tIns="45720" rIns="91440" bIns="45720" anchor="t"/>
          <a:lstStyle/>
          <a:p>
            <a:pPr lvl="0" eaLnBrk="1" hangingPunct="1">
              <a:spcBef>
                <a:spcPct val="0"/>
              </a:spcBef>
            </a:pPr>
            <a:endParaRPr lang="id-ID" altLang="zh-CN" dirty="0"/>
          </a:p>
        </p:txBody>
      </p:sp>
      <p:sp>
        <p:nvSpPr>
          <p:cNvPr id="2150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latin typeface="Calibri" panose="020F0502020204030204" pitchFamily="34" charset="0"/>
                <a:ea typeface="宋体" panose="02010600030101010101" pitchFamily="2" charset="-122"/>
              </a:rPr>
              <a:t>5</a:t>
            </a:fld>
            <a:endParaRPr lang="en-US" altLang="zh-CN"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a:solidFill>
              <a:srgbClr val="000000"/>
            </a:solidFill>
            <a:miter/>
          </a:ln>
        </p:spPr>
      </p:sp>
      <p:sp>
        <p:nvSpPr>
          <p:cNvPr id="21506" name="Notes Placeholder 2"/>
          <p:cNvSpPr>
            <a:spLocks noGrp="1"/>
          </p:cNvSpPr>
          <p:nvPr>
            <p:ph type="body"/>
          </p:nvPr>
        </p:nvSpPr>
        <p:spPr>
          <a:noFill/>
          <a:ln>
            <a:noFill/>
          </a:ln>
        </p:spPr>
        <p:txBody>
          <a:bodyPr wrap="square" lIns="91440" tIns="45720" rIns="91440" bIns="45720" anchor="t"/>
          <a:lstStyle/>
          <a:p>
            <a:pPr lvl="0" eaLnBrk="1" hangingPunct="1">
              <a:spcBef>
                <a:spcPct val="0"/>
              </a:spcBef>
            </a:pPr>
            <a:endParaRPr lang="id-ID" altLang="zh-CN" dirty="0"/>
          </a:p>
        </p:txBody>
      </p:sp>
      <p:sp>
        <p:nvSpPr>
          <p:cNvPr id="2150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latin typeface="Calibri" panose="020F0502020204030204" pitchFamily="34" charset="0"/>
                <a:ea typeface="宋体" panose="02010600030101010101" pitchFamily="2" charset="-122"/>
              </a:rPr>
              <a:t>6</a:t>
            </a:fld>
            <a:endParaRPr lang="en-US" altLang="zh-CN"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84953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a:solidFill>
              <a:srgbClr val="000000"/>
            </a:solidFill>
            <a:miter/>
          </a:ln>
        </p:spPr>
      </p:sp>
      <p:sp>
        <p:nvSpPr>
          <p:cNvPr id="21506" name="Notes Placeholder 2"/>
          <p:cNvSpPr>
            <a:spLocks noGrp="1"/>
          </p:cNvSpPr>
          <p:nvPr>
            <p:ph type="body"/>
          </p:nvPr>
        </p:nvSpPr>
        <p:spPr>
          <a:noFill/>
          <a:ln>
            <a:noFill/>
          </a:ln>
        </p:spPr>
        <p:txBody>
          <a:bodyPr wrap="square" lIns="91440" tIns="45720" rIns="91440" bIns="45720" anchor="t"/>
          <a:lstStyle/>
          <a:p>
            <a:pPr lvl="0" eaLnBrk="1" hangingPunct="1">
              <a:spcBef>
                <a:spcPct val="0"/>
              </a:spcBef>
            </a:pPr>
            <a:endParaRPr lang="id-ID" altLang="zh-CN" dirty="0"/>
          </a:p>
        </p:txBody>
      </p:sp>
      <p:sp>
        <p:nvSpPr>
          <p:cNvPr id="2150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latin typeface="Calibri" panose="020F0502020204030204" pitchFamily="34" charset="0"/>
                <a:ea typeface="宋体" panose="02010600030101010101" pitchFamily="2" charset="-122"/>
              </a:rPr>
              <a:t>7</a:t>
            </a:fld>
            <a:endParaRPr lang="en-US" altLang="zh-CN"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6571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a:solidFill>
              <a:srgbClr val="000000"/>
            </a:solidFill>
            <a:miter/>
          </a:ln>
        </p:spPr>
      </p:sp>
      <p:sp>
        <p:nvSpPr>
          <p:cNvPr id="21506" name="Notes Placeholder 2"/>
          <p:cNvSpPr>
            <a:spLocks noGrp="1"/>
          </p:cNvSpPr>
          <p:nvPr>
            <p:ph type="body"/>
          </p:nvPr>
        </p:nvSpPr>
        <p:spPr>
          <a:noFill/>
          <a:ln>
            <a:noFill/>
          </a:ln>
        </p:spPr>
        <p:txBody>
          <a:bodyPr wrap="square" lIns="91440" tIns="45720" rIns="91440" bIns="45720" anchor="t"/>
          <a:lstStyle/>
          <a:p>
            <a:pPr lvl="0" eaLnBrk="1" hangingPunct="1">
              <a:spcBef>
                <a:spcPct val="0"/>
              </a:spcBef>
            </a:pPr>
            <a:endParaRPr lang="id-ID" altLang="zh-CN" dirty="0"/>
          </a:p>
        </p:txBody>
      </p:sp>
      <p:sp>
        <p:nvSpPr>
          <p:cNvPr id="2150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latin typeface="Calibri" panose="020F0502020204030204" pitchFamily="34" charset="0"/>
                <a:ea typeface="宋体" panose="02010600030101010101" pitchFamily="2" charset="-122"/>
              </a:rPr>
              <a:t>8</a:t>
            </a:fld>
            <a:endParaRPr lang="en-US" altLang="zh-CN"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1588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a:solidFill>
              <a:srgbClr val="000000"/>
            </a:solidFill>
            <a:miter/>
          </a:ln>
        </p:spPr>
      </p:sp>
      <p:sp>
        <p:nvSpPr>
          <p:cNvPr id="21506" name="Notes Placeholder 2"/>
          <p:cNvSpPr>
            <a:spLocks noGrp="1"/>
          </p:cNvSpPr>
          <p:nvPr>
            <p:ph type="body"/>
          </p:nvPr>
        </p:nvSpPr>
        <p:spPr>
          <a:noFill/>
          <a:ln>
            <a:noFill/>
          </a:ln>
        </p:spPr>
        <p:txBody>
          <a:bodyPr wrap="square" lIns="91440" tIns="45720" rIns="91440" bIns="45720" anchor="t"/>
          <a:lstStyle/>
          <a:p>
            <a:pPr lvl="0" eaLnBrk="1" hangingPunct="1">
              <a:spcBef>
                <a:spcPct val="0"/>
              </a:spcBef>
            </a:pPr>
            <a:endParaRPr lang="id-ID" altLang="zh-CN" dirty="0"/>
          </a:p>
        </p:txBody>
      </p:sp>
      <p:sp>
        <p:nvSpPr>
          <p:cNvPr id="2150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latin typeface="Calibri" panose="020F0502020204030204" pitchFamily="34" charset="0"/>
                <a:ea typeface="宋体" panose="02010600030101010101" pitchFamily="2" charset="-122"/>
              </a:rPr>
              <a:t>9</a:t>
            </a:fld>
            <a:endParaRPr lang="en-US" altLang="zh-CN"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3445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a:stretch>
            <a:fillRect/>
          </a:stretch>
        </p:blipFill>
        <p:spPr>
          <a:xfrm>
            <a:off x="0" y="0"/>
            <a:ext cx="9145588" cy="5143500"/>
          </a:xfrm>
          <a:prstGeom prst="rect">
            <a:avLst/>
          </a:prstGeom>
          <a:noFill/>
          <a:ln w="9525">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t>‹#›</a:t>
            </a:fld>
            <a:endParaRPr lang="zh-CN" altLang="en-US" strike="noStrike" noProof="1">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7" name="Date Placeholder 6"/>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8" name="Footer Placeholder 7"/>
          <p:cNvSpPr>
            <a:spLocks noGrp="1"/>
          </p:cNvSpPr>
          <p:nvPr>
            <p:ph type="ftr" sz="quarter" idx="1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9" name="Slide Number Placeholder 8"/>
          <p:cNvSpPr>
            <a:spLocks noGrp="1"/>
          </p:cNvSpPr>
          <p:nvPr>
            <p:ph type="sldNum" sz="quarter" idx="1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t>‹#›</a:t>
            </a:fld>
            <a:endParaRPr lang="zh-CN" altLang="en-US" strike="noStrike" noProof="1">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a:t>单击此处编辑母版标题样式</a:t>
            </a:r>
            <a:endParaRPr lang="en-US" strike="noStrike" noProof="1"/>
          </a:p>
        </p:txBody>
      </p:sp>
      <p:sp>
        <p:nvSpPr>
          <p:cNvPr id="3" name="Date Placeholder 2"/>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4" name="Footer Placeholder 3"/>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5" name="Slide Number Placeholder 4"/>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t>‹#›</a:t>
            </a:fld>
            <a:endParaRPr lang="zh-CN" altLang="en-US" strike="noStrike" noProof="1">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 name="Footer Placeholder 2"/>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4" name="Slide Number Placeholder 3"/>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t>‹#›</a:t>
            </a:fld>
            <a:endParaRPr lang="zh-CN" altLang="en-US" strike="noStrike" noProof="1">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t>‹#›</a:t>
            </a:fld>
            <a:endParaRPr lang="zh-CN" altLang="en-US" strike="noStrike" noProof="1">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t>‹#›</a:t>
            </a:fld>
            <a:endParaRPr lang="zh-CN" altLang="en-US" strike="noStrike" noProof="1">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t>‹#›</a:t>
            </a:fld>
            <a:endParaRPr lang="zh-CN" altLang="en-US" strike="noStrike" noProof="1">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anose="020B0503020204020204" pitchFamily="34" charset="-122"/>
              </a:defRPr>
            </a:lvl1p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t>‹#›</a:t>
            </a:fld>
            <a:endParaRPr lang="zh-CN" altLang="en-US" strike="noStrike" noProof="1">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2pPr>
      <a:lvl3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3pPr>
      <a:lvl4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4pPr>
      <a:lvl5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hyperlink" Target="https://github.com/BigBigRadis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文本框 213"/>
          <p:cNvSpPr txBox="1"/>
          <p:nvPr/>
        </p:nvSpPr>
        <p:spPr>
          <a:xfrm>
            <a:off x="1757363" y="1968500"/>
            <a:ext cx="5529262" cy="769441"/>
          </a:xfrm>
          <a:prstGeom prst="rect">
            <a:avLst/>
          </a:prstGeom>
          <a:noFill/>
          <a:ln w="9525">
            <a:noFill/>
          </a:ln>
        </p:spPr>
        <p:txBody>
          <a:bodyPr anchor="t">
            <a:spAutoFit/>
          </a:bodyPr>
          <a:lstStyle/>
          <a:p>
            <a:r>
              <a:rPr lang="en-US" altLang="zh-CN" sz="4400" b="1" dirty="0">
                <a:solidFill>
                  <a:schemeClr val="bg1"/>
                </a:solidFill>
                <a:latin typeface="方正正纤黑简体" panose="02000000000000000000" pitchFamily="2" charset="-122"/>
                <a:ea typeface="方正正纤黑简体" panose="02000000000000000000" pitchFamily="2" charset="-122"/>
              </a:rPr>
              <a:t>J</a:t>
            </a:r>
            <a:r>
              <a:rPr lang="zh-CN" altLang="en-US" sz="2800" b="1" dirty="0">
                <a:solidFill>
                  <a:schemeClr val="bg1"/>
                </a:solidFill>
                <a:latin typeface="方正正纤黑简体" panose="02000000000000000000" pitchFamily="2" charset="-122"/>
                <a:ea typeface="方正正纤黑简体" panose="02000000000000000000" pitchFamily="2" charset="-122"/>
              </a:rPr>
              <a:t>数学建模</a:t>
            </a:r>
            <a:r>
              <a:rPr lang="en-US" altLang="zh-CN" sz="2800" b="1" dirty="0">
                <a:solidFill>
                  <a:schemeClr val="bg1"/>
                </a:solidFill>
                <a:latin typeface="方正正纤黑简体" panose="02000000000000000000" pitchFamily="2" charset="-122"/>
                <a:ea typeface="方正正纤黑简体" panose="02000000000000000000" pitchFamily="2" charset="-122"/>
              </a:rPr>
              <a:t>·</a:t>
            </a:r>
            <a:r>
              <a:rPr lang="zh-CN" altLang="en-US" sz="2800" b="1" dirty="0">
                <a:solidFill>
                  <a:schemeClr val="bg1"/>
                </a:solidFill>
                <a:latin typeface="方正正纤黑简体" panose="02000000000000000000" pitchFamily="2" charset="-122"/>
                <a:ea typeface="方正正纤黑简体" panose="02000000000000000000" pitchFamily="2" charset="-122"/>
              </a:rPr>
              <a:t>模型构建经验分享</a:t>
            </a:r>
          </a:p>
        </p:txBody>
      </p:sp>
      <p:sp>
        <p:nvSpPr>
          <p:cNvPr id="215" name="文本框 214"/>
          <p:cNvSpPr txBox="1"/>
          <p:nvPr/>
        </p:nvSpPr>
        <p:spPr>
          <a:xfrm>
            <a:off x="4385266" y="3409540"/>
            <a:ext cx="3859619" cy="461665"/>
          </a:xfrm>
          <a:prstGeom prst="rect">
            <a:avLst/>
          </a:prstGeom>
          <a:noFill/>
        </p:spPr>
        <p:txBody>
          <a:bodyPr wrap="square">
            <a:spAutoFit/>
          </a:bodyPr>
          <a:lstStyle/>
          <a:p>
            <a:pPr marR="0" algn="ctr" defTabSz="685800" rtl="0" fontAlgn="auto">
              <a:spcBef>
                <a:spcPts val="0"/>
              </a:spcBef>
              <a:spcAft>
                <a:spcPts val="0"/>
              </a:spcAft>
              <a:buClrTx/>
              <a:buSzTx/>
              <a:buFontTx/>
              <a:defRPr/>
            </a:pPr>
            <a:r>
              <a:rPr lang="zh-CN" altLang="en-US" sz="2400" dirty="0">
                <a:solidFill>
                  <a:schemeClr val="bg1"/>
                </a:solidFill>
                <a:latin typeface="+mn-ea"/>
                <a:ea typeface="+mn-ea"/>
                <a:cs typeface="+mn-cs"/>
              </a:rPr>
              <a:t>罗铸堃</a:t>
            </a:r>
            <a:endParaRPr kumimoji="0" lang="zh-CN" altLang="en-US" sz="2400" kern="1200" cap="none" spc="0" normalizeH="0" baseline="0" noProof="0" dirty="0">
              <a:solidFill>
                <a:schemeClr val="bg1"/>
              </a:solidFill>
              <a:latin typeface="+mn-ea"/>
              <a:ea typeface="+mn-ea"/>
              <a:cs typeface="+mn-cs"/>
            </a:endParaRPr>
          </a:p>
        </p:txBody>
      </p:sp>
      <p:sp>
        <p:nvSpPr>
          <p:cNvPr id="216" name="文本框 215"/>
          <p:cNvSpPr txBox="1"/>
          <p:nvPr/>
        </p:nvSpPr>
        <p:spPr>
          <a:xfrm>
            <a:off x="5760944" y="3843919"/>
            <a:ext cx="3051362" cy="461665"/>
          </a:xfrm>
          <a:prstGeom prst="rect">
            <a:avLst/>
          </a:prstGeom>
          <a:noFill/>
        </p:spPr>
        <p:txBody>
          <a:bodyPr wrap="square">
            <a:spAutoFit/>
          </a:bodyPr>
          <a:lstStyle/>
          <a:p>
            <a:pPr marR="0" defTabSz="685800" rtl="0" fontAlgn="auto">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院系</a:t>
            </a:r>
            <a:r>
              <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rPr>
              <a:t>：信息管理学院</a:t>
            </a: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19" name="矩形 218"/>
          <p:cNvSpPr/>
          <p:nvPr/>
        </p:nvSpPr>
        <p:spPr>
          <a:xfrm>
            <a:off x="3624263" y="2787650"/>
            <a:ext cx="896938"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0" name="矩形 219"/>
          <p:cNvSpPr/>
          <p:nvPr/>
        </p:nvSpPr>
        <p:spPr>
          <a:xfrm>
            <a:off x="4538762" y="2793929"/>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1" name="矩形 220"/>
          <p:cNvSpPr/>
          <p:nvPr/>
        </p:nvSpPr>
        <p:spPr>
          <a:xfrm>
            <a:off x="5418138" y="2794000"/>
            <a:ext cx="896938"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grpSp>
        <p:nvGrpSpPr>
          <p:cNvPr id="222" name="组合 221"/>
          <p:cNvGrpSpPr/>
          <p:nvPr/>
        </p:nvGrpSpPr>
        <p:grpSpPr>
          <a:xfrm>
            <a:off x="3956844" y="708025"/>
            <a:ext cx="1128712" cy="1130300"/>
            <a:chOff x="1928879" y="1944350"/>
            <a:chExt cx="1129689" cy="1129689"/>
          </a:xfrm>
        </p:grpSpPr>
        <p:sp>
          <p:nvSpPr>
            <p:cNvPr id="223" name="椭圆 222"/>
            <p:cNvSpPr/>
            <p:nvPr/>
          </p:nvSpPr>
          <p:spPr>
            <a:xfrm>
              <a:off x="1928879" y="1944350"/>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sp>
          <p:nvSpPr>
            <p:cNvPr id="224" name="Freeform 7"/>
            <p:cNvSpPr>
              <a:spLocks noEditPoints="1"/>
            </p:cNvSpPr>
            <p:nvPr/>
          </p:nvSpPr>
          <p:spPr bwMode="auto">
            <a:xfrm>
              <a:off x="2108421" y="2226772"/>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grpSp>
      <p:sp>
        <p:nvSpPr>
          <p:cNvPr id="19" name="文本框 18">
            <a:extLst>
              <a:ext uri="{FF2B5EF4-FFF2-40B4-BE49-F238E27FC236}">
                <a16:creationId xmlns:a16="http://schemas.microsoft.com/office/drawing/2014/main" id="{8AB535EA-46E8-4C46-899F-3F2CA76A064A}"/>
              </a:ext>
            </a:extLst>
          </p:cNvPr>
          <p:cNvSpPr txBox="1"/>
          <p:nvPr/>
        </p:nvSpPr>
        <p:spPr>
          <a:xfrm>
            <a:off x="5766146" y="4305584"/>
            <a:ext cx="3046160" cy="400110"/>
          </a:xfrm>
          <a:prstGeom prst="rect">
            <a:avLst/>
          </a:prstGeom>
          <a:noFill/>
          <a:ln w="9525">
            <a:noFill/>
          </a:ln>
        </p:spPr>
        <p:txBody>
          <a:bodyPr wrap="square" anchor="t">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luozhukun@gmail.com</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184935"/>
            <a:ext cx="1690688" cy="1022300"/>
            <a:chOff x="184527" y="297451"/>
            <a:chExt cx="1363137" cy="907980"/>
          </a:xfrm>
        </p:grpSpPr>
        <p:pic>
          <p:nvPicPr>
            <p:cNvPr id="28674" name="图片 1"/>
            <p:cNvPicPr>
              <a:picLocks noChangeAspect="1"/>
            </p:cNvPicPr>
            <p:nvPr/>
          </p:nvPicPr>
          <p:blipFill>
            <a:blip r:embed="rId3"/>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828814"/>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mn-lt"/>
                  <a:ea typeface="微软雅黑" panose="020B0503020204020204" pitchFamily="34" charset="-122"/>
                  <a:cs typeface="+mn-cs"/>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860675" y="2019298"/>
            <a:ext cx="4348163" cy="1054102"/>
            <a:chOff x="2860407" y="2019402"/>
            <a:chExt cx="4348365" cy="1053899"/>
          </a:xfrm>
        </p:grpSpPr>
        <p:sp>
          <p:nvSpPr>
            <p:cNvPr id="28678" name="文本框 12"/>
            <p:cNvSpPr txBox="1"/>
            <p:nvPr/>
          </p:nvSpPr>
          <p:spPr>
            <a:xfrm>
              <a:off x="2860407" y="2365415"/>
              <a:ext cx="4348365" cy="707886"/>
            </a:xfrm>
            <a:prstGeom prst="rect">
              <a:avLst/>
            </a:prstGeom>
            <a:noFill/>
            <a:ln w="9525">
              <a:noFill/>
            </a:ln>
          </p:spPr>
          <p:txBody>
            <a:bodyPr anchor="t">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数学建模的方法</a:t>
              </a:r>
            </a:p>
          </p:txBody>
        </p:sp>
        <p:sp>
          <p:nvSpPr>
            <p:cNvPr id="28679" name="文本框 14"/>
            <p:cNvSpPr txBox="1"/>
            <p:nvPr/>
          </p:nvSpPr>
          <p:spPr>
            <a:xfrm>
              <a:off x="3229671" y="2019402"/>
              <a:ext cx="2009991" cy="461576"/>
            </a:xfrm>
            <a:prstGeom prst="rect">
              <a:avLst/>
            </a:prstGeom>
            <a:noFill/>
            <a:ln w="9525">
              <a:noFill/>
            </a:ln>
          </p:spPr>
          <p:txBody>
            <a:bodyPr wrap="square" anchor="t">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 TWO</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2773826" cy="461665"/>
          </a:xfrm>
          <a:prstGeom prst="rect">
            <a:avLst/>
          </a:prstGeom>
          <a:noFill/>
        </p:spPr>
        <p:txBody>
          <a:bodyPr wrap="square">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对于优化问题</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39" name="TextBox 36"/>
          <p:cNvSpPr txBox="1"/>
          <p:nvPr/>
        </p:nvSpPr>
        <p:spPr>
          <a:xfrm>
            <a:off x="477044" y="1118512"/>
            <a:ext cx="8255990" cy="3351046"/>
          </a:xfrm>
          <a:prstGeom prst="rect">
            <a:avLst/>
          </a:prstGeom>
          <a:noFill/>
        </p:spPr>
        <p:txBody>
          <a:bodyPr wrap="square">
            <a:spAutoFit/>
          </a:bodyPr>
          <a:lstStyle/>
          <a:p>
            <a:pPr marR="0" defTabSz="683895" rtl="0" fontAlgn="auto">
              <a:lnSpc>
                <a:spcPct val="15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对于数学相关的优化问题，更多的会用到数值分析的方法。</a:t>
            </a:r>
            <a:endParaRPr lang="en-US" altLang="zh-CN" sz="2400" dirty="0">
              <a:solidFill>
                <a:schemeClr val="bg1"/>
              </a:solidFill>
              <a:latin typeface="微软雅黑" panose="020B0503020204020204" pitchFamily="34" charset="-122"/>
              <a:ea typeface="微软雅黑" panose="020B0503020204020204" pitchFamily="34" charset="-122"/>
              <a:cs typeface="+mn-cs"/>
            </a:endParaRPr>
          </a:p>
          <a:p>
            <a:pPr marR="0" defTabSz="683895" rtl="0" fontAlgn="auto">
              <a:lnSpc>
                <a:spcPct val="15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对于其他几种非数学相关问题，大部分与编程有关，比如旅行商问题用动态规划可以解决，多目标优化，如机场停机位问题，可以使用遗传算法也可以使用粒子群算法，也可以使用图匹配算法。区别在于是否是全局最优，也有可能是局部最优。另外时间复杂度和空间复杂度也是一个问题。</a:t>
            </a:r>
            <a:endPar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3984871437"/>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11162" y="358775"/>
            <a:ext cx="2753277" cy="461665"/>
          </a:xfrm>
          <a:prstGeom prst="rect">
            <a:avLst/>
          </a:prstGeom>
          <a:noFill/>
        </p:spPr>
        <p:txBody>
          <a:bodyPr wrap="square">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对于分类问题</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39" name="TextBox 36"/>
          <p:cNvSpPr txBox="1"/>
          <p:nvPr/>
        </p:nvSpPr>
        <p:spPr>
          <a:xfrm>
            <a:off x="477044" y="1149335"/>
            <a:ext cx="7740774" cy="3351046"/>
          </a:xfrm>
          <a:prstGeom prst="rect">
            <a:avLst/>
          </a:prstGeom>
          <a:noFill/>
        </p:spPr>
        <p:txBody>
          <a:bodyPr wrap="square">
            <a:spAutoFit/>
          </a:bodyPr>
          <a:lstStyle/>
          <a:p>
            <a:pPr marR="0" defTabSz="683895" rtl="0" fontAlgn="auto">
              <a:lnSpc>
                <a:spcPct val="15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传统的机器学习方法，如贝叶斯，决策树，支持向量机，包括稍微复杂一点的随机森林，</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lighGBM</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集成算法都可以解决分类问题。这个时候就要来比较他们的优劣。比如在什么数据规模下使用某个模型效果较好。同时他们之间的差别有哪些，都需要有所了解。当这些模型都无法解决，或者说是评估太次，可以考虑使用神经网络。</a:t>
            </a:r>
            <a:endPar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308999768"/>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11162" y="358775"/>
            <a:ext cx="2722455" cy="461665"/>
          </a:xfrm>
          <a:prstGeom prst="rect">
            <a:avLst/>
          </a:prstGeom>
          <a:noFill/>
        </p:spPr>
        <p:txBody>
          <a:bodyPr wrap="square">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对于回归问题</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39" name="TextBox 36"/>
          <p:cNvSpPr txBox="1"/>
          <p:nvPr/>
        </p:nvSpPr>
        <p:spPr>
          <a:xfrm>
            <a:off x="642938" y="1128786"/>
            <a:ext cx="7566114" cy="2797048"/>
          </a:xfrm>
          <a:prstGeom prst="rect">
            <a:avLst/>
          </a:prstGeom>
          <a:noFill/>
        </p:spPr>
        <p:txBody>
          <a:bodyPr wrap="square">
            <a:spAutoFit/>
          </a:bodyPr>
          <a:lstStyle/>
          <a:p>
            <a:pPr marR="0" defTabSz="683895" rtl="0" fontAlgn="auto">
              <a:lnSpc>
                <a:spcPct val="15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常见的回归模型有线性回归模型，非线性回归模型。线性回归又包括一元线性回归，多元线性回归，广义线性等。非线性回归模型，大部分机器学习分类算法都有其回归形式。这非常适合拟合高维数据。目前最强大的回归方式应该是神经网络。</a:t>
            </a:r>
            <a:endPar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26761745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184935"/>
            <a:ext cx="1580401" cy="1022300"/>
            <a:chOff x="184527" y="297451"/>
            <a:chExt cx="1363137" cy="907980"/>
          </a:xfrm>
        </p:grpSpPr>
        <p:pic>
          <p:nvPicPr>
            <p:cNvPr id="36866" name="图片 1"/>
            <p:cNvPicPr>
              <a:picLocks noChangeAspect="1"/>
            </p:cNvPicPr>
            <p:nvPr/>
          </p:nvPicPr>
          <p:blipFill>
            <a:blip r:embed="rId3"/>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828814"/>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mn-lt"/>
                  <a:ea typeface="微软雅黑" panose="020B0503020204020204" pitchFamily="34" charset="-122"/>
                  <a:cs typeface="+mn-cs"/>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959457" y="1944689"/>
            <a:ext cx="4348163" cy="1128713"/>
            <a:chOff x="2959193" y="1944804"/>
            <a:chExt cx="4348365" cy="1128494"/>
          </a:xfrm>
        </p:grpSpPr>
        <p:sp>
          <p:nvSpPr>
            <p:cNvPr id="36870" name="文本框 19"/>
            <p:cNvSpPr txBox="1"/>
            <p:nvPr/>
          </p:nvSpPr>
          <p:spPr>
            <a:xfrm>
              <a:off x="2959193" y="2365412"/>
              <a:ext cx="4348365" cy="707886"/>
            </a:xfrm>
            <a:prstGeom prst="rect">
              <a:avLst/>
            </a:prstGeom>
            <a:noFill/>
            <a:ln w="9525">
              <a:noFill/>
            </a:ln>
          </p:spPr>
          <p:txBody>
            <a:bodyPr anchor="t">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数学建模实例分析</a:t>
              </a:r>
            </a:p>
          </p:txBody>
        </p:sp>
        <p:sp>
          <p:nvSpPr>
            <p:cNvPr id="36871" name="文本框 20"/>
            <p:cNvSpPr txBox="1"/>
            <p:nvPr/>
          </p:nvSpPr>
          <p:spPr>
            <a:xfrm>
              <a:off x="3041390" y="1944804"/>
              <a:ext cx="2231166" cy="461576"/>
            </a:xfrm>
            <a:prstGeom prst="rect">
              <a:avLst/>
            </a:prstGeom>
            <a:noFill/>
            <a:ln w="9525">
              <a:noFill/>
            </a:ln>
          </p:spPr>
          <p:txBody>
            <a:bodyPr wrap="square" anchor="t">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 THREE</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928813" y="194468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11162" y="358775"/>
            <a:ext cx="2744787" cy="461665"/>
          </a:xfrm>
          <a:prstGeom prst="rect">
            <a:avLst/>
          </a:prstGeom>
          <a:noFill/>
        </p:spPr>
        <p:txBody>
          <a:bodyPr wrap="square">
            <a:spAutoFit/>
          </a:bodyPr>
          <a:lstStyle/>
          <a:p>
            <a:pPr marR="0" defTabSz="685800" rtl="0" fontAlgn="auto">
              <a:spcBef>
                <a:spcPts val="0"/>
              </a:spcBef>
              <a:spcAft>
                <a:spcPts val="0"/>
              </a:spcAft>
              <a:buClrTx/>
              <a:buSzTx/>
              <a:buFontTx/>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数学建模的过程</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grpSp>
        <p:nvGrpSpPr>
          <p:cNvPr id="33" name="组合 32"/>
          <p:cNvGrpSpPr/>
          <p:nvPr/>
        </p:nvGrpSpPr>
        <p:grpSpPr>
          <a:xfrm>
            <a:off x="642939" y="1140432"/>
            <a:ext cx="1990726" cy="2640459"/>
            <a:chOff x="1419709" y="1270654"/>
            <a:chExt cx="1213553" cy="2641307"/>
          </a:xfrm>
        </p:grpSpPr>
        <p:sp>
          <p:nvSpPr>
            <p:cNvPr id="34" name="圆角矩形 33"/>
            <p:cNvSpPr/>
            <p:nvPr/>
          </p:nvSpPr>
          <p:spPr bwMode="auto">
            <a:xfrm rot="5400000">
              <a:off x="849035"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椭圆 34"/>
            <p:cNvSpPr/>
            <p:nvPr/>
          </p:nvSpPr>
          <p:spPr bwMode="auto">
            <a:xfrm>
              <a:off x="1551376" y="1411885"/>
              <a:ext cx="950219"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6" name="Text Box 39"/>
            <p:cNvSpPr txBox="1">
              <a:spLocks noChangeArrowheads="1"/>
            </p:cNvSpPr>
            <p:nvPr/>
          </p:nvSpPr>
          <p:spPr bwMode="auto">
            <a:xfrm>
              <a:off x="1505018" y="1355957"/>
              <a:ext cx="1042932" cy="738664"/>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rtl="0" fontAlgn="auto">
                <a:lnSpc>
                  <a:spcPct val="150000"/>
                </a:lnSpc>
                <a:spcBef>
                  <a:spcPts val="0"/>
                </a:spcBef>
                <a:spcAft>
                  <a:spcPts val="0"/>
                </a:spcAft>
                <a:buClr>
                  <a:schemeClr val="bg1"/>
                </a:buClr>
                <a:buSzTx/>
                <a:buFontTx/>
                <a:defRPr/>
              </a:pPr>
              <a:r>
                <a:rPr kumimoji="0" lang="en-US" altLang="zh-CN" sz="3200" b="1" kern="1200" cap="none" spc="50" normalizeH="0" baseline="0" noProof="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a:t>
              </a:r>
            </a:p>
          </p:txBody>
        </p:sp>
        <p:sp>
          <p:nvSpPr>
            <p:cNvPr id="22536" name="Text Box 39"/>
            <p:cNvSpPr txBox="1"/>
            <p:nvPr/>
          </p:nvSpPr>
          <p:spPr>
            <a:xfrm>
              <a:off x="1499515" y="2712116"/>
              <a:ext cx="1086190" cy="1199845"/>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寻找问题类型</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991137" y="1140432"/>
            <a:ext cx="1850780" cy="2411032"/>
            <a:chOff x="3156432" y="1270654"/>
            <a:chExt cx="1213553" cy="2354901"/>
          </a:xfrm>
        </p:grpSpPr>
        <p:sp>
          <p:nvSpPr>
            <p:cNvPr id="41" name="圆角矩形 40"/>
            <p:cNvSpPr/>
            <p:nvPr/>
          </p:nvSpPr>
          <p:spPr bwMode="auto">
            <a:xfrm rot="5400000">
              <a:off x="2585758"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2" name="椭圆 41"/>
            <p:cNvSpPr/>
            <p:nvPr/>
          </p:nvSpPr>
          <p:spPr bwMode="auto">
            <a:xfrm>
              <a:off x="3288099" y="1411885"/>
              <a:ext cx="950219"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Text Box 39"/>
            <p:cNvSpPr txBox="1">
              <a:spLocks noChangeArrowheads="1"/>
            </p:cNvSpPr>
            <p:nvPr/>
          </p:nvSpPr>
          <p:spPr bwMode="auto">
            <a:xfrm>
              <a:off x="3241741" y="1355957"/>
              <a:ext cx="1042932" cy="738664"/>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rtl="0" fontAlgn="auto">
                <a:lnSpc>
                  <a:spcPct val="150000"/>
                </a:lnSpc>
                <a:spcBef>
                  <a:spcPts val="0"/>
                </a:spcBef>
                <a:spcAft>
                  <a:spcPts val="0"/>
                </a:spcAft>
                <a:buClr>
                  <a:schemeClr val="bg1"/>
                </a:buClr>
                <a:buSzTx/>
                <a:buFontTx/>
                <a:defRPr/>
              </a:pPr>
              <a:r>
                <a:rPr kumimoji="0" lang="en-US" altLang="zh-CN" sz="3200" b="1" kern="1200" cap="none" spc="50" normalizeH="0" baseline="0" noProof="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p>
          </p:txBody>
        </p:sp>
        <p:sp>
          <p:nvSpPr>
            <p:cNvPr id="22543" name="Text Box 39"/>
            <p:cNvSpPr txBox="1"/>
            <p:nvPr/>
          </p:nvSpPr>
          <p:spPr>
            <a:xfrm>
              <a:off x="3220112" y="2712116"/>
              <a:ext cx="1086190" cy="811651"/>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查找解决方案</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5178051" y="1140432"/>
            <a:ext cx="1846163" cy="2520340"/>
            <a:chOff x="4896956" y="1270654"/>
            <a:chExt cx="1213553" cy="2354901"/>
          </a:xfrm>
        </p:grpSpPr>
        <p:sp>
          <p:nvSpPr>
            <p:cNvPr id="68" name="圆角矩形 67"/>
            <p:cNvSpPr/>
            <p:nvPr/>
          </p:nvSpPr>
          <p:spPr bwMode="auto">
            <a:xfrm rot="5400000">
              <a:off x="4326282"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9" name="椭圆 68"/>
            <p:cNvSpPr/>
            <p:nvPr/>
          </p:nvSpPr>
          <p:spPr bwMode="auto">
            <a:xfrm>
              <a:off x="5028794" y="1411885"/>
              <a:ext cx="949875"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0" name="Text Box 39"/>
            <p:cNvSpPr txBox="1">
              <a:spLocks noChangeArrowheads="1"/>
            </p:cNvSpPr>
            <p:nvPr/>
          </p:nvSpPr>
          <p:spPr bwMode="auto">
            <a:xfrm>
              <a:off x="4982265" y="1355957"/>
              <a:ext cx="1042932" cy="738664"/>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rtl="0" fontAlgn="auto">
                <a:lnSpc>
                  <a:spcPct val="150000"/>
                </a:lnSpc>
                <a:spcBef>
                  <a:spcPts val="0"/>
                </a:spcBef>
                <a:spcAft>
                  <a:spcPts val="0"/>
                </a:spcAft>
                <a:buClr>
                  <a:schemeClr val="bg1"/>
                </a:buClr>
                <a:buSzTx/>
                <a:buFontTx/>
                <a:defRPr/>
              </a:pPr>
              <a:r>
                <a:rPr kumimoji="0" lang="en-US" altLang="zh-CN" sz="3200" b="1" kern="1200" cap="none" spc="50" normalizeH="0" baseline="0" noProof="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p>
          </p:txBody>
        </p:sp>
        <p:sp>
          <p:nvSpPr>
            <p:cNvPr id="22549" name="Text Box 39"/>
            <p:cNvSpPr txBox="1"/>
            <p:nvPr/>
          </p:nvSpPr>
          <p:spPr>
            <a:xfrm>
              <a:off x="4965616" y="2712116"/>
              <a:ext cx="1086190" cy="830662"/>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着手实施</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73" name="组合 72"/>
          <p:cNvGrpSpPr/>
          <p:nvPr/>
        </p:nvGrpSpPr>
        <p:grpSpPr>
          <a:xfrm>
            <a:off x="7225019" y="1091827"/>
            <a:ext cx="1766812" cy="2520340"/>
            <a:chOff x="6590610" y="1270654"/>
            <a:chExt cx="1213553" cy="2354901"/>
          </a:xfrm>
        </p:grpSpPr>
        <p:sp>
          <p:nvSpPr>
            <p:cNvPr id="74" name="圆角矩形 73"/>
            <p:cNvSpPr/>
            <p:nvPr/>
          </p:nvSpPr>
          <p:spPr bwMode="auto">
            <a:xfrm rot="5400000">
              <a:off x="6019936"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5" name="椭圆 74"/>
            <p:cNvSpPr/>
            <p:nvPr/>
          </p:nvSpPr>
          <p:spPr bwMode="auto">
            <a:xfrm>
              <a:off x="6722449" y="1411885"/>
              <a:ext cx="949875"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6" name="Text Box 39"/>
            <p:cNvSpPr txBox="1">
              <a:spLocks noChangeArrowheads="1"/>
            </p:cNvSpPr>
            <p:nvPr/>
          </p:nvSpPr>
          <p:spPr bwMode="auto">
            <a:xfrm>
              <a:off x="6675919" y="1355957"/>
              <a:ext cx="1042932" cy="738664"/>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rtl="0" fontAlgn="auto">
                <a:lnSpc>
                  <a:spcPct val="150000"/>
                </a:lnSpc>
                <a:spcBef>
                  <a:spcPts val="0"/>
                </a:spcBef>
                <a:spcAft>
                  <a:spcPts val="0"/>
                </a:spcAft>
                <a:buClr>
                  <a:schemeClr val="bg1"/>
                </a:buClr>
                <a:buSzTx/>
                <a:buFontTx/>
                <a:defRPr/>
              </a:pPr>
              <a:r>
                <a:rPr kumimoji="0" lang="en-US" altLang="zh-CN" sz="3200" b="1" kern="1200" cap="none" spc="50" normalizeH="0" baseline="0" noProof="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p>
          </p:txBody>
        </p:sp>
        <p:sp>
          <p:nvSpPr>
            <p:cNvPr id="22555" name="Text Box 39"/>
            <p:cNvSpPr txBox="1"/>
            <p:nvPr/>
          </p:nvSpPr>
          <p:spPr>
            <a:xfrm>
              <a:off x="6654290" y="2712116"/>
              <a:ext cx="1086190" cy="830662"/>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建模过程</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67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decel="66700" fill="hold" nodeType="withEffect">
                                  <p:stCondLst>
                                    <p:cond delay="10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decel="66700" fill="hold" nodeType="withEffect">
                                  <p:stCondLst>
                                    <p:cond delay="20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decel="66700" fill="hold" nodeType="withEffect">
                                  <p:stCondLst>
                                    <p:cond delay="30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ppt_x"/>
                                          </p:val>
                                        </p:tav>
                                        <p:tav tm="100000">
                                          <p:val>
                                            <p:strVal val="#ppt_x"/>
                                          </p:val>
                                        </p:tav>
                                      </p:tavLst>
                                    </p:anim>
                                    <p:anim calcmode="lin" valueType="num">
                                      <p:cBhvr additive="base">
                                        <p:cTn id="2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3421098" cy="461665"/>
          </a:xfrm>
          <a:prstGeom prst="rect">
            <a:avLst/>
          </a:prstGeom>
          <a:noFill/>
        </p:spPr>
        <p:txBody>
          <a:bodyPr wrap="square">
            <a:spAutoFit/>
          </a:bodyPr>
          <a:lstStyle/>
          <a:p>
            <a:pPr marR="0" defTabSz="685800" rtl="0" fontAlgn="auto">
              <a:spcBef>
                <a:spcPts val="0"/>
              </a:spcBef>
              <a:spcAft>
                <a:spcPts val="0"/>
              </a:spcAft>
              <a:buClrTx/>
              <a:buSzTx/>
              <a:buFontTx/>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数据挖掘案例</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10" name="Text Box 65"/>
          <p:cNvSpPr txBox="1"/>
          <p:nvPr/>
        </p:nvSpPr>
        <p:spPr>
          <a:xfrm>
            <a:off x="311150" y="914102"/>
            <a:ext cx="8607194" cy="4052969"/>
          </a:xfrm>
          <a:prstGeom prst="rect">
            <a:avLst/>
          </a:prstGeom>
          <a:noFill/>
          <a:ln w="9525">
            <a:noFill/>
          </a:ln>
        </p:spPr>
        <p:txBody>
          <a:bodyPr wrap="square" anchor="t">
            <a:spAutoFit/>
          </a:bodyPr>
          <a:lstStyle/>
          <a:p>
            <a:pPr>
              <a:lnSpc>
                <a:spcPct val="120000"/>
              </a:lnSpc>
            </a:pPr>
            <a:r>
              <a:rPr lang="zh-CN" altLang="en-US" sz="1800" b="1" dirty="0">
                <a:solidFill>
                  <a:schemeClr val="bg1"/>
                </a:solidFill>
                <a:latin typeface="微软雅黑" panose="020B0503020204020204" pitchFamily="34" charset="-122"/>
                <a:ea typeface="微软雅黑" panose="020B0503020204020204" pitchFamily="34" charset="-122"/>
              </a:rPr>
              <a:t>泰迪杯数据挖掘大赛</a:t>
            </a:r>
            <a:r>
              <a:rPr lang="en-US" altLang="zh-CN" sz="1800" b="1" dirty="0">
                <a:solidFill>
                  <a:schemeClr val="bg1"/>
                </a:solidFill>
                <a:latin typeface="微软雅黑" panose="020B0503020204020204" pitchFamily="34" charset="-122"/>
                <a:ea typeface="微软雅黑" panose="020B0503020204020204" pitchFamily="34" charset="-122"/>
              </a:rPr>
              <a:t>-C</a:t>
            </a:r>
            <a:r>
              <a:rPr lang="zh-CN" altLang="en-US" sz="1800" b="1" dirty="0">
                <a:solidFill>
                  <a:schemeClr val="bg1"/>
                </a:solidFill>
                <a:latin typeface="微软雅黑" panose="020B0503020204020204" pitchFamily="34" charset="-122"/>
                <a:ea typeface="微软雅黑" panose="020B0503020204020204" pitchFamily="34" charset="-122"/>
              </a:rPr>
              <a:t>题：运输车辆安全驾驶行为的分析。</a:t>
            </a:r>
            <a:endParaRPr lang="en-US" altLang="zh-CN" sz="1800" b="1"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800" dirty="0">
                <a:solidFill>
                  <a:schemeClr val="bg1"/>
                </a:solidFill>
                <a:latin typeface="微软雅黑" panose="020B0503020204020204" pitchFamily="34" charset="-122"/>
                <a:ea typeface="微软雅黑" panose="020B0503020204020204" pitchFamily="34" charset="-122"/>
              </a:rPr>
              <a:t>车联网是物联网技术在交通领域的典型应用，随着市场成熟的提高，其内涵也被进一步拓展。本文通过对某运输企业车辆自动采取的当前驾驶行为下的车辆状态信息以及环境信息进行处理并建立数学模型进行分析，对车辆形势过程中的驾驶行为对行车安全、运输效率与节能情况进行了评估。</a:t>
            </a:r>
            <a:endParaRPr lang="zh-CN" altLang="en-US" sz="1800" b="1" dirty="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1800" dirty="0">
                <a:solidFill>
                  <a:schemeClr val="bg1"/>
                </a:solidFill>
                <a:latin typeface="微软雅黑" panose="020B0503020204020204" pitchFamily="34" charset="-122"/>
                <a:ea typeface="微软雅黑" panose="020B0503020204020204" pitchFamily="34" charset="-122"/>
              </a:rPr>
              <a:t>(1) </a:t>
            </a:r>
            <a:r>
              <a:rPr lang="zh-CN" altLang="en-US" sz="1800" dirty="0">
                <a:solidFill>
                  <a:schemeClr val="bg1"/>
                </a:solidFill>
                <a:latin typeface="微软雅黑" panose="020B0503020204020204" pitchFamily="34" charset="-122"/>
                <a:ea typeface="微软雅黑" panose="020B0503020204020204" pitchFamily="34" charset="-122"/>
              </a:rPr>
              <a:t>利用附件 </a:t>
            </a:r>
            <a:r>
              <a:rPr lang="en-US" altLang="zh-CN" sz="1800" dirty="0">
                <a:solidFill>
                  <a:schemeClr val="bg1"/>
                </a:solidFill>
                <a:latin typeface="微软雅黑" panose="020B0503020204020204" pitchFamily="34" charset="-122"/>
                <a:ea typeface="微软雅黑" panose="020B0503020204020204" pitchFamily="34" charset="-122"/>
              </a:rPr>
              <a:t>1 </a:t>
            </a:r>
            <a:r>
              <a:rPr lang="zh-CN" altLang="en-US" sz="1800" dirty="0">
                <a:solidFill>
                  <a:schemeClr val="bg1"/>
                </a:solidFill>
                <a:latin typeface="微软雅黑" panose="020B0503020204020204" pitchFamily="34" charset="-122"/>
                <a:ea typeface="微软雅黑" panose="020B0503020204020204" pitchFamily="34" charset="-122"/>
              </a:rPr>
              <a:t>所给数据，提取并分析车辆的运输路线以及其在运输过程中的速度、加速度等行车状态。提交附表中 </a:t>
            </a:r>
            <a:r>
              <a:rPr lang="en-US" altLang="zh-CN" sz="1800" dirty="0">
                <a:solidFill>
                  <a:schemeClr val="bg1"/>
                </a:solidFill>
                <a:latin typeface="微软雅黑" panose="020B0503020204020204" pitchFamily="34" charset="-122"/>
                <a:ea typeface="微软雅黑" panose="020B0503020204020204" pitchFamily="34" charset="-122"/>
              </a:rPr>
              <a:t>10 </a:t>
            </a:r>
            <a:r>
              <a:rPr lang="zh-CN" altLang="en-US" sz="1800" dirty="0">
                <a:solidFill>
                  <a:schemeClr val="bg1"/>
                </a:solidFill>
                <a:latin typeface="微软雅黑" panose="020B0503020204020204" pitchFamily="34" charset="-122"/>
                <a:ea typeface="微软雅黑" panose="020B0503020204020204" pitchFamily="34" charset="-122"/>
              </a:rPr>
              <a:t>辆车每辆车每条线路在经纬度坐标系下的运输线路图及对应的行车里程、平均行车速度、急加速急减速情况。 </a:t>
            </a:r>
          </a:p>
          <a:p>
            <a:pPr>
              <a:lnSpc>
                <a:spcPct val="120000"/>
              </a:lnSpc>
            </a:pPr>
            <a:r>
              <a:rPr lang="en-US" altLang="zh-CN" sz="1800" dirty="0">
                <a:solidFill>
                  <a:schemeClr val="bg1"/>
                </a:solidFill>
                <a:latin typeface="微软雅黑" panose="020B0503020204020204" pitchFamily="34" charset="-122"/>
                <a:ea typeface="微软雅黑" panose="020B0503020204020204" pitchFamily="34" charset="-122"/>
              </a:rPr>
              <a:t>(2) </a:t>
            </a:r>
            <a:r>
              <a:rPr lang="zh-CN" altLang="en-US" sz="1800" dirty="0">
                <a:solidFill>
                  <a:schemeClr val="bg1"/>
                </a:solidFill>
                <a:latin typeface="微软雅黑" panose="020B0503020204020204" pitchFamily="34" charset="-122"/>
                <a:ea typeface="微软雅黑" panose="020B0503020204020204" pitchFamily="34" charset="-122"/>
              </a:rPr>
              <a:t>利用附件 </a:t>
            </a:r>
            <a:r>
              <a:rPr lang="en-US" altLang="zh-CN" sz="1800" dirty="0">
                <a:solidFill>
                  <a:schemeClr val="bg1"/>
                </a:solidFill>
                <a:latin typeface="微软雅黑" panose="020B0503020204020204" pitchFamily="34" charset="-122"/>
                <a:ea typeface="微软雅黑" panose="020B0503020204020204" pitchFamily="34" charset="-122"/>
              </a:rPr>
              <a:t>1 </a:t>
            </a:r>
            <a:r>
              <a:rPr lang="zh-CN" altLang="en-US" sz="1800" dirty="0">
                <a:solidFill>
                  <a:schemeClr val="bg1"/>
                </a:solidFill>
                <a:latin typeface="微软雅黑" panose="020B0503020204020204" pitchFamily="34" charset="-122"/>
                <a:ea typeface="微软雅黑" panose="020B0503020204020204" pitchFamily="34" charset="-122"/>
              </a:rPr>
              <a:t>所给数据，挖掘每辆运输车辆的不良驾驶行为，建立行车安全的评价模型，并给出评价结果。 </a:t>
            </a:r>
          </a:p>
          <a:p>
            <a:pPr>
              <a:lnSpc>
                <a:spcPct val="120000"/>
              </a:lnSpc>
            </a:pPr>
            <a:r>
              <a:rPr lang="en-US" altLang="zh-CN" sz="1800" dirty="0">
                <a:solidFill>
                  <a:schemeClr val="bg1"/>
                </a:solidFill>
                <a:latin typeface="微软雅黑" panose="020B0503020204020204" pitchFamily="34" charset="-122"/>
                <a:ea typeface="微软雅黑" panose="020B0503020204020204" pitchFamily="34" charset="-122"/>
              </a:rPr>
              <a:t>(3) </a:t>
            </a:r>
            <a:r>
              <a:rPr lang="zh-CN" altLang="en-US" sz="1800" dirty="0">
                <a:solidFill>
                  <a:schemeClr val="bg1"/>
                </a:solidFill>
                <a:latin typeface="微软雅黑" panose="020B0503020204020204" pitchFamily="34" charset="-122"/>
                <a:ea typeface="微软雅黑" panose="020B0503020204020204" pitchFamily="34" charset="-122"/>
              </a:rPr>
              <a:t>综合考虑运输车辆的安全、效率和节能，并结合自然气象条件与道路状况等情况， 为运输车辆管理部门建立行车安全的综合评价指标体系与综合评价模型。 </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1760538" cy="339725"/>
          </a:xfrm>
          <a:prstGeom prst="rect">
            <a:avLst/>
          </a:prstGeom>
          <a:noFill/>
        </p:spPr>
        <p:txBody>
          <a:bodyPr>
            <a:spAutoFit/>
          </a:bodyPr>
          <a:lstStyle/>
          <a:p>
            <a:pPr marR="0" defTabSz="685800" rtl="0" fontAlgn="auto">
              <a:spcBef>
                <a:spcPts val="0"/>
              </a:spcBef>
              <a:spcAft>
                <a:spcPts val="0"/>
              </a:spcAft>
              <a:buClrTx/>
              <a:buSzTx/>
              <a:buFontTx/>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mn-cs"/>
              </a:rPr>
              <a:t>寻找问题类型</a:t>
            </a:r>
            <a:endPar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grpSp>
        <p:nvGrpSpPr>
          <p:cNvPr id="4" name="组合 3"/>
          <p:cNvGrpSpPr/>
          <p:nvPr/>
        </p:nvGrpSpPr>
        <p:grpSpPr>
          <a:xfrm>
            <a:off x="1036637" y="595901"/>
            <a:ext cx="3966877" cy="3920537"/>
            <a:chOff x="839089" y="1015825"/>
            <a:chExt cx="4688114" cy="4877531"/>
          </a:xfrm>
        </p:grpSpPr>
        <p:grpSp>
          <p:nvGrpSpPr>
            <p:cNvPr id="40964" name="组合 4"/>
            <p:cNvGrpSpPr/>
            <p:nvPr/>
          </p:nvGrpSpPr>
          <p:grpSpPr>
            <a:xfrm rot="-297887">
              <a:off x="2313380" y="1015825"/>
              <a:ext cx="1482151" cy="1487649"/>
              <a:chOff x="3130077" y="1143064"/>
              <a:chExt cx="1735225" cy="1741663"/>
            </a:xfrm>
          </p:grpSpPr>
          <p:cxnSp>
            <p:nvCxnSpPr>
              <p:cNvPr id="7" name="直接连接符 6"/>
              <p:cNvCxnSpPr>
                <a:endCxn id="40967" idx="3"/>
              </p:cNvCxnSpPr>
              <p:nvPr/>
            </p:nvCxnSpPr>
            <p:spPr>
              <a:xfrm rot="297887" flipV="1">
                <a:off x="3130693" y="2229711"/>
                <a:ext cx="810282" cy="56979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40967" idx="5"/>
                <a:endCxn id="40967" idx="3"/>
              </p:cNvCxnSpPr>
              <p:nvPr/>
            </p:nvCxnSpPr>
            <p:spPr>
              <a:xfrm rot="297887">
                <a:off x="4141490" y="2296350"/>
                <a:ext cx="723553" cy="582184"/>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40967" name="椭圆 8"/>
              <p:cNvSpPr/>
              <p:nvPr/>
            </p:nvSpPr>
            <p:spPr>
              <a:xfrm>
                <a:off x="3920179" y="1143064"/>
                <a:ext cx="290506" cy="1317397"/>
              </a:xfrm>
              <a:prstGeom prst="ellipse">
                <a:avLst/>
              </a:prstGeom>
              <a:noFill/>
              <a:ln w="12700" cap="flat" cmpd="sng">
                <a:solidFill>
                  <a:schemeClr val="bg1"/>
                </a:solidFill>
                <a:prstDash val="solid"/>
                <a:round/>
                <a:headEnd type="none" w="med" len="med"/>
                <a:tailEnd type="none" w="med" len="med"/>
              </a:ln>
            </p:spPr>
            <p:txBody>
              <a:bodyPr anchor="ctr">
                <a:spAutoFit/>
              </a:bodyPr>
              <a:lstStyle/>
              <a:p>
                <a:pPr algn="ctr"/>
                <a:endParaRPr lang="zh-CN" altLang="en-US" sz="3300" dirty="0">
                  <a:solidFill>
                    <a:schemeClr val="bg1"/>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839089" y="2463214"/>
              <a:ext cx="4688114" cy="3430142"/>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p:cNvSpPr/>
          <p:nvPr/>
        </p:nvSpPr>
        <p:spPr>
          <a:xfrm>
            <a:off x="1224649" y="1797648"/>
            <a:ext cx="3401977" cy="1462836"/>
          </a:xfrm>
          <a:prstGeom prst="rect">
            <a:avLst/>
          </a:prstGeom>
          <a:noFill/>
          <a:ln w="9525">
            <a:noFill/>
          </a:ln>
        </p:spPr>
        <p:txBody>
          <a:bodyPr wrap="square" lIns="68580" tIns="34290" rIns="68580" bIns="34290" anchor="t">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通过关键字查找相关文献，确定相关研究方向，确定问题类型。</a:t>
            </a:r>
          </a:p>
        </p:txBody>
      </p:sp>
      <p:sp>
        <p:nvSpPr>
          <p:cNvPr id="11" name="矩形 10"/>
          <p:cNvSpPr/>
          <p:nvPr/>
        </p:nvSpPr>
        <p:spPr>
          <a:xfrm>
            <a:off x="1243911" y="3400507"/>
            <a:ext cx="3667136" cy="982705"/>
          </a:xfrm>
          <a:prstGeom prst="rect">
            <a:avLst/>
          </a:prstGeom>
          <a:noFill/>
          <a:ln w="9525">
            <a:noFill/>
          </a:ln>
        </p:spPr>
        <p:txBody>
          <a:bodyPr wrap="square" lIns="68580" tIns="34290" rIns="68580" bIns="34290" anchor="t">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研究领域：城市计算</a:t>
            </a:r>
          </a:p>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问题类型：轨迹数据挖掘</a:t>
            </a:r>
          </a:p>
        </p:txBody>
      </p:sp>
      <p:grpSp>
        <p:nvGrpSpPr>
          <p:cNvPr id="12" name="组合 11"/>
          <p:cNvGrpSpPr/>
          <p:nvPr/>
        </p:nvGrpSpPr>
        <p:grpSpPr>
          <a:xfrm>
            <a:off x="3057025" y="1140568"/>
            <a:ext cx="4828088" cy="2726582"/>
            <a:chOff x="3535757" y="1365439"/>
            <a:chExt cx="6434153" cy="3635057"/>
          </a:xfrm>
        </p:grpSpPr>
        <p:grpSp>
          <p:nvGrpSpPr>
            <p:cNvPr id="40972" name="组合 12"/>
            <p:cNvGrpSpPr/>
            <p:nvPr/>
          </p:nvGrpSpPr>
          <p:grpSpPr>
            <a:xfrm rot="-297887">
              <a:off x="3535757" y="1365439"/>
              <a:ext cx="5235127" cy="1296858"/>
              <a:chOff x="-2602393" y="996074"/>
              <a:chExt cx="7496738" cy="1857110"/>
            </a:xfrm>
          </p:grpSpPr>
          <p:cxnSp>
            <p:nvCxnSpPr>
              <p:cNvPr id="15" name="直接连接符 14"/>
              <p:cNvCxnSpPr>
                <a:stCxn id="40967" idx="5"/>
                <a:endCxn id="40975" idx="3"/>
              </p:cNvCxnSpPr>
              <p:nvPr/>
            </p:nvCxnSpPr>
            <p:spPr>
              <a:xfrm rot="297887">
                <a:off x="-2602393" y="1369236"/>
                <a:ext cx="6608547" cy="717503"/>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16" name="直接连接符 15"/>
              <p:cNvCxnSpPr>
                <a:stCxn id="40975" idx="5"/>
                <a:endCxn id="40975" idx="3"/>
              </p:cNvCxnSpPr>
              <p:nvPr/>
            </p:nvCxnSpPr>
            <p:spPr>
              <a:xfrm rot="297887">
                <a:off x="4146052" y="2392508"/>
                <a:ext cx="748293" cy="460676"/>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40975" name="椭圆 16"/>
              <p:cNvSpPr/>
              <p:nvPr/>
            </p:nvSpPr>
            <p:spPr>
              <a:xfrm>
                <a:off x="3920179" y="996074"/>
                <a:ext cx="290507" cy="1611380"/>
              </a:xfrm>
              <a:prstGeom prst="ellipse">
                <a:avLst/>
              </a:prstGeom>
              <a:noFill/>
              <a:ln w="12700" cap="flat" cmpd="sng">
                <a:solidFill>
                  <a:schemeClr val="bg1"/>
                </a:solidFill>
                <a:prstDash val="solid"/>
                <a:round/>
                <a:headEnd type="none" w="med" len="med"/>
                <a:tailEnd type="none" w="med" len="med"/>
              </a:ln>
            </p:spPr>
            <p:txBody>
              <a:bodyPr anchor="ctr">
                <a:spAutoFit/>
              </a:bodyPr>
              <a:lstStyle/>
              <a:p>
                <a:pPr algn="ctr"/>
                <a:endParaRPr lang="zh-CN" altLang="en-US" sz="3300"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6502470" y="2464998"/>
              <a:ext cx="3467440" cy="2535498"/>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8" name="矩形 17"/>
          <p:cNvSpPr/>
          <p:nvPr/>
        </p:nvSpPr>
        <p:spPr>
          <a:xfrm>
            <a:off x="5434013" y="2235200"/>
            <a:ext cx="2300287" cy="1708288"/>
          </a:xfrm>
          <a:prstGeom prst="rect">
            <a:avLst/>
          </a:prstGeom>
          <a:noFill/>
          <a:ln w="9525">
            <a:noFill/>
          </a:ln>
        </p:spPr>
        <p:txBody>
          <a:bodyPr lIns="68580" tIns="34290" rIns="68580" bIns="34290" anchor="t">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进一步定位问题：</a:t>
            </a:r>
            <a:endParaRPr lang="en-US" altLang="zh-CN" sz="24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轨迹纠偏</a:t>
            </a:r>
            <a:endParaRPr lang="en-US" altLang="zh-CN" sz="24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轨迹分段</a:t>
            </a:r>
            <a:endParaRPr lang="en-US" altLang="zh-CN" sz="24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1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3153970" cy="461665"/>
          </a:xfrm>
          <a:prstGeom prst="rect">
            <a:avLst/>
          </a:prstGeom>
          <a:noFill/>
        </p:spPr>
        <p:txBody>
          <a:bodyPr wrap="square">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查找相关解决方案</a:t>
            </a:r>
          </a:p>
        </p:txBody>
      </p:sp>
      <p:sp>
        <p:nvSpPr>
          <p:cNvPr id="10" name="矩形 9"/>
          <p:cNvSpPr/>
          <p:nvPr/>
        </p:nvSpPr>
        <p:spPr>
          <a:xfrm>
            <a:off x="411163" y="1123665"/>
            <a:ext cx="7177203" cy="1942968"/>
          </a:xfrm>
          <a:prstGeom prst="rect">
            <a:avLst/>
          </a:prstGeom>
          <a:noFill/>
          <a:ln w="9525">
            <a:noFill/>
          </a:ln>
        </p:spPr>
        <p:txBody>
          <a:bodyPr wrap="square" lIns="68580" tIns="34290" rIns="68580" bIns="34290" anchor="t">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通过关键字查找相关文献，确定相关研究方向，确定问题类型。对每一个问题，查找是否已经有解决方案。如有</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加入实施方法名单；如没有，开启头脑风暴，自定义方法（即使是最简单的方法也可以）。</a:t>
            </a:r>
          </a:p>
        </p:txBody>
      </p:sp>
    </p:spTree>
    <p:extLst>
      <p:ext uri="{BB962C8B-B14F-4D97-AF65-F5344CB8AC3E}">
        <p14:creationId xmlns:p14="http://schemas.microsoft.com/office/powerpoint/2010/main" val="1395480484"/>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11162" y="365125"/>
            <a:ext cx="3616307" cy="461665"/>
          </a:xfrm>
          <a:prstGeom prst="rect">
            <a:avLst/>
          </a:prstGeom>
          <a:noFill/>
        </p:spPr>
        <p:txBody>
          <a:bodyPr wrap="square">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查找相关解决方案</a:t>
            </a:r>
          </a:p>
        </p:txBody>
      </p:sp>
      <p:sp>
        <p:nvSpPr>
          <p:cNvPr id="18" name="矩形 17"/>
          <p:cNvSpPr/>
          <p:nvPr/>
        </p:nvSpPr>
        <p:spPr>
          <a:xfrm>
            <a:off x="477044" y="1203555"/>
            <a:ext cx="7362138" cy="2903231"/>
          </a:xfrm>
          <a:prstGeom prst="rect">
            <a:avLst/>
          </a:prstGeom>
          <a:noFill/>
          <a:ln w="9525">
            <a:noFill/>
          </a:ln>
        </p:spPr>
        <p:txBody>
          <a:bodyPr wrap="square" lIns="68580" tIns="34290" rIns="68580" bIns="34290" anchor="t">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解决方案：</a:t>
            </a:r>
            <a:endParaRPr lang="en-US" altLang="zh-CN" sz="24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chemeClr val="bg1"/>
                </a:solidFill>
                <a:latin typeface="微软雅黑" panose="020B0503020204020204" pitchFamily="34" charset="-122"/>
                <a:ea typeface="微软雅黑" panose="020B0503020204020204" pitchFamily="34" charset="-122"/>
              </a:rPr>
              <a:t>1. </a:t>
            </a:r>
            <a:r>
              <a:rPr lang="zh-CN" altLang="en-US" sz="2400" dirty="0">
                <a:solidFill>
                  <a:schemeClr val="bg1"/>
                </a:solidFill>
                <a:latin typeface="微软雅黑" panose="020B0503020204020204" pitchFamily="34" charset="-122"/>
                <a:ea typeface="微软雅黑" panose="020B0503020204020204" pitchFamily="34" charset="-122"/>
              </a:rPr>
              <a:t>轨迹分段</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聚类算法</a:t>
            </a:r>
          </a:p>
          <a:p>
            <a:pPr>
              <a:lnSpc>
                <a:spcPct val="130000"/>
              </a:lnSpc>
            </a:pPr>
            <a:r>
              <a:rPr lang="en-US" altLang="zh-CN" sz="2400" dirty="0">
                <a:solidFill>
                  <a:schemeClr val="bg1"/>
                </a:solidFill>
                <a:latin typeface="微软雅黑" panose="020B0503020204020204" pitchFamily="34" charset="-122"/>
                <a:ea typeface="微软雅黑" panose="020B0503020204020204" pitchFamily="34" charset="-122"/>
              </a:rPr>
              <a:t>2. </a:t>
            </a:r>
            <a:r>
              <a:rPr lang="zh-CN" altLang="en-US" sz="2400" dirty="0">
                <a:solidFill>
                  <a:schemeClr val="bg1"/>
                </a:solidFill>
                <a:latin typeface="微软雅黑" panose="020B0503020204020204" pitchFamily="34" charset="-122"/>
                <a:ea typeface="微软雅黑" panose="020B0503020204020204" pitchFamily="34" charset="-122"/>
              </a:rPr>
              <a:t>地图可视化</a:t>
            </a:r>
            <a:r>
              <a:rPr lang="en-US" altLang="zh-CN" sz="2400" dirty="0">
                <a:solidFill>
                  <a:schemeClr val="bg1"/>
                </a:solidFill>
                <a:latin typeface="微软雅黑" panose="020B0503020204020204" pitchFamily="34" charset="-122"/>
                <a:ea typeface="微软雅黑" panose="020B0503020204020204" pitchFamily="34" charset="-122"/>
              </a:rPr>
              <a:t>-google </a:t>
            </a:r>
            <a:r>
              <a:rPr lang="en-US" altLang="zh-CN" sz="2400" dirty="0" err="1">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可视化</a:t>
            </a:r>
          </a:p>
          <a:p>
            <a:pPr>
              <a:lnSpc>
                <a:spcPct val="130000"/>
              </a:lnSpc>
            </a:pPr>
            <a:r>
              <a:rPr lang="en-US" altLang="zh-CN" sz="2400" dirty="0">
                <a:solidFill>
                  <a:schemeClr val="bg1"/>
                </a:solidFill>
                <a:latin typeface="微软雅黑" panose="020B0503020204020204" pitchFamily="34" charset="-122"/>
                <a:ea typeface="微软雅黑" panose="020B0503020204020204" pitchFamily="34" charset="-122"/>
              </a:rPr>
              <a:t>3. </a:t>
            </a:r>
            <a:r>
              <a:rPr lang="zh-CN" altLang="en-US" sz="2400" dirty="0">
                <a:solidFill>
                  <a:schemeClr val="bg1"/>
                </a:solidFill>
                <a:latin typeface="微软雅黑" panose="020B0503020204020204" pitchFamily="34" charset="-122"/>
                <a:ea typeface="微软雅黑" panose="020B0503020204020204" pitchFamily="34" charset="-122"/>
              </a:rPr>
              <a:t>自定义安全等级</a:t>
            </a:r>
          </a:p>
          <a:p>
            <a:pPr>
              <a:lnSpc>
                <a:spcPct val="130000"/>
              </a:lnSpc>
            </a:pPr>
            <a:r>
              <a:rPr lang="en-US" altLang="zh-CN" sz="2400" dirty="0">
                <a:solidFill>
                  <a:schemeClr val="bg1"/>
                </a:solidFill>
                <a:latin typeface="微软雅黑" panose="020B0503020204020204" pitchFamily="34" charset="-122"/>
                <a:ea typeface="微软雅黑" panose="020B0503020204020204" pitchFamily="34" charset="-122"/>
              </a:rPr>
              <a:t>4. </a:t>
            </a:r>
            <a:r>
              <a:rPr lang="zh-CN" altLang="en-US" sz="2400" dirty="0">
                <a:solidFill>
                  <a:schemeClr val="bg1"/>
                </a:solidFill>
                <a:latin typeface="微软雅黑" panose="020B0503020204020204" pitchFamily="34" charset="-122"/>
                <a:ea typeface="微软雅黑" panose="020B0503020204020204" pitchFamily="34" charset="-122"/>
              </a:rPr>
              <a:t>天气数据</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数据增强</a:t>
            </a:r>
          </a:p>
          <a:p>
            <a:pPr>
              <a:lnSpc>
                <a:spcPct val="130000"/>
              </a:lnSpc>
            </a:pPr>
            <a:r>
              <a:rPr lang="en-US" altLang="zh-CN" sz="2400" dirty="0">
                <a:solidFill>
                  <a:schemeClr val="bg1"/>
                </a:solidFill>
                <a:latin typeface="微软雅黑" panose="020B0503020204020204" pitchFamily="34" charset="-122"/>
                <a:ea typeface="微软雅黑" panose="020B0503020204020204" pitchFamily="34" charset="-122"/>
              </a:rPr>
              <a:t>5. </a:t>
            </a:r>
            <a:r>
              <a:rPr lang="zh-CN" altLang="en-US" sz="2400" dirty="0">
                <a:solidFill>
                  <a:schemeClr val="bg1"/>
                </a:solidFill>
                <a:latin typeface="微软雅黑" panose="020B0503020204020204" pitchFamily="34" charset="-122"/>
                <a:ea typeface="微软雅黑" panose="020B0503020204020204" pitchFamily="34" charset="-122"/>
              </a:rPr>
              <a:t>建立模型</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分类模型</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1310980"/>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82575" y="1746250"/>
            <a:ext cx="2765425" cy="963613"/>
            <a:chOff x="219753" y="1976522"/>
            <a:chExt cx="2765362" cy="964005"/>
          </a:xfrm>
        </p:grpSpPr>
        <p:sp>
          <p:nvSpPr>
            <p:cNvPr id="14338" name="文本框 38"/>
            <p:cNvSpPr txBox="1"/>
            <p:nvPr/>
          </p:nvSpPr>
          <p:spPr>
            <a:xfrm>
              <a:off x="219753" y="2417307"/>
              <a:ext cx="2741158" cy="523220"/>
            </a:xfrm>
            <a:prstGeom prst="rect">
              <a:avLst/>
            </a:prstGeom>
            <a:noFill/>
            <a:ln w="9525">
              <a:noFill/>
            </a:ln>
          </p:spPr>
          <p:txBody>
            <a:bodyPr anchor="t">
              <a:spAutoFit/>
            </a:bodyPr>
            <a:lstStyle/>
            <a:p>
              <a:pPr algn="r"/>
              <a:r>
                <a:rPr lang="en-US" altLang="zh-CN" sz="2800" dirty="0">
                  <a:solidFill>
                    <a:schemeClr val="bg1"/>
                  </a:solidFill>
                  <a:latin typeface="微软雅黑" panose="020B0503020204020204" pitchFamily="34" charset="-122"/>
                  <a:ea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339" name="文本框 11"/>
            <p:cNvSpPr txBox="1"/>
            <p:nvPr/>
          </p:nvSpPr>
          <p:spPr>
            <a:xfrm>
              <a:off x="1979712" y="1976522"/>
              <a:ext cx="1005403" cy="584775"/>
            </a:xfrm>
            <a:prstGeom prst="rect">
              <a:avLst/>
            </a:prstGeom>
            <a:noFill/>
            <a:ln w="9525">
              <a:noFill/>
            </a:ln>
          </p:spPr>
          <p:txBody>
            <a:bodyPr wrap="none" anchor="t">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目录</a:t>
              </a:r>
            </a:p>
          </p:txBody>
        </p:sp>
      </p:grpSp>
      <p:grpSp>
        <p:nvGrpSpPr>
          <p:cNvPr id="72" name="组合 71"/>
          <p:cNvGrpSpPr/>
          <p:nvPr/>
        </p:nvGrpSpPr>
        <p:grpSpPr>
          <a:xfrm>
            <a:off x="3578225" y="1817688"/>
            <a:ext cx="466725" cy="523875"/>
            <a:chOff x="3516783" y="2047768"/>
            <a:chExt cx="466304" cy="523220"/>
          </a:xfrm>
        </p:grpSpPr>
        <p:sp>
          <p:nvSpPr>
            <p:cNvPr id="14342" name="文本框 16"/>
            <p:cNvSpPr txBox="1"/>
            <p:nvPr/>
          </p:nvSpPr>
          <p:spPr>
            <a:xfrm>
              <a:off x="3516783" y="2047768"/>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638925" y="1916113"/>
            <a:ext cx="1569660" cy="369332"/>
          </a:xfrm>
          <a:prstGeom prst="rect">
            <a:avLst/>
          </a:prstGeom>
          <a:noFill/>
          <a:ln w="9525">
            <a:noFill/>
          </a:ln>
        </p:spPr>
        <p:txBody>
          <a:bodyPr wrap="none" anchor="t">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如何学习编程</a:t>
            </a:r>
          </a:p>
        </p:txBody>
      </p:sp>
      <p:grpSp>
        <p:nvGrpSpPr>
          <p:cNvPr id="76" name="组合 75"/>
          <p:cNvGrpSpPr/>
          <p:nvPr/>
        </p:nvGrpSpPr>
        <p:grpSpPr>
          <a:xfrm>
            <a:off x="6135688" y="1827213"/>
            <a:ext cx="496887" cy="523875"/>
            <a:chOff x="6073087" y="2057986"/>
            <a:chExt cx="497639" cy="523220"/>
          </a:xfrm>
        </p:grpSpPr>
        <p:sp>
          <p:nvSpPr>
            <p:cNvPr id="14346" name="文本框 20"/>
            <p:cNvSpPr txBox="1"/>
            <p:nvPr/>
          </p:nvSpPr>
          <p:spPr>
            <a:xfrm>
              <a:off x="6073087" y="2057986"/>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4052888" y="2470150"/>
            <a:ext cx="1800493" cy="369332"/>
          </a:xfrm>
          <a:prstGeom prst="rect">
            <a:avLst/>
          </a:prstGeom>
          <a:noFill/>
          <a:ln w="9525">
            <a:noFill/>
          </a:ln>
        </p:spPr>
        <p:txBody>
          <a:bodyPr wrap="none" anchor="t">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数学建模的方法</a:t>
            </a:r>
          </a:p>
        </p:txBody>
      </p:sp>
      <p:grpSp>
        <p:nvGrpSpPr>
          <p:cNvPr id="80" name="组合 79"/>
          <p:cNvGrpSpPr/>
          <p:nvPr/>
        </p:nvGrpSpPr>
        <p:grpSpPr>
          <a:xfrm>
            <a:off x="3578225" y="2397125"/>
            <a:ext cx="466725" cy="523875"/>
            <a:chOff x="3516783" y="2627150"/>
            <a:chExt cx="466304" cy="523220"/>
          </a:xfrm>
        </p:grpSpPr>
        <p:sp>
          <p:nvSpPr>
            <p:cNvPr id="14350" name="文本框 23"/>
            <p:cNvSpPr txBox="1"/>
            <p:nvPr/>
          </p:nvSpPr>
          <p:spPr>
            <a:xfrm>
              <a:off x="3516783" y="2627150"/>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638925" y="2493963"/>
            <a:ext cx="1338828" cy="369332"/>
          </a:xfrm>
          <a:prstGeom prst="rect">
            <a:avLst/>
          </a:prstGeom>
          <a:noFill/>
          <a:ln w="9525">
            <a:noFill/>
          </a:ln>
        </p:spPr>
        <p:txBody>
          <a:bodyPr wrap="none" anchor="t">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软件的推荐</a:t>
            </a:r>
          </a:p>
        </p:txBody>
      </p:sp>
      <p:grpSp>
        <p:nvGrpSpPr>
          <p:cNvPr id="84" name="组合 83"/>
          <p:cNvGrpSpPr/>
          <p:nvPr/>
        </p:nvGrpSpPr>
        <p:grpSpPr>
          <a:xfrm>
            <a:off x="6135688" y="2406650"/>
            <a:ext cx="496887" cy="523875"/>
            <a:chOff x="6073087" y="2637368"/>
            <a:chExt cx="497639" cy="523220"/>
          </a:xfrm>
        </p:grpSpPr>
        <p:sp>
          <p:nvSpPr>
            <p:cNvPr id="14354" name="文本框 26"/>
            <p:cNvSpPr txBox="1"/>
            <p:nvPr/>
          </p:nvSpPr>
          <p:spPr>
            <a:xfrm>
              <a:off x="6073087" y="2637368"/>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4052888" y="3043238"/>
            <a:ext cx="2031325" cy="369332"/>
          </a:xfrm>
          <a:prstGeom prst="rect">
            <a:avLst/>
          </a:prstGeom>
          <a:noFill/>
          <a:ln w="9525">
            <a:noFill/>
          </a:ln>
        </p:spPr>
        <p:txBody>
          <a:bodyPr wrap="none" anchor="t">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数学建模实例分析</a:t>
            </a:r>
          </a:p>
        </p:txBody>
      </p:sp>
      <p:grpSp>
        <p:nvGrpSpPr>
          <p:cNvPr id="88" name="组合 87"/>
          <p:cNvGrpSpPr/>
          <p:nvPr/>
        </p:nvGrpSpPr>
        <p:grpSpPr>
          <a:xfrm>
            <a:off x="3578225" y="2970213"/>
            <a:ext cx="466725" cy="523875"/>
            <a:chOff x="3516783" y="3200893"/>
            <a:chExt cx="466304" cy="523220"/>
          </a:xfrm>
        </p:grpSpPr>
        <p:sp>
          <p:nvSpPr>
            <p:cNvPr id="14358" name="文本框 29"/>
            <p:cNvSpPr txBox="1"/>
            <p:nvPr/>
          </p:nvSpPr>
          <p:spPr>
            <a:xfrm>
              <a:off x="3516783" y="3200893"/>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638925" y="3068638"/>
            <a:ext cx="1338828" cy="369332"/>
          </a:xfrm>
          <a:prstGeom prst="rect">
            <a:avLst/>
          </a:prstGeom>
          <a:noFill/>
          <a:ln w="9525">
            <a:noFill/>
          </a:ln>
        </p:spPr>
        <p:txBody>
          <a:bodyPr wrap="none" anchor="t">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建模的感悟</a:t>
            </a:r>
          </a:p>
        </p:txBody>
      </p:sp>
      <p:grpSp>
        <p:nvGrpSpPr>
          <p:cNvPr id="92" name="组合 91"/>
          <p:cNvGrpSpPr/>
          <p:nvPr/>
        </p:nvGrpSpPr>
        <p:grpSpPr>
          <a:xfrm>
            <a:off x="6135688" y="2981325"/>
            <a:ext cx="496887" cy="522288"/>
            <a:chOff x="6073087" y="3211111"/>
            <a:chExt cx="497639" cy="523220"/>
          </a:xfrm>
        </p:grpSpPr>
        <p:sp>
          <p:nvSpPr>
            <p:cNvPr id="14362" name="文本框 32"/>
            <p:cNvSpPr txBox="1"/>
            <p:nvPr/>
          </p:nvSpPr>
          <p:spPr>
            <a:xfrm>
              <a:off x="6073087" y="3211111"/>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框 21">
            <a:extLst>
              <a:ext uri="{FF2B5EF4-FFF2-40B4-BE49-F238E27FC236}">
                <a16:creationId xmlns:a16="http://schemas.microsoft.com/office/drawing/2014/main" id="{5C38B23D-CB25-4296-8280-D9714CCF220E}"/>
              </a:ext>
            </a:extLst>
          </p:cNvPr>
          <p:cNvSpPr txBox="1"/>
          <p:nvPr/>
        </p:nvSpPr>
        <p:spPr>
          <a:xfrm>
            <a:off x="4006458" y="1916112"/>
            <a:ext cx="2031325" cy="369332"/>
          </a:xfrm>
          <a:prstGeom prst="rect">
            <a:avLst/>
          </a:prstGeom>
          <a:noFill/>
          <a:ln w="9525">
            <a:noFill/>
          </a:ln>
        </p:spPr>
        <p:txBody>
          <a:bodyPr wrap="none" anchor="t">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常见数学建模题型</a:t>
            </a:r>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7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900" y="-2100"/>
                                    </p:animMotion>
                                  </p:childTnLst>
                                </p:cTn>
                              </p:par>
                              <p:par>
                                <p:cTn id="20" presetID="10" presetClass="entr" presetSubtype="0" fill="hold" nodeType="withEffect">
                                  <p:stCondLst>
                                    <p:cond delay="25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1000"/>
                                        <p:tgtEl>
                                          <p:spTgt spid="80"/>
                                        </p:tgtEl>
                                      </p:cBhvr>
                                    </p:animEffect>
                                  </p:childTnLst>
                                </p:cTn>
                              </p:par>
                              <p:par>
                                <p:cTn id="23" presetID="56" presetClass="path" presetSubtype="0" accel="50000" decel="50000" fill="hold" nodeType="withEffect">
                                  <p:stCondLst>
                                    <p:cond delay="250"/>
                                  </p:stCondLst>
                                  <p:childTnLst>
                                    <p:animMotion origin="layout" path="M -0.03733 0.04104 L 2.22222E-6 4.69136E-6 " pathEditMode="relative" rAng="0" ptsTypes="AA">
                                      <p:cBhvr>
                                        <p:cTn id="24" dur="700" fill="hold"/>
                                        <p:tgtEl>
                                          <p:spTgt spid="80"/>
                                        </p:tgtEl>
                                        <p:attrNameLst>
                                          <p:attrName>ppt_x</p:attrName>
                                          <p:attrName>ppt_y</p:attrName>
                                        </p:attrNameLst>
                                      </p:cBhvr>
                                      <p:rCtr x="1900" y="-2100"/>
                                    </p:animMotion>
                                  </p:childTnLst>
                                </p:cTn>
                              </p:par>
                              <p:par>
                                <p:cTn id="25" presetID="22" presetClass="entr" presetSubtype="8" fill="hold" grpId="0" nodeType="withEffect">
                                  <p:stCondLst>
                                    <p:cond delay="500"/>
                                  </p:stCondLst>
                                  <p:childTnLst>
                                    <p:set>
                                      <p:cBhvr>
                                        <p:cTn id="26" dur="1" fill="hold">
                                          <p:stCondLst>
                                            <p:cond delay="0"/>
                                          </p:stCondLst>
                                        </p:cTn>
                                        <p:tgtEl>
                                          <p:spTgt spid="79"/>
                                        </p:tgtEl>
                                        <p:attrNameLst>
                                          <p:attrName>style.visibility</p:attrName>
                                        </p:attrNameLst>
                                      </p:cBhvr>
                                      <p:to>
                                        <p:strVal val="visible"/>
                                      </p:to>
                                    </p:set>
                                    <p:animEffect transition="in" filter="wipe(left)">
                                      <p:cBhvr>
                                        <p:cTn id="27" dur="500"/>
                                        <p:tgtEl>
                                          <p:spTgt spid="79"/>
                                        </p:tgtEl>
                                      </p:cBhvr>
                                    </p:animEffect>
                                  </p:childTnLst>
                                </p:cTn>
                              </p:par>
                              <p:par>
                                <p:cTn id="28" presetID="10" presetClass="entr" presetSubtype="0" fill="hold" nodeType="withEffect">
                                  <p:stCondLst>
                                    <p:cond delay="500"/>
                                  </p:stCondLst>
                                  <p:childTnLst>
                                    <p:set>
                                      <p:cBhvr>
                                        <p:cTn id="29" dur="1" fill="hold">
                                          <p:stCondLst>
                                            <p:cond delay="0"/>
                                          </p:stCondLst>
                                        </p:cTn>
                                        <p:tgtEl>
                                          <p:spTgt spid="88"/>
                                        </p:tgtEl>
                                        <p:attrNameLst>
                                          <p:attrName>style.visibility</p:attrName>
                                        </p:attrNameLst>
                                      </p:cBhvr>
                                      <p:to>
                                        <p:strVal val="visible"/>
                                      </p:to>
                                    </p:set>
                                    <p:animEffect transition="in" filter="fade">
                                      <p:cBhvr>
                                        <p:cTn id="30" dur="1000"/>
                                        <p:tgtEl>
                                          <p:spTgt spid="88"/>
                                        </p:tgtEl>
                                      </p:cBhvr>
                                    </p:animEffect>
                                  </p:childTnLst>
                                </p:cTn>
                              </p:par>
                              <p:par>
                                <p:cTn id="31" presetID="56" presetClass="path" presetSubtype="0" accel="50000" decel="50000" fill="hold" nodeType="withEffect">
                                  <p:stCondLst>
                                    <p:cond delay="500"/>
                                  </p:stCondLst>
                                  <p:childTnLst>
                                    <p:animMotion origin="layout" path="M -0.03733 0.04104 L 2.22222E-6 4.93827E-6 " pathEditMode="relative" rAng="0" ptsTypes="AA">
                                      <p:cBhvr>
                                        <p:cTn id="32" dur="700" fill="hold"/>
                                        <p:tgtEl>
                                          <p:spTgt spid="88"/>
                                        </p:tgtEl>
                                        <p:attrNameLst>
                                          <p:attrName>ppt_x</p:attrName>
                                          <p:attrName>ppt_y</p:attrName>
                                        </p:attrNameLst>
                                      </p:cBhvr>
                                      <p:rCtr x="1900" y="-2100"/>
                                    </p:animMotion>
                                  </p:childTnLst>
                                </p:cTn>
                              </p:par>
                              <p:par>
                                <p:cTn id="33" presetID="22" presetClass="entr" presetSubtype="8" fill="hold" grpId="0" nodeType="withEffect">
                                  <p:stCondLst>
                                    <p:cond delay="750"/>
                                  </p:stCondLst>
                                  <p:childTnLst>
                                    <p:set>
                                      <p:cBhvr>
                                        <p:cTn id="34" dur="1" fill="hold">
                                          <p:stCondLst>
                                            <p:cond delay="0"/>
                                          </p:stCondLst>
                                        </p:cTn>
                                        <p:tgtEl>
                                          <p:spTgt spid="87"/>
                                        </p:tgtEl>
                                        <p:attrNameLst>
                                          <p:attrName>style.visibility</p:attrName>
                                        </p:attrNameLst>
                                      </p:cBhvr>
                                      <p:to>
                                        <p:strVal val="visible"/>
                                      </p:to>
                                    </p:set>
                                    <p:animEffect transition="in" filter="wipe(left)">
                                      <p:cBhvr>
                                        <p:cTn id="35" dur="500"/>
                                        <p:tgtEl>
                                          <p:spTgt spid="87"/>
                                        </p:tgtEl>
                                      </p:cBhvr>
                                    </p:animEffect>
                                  </p:childTnLst>
                                </p:cTn>
                              </p:par>
                              <p:par>
                                <p:cTn id="36" presetID="10" presetClass="entr" presetSubtype="0" fill="hold" nodeType="withEffect">
                                  <p:stCondLst>
                                    <p:cond delay="100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1000"/>
                                        <p:tgtEl>
                                          <p:spTgt spid="76"/>
                                        </p:tgtEl>
                                      </p:cBhvr>
                                    </p:animEffect>
                                  </p:childTnLst>
                                </p:cTn>
                              </p:par>
                              <p:par>
                                <p:cTn id="39" presetID="56" presetClass="path" presetSubtype="0" accel="50000" decel="50000" fill="hold" nodeType="withEffect">
                                  <p:stCondLst>
                                    <p:cond delay="1000"/>
                                  </p:stCondLst>
                                  <p:childTnLst>
                                    <p:animMotion origin="layout" path="M -0.03733 0.04136 L 2.22222E-6 -2.83951E-6 " pathEditMode="relative" rAng="0" ptsTypes="AA">
                                      <p:cBhvr>
                                        <p:cTn id="40" dur="700" fill="hold"/>
                                        <p:tgtEl>
                                          <p:spTgt spid="76"/>
                                        </p:tgtEl>
                                        <p:attrNameLst>
                                          <p:attrName>ppt_x</p:attrName>
                                          <p:attrName>ppt_y</p:attrName>
                                        </p:attrNameLst>
                                      </p:cBhvr>
                                      <p:rCtr x="1900" y="-2100"/>
                                    </p:animMotion>
                                  </p:childTnLst>
                                </p:cTn>
                              </p:par>
                              <p:par>
                                <p:cTn id="41" presetID="22" presetClass="entr" presetSubtype="8" fill="hold" grpId="0" nodeType="withEffect">
                                  <p:stCondLst>
                                    <p:cond delay="125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10" presetClass="entr" presetSubtype="0" fill="hold" nodeType="withEffect">
                                  <p:stCondLst>
                                    <p:cond delay="1250"/>
                                  </p:stCondLst>
                                  <p:childTnLst>
                                    <p:set>
                                      <p:cBhvr>
                                        <p:cTn id="45" dur="1" fill="hold">
                                          <p:stCondLst>
                                            <p:cond delay="0"/>
                                          </p:stCondLst>
                                        </p:cTn>
                                        <p:tgtEl>
                                          <p:spTgt spid="84"/>
                                        </p:tgtEl>
                                        <p:attrNameLst>
                                          <p:attrName>style.visibility</p:attrName>
                                        </p:attrNameLst>
                                      </p:cBhvr>
                                      <p:to>
                                        <p:strVal val="visible"/>
                                      </p:to>
                                    </p:set>
                                    <p:animEffect transition="in" filter="fade">
                                      <p:cBhvr>
                                        <p:cTn id="46" dur="1000"/>
                                        <p:tgtEl>
                                          <p:spTgt spid="84"/>
                                        </p:tgtEl>
                                      </p:cBhvr>
                                    </p:animEffect>
                                  </p:childTnLst>
                                </p:cTn>
                              </p:par>
                              <p:par>
                                <p:cTn id="47" presetID="56" presetClass="path" presetSubtype="0" accel="50000" decel="50000" fill="hold" nodeType="withEffect">
                                  <p:stCondLst>
                                    <p:cond delay="1250"/>
                                  </p:stCondLst>
                                  <p:childTnLst>
                                    <p:animMotion origin="layout" path="M -0.03733 0.04105 L 2.22222E-6 2.83951E-6 " pathEditMode="relative" rAng="0" ptsTypes="AA">
                                      <p:cBhvr>
                                        <p:cTn id="48" dur="700" fill="hold"/>
                                        <p:tgtEl>
                                          <p:spTgt spid="84"/>
                                        </p:tgtEl>
                                        <p:attrNameLst>
                                          <p:attrName>ppt_x</p:attrName>
                                          <p:attrName>ppt_y</p:attrName>
                                        </p:attrNameLst>
                                      </p:cBhvr>
                                      <p:rCtr x="1900" y="-2100"/>
                                    </p:animMotion>
                                  </p:childTnLst>
                                </p:cTn>
                              </p:par>
                              <p:par>
                                <p:cTn id="49" presetID="22" presetClass="entr" presetSubtype="8" fill="hold" grpId="0" nodeType="withEffect">
                                  <p:stCondLst>
                                    <p:cond delay="150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par>
                                <p:cTn id="52" presetID="10" presetClass="entr" presetSubtype="0" fill="hold" nodeType="withEffect">
                                  <p:stCondLst>
                                    <p:cond delay="150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1000"/>
                                        <p:tgtEl>
                                          <p:spTgt spid="92"/>
                                        </p:tgtEl>
                                      </p:cBhvr>
                                    </p:animEffect>
                                  </p:childTnLst>
                                </p:cTn>
                              </p:par>
                              <p:par>
                                <p:cTn id="55" presetID="56" presetClass="path" presetSubtype="0" accel="50000" decel="50000" fill="hold" nodeType="withEffect">
                                  <p:stCondLst>
                                    <p:cond delay="1500"/>
                                  </p:stCondLst>
                                  <p:childTnLst>
                                    <p:animMotion origin="layout" path="M -0.03733 0.04105 L 2.22222E-6 3.08642E-6 " pathEditMode="relative" rAng="0" ptsTypes="AA">
                                      <p:cBhvr>
                                        <p:cTn id="56" dur="700" fill="hold"/>
                                        <p:tgtEl>
                                          <p:spTgt spid="92"/>
                                        </p:tgtEl>
                                        <p:attrNameLst>
                                          <p:attrName>ppt_x</p:attrName>
                                          <p:attrName>ppt_y</p:attrName>
                                        </p:attrNameLst>
                                      </p:cBhvr>
                                      <p:rCtr x="1900" y="-2100"/>
                                    </p:animMotion>
                                  </p:childTnLst>
                                </p:cTn>
                              </p:par>
                              <p:par>
                                <p:cTn id="57" presetID="22" presetClass="entr" presetSubtype="8" fill="hold" grpId="0" nodeType="withEffect">
                                  <p:stCondLst>
                                    <p:cond delay="1750"/>
                                  </p:stCondLst>
                                  <p:childTnLst>
                                    <p:set>
                                      <p:cBhvr>
                                        <p:cTn id="58" dur="1" fill="hold">
                                          <p:stCondLst>
                                            <p:cond delay="0"/>
                                          </p:stCondLst>
                                        </p:cTn>
                                        <p:tgtEl>
                                          <p:spTgt spid="91"/>
                                        </p:tgtEl>
                                        <p:attrNameLst>
                                          <p:attrName>style.visibility</p:attrName>
                                        </p:attrNameLst>
                                      </p:cBhvr>
                                      <p:to>
                                        <p:strVal val="visible"/>
                                      </p:to>
                                    </p:set>
                                    <p:animEffect transition="in" filter="wipe(left)">
                                      <p:cBhvr>
                                        <p:cTn id="59" dur="500"/>
                                        <p:tgtEl>
                                          <p:spTgt spid="91"/>
                                        </p:tgtEl>
                                      </p:cBhvr>
                                    </p:animEffect>
                                  </p:childTnLst>
                                </p:cTn>
                              </p:par>
                              <p:par>
                                <p:cTn id="60" presetID="22" presetClass="entr" presetSubtype="8" fill="hold" grpId="0" nodeType="withEffect">
                                  <p:stCondLst>
                                    <p:cond delay="125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9" grpId="0"/>
      <p:bldP spid="83" grpId="0"/>
      <p:bldP spid="87" grpId="0"/>
      <p:bldP spid="91"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29E9B0C-01CD-40C3-84FF-646753C1BD40}"/>
              </a:ext>
            </a:extLst>
          </p:cNvPr>
          <p:cNvPicPr>
            <a:picLocks noChangeAspect="1"/>
          </p:cNvPicPr>
          <p:nvPr/>
        </p:nvPicPr>
        <p:blipFill>
          <a:blip r:embed="rId3"/>
          <a:stretch>
            <a:fillRect/>
          </a:stretch>
        </p:blipFill>
        <p:spPr>
          <a:xfrm>
            <a:off x="5926650" y="2617643"/>
            <a:ext cx="2476842" cy="1944688"/>
          </a:xfrm>
          <a:prstGeom prst="rect">
            <a:avLst/>
          </a:prstGeom>
        </p:spPr>
      </p:pic>
      <p:pic>
        <p:nvPicPr>
          <p:cNvPr id="40961" name="图片 24"/>
          <p:cNvPicPr>
            <a:picLocks noChangeAspect="1"/>
          </p:cNvPicPr>
          <p:nvPr/>
        </p:nvPicPr>
        <p:blipFill>
          <a:blip r:embed="rId4"/>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1913228" cy="461665"/>
          </a:xfrm>
          <a:prstGeom prst="rect">
            <a:avLst/>
          </a:prstGeom>
          <a:noFill/>
        </p:spPr>
        <p:txBody>
          <a:bodyPr wrap="square">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着手实施</a:t>
            </a:r>
          </a:p>
        </p:txBody>
      </p:sp>
      <p:grpSp>
        <p:nvGrpSpPr>
          <p:cNvPr id="4" name="组合 3"/>
          <p:cNvGrpSpPr/>
          <p:nvPr/>
        </p:nvGrpSpPr>
        <p:grpSpPr>
          <a:xfrm>
            <a:off x="1036637" y="462337"/>
            <a:ext cx="4241909" cy="4054101"/>
            <a:chOff x="839089" y="1015825"/>
            <a:chExt cx="4688114" cy="4877531"/>
          </a:xfrm>
        </p:grpSpPr>
        <p:grpSp>
          <p:nvGrpSpPr>
            <p:cNvPr id="40964" name="组合 4"/>
            <p:cNvGrpSpPr/>
            <p:nvPr/>
          </p:nvGrpSpPr>
          <p:grpSpPr>
            <a:xfrm rot="-297887">
              <a:off x="2313380" y="1015825"/>
              <a:ext cx="1482151" cy="1487649"/>
              <a:chOff x="3130077" y="1143064"/>
              <a:chExt cx="1735225" cy="1741663"/>
            </a:xfrm>
          </p:grpSpPr>
          <p:cxnSp>
            <p:nvCxnSpPr>
              <p:cNvPr id="7" name="直接连接符 6"/>
              <p:cNvCxnSpPr>
                <a:endCxn id="40967" idx="3"/>
              </p:cNvCxnSpPr>
              <p:nvPr/>
            </p:nvCxnSpPr>
            <p:spPr>
              <a:xfrm rot="297887" flipV="1">
                <a:off x="3130693" y="2229711"/>
                <a:ext cx="810282" cy="56979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40967" idx="5"/>
                <a:endCxn id="40967" idx="3"/>
              </p:cNvCxnSpPr>
              <p:nvPr/>
            </p:nvCxnSpPr>
            <p:spPr>
              <a:xfrm rot="297887">
                <a:off x="4141490" y="2296350"/>
                <a:ext cx="723553" cy="582184"/>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40967" name="椭圆 8"/>
              <p:cNvSpPr/>
              <p:nvPr/>
            </p:nvSpPr>
            <p:spPr>
              <a:xfrm>
                <a:off x="3920179" y="1143064"/>
                <a:ext cx="290506" cy="1317397"/>
              </a:xfrm>
              <a:prstGeom prst="ellipse">
                <a:avLst/>
              </a:prstGeom>
              <a:noFill/>
              <a:ln w="12700" cap="flat" cmpd="sng">
                <a:solidFill>
                  <a:schemeClr val="bg1"/>
                </a:solidFill>
                <a:prstDash val="solid"/>
                <a:round/>
                <a:headEnd type="none" w="med" len="med"/>
                <a:tailEnd type="none" w="med" len="med"/>
              </a:ln>
            </p:spPr>
            <p:txBody>
              <a:bodyPr anchor="ctr">
                <a:spAutoFit/>
              </a:bodyPr>
              <a:lstStyle/>
              <a:p>
                <a:pPr algn="ctr"/>
                <a:endParaRPr lang="zh-CN" altLang="en-US" sz="3300" dirty="0">
                  <a:solidFill>
                    <a:schemeClr val="bg1"/>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839089" y="2463214"/>
              <a:ext cx="4688114" cy="3430142"/>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p:cNvSpPr/>
          <p:nvPr/>
        </p:nvSpPr>
        <p:spPr>
          <a:xfrm>
            <a:off x="1140769" y="1659100"/>
            <a:ext cx="3777304" cy="2903231"/>
          </a:xfrm>
          <a:prstGeom prst="rect">
            <a:avLst/>
          </a:prstGeom>
          <a:noFill/>
          <a:ln w="9525">
            <a:noFill/>
          </a:ln>
        </p:spPr>
        <p:txBody>
          <a:bodyPr wrap="square" lIns="68580" tIns="34290" rIns="68580" bIns="34290" anchor="t">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需要开发人员，建立一个问题大纲，在项目中简历逻辑清晰的模块。方便管理。动手越快越好，数据挖掘类，一般是一环扣一环。所以，尽快实施。</a:t>
            </a:r>
          </a:p>
        </p:txBody>
      </p:sp>
      <p:grpSp>
        <p:nvGrpSpPr>
          <p:cNvPr id="12" name="组合 11"/>
          <p:cNvGrpSpPr/>
          <p:nvPr/>
        </p:nvGrpSpPr>
        <p:grpSpPr>
          <a:xfrm>
            <a:off x="3186061" y="842182"/>
            <a:ext cx="5341490" cy="3750543"/>
            <a:chOff x="3726505" y="1357169"/>
            <a:chExt cx="7118338" cy="5000195"/>
          </a:xfrm>
        </p:grpSpPr>
        <p:grpSp>
          <p:nvGrpSpPr>
            <p:cNvPr id="40972" name="组合 12"/>
            <p:cNvGrpSpPr/>
            <p:nvPr/>
          </p:nvGrpSpPr>
          <p:grpSpPr>
            <a:xfrm rot="-297887">
              <a:off x="3726505" y="1357169"/>
              <a:ext cx="5044021" cy="1296858"/>
              <a:chOff x="-2328728" y="996074"/>
              <a:chExt cx="7223073" cy="1857110"/>
            </a:xfrm>
          </p:grpSpPr>
          <p:cxnSp>
            <p:nvCxnSpPr>
              <p:cNvPr id="15" name="直接连接符 14"/>
              <p:cNvCxnSpPr>
                <a:stCxn id="40967" idx="5"/>
                <a:endCxn id="40975" idx="3"/>
              </p:cNvCxnSpPr>
              <p:nvPr/>
            </p:nvCxnSpPr>
            <p:spPr>
              <a:xfrm rot="297887">
                <a:off x="-2328728" y="1174874"/>
                <a:ext cx="6343305" cy="923734"/>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16" name="直接连接符 15"/>
              <p:cNvCxnSpPr>
                <a:stCxn id="40975" idx="5"/>
                <a:endCxn id="40975" idx="3"/>
              </p:cNvCxnSpPr>
              <p:nvPr/>
            </p:nvCxnSpPr>
            <p:spPr>
              <a:xfrm rot="297887">
                <a:off x="4146052" y="2392508"/>
                <a:ext cx="748293" cy="460676"/>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40975" name="椭圆 16"/>
              <p:cNvSpPr/>
              <p:nvPr/>
            </p:nvSpPr>
            <p:spPr>
              <a:xfrm>
                <a:off x="3920179" y="996074"/>
                <a:ext cx="290507" cy="1611380"/>
              </a:xfrm>
              <a:prstGeom prst="ellipse">
                <a:avLst/>
              </a:prstGeom>
              <a:noFill/>
              <a:ln w="12700" cap="flat" cmpd="sng">
                <a:solidFill>
                  <a:schemeClr val="bg1"/>
                </a:solidFill>
                <a:prstDash val="solid"/>
                <a:round/>
                <a:headEnd type="none" w="med" len="med"/>
                <a:tailEnd type="none" w="med" len="med"/>
              </a:ln>
            </p:spPr>
            <p:txBody>
              <a:bodyPr anchor="ctr">
                <a:spAutoFit/>
              </a:bodyPr>
              <a:lstStyle/>
              <a:p>
                <a:pPr algn="ctr"/>
                <a:endParaRPr lang="zh-CN" altLang="en-US" sz="3300"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7038506" y="2486799"/>
              <a:ext cx="3806337" cy="3870565"/>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8" name="矩形 17"/>
          <p:cNvSpPr/>
          <p:nvPr/>
        </p:nvSpPr>
        <p:spPr>
          <a:xfrm>
            <a:off x="5926649" y="1657701"/>
            <a:ext cx="2600902" cy="982705"/>
          </a:xfrm>
          <a:prstGeom prst="rect">
            <a:avLst/>
          </a:prstGeom>
          <a:noFill/>
          <a:ln w="9525">
            <a:noFill/>
          </a:ln>
        </p:spPr>
        <p:txBody>
          <a:bodyPr wrap="square" lIns="68580" tIns="34290" rIns="68580" bIns="34290" anchor="t">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一般建模项目目录结构：</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363029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矩形 21"/>
          <p:cNvSpPr/>
          <p:nvPr/>
        </p:nvSpPr>
        <p:spPr>
          <a:xfrm>
            <a:off x="722313" y="1693863"/>
            <a:ext cx="184731" cy="297517"/>
          </a:xfrm>
          <a:prstGeom prst="rect">
            <a:avLst/>
          </a:prstGeom>
          <a:noFill/>
          <a:ln w="9525">
            <a:noFill/>
          </a:ln>
        </p:spPr>
        <p:txBody>
          <a:bodyPr wrap="none" anchor="t">
            <a:spAutoFit/>
          </a:bodyPr>
          <a:lstStyle/>
          <a:p>
            <a:endParaRPr lang="zh-CN" altLang="en-US" sz="2000" baseline="-3000" dirty="0">
              <a:solidFill>
                <a:schemeClr val="bg1"/>
              </a:solidFill>
              <a:latin typeface="微软雅黑" panose="020B0503020204020204" pitchFamily="34" charset="-122"/>
              <a:ea typeface="微软雅黑" panose="020B0503020204020204" pitchFamily="34" charset="-122"/>
            </a:endParaRPr>
          </a:p>
        </p:txBody>
      </p:sp>
      <p:sp>
        <p:nvSpPr>
          <p:cNvPr id="26" name="任意多边形 25"/>
          <p:cNvSpPr/>
          <p:nvPr/>
        </p:nvSpPr>
        <p:spPr>
          <a:xfrm>
            <a:off x="325438" y="1978025"/>
            <a:ext cx="7945259" cy="1787525"/>
          </a:xfrm>
          <a:custGeom>
            <a:avLst/>
            <a:gdLst>
              <a:gd name="connsiteX0" fmla="*/ 0 w 7941502"/>
              <a:gd name="connsiteY0" fmla="*/ 1252603 h 1766170"/>
              <a:gd name="connsiteX1" fmla="*/ 0 w 7941502"/>
              <a:gd name="connsiteY1" fmla="*/ 1252603 h 1766170"/>
              <a:gd name="connsiteX2" fmla="*/ 1077239 w 7941502"/>
              <a:gd name="connsiteY2" fmla="*/ 313151 h 1766170"/>
              <a:gd name="connsiteX3" fmla="*/ 1979113 w 7941502"/>
              <a:gd name="connsiteY3" fmla="*/ 951978 h 1766170"/>
              <a:gd name="connsiteX4" fmla="*/ 2780779 w 7941502"/>
              <a:gd name="connsiteY4" fmla="*/ 162838 h 1766170"/>
              <a:gd name="connsiteX5" fmla="*/ 3306872 w 7941502"/>
              <a:gd name="connsiteY5" fmla="*/ 676405 h 1766170"/>
              <a:gd name="connsiteX6" fmla="*/ 4885151 w 7941502"/>
              <a:gd name="connsiteY6" fmla="*/ 1202498 h 1766170"/>
              <a:gd name="connsiteX7" fmla="*/ 5586609 w 7941502"/>
              <a:gd name="connsiteY7" fmla="*/ 488515 h 1766170"/>
              <a:gd name="connsiteX8" fmla="*/ 6263014 w 7941502"/>
              <a:gd name="connsiteY8" fmla="*/ 300624 h 1766170"/>
              <a:gd name="connsiteX9" fmla="*/ 6601217 w 7941502"/>
              <a:gd name="connsiteY9" fmla="*/ 1766170 h 1766170"/>
              <a:gd name="connsiteX10" fmla="*/ 7177414 w 7941502"/>
              <a:gd name="connsiteY10" fmla="*/ 0 h 1766170"/>
              <a:gd name="connsiteX11" fmla="*/ 7941502 w 7941502"/>
              <a:gd name="connsiteY11" fmla="*/ 701457 h 176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41502" h="1766170">
                <a:moveTo>
                  <a:pt x="0" y="1252603"/>
                </a:moveTo>
                <a:lnTo>
                  <a:pt x="0" y="1252603"/>
                </a:lnTo>
                <a:lnTo>
                  <a:pt x="1077239" y="313151"/>
                </a:lnTo>
                <a:lnTo>
                  <a:pt x="1979113" y="951978"/>
                </a:lnTo>
                <a:lnTo>
                  <a:pt x="2780779" y="162838"/>
                </a:lnTo>
                <a:lnTo>
                  <a:pt x="3306872" y="676405"/>
                </a:lnTo>
                <a:lnTo>
                  <a:pt x="4885151" y="1202498"/>
                </a:lnTo>
                <a:lnTo>
                  <a:pt x="5586609" y="488515"/>
                </a:lnTo>
                <a:lnTo>
                  <a:pt x="6263014" y="300624"/>
                </a:lnTo>
                <a:lnTo>
                  <a:pt x="6601217" y="1766170"/>
                </a:lnTo>
                <a:lnTo>
                  <a:pt x="7177414" y="0"/>
                </a:lnTo>
                <a:lnTo>
                  <a:pt x="7941502" y="701457"/>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28"/>
          <p:cNvSpPr/>
          <p:nvPr/>
        </p:nvSpPr>
        <p:spPr>
          <a:xfrm>
            <a:off x="2286001" y="3644900"/>
            <a:ext cx="184731" cy="30008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30" name="组合 29"/>
          <p:cNvGrpSpPr/>
          <p:nvPr/>
        </p:nvGrpSpPr>
        <p:grpSpPr>
          <a:xfrm>
            <a:off x="638005" y="1813877"/>
            <a:ext cx="1723549" cy="616584"/>
            <a:chOff x="827438" y="1615875"/>
            <a:chExt cx="1721132" cy="618166"/>
          </a:xfrm>
        </p:grpSpPr>
        <p:sp>
          <p:nvSpPr>
            <p:cNvPr id="31" name="椭圆 30"/>
            <p:cNvSpPr/>
            <p:nvPr/>
          </p:nvSpPr>
          <p:spPr>
            <a:xfrm>
              <a:off x="1499764" y="2071701"/>
              <a:ext cx="163284" cy="162340"/>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p:nvPr/>
          </p:nvSpPr>
          <p:spPr>
            <a:xfrm>
              <a:off x="827438" y="1615875"/>
              <a:ext cx="1721132" cy="462849"/>
            </a:xfrm>
            <a:prstGeom prst="rect">
              <a:avLst/>
            </a:prstGeom>
          </p:spPr>
          <p:txBody>
            <a:bodyPr wrap="none">
              <a:spAutoFit/>
            </a:bodyPr>
            <a:lstStyle/>
            <a:p>
              <a:pPr lvl="0" rtl="0" fontAlgn="auto">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数据预处理</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组合 32"/>
          <p:cNvGrpSpPr/>
          <p:nvPr/>
        </p:nvGrpSpPr>
        <p:grpSpPr>
          <a:xfrm>
            <a:off x="1608957" y="2854329"/>
            <a:ext cx="1723549" cy="641088"/>
            <a:chOff x="1796379" y="3064841"/>
            <a:chExt cx="1725110" cy="641839"/>
          </a:xfrm>
        </p:grpSpPr>
        <p:sp>
          <p:nvSpPr>
            <p:cNvPr id="34" name="椭圆 33"/>
            <p:cNvSpPr/>
            <p:nvPr/>
          </p:nvSpPr>
          <p:spPr>
            <a:xfrm>
              <a:off x="2407299" y="3064841"/>
              <a:ext cx="162072" cy="16211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1796379" y="3244474"/>
              <a:ext cx="1725110" cy="462206"/>
            </a:xfrm>
            <a:prstGeom prst="rect">
              <a:avLst/>
            </a:prstGeom>
          </p:spPr>
          <p:txBody>
            <a:bodyPr wrap="none">
              <a:spAutoFit/>
            </a:bodyPr>
            <a:lstStyle/>
            <a:p>
              <a:pPr lvl="0" rtl="0" fontAlgn="auto">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数据可视化</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6" name="组合 35"/>
          <p:cNvGrpSpPr/>
          <p:nvPr/>
        </p:nvGrpSpPr>
        <p:grpSpPr>
          <a:xfrm>
            <a:off x="2335451" y="1648943"/>
            <a:ext cx="1723549" cy="621185"/>
            <a:chOff x="2523396" y="1859361"/>
            <a:chExt cx="1725106" cy="621559"/>
          </a:xfrm>
        </p:grpSpPr>
        <p:sp>
          <p:nvSpPr>
            <p:cNvPr id="37" name="椭圆 36"/>
            <p:cNvSpPr/>
            <p:nvPr/>
          </p:nvSpPr>
          <p:spPr>
            <a:xfrm>
              <a:off x="3222289" y="2317309"/>
              <a:ext cx="163660" cy="163611"/>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2523396" y="1859361"/>
              <a:ext cx="1725106" cy="461943"/>
            </a:xfrm>
            <a:prstGeom prst="rect">
              <a:avLst/>
            </a:prstGeom>
          </p:spPr>
          <p:txBody>
            <a:bodyPr wrap="none">
              <a:spAutoFit/>
            </a:bodyPr>
            <a:lstStyle/>
            <a:p>
              <a:pPr lvl="0" rtl="0" fontAlgn="auto">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统计学分析</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9" name="组合 38"/>
          <p:cNvGrpSpPr/>
          <p:nvPr/>
        </p:nvGrpSpPr>
        <p:grpSpPr>
          <a:xfrm>
            <a:off x="3529015" y="2265907"/>
            <a:ext cx="1626907" cy="477298"/>
            <a:chOff x="3717829" y="2475662"/>
            <a:chExt cx="1624489" cy="477388"/>
          </a:xfrm>
        </p:grpSpPr>
        <p:sp>
          <p:nvSpPr>
            <p:cNvPr id="40" name="椭圆 39"/>
            <p:cNvSpPr/>
            <p:nvPr/>
          </p:nvSpPr>
          <p:spPr>
            <a:xfrm>
              <a:off x="3717829" y="2791094"/>
              <a:ext cx="163269" cy="161956"/>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3928650" y="2475662"/>
              <a:ext cx="1413668" cy="461752"/>
            </a:xfrm>
            <a:prstGeom prst="rect">
              <a:avLst/>
            </a:prstGeom>
          </p:spPr>
          <p:txBody>
            <a:bodyPr wrap="none">
              <a:spAutoFit/>
            </a:bodyPr>
            <a:lstStyle/>
            <a:p>
              <a:pPr lvl="0" rtl="0" fontAlgn="auto">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特征选择</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42" name="组合 41"/>
          <p:cNvGrpSpPr/>
          <p:nvPr/>
        </p:nvGrpSpPr>
        <p:grpSpPr>
          <a:xfrm>
            <a:off x="4555987" y="3135310"/>
            <a:ext cx="1415772" cy="672245"/>
            <a:chOff x="4729778" y="3346781"/>
            <a:chExt cx="1417737" cy="671001"/>
          </a:xfrm>
        </p:grpSpPr>
        <p:sp>
          <p:nvSpPr>
            <p:cNvPr id="30744" name="椭圆 42"/>
            <p:cNvSpPr/>
            <p:nvPr/>
          </p:nvSpPr>
          <p:spPr>
            <a:xfrm>
              <a:off x="5310409" y="3346781"/>
              <a:ext cx="162839" cy="162839"/>
            </a:xfrm>
            <a:prstGeom prst="ellipse">
              <a:avLst/>
            </a:prstGeom>
            <a:solidFill>
              <a:schemeClr val="bg1">
                <a:alpha val="79999"/>
              </a:schemeClr>
            </a:solidFill>
            <a:ln w="9525">
              <a:noFill/>
            </a:ln>
          </p:spPr>
          <p:txBody>
            <a:bodyPr lIns="68544" tIns="34272" rIns="68544" bIns="34272" anchor="t"/>
            <a:lstStyle/>
            <a:p>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4729778" y="3556971"/>
              <a:ext cx="1417737" cy="460811"/>
            </a:xfrm>
            <a:prstGeom prst="rect">
              <a:avLst/>
            </a:prstGeom>
          </p:spPr>
          <p:txBody>
            <a:bodyPr wrap="none">
              <a:spAutoFit/>
            </a:bodyPr>
            <a:lstStyle/>
            <a:p>
              <a:pPr lvl="0" rtl="0" fontAlgn="auto">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模型构建</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45" name="组合 44"/>
          <p:cNvGrpSpPr/>
          <p:nvPr/>
        </p:nvGrpSpPr>
        <p:grpSpPr>
          <a:xfrm>
            <a:off x="5012831" y="1842620"/>
            <a:ext cx="1415772" cy="755391"/>
            <a:chOff x="5186536" y="2052937"/>
            <a:chExt cx="1417050" cy="755643"/>
          </a:xfrm>
        </p:grpSpPr>
        <p:sp>
          <p:nvSpPr>
            <p:cNvPr id="30747" name="椭圆 45"/>
            <p:cNvSpPr/>
            <p:nvPr/>
          </p:nvSpPr>
          <p:spPr>
            <a:xfrm>
              <a:off x="6026689" y="2645741"/>
              <a:ext cx="162839" cy="162839"/>
            </a:xfrm>
            <a:prstGeom prst="ellipse">
              <a:avLst/>
            </a:prstGeom>
            <a:solidFill>
              <a:schemeClr val="bg1">
                <a:alpha val="79999"/>
              </a:schemeClr>
            </a:solidFill>
            <a:ln w="9525">
              <a:noFill/>
            </a:ln>
          </p:spPr>
          <p:txBody>
            <a:bodyPr lIns="68544" tIns="34272" rIns="68544" bIns="34272" anchor="t"/>
            <a:lstStyle/>
            <a:p>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5186536" y="2052937"/>
              <a:ext cx="1417050" cy="461819"/>
            </a:xfrm>
            <a:prstGeom prst="rect">
              <a:avLst/>
            </a:prstGeom>
          </p:spPr>
          <p:txBody>
            <a:bodyPr wrap="none">
              <a:spAutoFit/>
            </a:bodyPr>
            <a:lstStyle/>
            <a:p>
              <a:pPr lvl="0" rtl="0" fontAlgn="auto">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模型评估</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48" name="组合 47"/>
          <p:cNvGrpSpPr/>
          <p:nvPr/>
        </p:nvGrpSpPr>
        <p:grpSpPr>
          <a:xfrm>
            <a:off x="6174798" y="1342538"/>
            <a:ext cx="1415772" cy="1049827"/>
            <a:chOff x="6362665" y="1553741"/>
            <a:chExt cx="1417047" cy="1049099"/>
          </a:xfrm>
        </p:grpSpPr>
        <p:sp>
          <p:nvSpPr>
            <p:cNvPr id="49" name="椭圆 48"/>
            <p:cNvSpPr/>
            <p:nvPr/>
          </p:nvSpPr>
          <p:spPr>
            <a:xfrm>
              <a:off x="6682647" y="2439440"/>
              <a:ext cx="162072" cy="163400"/>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0" name="矩形 49"/>
            <p:cNvSpPr/>
            <p:nvPr/>
          </p:nvSpPr>
          <p:spPr>
            <a:xfrm>
              <a:off x="6362665" y="1553741"/>
              <a:ext cx="1417047" cy="46134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模型选择</a:t>
              </a:r>
            </a:p>
          </p:txBody>
        </p:sp>
      </p:grpSp>
      <p:grpSp>
        <p:nvGrpSpPr>
          <p:cNvPr id="51" name="组合 50"/>
          <p:cNvGrpSpPr/>
          <p:nvPr/>
        </p:nvGrpSpPr>
        <p:grpSpPr>
          <a:xfrm>
            <a:off x="6634149" y="3662365"/>
            <a:ext cx="800219" cy="656927"/>
            <a:chOff x="6822054" y="3872561"/>
            <a:chExt cx="800945" cy="658833"/>
          </a:xfrm>
        </p:grpSpPr>
        <p:sp>
          <p:nvSpPr>
            <p:cNvPr id="52" name="椭圆 51"/>
            <p:cNvSpPr/>
            <p:nvPr/>
          </p:nvSpPr>
          <p:spPr>
            <a:xfrm>
              <a:off x="7055627" y="3872561"/>
              <a:ext cx="162072" cy="16239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3" name="矩形 52"/>
            <p:cNvSpPr/>
            <p:nvPr/>
          </p:nvSpPr>
          <p:spPr>
            <a:xfrm>
              <a:off x="6822054" y="4068390"/>
              <a:ext cx="800945" cy="463004"/>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迭代</a:t>
              </a:r>
            </a:p>
          </p:txBody>
        </p:sp>
      </p:grpSp>
      <p:pic>
        <p:nvPicPr>
          <p:cNvPr id="30761" name="图片 59"/>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61" name="文本框 60"/>
          <p:cNvSpPr txBox="1"/>
          <p:nvPr/>
        </p:nvSpPr>
        <p:spPr>
          <a:xfrm>
            <a:off x="411162" y="365125"/>
            <a:ext cx="4386869" cy="461665"/>
          </a:xfrm>
          <a:prstGeom prst="rect">
            <a:avLst/>
          </a:prstGeom>
          <a:noFill/>
        </p:spPr>
        <p:txBody>
          <a:bodyPr wrap="square">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数据挖掘类问题一般解决过程</a:t>
            </a:r>
          </a:p>
        </p:txBody>
      </p:sp>
      <p:grpSp>
        <p:nvGrpSpPr>
          <p:cNvPr id="46" name="组合 45">
            <a:extLst>
              <a:ext uri="{FF2B5EF4-FFF2-40B4-BE49-F238E27FC236}">
                <a16:creationId xmlns:a16="http://schemas.microsoft.com/office/drawing/2014/main" id="{287B053A-485C-4923-83DD-7FC5CD4D12F2}"/>
              </a:ext>
            </a:extLst>
          </p:cNvPr>
          <p:cNvGrpSpPr/>
          <p:nvPr/>
        </p:nvGrpSpPr>
        <p:grpSpPr>
          <a:xfrm>
            <a:off x="7428646" y="1573620"/>
            <a:ext cx="1577699" cy="476171"/>
            <a:chOff x="6682647" y="2126999"/>
            <a:chExt cx="1579125" cy="475841"/>
          </a:xfrm>
        </p:grpSpPr>
        <p:sp>
          <p:nvSpPr>
            <p:cNvPr id="60" name="椭圆 59">
              <a:extLst>
                <a:ext uri="{FF2B5EF4-FFF2-40B4-BE49-F238E27FC236}">
                  <a16:creationId xmlns:a16="http://schemas.microsoft.com/office/drawing/2014/main" id="{34CE6FB0-A12B-4851-B269-3E020D2A05D4}"/>
                </a:ext>
              </a:extLst>
            </p:cNvPr>
            <p:cNvSpPr/>
            <p:nvPr/>
          </p:nvSpPr>
          <p:spPr>
            <a:xfrm>
              <a:off x="6682647" y="2439440"/>
              <a:ext cx="162072" cy="163400"/>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2" name="矩形 61">
              <a:extLst>
                <a:ext uri="{FF2B5EF4-FFF2-40B4-BE49-F238E27FC236}">
                  <a16:creationId xmlns:a16="http://schemas.microsoft.com/office/drawing/2014/main" id="{95D7C250-5E86-4646-8D06-8E67B2EAE8FF}"/>
                </a:ext>
              </a:extLst>
            </p:cNvPr>
            <p:cNvSpPr/>
            <p:nvPr/>
          </p:nvSpPr>
          <p:spPr>
            <a:xfrm>
              <a:off x="6844720" y="2126999"/>
              <a:ext cx="1417052" cy="46134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2400" dirty="0">
                  <a:solidFill>
                    <a:schemeClr val="bg1"/>
                  </a:solidFill>
                  <a:latin typeface="微软雅黑" panose="020B0503020204020204" pitchFamily="34" charset="-122"/>
                  <a:ea typeface="微软雅黑" panose="020B0503020204020204" pitchFamily="34" charset="-122"/>
                  <a:cs typeface="+mn-cs"/>
                </a:rPr>
                <a:t>结果分析</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000"/>
                                        <p:tgtEl>
                                          <p:spTgt spid="26"/>
                                        </p:tgtEl>
                                      </p:cBhvr>
                                    </p:animEffect>
                                  </p:childTnLst>
                                </p:cTn>
                              </p:par>
                              <p:par>
                                <p:cTn id="8" presetID="23" presetClass="entr" presetSubtype="36" fill="hold" nodeType="withEffect">
                                  <p:stCondLst>
                                    <p:cond delay="300"/>
                                  </p:stCondLst>
                                  <p:childTnLst>
                                    <p:set>
                                      <p:cBhvr>
                                        <p:cTn id="9" dur="1" fill="hold">
                                          <p:stCondLst>
                                            <p:cond delay="0"/>
                                          </p:stCondLst>
                                        </p:cTn>
                                        <p:tgtEl>
                                          <p:spTgt spid="30"/>
                                        </p:tgtEl>
                                        <p:attrNameLst>
                                          <p:attrName>style.visibility</p:attrName>
                                        </p:attrNameLst>
                                      </p:cBhvr>
                                      <p:to>
                                        <p:strVal val="visible"/>
                                      </p:to>
                                    </p:set>
                                    <p:anim calcmode="lin" valueType="num">
                                      <p:cBhvr>
                                        <p:cTn id="10" dur="1000" fill="hold"/>
                                        <p:tgtEl>
                                          <p:spTgt spid="30"/>
                                        </p:tgtEl>
                                        <p:attrNameLst>
                                          <p:attrName>ppt_w</p:attrName>
                                        </p:attrNameLst>
                                      </p:cBhvr>
                                      <p:tavLst>
                                        <p:tav tm="0">
                                          <p:val>
                                            <p:strVal val="(6*min(max(#ppt_w*#ppt_h,.3),1)-7.4)/-.7*#ppt_w"/>
                                          </p:val>
                                        </p:tav>
                                        <p:tav tm="100000">
                                          <p:val>
                                            <p:strVal val="#ppt_w"/>
                                          </p:val>
                                        </p:tav>
                                      </p:tavLst>
                                    </p:anim>
                                    <p:anim calcmode="lin" valueType="num">
                                      <p:cBhvr>
                                        <p:cTn id="11" dur="1000" fill="hold"/>
                                        <p:tgtEl>
                                          <p:spTgt spid="30"/>
                                        </p:tgtEl>
                                        <p:attrNameLst>
                                          <p:attrName>ppt_h</p:attrName>
                                        </p:attrNameLst>
                                      </p:cBhvr>
                                      <p:tavLst>
                                        <p:tav tm="0">
                                          <p:val>
                                            <p:strVal val="(6*min(max(#ppt_w*#ppt_h,.3),1)-7.4)/-.7*#ppt_h"/>
                                          </p:val>
                                        </p:tav>
                                        <p:tav tm="100000">
                                          <p:val>
                                            <p:strVal val="#ppt_h"/>
                                          </p:val>
                                        </p:tav>
                                      </p:tavLst>
                                    </p:anim>
                                    <p:anim calcmode="lin" valueType="num">
                                      <p:cBhvr>
                                        <p:cTn id="12" dur="1000" fill="hold"/>
                                        <p:tgtEl>
                                          <p:spTgt spid="30"/>
                                        </p:tgtEl>
                                        <p:attrNameLst>
                                          <p:attrName>ppt_x</p:attrName>
                                        </p:attrNameLst>
                                      </p:cBhvr>
                                      <p:tavLst>
                                        <p:tav tm="0">
                                          <p:val>
                                            <p:fltVal val="0.5"/>
                                          </p:val>
                                        </p:tav>
                                        <p:tav tm="100000">
                                          <p:val>
                                            <p:strVal val="#ppt_x"/>
                                          </p:val>
                                        </p:tav>
                                      </p:tavLst>
                                    </p:anim>
                                    <p:anim calcmode="lin" valueType="num">
                                      <p:cBhvr>
                                        <p:cTn id="13" dur="1000" fill="hold"/>
                                        <p:tgtEl>
                                          <p:spTgt spid="30"/>
                                        </p:tgtEl>
                                        <p:attrNameLst>
                                          <p:attrName>ppt_y</p:attrName>
                                        </p:attrNameLst>
                                      </p:cBhvr>
                                      <p:tavLst>
                                        <p:tav tm="0">
                                          <p:val>
                                            <p:strVal val="1+(6*min(max(#ppt_w*#ppt_h,.3),1)-7.4)/-.7*#ppt_h/2"/>
                                          </p:val>
                                        </p:tav>
                                        <p:tav tm="100000">
                                          <p:val>
                                            <p:strVal val="#ppt_y"/>
                                          </p:val>
                                        </p:tav>
                                      </p:tavLst>
                                    </p:anim>
                                  </p:childTnLst>
                                </p:cTn>
                              </p:par>
                              <p:par>
                                <p:cTn id="14" presetID="23" presetClass="entr" presetSubtype="36" fill="hold" nodeType="withEffect">
                                  <p:stCondLst>
                                    <p:cond delay="500"/>
                                  </p:stCondLst>
                                  <p:childTnLst>
                                    <p:set>
                                      <p:cBhvr>
                                        <p:cTn id="15" dur="1" fill="hold">
                                          <p:stCondLst>
                                            <p:cond delay="0"/>
                                          </p:stCondLst>
                                        </p:cTn>
                                        <p:tgtEl>
                                          <p:spTgt spid="33"/>
                                        </p:tgtEl>
                                        <p:attrNameLst>
                                          <p:attrName>style.visibility</p:attrName>
                                        </p:attrNameLst>
                                      </p:cBhvr>
                                      <p:to>
                                        <p:strVal val="visible"/>
                                      </p:to>
                                    </p:set>
                                    <p:anim calcmode="lin" valueType="num">
                                      <p:cBhvr>
                                        <p:cTn id="16" dur="1000" fill="hold"/>
                                        <p:tgtEl>
                                          <p:spTgt spid="33"/>
                                        </p:tgtEl>
                                        <p:attrNameLst>
                                          <p:attrName>ppt_w</p:attrName>
                                        </p:attrNameLst>
                                      </p:cBhvr>
                                      <p:tavLst>
                                        <p:tav tm="0">
                                          <p:val>
                                            <p:strVal val="(6*min(max(#ppt_w*#ppt_h,.3),1)-7.4)/-.7*#ppt_w"/>
                                          </p:val>
                                        </p:tav>
                                        <p:tav tm="100000">
                                          <p:val>
                                            <p:strVal val="#ppt_w"/>
                                          </p:val>
                                        </p:tav>
                                      </p:tavLst>
                                    </p:anim>
                                    <p:anim calcmode="lin" valueType="num">
                                      <p:cBhvr>
                                        <p:cTn id="17" dur="1000" fill="hold"/>
                                        <p:tgtEl>
                                          <p:spTgt spid="33"/>
                                        </p:tgtEl>
                                        <p:attrNameLst>
                                          <p:attrName>ppt_h</p:attrName>
                                        </p:attrNameLst>
                                      </p:cBhvr>
                                      <p:tavLst>
                                        <p:tav tm="0">
                                          <p:val>
                                            <p:strVal val="(6*min(max(#ppt_w*#ppt_h,.3),1)-7.4)/-.7*#ppt_h"/>
                                          </p:val>
                                        </p:tav>
                                        <p:tav tm="100000">
                                          <p:val>
                                            <p:strVal val="#ppt_h"/>
                                          </p:val>
                                        </p:tav>
                                      </p:tavLst>
                                    </p:anim>
                                    <p:anim calcmode="lin" valueType="num">
                                      <p:cBhvr>
                                        <p:cTn id="18" dur="1000" fill="hold"/>
                                        <p:tgtEl>
                                          <p:spTgt spid="33"/>
                                        </p:tgtEl>
                                        <p:attrNameLst>
                                          <p:attrName>ppt_x</p:attrName>
                                        </p:attrNameLst>
                                      </p:cBhvr>
                                      <p:tavLst>
                                        <p:tav tm="0">
                                          <p:val>
                                            <p:fltVal val="0.5"/>
                                          </p:val>
                                        </p:tav>
                                        <p:tav tm="100000">
                                          <p:val>
                                            <p:strVal val="#ppt_x"/>
                                          </p:val>
                                        </p:tav>
                                      </p:tavLst>
                                    </p:anim>
                                    <p:anim calcmode="lin" valueType="num">
                                      <p:cBhvr>
                                        <p:cTn id="19" dur="1000" fill="hold"/>
                                        <p:tgtEl>
                                          <p:spTgt spid="33"/>
                                        </p:tgtEl>
                                        <p:attrNameLst>
                                          <p:attrName>ppt_y</p:attrName>
                                        </p:attrNameLst>
                                      </p:cBhvr>
                                      <p:tavLst>
                                        <p:tav tm="0">
                                          <p:val>
                                            <p:strVal val="1+(6*min(max(#ppt_w*#ppt_h,.3),1)-7.4)/-.7*#ppt_h/2"/>
                                          </p:val>
                                        </p:tav>
                                        <p:tav tm="100000">
                                          <p:val>
                                            <p:strVal val="#ppt_y"/>
                                          </p:val>
                                        </p:tav>
                                      </p:tavLst>
                                    </p:anim>
                                  </p:childTnLst>
                                </p:cTn>
                              </p:par>
                              <p:par>
                                <p:cTn id="20" presetID="23" presetClass="entr" presetSubtype="36" fill="hold" nodeType="withEffect">
                                  <p:stCondLst>
                                    <p:cond delay="800"/>
                                  </p:stCondLst>
                                  <p:childTnLst>
                                    <p:set>
                                      <p:cBhvr>
                                        <p:cTn id="21" dur="1" fill="hold">
                                          <p:stCondLst>
                                            <p:cond delay="0"/>
                                          </p:stCondLst>
                                        </p:cTn>
                                        <p:tgtEl>
                                          <p:spTgt spid="39"/>
                                        </p:tgtEl>
                                        <p:attrNameLst>
                                          <p:attrName>style.visibility</p:attrName>
                                        </p:attrNameLst>
                                      </p:cBhvr>
                                      <p:to>
                                        <p:strVal val="visible"/>
                                      </p:to>
                                    </p:set>
                                    <p:anim calcmode="lin" valueType="num">
                                      <p:cBhvr>
                                        <p:cTn id="22" dur="1000" fill="hold"/>
                                        <p:tgtEl>
                                          <p:spTgt spid="39"/>
                                        </p:tgtEl>
                                        <p:attrNameLst>
                                          <p:attrName>ppt_w</p:attrName>
                                        </p:attrNameLst>
                                      </p:cBhvr>
                                      <p:tavLst>
                                        <p:tav tm="0">
                                          <p:val>
                                            <p:strVal val="(6*min(max(#ppt_w*#ppt_h,.3),1)-7.4)/-.7*#ppt_w"/>
                                          </p:val>
                                        </p:tav>
                                        <p:tav tm="100000">
                                          <p:val>
                                            <p:strVal val="#ppt_w"/>
                                          </p:val>
                                        </p:tav>
                                      </p:tavLst>
                                    </p:anim>
                                    <p:anim calcmode="lin" valueType="num">
                                      <p:cBhvr>
                                        <p:cTn id="23" dur="1000" fill="hold"/>
                                        <p:tgtEl>
                                          <p:spTgt spid="39"/>
                                        </p:tgtEl>
                                        <p:attrNameLst>
                                          <p:attrName>ppt_h</p:attrName>
                                        </p:attrNameLst>
                                      </p:cBhvr>
                                      <p:tavLst>
                                        <p:tav tm="0">
                                          <p:val>
                                            <p:strVal val="(6*min(max(#ppt_w*#ppt_h,.3),1)-7.4)/-.7*#ppt_h"/>
                                          </p:val>
                                        </p:tav>
                                        <p:tav tm="100000">
                                          <p:val>
                                            <p:strVal val="#ppt_h"/>
                                          </p:val>
                                        </p:tav>
                                      </p:tavLst>
                                    </p:anim>
                                    <p:anim calcmode="lin" valueType="num">
                                      <p:cBhvr>
                                        <p:cTn id="24" dur="1000" fill="hold"/>
                                        <p:tgtEl>
                                          <p:spTgt spid="39"/>
                                        </p:tgtEl>
                                        <p:attrNameLst>
                                          <p:attrName>ppt_x</p:attrName>
                                        </p:attrNameLst>
                                      </p:cBhvr>
                                      <p:tavLst>
                                        <p:tav tm="0">
                                          <p:val>
                                            <p:fltVal val="0.5"/>
                                          </p:val>
                                        </p:tav>
                                        <p:tav tm="100000">
                                          <p:val>
                                            <p:strVal val="#ppt_x"/>
                                          </p:val>
                                        </p:tav>
                                      </p:tavLst>
                                    </p:anim>
                                    <p:anim calcmode="lin" valueType="num">
                                      <p:cBhvr>
                                        <p:cTn id="25" dur="1000" fill="hold"/>
                                        <p:tgtEl>
                                          <p:spTgt spid="39"/>
                                        </p:tgtEl>
                                        <p:attrNameLst>
                                          <p:attrName>ppt_y</p:attrName>
                                        </p:attrNameLst>
                                      </p:cBhvr>
                                      <p:tavLst>
                                        <p:tav tm="0">
                                          <p:val>
                                            <p:strVal val="1+(6*min(max(#ppt_w*#ppt_h,.3),1)-7.4)/-.7*#ppt_h/2"/>
                                          </p:val>
                                        </p:tav>
                                        <p:tav tm="100000">
                                          <p:val>
                                            <p:strVal val="#ppt_y"/>
                                          </p:val>
                                        </p:tav>
                                      </p:tavLst>
                                    </p:anim>
                                  </p:childTnLst>
                                </p:cTn>
                              </p:par>
                              <p:par>
                                <p:cTn id="26" presetID="23" presetClass="entr" presetSubtype="36" fill="hold" nodeType="withEffect">
                                  <p:stCondLst>
                                    <p:cond delay="600"/>
                                  </p:stCondLst>
                                  <p:childTnLst>
                                    <p:set>
                                      <p:cBhvr>
                                        <p:cTn id="27" dur="1" fill="hold">
                                          <p:stCondLst>
                                            <p:cond delay="0"/>
                                          </p:stCondLst>
                                        </p:cTn>
                                        <p:tgtEl>
                                          <p:spTgt spid="42"/>
                                        </p:tgtEl>
                                        <p:attrNameLst>
                                          <p:attrName>style.visibility</p:attrName>
                                        </p:attrNameLst>
                                      </p:cBhvr>
                                      <p:to>
                                        <p:strVal val="visible"/>
                                      </p:to>
                                    </p:set>
                                    <p:anim calcmode="lin" valueType="num">
                                      <p:cBhvr>
                                        <p:cTn id="28" dur="1000" fill="hold"/>
                                        <p:tgtEl>
                                          <p:spTgt spid="42"/>
                                        </p:tgtEl>
                                        <p:attrNameLst>
                                          <p:attrName>ppt_w</p:attrName>
                                        </p:attrNameLst>
                                      </p:cBhvr>
                                      <p:tavLst>
                                        <p:tav tm="0">
                                          <p:val>
                                            <p:strVal val="(6*min(max(#ppt_w*#ppt_h,.3),1)-7.4)/-.7*#ppt_w"/>
                                          </p:val>
                                        </p:tav>
                                        <p:tav tm="100000">
                                          <p:val>
                                            <p:strVal val="#ppt_w"/>
                                          </p:val>
                                        </p:tav>
                                      </p:tavLst>
                                    </p:anim>
                                    <p:anim calcmode="lin" valueType="num">
                                      <p:cBhvr>
                                        <p:cTn id="29" dur="1000" fill="hold"/>
                                        <p:tgtEl>
                                          <p:spTgt spid="42"/>
                                        </p:tgtEl>
                                        <p:attrNameLst>
                                          <p:attrName>ppt_h</p:attrName>
                                        </p:attrNameLst>
                                      </p:cBhvr>
                                      <p:tavLst>
                                        <p:tav tm="0">
                                          <p:val>
                                            <p:strVal val="(6*min(max(#ppt_w*#ppt_h,.3),1)-7.4)/-.7*#ppt_h"/>
                                          </p:val>
                                        </p:tav>
                                        <p:tav tm="100000">
                                          <p:val>
                                            <p:strVal val="#ppt_h"/>
                                          </p:val>
                                        </p:tav>
                                      </p:tavLst>
                                    </p:anim>
                                    <p:anim calcmode="lin" valueType="num">
                                      <p:cBhvr>
                                        <p:cTn id="30" dur="1000" fill="hold"/>
                                        <p:tgtEl>
                                          <p:spTgt spid="42"/>
                                        </p:tgtEl>
                                        <p:attrNameLst>
                                          <p:attrName>ppt_x</p:attrName>
                                        </p:attrNameLst>
                                      </p:cBhvr>
                                      <p:tavLst>
                                        <p:tav tm="0">
                                          <p:val>
                                            <p:fltVal val="0.5"/>
                                          </p:val>
                                        </p:tav>
                                        <p:tav tm="100000">
                                          <p:val>
                                            <p:strVal val="#ppt_x"/>
                                          </p:val>
                                        </p:tav>
                                      </p:tavLst>
                                    </p:anim>
                                    <p:anim calcmode="lin" valueType="num">
                                      <p:cBhvr>
                                        <p:cTn id="31" dur="1000" fill="hold"/>
                                        <p:tgtEl>
                                          <p:spTgt spid="42"/>
                                        </p:tgtEl>
                                        <p:attrNameLst>
                                          <p:attrName>ppt_y</p:attrName>
                                        </p:attrNameLst>
                                      </p:cBhvr>
                                      <p:tavLst>
                                        <p:tav tm="0">
                                          <p:val>
                                            <p:strVal val="1+(6*min(max(#ppt_w*#ppt_h,.3),1)-7.4)/-.7*#ppt_h/2"/>
                                          </p:val>
                                        </p:tav>
                                        <p:tav tm="100000">
                                          <p:val>
                                            <p:strVal val="#ppt_y"/>
                                          </p:val>
                                        </p:tav>
                                      </p:tavLst>
                                    </p:anim>
                                  </p:childTnLst>
                                </p:cTn>
                              </p:par>
                              <p:par>
                                <p:cTn id="32" presetID="23" presetClass="entr" presetSubtype="36" fill="hold" nodeType="withEffect">
                                  <p:stCondLst>
                                    <p:cond delay="300"/>
                                  </p:stCondLst>
                                  <p:childTnLst>
                                    <p:set>
                                      <p:cBhvr>
                                        <p:cTn id="33" dur="1" fill="hold">
                                          <p:stCondLst>
                                            <p:cond delay="0"/>
                                          </p:stCondLst>
                                        </p:cTn>
                                        <p:tgtEl>
                                          <p:spTgt spid="45"/>
                                        </p:tgtEl>
                                        <p:attrNameLst>
                                          <p:attrName>style.visibility</p:attrName>
                                        </p:attrNameLst>
                                      </p:cBhvr>
                                      <p:to>
                                        <p:strVal val="visible"/>
                                      </p:to>
                                    </p:set>
                                    <p:anim calcmode="lin" valueType="num">
                                      <p:cBhvr>
                                        <p:cTn id="34" dur="1000" fill="hold"/>
                                        <p:tgtEl>
                                          <p:spTgt spid="45"/>
                                        </p:tgtEl>
                                        <p:attrNameLst>
                                          <p:attrName>ppt_w</p:attrName>
                                        </p:attrNameLst>
                                      </p:cBhvr>
                                      <p:tavLst>
                                        <p:tav tm="0">
                                          <p:val>
                                            <p:strVal val="(6*min(max(#ppt_w*#ppt_h,.3),1)-7.4)/-.7*#ppt_w"/>
                                          </p:val>
                                        </p:tav>
                                        <p:tav tm="100000">
                                          <p:val>
                                            <p:strVal val="#ppt_w"/>
                                          </p:val>
                                        </p:tav>
                                      </p:tavLst>
                                    </p:anim>
                                    <p:anim calcmode="lin" valueType="num">
                                      <p:cBhvr>
                                        <p:cTn id="35" dur="1000" fill="hold"/>
                                        <p:tgtEl>
                                          <p:spTgt spid="45"/>
                                        </p:tgtEl>
                                        <p:attrNameLst>
                                          <p:attrName>ppt_h</p:attrName>
                                        </p:attrNameLst>
                                      </p:cBhvr>
                                      <p:tavLst>
                                        <p:tav tm="0">
                                          <p:val>
                                            <p:strVal val="(6*min(max(#ppt_w*#ppt_h,.3),1)-7.4)/-.7*#ppt_h"/>
                                          </p:val>
                                        </p:tav>
                                        <p:tav tm="100000">
                                          <p:val>
                                            <p:strVal val="#ppt_h"/>
                                          </p:val>
                                        </p:tav>
                                      </p:tavLst>
                                    </p:anim>
                                    <p:anim calcmode="lin" valueType="num">
                                      <p:cBhvr>
                                        <p:cTn id="36" dur="1000" fill="hold"/>
                                        <p:tgtEl>
                                          <p:spTgt spid="45"/>
                                        </p:tgtEl>
                                        <p:attrNameLst>
                                          <p:attrName>ppt_x</p:attrName>
                                        </p:attrNameLst>
                                      </p:cBhvr>
                                      <p:tavLst>
                                        <p:tav tm="0">
                                          <p:val>
                                            <p:fltVal val="0.5"/>
                                          </p:val>
                                        </p:tav>
                                        <p:tav tm="100000">
                                          <p:val>
                                            <p:strVal val="#ppt_x"/>
                                          </p:val>
                                        </p:tav>
                                      </p:tavLst>
                                    </p:anim>
                                    <p:anim calcmode="lin" valueType="num">
                                      <p:cBhvr>
                                        <p:cTn id="37" dur="1000" fill="hold"/>
                                        <p:tgtEl>
                                          <p:spTgt spid="45"/>
                                        </p:tgtEl>
                                        <p:attrNameLst>
                                          <p:attrName>ppt_y</p:attrName>
                                        </p:attrNameLst>
                                      </p:cBhvr>
                                      <p:tavLst>
                                        <p:tav tm="0">
                                          <p:val>
                                            <p:strVal val="1+(6*min(max(#ppt_w*#ppt_h,.3),1)-7.4)/-.7*#ppt_h/2"/>
                                          </p:val>
                                        </p:tav>
                                        <p:tav tm="100000">
                                          <p:val>
                                            <p:strVal val="#ppt_y"/>
                                          </p:val>
                                        </p:tav>
                                      </p:tavLst>
                                    </p:anim>
                                  </p:childTnLst>
                                </p:cTn>
                              </p:par>
                              <p:par>
                                <p:cTn id="38" presetID="23" presetClass="entr" presetSubtype="36" fill="hold" nodeType="withEffect">
                                  <p:stCondLst>
                                    <p:cond delay="1000"/>
                                  </p:stCondLst>
                                  <p:childTnLst>
                                    <p:set>
                                      <p:cBhvr>
                                        <p:cTn id="39" dur="1" fill="hold">
                                          <p:stCondLst>
                                            <p:cond delay="0"/>
                                          </p:stCondLst>
                                        </p:cTn>
                                        <p:tgtEl>
                                          <p:spTgt spid="48"/>
                                        </p:tgtEl>
                                        <p:attrNameLst>
                                          <p:attrName>style.visibility</p:attrName>
                                        </p:attrNameLst>
                                      </p:cBhvr>
                                      <p:to>
                                        <p:strVal val="visible"/>
                                      </p:to>
                                    </p:set>
                                    <p:anim calcmode="lin" valueType="num">
                                      <p:cBhvr>
                                        <p:cTn id="40" dur="1000" fill="hold"/>
                                        <p:tgtEl>
                                          <p:spTgt spid="48"/>
                                        </p:tgtEl>
                                        <p:attrNameLst>
                                          <p:attrName>ppt_w</p:attrName>
                                        </p:attrNameLst>
                                      </p:cBhvr>
                                      <p:tavLst>
                                        <p:tav tm="0">
                                          <p:val>
                                            <p:strVal val="(6*min(max(#ppt_w*#ppt_h,.3),1)-7.4)/-.7*#ppt_w"/>
                                          </p:val>
                                        </p:tav>
                                        <p:tav tm="100000">
                                          <p:val>
                                            <p:strVal val="#ppt_w"/>
                                          </p:val>
                                        </p:tav>
                                      </p:tavLst>
                                    </p:anim>
                                    <p:anim calcmode="lin" valueType="num">
                                      <p:cBhvr>
                                        <p:cTn id="41" dur="1000" fill="hold"/>
                                        <p:tgtEl>
                                          <p:spTgt spid="48"/>
                                        </p:tgtEl>
                                        <p:attrNameLst>
                                          <p:attrName>ppt_h</p:attrName>
                                        </p:attrNameLst>
                                      </p:cBhvr>
                                      <p:tavLst>
                                        <p:tav tm="0">
                                          <p:val>
                                            <p:strVal val="(6*min(max(#ppt_w*#ppt_h,.3),1)-7.4)/-.7*#ppt_h"/>
                                          </p:val>
                                        </p:tav>
                                        <p:tav tm="100000">
                                          <p:val>
                                            <p:strVal val="#ppt_h"/>
                                          </p:val>
                                        </p:tav>
                                      </p:tavLst>
                                    </p:anim>
                                    <p:anim calcmode="lin" valueType="num">
                                      <p:cBhvr>
                                        <p:cTn id="42" dur="1000" fill="hold"/>
                                        <p:tgtEl>
                                          <p:spTgt spid="48"/>
                                        </p:tgtEl>
                                        <p:attrNameLst>
                                          <p:attrName>ppt_x</p:attrName>
                                        </p:attrNameLst>
                                      </p:cBhvr>
                                      <p:tavLst>
                                        <p:tav tm="0">
                                          <p:val>
                                            <p:fltVal val="0.5"/>
                                          </p:val>
                                        </p:tav>
                                        <p:tav tm="100000">
                                          <p:val>
                                            <p:strVal val="#ppt_x"/>
                                          </p:val>
                                        </p:tav>
                                      </p:tavLst>
                                    </p:anim>
                                    <p:anim calcmode="lin" valueType="num">
                                      <p:cBhvr>
                                        <p:cTn id="43" dur="1000" fill="hold"/>
                                        <p:tgtEl>
                                          <p:spTgt spid="48"/>
                                        </p:tgtEl>
                                        <p:attrNameLst>
                                          <p:attrName>ppt_y</p:attrName>
                                        </p:attrNameLst>
                                      </p:cBhvr>
                                      <p:tavLst>
                                        <p:tav tm="0">
                                          <p:val>
                                            <p:strVal val="1+(6*min(max(#ppt_w*#ppt_h,.3),1)-7.4)/-.7*#ppt_h/2"/>
                                          </p:val>
                                        </p:tav>
                                        <p:tav tm="100000">
                                          <p:val>
                                            <p:strVal val="#ppt_y"/>
                                          </p:val>
                                        </p:tav>
                                      </p:tavLst>
                                    </p:anim>
                                  </p:childTnLst>
                                </p:cTn>
                              </p:par>
                              <p:par>
                                <p:cTn id="44" presetID="23" presetClass="entr" presetSubtype="36" fill="hold" nodeType="withEffect">
                                  <p:stCondLst>
                                    <p:cond delay="700"/>
                                  </p:stCondLst>
                                  <p:childTnLst>
                                    <p:set>
                                      <p:cBhvr>
                                        <p:cTn id="45" dur="1" fill="hold">
                                          <p:stCondLst>
                                            <p:cond delay="0"/>
                                          </p:stCondLst>
                                        </p:cTn>
                                        <p:tgtEl>
                                          <p:spTgt spid="51"/>
                                        </p:tgtEl>
                                        <p:attrNameLst>
                                          <p:attrName>style.visibility</p:attrName>
                                        </p:attrNameLst>
                                      </p:cBhvr>
                                      <p:to>
                                        <p:strVal val="visible"/>
                                      </p:to>
                                    </p:set>
                                    <p:anim calcmode="lin" valueType="num">
                                      <p:cBhvr>
                                        <p:cTn id="46" dur="1000" fill="hold"/>
                                        <p:tgtEl>
                                          <p:spTgt spid="51"/>
                                        </p:tgtEl>
                                        <p:attrNameLst>
                                          <p:attrName>ppt_w</p:attrName>
                                        </p:attrNameLst>
                                      </p:cBhvr>
                                      <p:tavLst>
                                        <p:tav tm="0">
                                          <p:val>
                                            <p:strVal val="(6*min(max(#ppt_w*#ppt_h,.3),1)-7.4)/-.7*#ppt_w"/>
                                          </p:val>
                                        </p:tav>
                                        <p:tav tm="100000">
                                          <p:val>
                                            <p:strVal val="#ppt_w"/>
                                          </p:val>
                                        </p:tav>
                                      </p:tavLst>
                                    </p:anim>
                                    <p:anim calcmode="lin" valueType="num">
                                      <p:cBhvr>
                                        <p:cTn id="47" dur="1000" fill="hold"/>
                                        <p:tgtEl>
                                          <p:spTgt spid="51"/>
                                        </p:tgtEl>
                                        <p:attrNameLst>
                                          <p:attrName>ppt_h</p:attrName>
                                        </p:attrNameLst>
                                      </p:cBhvr>
                                      <p:tavLst>
                                        <p:tav tm="0">
                                          <p:val>
                                            <p:strVal val="(6*min(max(#ppt_w*#ppt_h,.3),1)-7.4)/-.7*#ppt_h"/>
                                          </p:val>
                                        </p:tav>
                                        <p:tav tm="100000">
                                          <p:val>
                                            <p:strVal val="#ppt_h"/>
                                          </p:val>
                                        </p:tav>
                                      </p:tavLst>
                                    </p:anim>
                                    <p:anim calcmode="lin" valueType="num">
                                      <p:cBhvr>
                                        <p:cTn id="48" dur="1000" fill="hold"/>
                                        <p:tgtEl>
                                          <p:spTgt spid="51"/>
                                        </p:tgtEl>
                                        <p:attrNameLst>
                                          <p:attrName>ppt_x</p:attrName>
                                        </p:attrNameLst>
                                      </p:cBhvr>
                                      <p:tavLst>
                                        <p:tav tm="0">
                                          <p:val>
                                            <p:fltVal val="0.5"/>
                                          </p:val>
                                        </p:tav>
                                        <p:tav tm="100000">
                                          <p:val>
                                            <p:strVal val="#ppt_x"/>
                                          </p:val>
                                        </p:tav>
                                      </p:tavLst>
                                    </p:anim>
                                    <p:anim calcmode="lin" valueType="num">
                                      <p:cBhvr>
                                        <p:cTn id="49" dur="1000" fill="hold"/>
                                        <p:tgtEl>
                                          <p:spTgt spid="51"/>
                                        </p:tgtEl>
                                        <p:attrNameLst>
                                          <p:attrName>ppt_y</p:attrName>
                                        </p:attrNameLst>
                                      </p:cBhvr>
                                      <p:tavLst>
                                        <p:tav tm="0">
                                          <p:val>
                                            <p:strVal val="1+(6*min(max(#ppt_w*#ppt_h,.3),1)-7.4)/-.7*#ppt_h/2"/>
                                          </p:val>
                                        </p:tav>
                                        <p:tav tm="100000">
                                          <p:val>
                                            <p:strVal val="#ppt_y"/>
                                          </p:val>
                                        </p:tav>
                                      </p:tavLst>
                                    </p:anim>
                                  </p:childTnLst>
                                </p:cTn>
                              </p:par>
                              <p:par>
                                <p:cTn id="50" presetID="23" presetClass="entr" presetSubtype="36" fill="hold" nodeType="withEffect">
                                  <p:stCondLst>
                                    <p:cond delay="800"/>
                                  </p:stCondLst>
                                  <p:childTnLst>
                                    <p:set>
                                      <p:cBhvr>
                                        <p:cTn id="51" dur="1" fill="hold">
                                          <p:stCondLst>
                                            <p:cond delay="0"/>
                                          </p:stCondLst>
                                        </p:cTn>
                                        <p:tgtEl>
                                          <p:spTgt spid="36"/>
                                        </p:tgtEl>
                                        <p:attrNameLst>
                                          <p:attrName>style.visibility</p:attrName>
                                        </p:attrNameLst>
                                      </p:cBhvr>
                                      <p:to>
                                        <p:strVal val="visible"/>
                                      </p:to>
                                    </p:set>
                                    <p:anim calcmode="lin" valueType="num">
                                      <p:cBhvr>
                                        <p:cTn id="52" dur="1000" fill="hold"/>
                                        <p:tgtEl>
                                          <p:spTgt spid="36"/>
                                        </p:tgtEl>
                                        <p:attrNameLst>
                                          <p:attrName>ppt_w</p:attrName>
                                        </p:attrNameLst>
                                      </p:cBhvr>
                                      <p:tavLst>
                                        <p:tav tm="0">
                                          <p:val>
                                            <p:strVal val="(6*min(max(#ppt_w*#ppt_h,.3),1)-7.4)/-.7*#ppt_w"/>
                                          </p:val>
                                        </p:tav>
                                        <p:tav tm="100000">
                                          <p:val>
                                            <p:strVal val="#ppt_w"/>
                                          </p:val>
                                        </p:tav>
                                      </p:tavLst>
                                    </p:anim>
                                    <p:anim calcmode="lin" valueType="num">
                                      <p:cBhvr>
                                        <p:cTn id="53" dur="1000" fill="hold"/>
                                        <p:tgtEl>
                                          <p:spTgt spid="36"/>
                                        </p:tgtEl>
                                        <p:attrNameLst>
                                          <p:attrName>ppt_h</p:attrName>
                                        </p:attrNameLst>
                                      </p:cBhvr>
                                      <p:tavLst>
                                        <p:tav tm="0">
                                          <p:val>
                                            <p:strVal val="(6*min(max(#ppt_w*#ppt_h,.3),1)-7.4)/-.7*#ppt_h"/>
                                          </p:val>
                                        </p:tav>
                                        <p:tav tm="100000">
                                          <p:val>
                                            <p:strVal val="#ppt_h"/>
                                          </p:val>
                                        </p:tav>
                                      </p:tavLst>
                                    </p:anim>
                                    <p:anim calcmode="lin" valueType="num">
                                      <p:cBhvr>
                                        <p:cTn id="54" dur="1000" fill="hold"/>
                                        <p:tgtEl>
                                          <p:spTgt spid="36"/>
                                        </p:tgtEl>
                                        <p:attrNameLst>
                                          <p:attrName>ppt_x</p:attrName>
                                        </p:attrNameLst>
                                      </p:cBhvr>
                                      <p:tavLst>
                                        <p:tav tm="0">
                                          <p:val>
                                            <p:fltVal val="0.5"/>
                                          </p:val>
                                        </p:tav>
                                        <p:tav tm="100000">
                                          <p:val>
                                            <p:strVal val="#ppt_x"/>
                                          </p:val>
                                        </p:tav>
                                      </p:tavLst>
                                    </p:anim>
                                    <p:anim calcmode="lin" valueType="num">
                                      <p:cBhvr>
                                        <p:cTn id="55" dur="1000" fill="hold"/>
                                        <p:tgtEl>
                                          <p:spTgt spid="36"/>
                                        </p:tgtEl>
                                        <p:attrNameLst>
                                          <p:attrName>ppt_y</p:attrName>
                                        </p:attrNameLst>
                                      </p:cBhvr>
                                      <p:tavLst>
                                        <p:tav tm="0">
                                          <p:val>
                                            <p:strVal val="1+(6*min(max(#ppt_w*#ppt_h,.3),1)-7.4)/-.7*#ppt_h/2"/>
                                          </p:val>
                                        </p:tav>
                                        <p:tav tm="100000">
                                          <p:val>
                                            <p:strVal val="#ppt_y"/>
                                          </p:val>
                                        </p:tav>
                                      </p:tavLst>
                                    </p:anim>
                                  </p:childTnLst>
                                </p:cTn>
                              </p:par>
                              <p:par>
                                <p:cTn id="56" presetID="23" presetClass="entr" presetSubtype="36" fill="hold" nodeType="withEffect">
                                  <p:stCondLst>
                                    <p:cond delay="1000"/>
                                  </p:stCondLst>
                                  <p:childTnLst>
                                    <p:set>
                                      <p:cBhvr>
                                        <p:cTn id="57" dur="1" fill="hold">
                                          <p:stCondLst>
                                            <p:cond delay="0"/>
                                          </p:stCondLst>
                                        </p:cTn>
                                        <p:tgtEl>
                                          <p:spTgt spid="46"/>
                                        </p:tgtEl>
                                        <p:attrNameLst>
                                          <p:attrName>style.visibility</p:attrName>
                                        </p:attrNameLst>
                                      </p:cBhvr>
                                      <p:to>
                                        <p:strVal val="visible"/>
                                      </p:to>
                                    </p:set>
                                    <p:anim calcmode="lin" valueType="num">
                                      <p:cBhvr>
                                        <p:cTn id="58" dur="1000" fill="hold"/>
                                        <p:tgtEl>
                                          <p:spTgt spid="46"/>
                                        </p:tgtEl>
                                        <p:attrNameLst>
                                          <p:attrName>ppt_w</p:attrName>
                                        </p:attrNameLst>
                                      </p:cBhvr>
                                      <p:tavLst>
                                        <p:tav tm="0">
                                          <p:val>
                                            <p:strVal val="(6*min(max(#ppt_w*#ppt_h,.3),1)-7.4)/-.7*#ppt_w"/>
                                          </p:val>
                                        </p:tav>
                                        <p:tav tm="100000">
                                          <p:val>
                                            <p:strVal val="#ppt_w"/>
                                          </p:val>
                                        </p:tav>
                                      </p:tavLst>
                                    </p:anim>
                                    <p:anim calcmode="lin" valueType="num">
                                      <p:cBhvr>
                                        <p:cTn id="59" dur="1000" fill="hold"/>
                                        <p:tgtEl>
                                          <p:spTgt spid="46"/>
                                        </p:tgtEl>
                                        <p:attrNameLst>
                                          <p:attrName>ppt_h</p:attrName>
                                        </p:attrNameLst>
                                      </p:cBhvr>
                                      <p:tavLst>
                                        <p:tav tm="0">
                                          <p:val>
                                            <p:strVal val="(6*min(max(#ppt_w*#ppt_h,.3),1)-7.4)/-.7*#ppt_h"/>
                                          </p:val>
                                        </p:tav>
                                        <p:tav tm="100000">
                                          <p:val>
                                            <p:strVal val="#ppt_h"/>
                                          </p:val>
                                        </p:tav>
                                      </p:tavLst>
                                    </p:anim>
                                    <p:anim calcmode="lin" valueType="num">
                                      <p:cBhvr>
                                        <p:cTn id="60" dur="1000" fill="hold"/>
                                        <p:tgtEl>
                                          <p:spTgt spid="46"/>
                                        </p:tgtEl>
                                        <p:attrNameLst>
                                          <p:attrName>ppt_x</p:attrName>
                                        </p:attrNameLst>
                                      </p:cBhvr>
                                      <p:tavLst>
                                        <p:tav tm="0">
                                          <p:val>
                                            <p:fltVal val="0.5"/>
                                          </p:val>
                                        </p:tav>
                                        <p:tav tm="100000">
                                          <p:val>
                                            <p:strVal val="#ppt_x"/>
                                          </p:val>
                                        </p:tav>
                                      </p:tavLst>
                                    </p:anim>
                                    <p:anim calcmode="lin" valueType="num">
                                      <p:cBhvr>
                                        <p:cTn id="61" dur="1000" fill="hold"/>
                                        <p:tgtEl>
                                          <p:spTgt spid="4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477044" y="804868"/>
            <a:ext cx="7767477" cy="4250138"/>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对于数据的预处理，我们一般需要做空值处理，数据去重，数据纠偏，数据去噪，数据归一化。</a:t>
            </a:r>
            <a:endParaRPr lang="en-US" altLang="zh-CN" sz="2400" dirty="0">
              <a:solidFill>
                <a:schemeClr val="bg1"/>
              </a:solidFill>
              <a:latin typeface="微软雅黑" panose="020B0503020204020204" pitchFamily="34" charset="-122"/>
              <a:ea typeface="微软雅黑" panose="020B0503020204020204" pitchFamily="34" charset="-122"/>
              <a:cs typeface="+mn-cs"/>
            </a:endParaRPr>
          </a:p>
          <a:p>
            <a:pPr defTabSz="683895" rtl="0" fontAlgn="auto">
              <a:lnSpc>
                <a:spcPct val="120000"/>
              </a:lnSpc>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其中空值处理包括（均值或中值替代，如果较少也可以直接去掉，或者使用相关算法进行生成。）。对于数据纠偏常用的是卡尔曼滤波，均值滤波等。数据去噪一般一般使用基于距离的方式或者基于采样的方式。对于离散性数据我们还需要热编码或者其他编码方式转换成数值形式。在自然语言处理任务中对于句子或者词，可以使用向量表示。</a:t>
            </a:r>
          </a:p>
          <a:p>
            <a:pPr marR="0" defTabSz="683895" rtl="0" fontAlgn="auto">
              <a:lnSpc>
                <a:spcPct val="120000"/>
              </a:lnSpc>
              <a:spcBef>
                <a:spcPts val="0"/>
              </a:spcBef>
              <a:spcAft>
                <a:spcPts val="0"/>
              </a:spcAft>
              <a:buClrTx/>
              <a:buSzTx/>
              <a:buFontTx/>
              <a:defRPr/>
            </a:pPr>
            <a:endParaRPr kumimoji="0" lang="zh-CN" altLang="en-US" sz="10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数据预处理</a:t>
            </a:r>
          </a:p>
        </p:txBody>
      </p:sp>
    </p:spTree>
  </p:cSld>
  <p:clrMapOvr>
    <a:masterClrMapping/>
  </p:clrMapOvr>
  <p:transition spd="slow" advClick="0" advTm="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数据预处理</a:t>
            </a:r>
          </a:p>
        </p:txBody>
      </p:sp>
      <p:sp>
        <p:nvSpPr>
          <p:cNvPr id="31" name="TextBox 12">
            <a:extLst>
              <a:ext uri="{FF2B5EF4-FFF2-40B4-BE49-F238E27FC236}">
                <a16:creationId xmlns:a16="http://schemas.microsoft.com/office/drawing/2014/main" id="{4E878F72-A4A1-4F07-BD2B-CE75CC1C1CBD}"/>
              </a:ext>
            </a:extLst>
          </p:cNvPr>
          <p:cNvSpPr txBox="1"/>
          <p:nvPr/>
        </p:nvSpPr>
        <p:spPr>
          <a:xfrm>
            <a:off x="411162" y="1176436"/>
            <a:ext cx="7582131" cy="3157146"/>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）对相同经纬度和里程数的数据进行去重</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）将日期变量转为 </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Unix </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时间</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）将经纬度坐标投影为平面坐标</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）使用卡尔曼滤波对速度进行纠偏</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）使用时空聚类算法对其进行了去噪</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）同时使用上述算法对路线进行了分段</a:t>
            </a:r>
          </a:p>
          <a:p>
            <a:pPr marR="0" defTabSz="683895" rtl="0" fontAlgn="auto">
              <a:lnSpc>
                <a:spcPct val="120000"/>
              </a:lnSpc>
              <a:spcBef>
                <a:spcPts val="0"/>
              </a:spcBef>
              <a:spcAft>
                <a:spcPts val="0"/>
              </a:spcAft>
              <a:buClrTx/>
              <a:buSzTx/>
              <a:buFontTx/>
              <a:defRPr/>
            </a:pP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16374926"/>
      </p:ext>
    </p:extLst>
  </p:cSld>
  <p:clrMapOvr>
    <a:masterClrMapping/>
  </p:clrMapOvr>
  <p:transition spd="slow" advClick="0" advTm="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311150" y="1245193"/>
            <a:ext cx="3975705" cy="3157146"/>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数据可视化一般用来观察数据的分布，可以使用</a:t>
            </a:r>
            <a:r>
              <a:rPr lang="en-US" altLang="zh-CN" sz="2400" dirty="0">
                <a:solidFill>
                  <a:schemeClr val="bg1"/>
                </a:solidFill>
                <a:latin typeface="微软雅黑" panose="020B0503020204020204" pitchFamily="34" charset="-122"/>
                <a:ea typeface="微软雅黑" panose="020B0503020204020204" pitchFamily="34" charset="-122"/>
                <a:cs typeface="+mn-cs"/>
              </a:rPr>
              <a:t>seaborn</a:t>
            </a:r>
            <a:r>
              <a:rPr lang="zh-CN" altLang="en-US" sz="2400" dirty="0">
                <a:solidFill>
                  <a:schemeClr val="bg1"/>
                </a:solidFill>
                <a:latin typeface="微软雅黑" panose="020B0503020204020204" pitchFamily="34" charset="-122"/>
                <a:ea typeface="微软雅黑" panose="020B0503020204020204" pitchFamily="34" charset="-122"/>
                <a:cs typeface="+mn-cs"/>
              </a:rPr>
              <a:t>，</a:t>
            </a:r>
            <a:r>
              <a:rPr lang="en-US" altLang="zh-CN" sz="2400" dirty="0">
                <a:solidFill>
                  <a:schemeClr val="bg1"/>
                </a:solidFill>
                <a:latin typeface="微软雅黑" panose="020B0503020204020204" pitchFamily="34" charset="-122"/>
                <a:ea typeface="微软雅黑" panose="020B0503020204020204" pitchFamily="34" charset="-122"/>
                <a:cs typeface="+mn-cs"/>
              </a:rPr>
              <a:t>seaborn</a:t>
            </a:r>
            <a:r>
              <a:rPr lang="zh-CN" altLang="en-US" sz="2400" dirty="0">
                <a:solidFill>
                  <a:schemeClr val="bg1"/>
                </a:solidFill>
                <a:latin typeface="微软雅黑" panose="020B0503020204020204" pitchFamily="34" charset="-122"/>
                <a:ea typeface="微软雅黑" panose="020B0503020204020204" pitchFamily="34" charset="-122"/>
                <a:cs typeface="+mn-cs"/>
              </a:rPr>
              <a:t>包含降维算法，能够筛选出数据的重要维度。如果分析两个特征之间的相关性可以使用</a:t>
            </a:r>
            <a:r>
              <a:rPr lang="en-US" altLang="zh-CN" sz="2400" dirty="0" err="1">
                <a:solidFill>
                  <a:schemeClr val="bg1"/>
                </a:solidFill>
                <a:latin typeface="微软雅黑" panose="020B0503020204020204" pitchFamily="34" charset="-122"/>
                <a:ea typeface="微软雅黑" panose="020B0503020204020204" pitchFamily="34" charset="-122"/>
                <a:cs typeface="+mn-cs"/>
              </a:rPr>
              <a:t>matplot</a:t>
            </a:r>
            <a:r>
              <a:rPr lang="zh-CN" altLang="en-US" sz="2400" dirty="0">
                <a:solidFill>
                  <a:schemeClr val="bg1"/>
                </a:solidFill>
                <a:latin typeface="微软雅黑" panose="020B0503020204020204" pitchFamily="34" charset="-122"/>
                <a:ea typeface="微软雅黑" panose="020B0503020204020204" pitchFamily="34" charset="-122"/>
                <a:cs typeface="+mn-cs"/>
              </a:rPr>
              <a:t>等工具包。</a:t>
            </a:r>
            <a:endPar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数据可视化</a:t>
            </a:r>
          </a:p>
        </p:txBody>
      </p:sp>
      <p:sp>
        <p:nvSpPr>
          <p:cNvPr id="31" name="TextBox 12">
            <a:extLst>
              <a:ext uri="{FF2B5EF4-FFF2-40B4-BE49-F238E27FC236}">
                <a16:creationId xmlns:a16="http://schemas.microsoft.com/office/drawing/2014/main" id="{4E878F72-A4A1-4F07-BD2B-CE75CC1C1CBD}"/>
              </a:ext>
            </a:extLst>
          </p:cNvPr>
          <p:cNvSpPr txBox="1"/>
          <p:nvPr/>
        </p:nvSpPr>
        <p:spPr>
          <a:xfrm>
            <a:off x="5537772" y="1245193"/>
            <a:ext cx="3134690" cy="1827552"/>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对于本题在使用编程的同时还同时使用了</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Excel</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透视表和</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tableau</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p>
        </p:txBody>
      </p:sp>
      <p:sp>
        <p:nvSpPr>
          <p:cNvPr id="7" name="椭圆 6">
            <a:extLst>
              <a:ext uri="{FF2B5EF4-FFF2-40B4-BE49-F238E27FC236}">
                <a16:creationId xmlns:a16="http://schemas.microsoft.com/office/drawing/2014/main" id="{6C1590ED-1BD7-4E18-85F7-746C454D177E}"/>
              </a:ext>
            </a:extLst>
          </p:cNvPr>
          <p:cNvSpPr/>
          <p:nvPr/>
        </p:nvSpPr>
        <p:spPr>
          <a:xfrm>
            <a:off x="4397339" y="1859622"/>
            <a:ext cx="940329" cy="88634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TO</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87666304"/>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ppt_w</p:attrName>
                                        </p:attrNameLst>
                                      </p:cBhvr>
                                      <p:tavLst>
                                        <p:tav tm="0">
                                          <p:val>
                                            <p:fltVal val="0"/>
                                          </p:val>
                                        </p:tav>
                                        <p:tav tm="100000">
                                          <p:val>
                                            <p:strVal val="#ppt_w"/>
                                          </p:val>
                                        </p:tav>
                                      </p:tavLst>
                                    </p:anim>
                                    <p:anim calcmode="lin" valueType="num">
                                      <p:cBhvr>
                                        <p:cTn id="8" dur="250" fill="hold"/>
                                        <p:tgtEl>
                                          <p:spTgt spid="7"/>
                                        </p:tgtEl>
                                        <p:attrNameLst>
                                          <p:attrName>ppt_h</p:attrName>
                                        </p:attrNameLst>
                                      </p:cBhvr>
                                      <p:tavLst>
                                        <p:tav tm="0">
                                          <p:val>
                                            <p:fltVal val="0"/>
                                          </p:val>
                                        </p:tav>
                                        <p:tav tm="100000">
                                          <p:val>
                                            <p:strVal val="#ppt_h"/>
                                          </p:val>
                                        </p:tav>
                                      </p:tavLst>
                                    </p:anim>
                                    <p:animEffect transition="in" filter="fade">
                                      <p:cBhvr>
                                        <p:cTn id="9" dur="250"/>
                                        <p:tgtEl>
                                          <p:spTgt spid="7"/>
                                        </p:tgtEl>
                                      </p:cBhvr>
                                    </p:animEffect>
                                  </p:childTnLst>
                                </p:cTn>
                              </p:par>
                              <p:par>
                                <p:cTn id="10" presetID="6" presetClass="emph" presetSubtype="0" decel="100000" fill="hold" grpId="1" nodeType="withEffect">
                                  <p:stCondLst>
                                    <p:cond delay="200"/>
                                  </p:stCondLst>
                                  <p:childTnLst>
                                    <p:animScale>
                                      <p:cBhvr>
                                        <p:cTn id="11" dur="250" fill="hold"/>
                                        <p:tgtEl>
                                          <p:spTgt spid="7"/>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642937" y="983366"/>
            <a:ext cx="7648307" cy="2270750"/>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数据挖掘的统计学分析一般不等同于实证中的假设检验。在数据挖掘中，只要存在相关性，就可以拿来作为特征，我们只用筛选出权值较大的特征列。比如某两列是否高度相关，增添一些数据分析的成分，方便之后模型的解释性。</a:t>
            </a:r>
            <a:endPar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统计学分析</a:t>
            </a:r>
          </a:p>
        </p:txBody>
      </p:sp>
    </p:spTree>
    <p:extLst>
      <p:ext uri="{BB962C8B-B14F-4D97-AF65-F5344CB8AC3E}">
        <p14:creationId xmlns:p14="http://schemas.microsoft.com/office/powerpoint/2010/main" val="2991299796"/>
      </p:ext>
    </p:extLst>
  </p:cSld>
  <p:clrMapOvr>
    <a:masterClrMapping/>
  </p:clrMapOvr>
  <p:transition spd="slow" advClick="0" advTm="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统计学分析</a:t>
            </a:r>
          </a:p>
        </p:txBody>
      </p:sp>
      <p:sp>
        <p:nvSpPr>
          <p:cNvPr id="31" name="TextBox 12">
            <a:extLst>
              <a:ext uri="{FF2B5EF4-FFF2-40B4-BE49-F238E27FC236}">
                <a16:creationId xmlns:a16="http://schemas.microsoft.com/office/drawing/2014/main" id="{4E878F72-A4A1-4F07-BD2B-CE75CC1C1CBD}"/>
              </a:ext>
            </a:extLst>
          </p:cNvPr>
          <p:cNvSpPr txBox="1"/>
          <p:nvPr/>
        </p:nvSpPr>
        <p:spPr>
          <a:xfrm>
            <a:off x="411163" y="891781"/>
            <a:ext cx="8530412" cy="3157146"/>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Pearson</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相关系数 </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最常用的相关系数，又称积差相关系数，取值</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到</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，绝对值越大，说明相关性越强。该系数的计算和检验为参数方法，适用条件如下： （适合做连续变量的相关性分析）</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）两变量呈直线相关关系，如果是曲线相关可能不准确。 </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）极端值会对结果造成较大的影响 </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）两变量符合双变量联合正态分布。 </a:t>
            </a:r>
          </a:p>
        </p:txBody>
      </p:sp>
    </p:spTree>
    <p:extLst>
      <p:ext uri="{BB962C8B-B14F-4D97-AF65-F5344CB8AC3E}">
        <p14:creationId xmlns:p14="http://schemas.microsoft.com/office/powerpoint/2010/main" val="3234071139"/>
      </p:ext>
    </p:extLst>
  </p:cSld>
  <p:clrMapOvr>
    <a:masterClrMapping/>
  </p:clrMapOvr>
  <p:transition spd="slow" advClick="0" advTm="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统计学分析</a:t>
            </a:r>
          </a:p>
        </p:txBody>
      </p:sp>
      <p:sp>
        <p:nvSpPr>
          <p:cNvPr id="31" name="TextBox 12">
            <a:extLst>
              <a:ext uri="{FF2B5EF4-FFF2-40B4-BE49-F238E27FC236}">
                <a16:creationId xmlns:a16="http://schemas.microsoft.com/office/drawing/2014/main" id="{4E878F72-A4A1-4F07-BD2B-CE75CC1C1CBD}"/>
              </a:ext>
            </a:extLst>
          </p:cNvPr>
          <p:cNvSpPr txBox="1"/>
          <p:nvPr/>
        </p:nvSpPr>
        <p:spPr>
          <a:xfrm>
            <a:off x="411163" y="891781"/>
            <a:ext cx="8530412" cy="2270750"/>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Spearman</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秩相关系数 </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对原始变量的分布不做要求，适用范围较</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Pearson</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相关系数广，即使是等级资料，也可适用。但其属于非参数方法，检验效能较</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Pearson</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系数低。（适合含有等级变量或者全部是等级变量的相关性分析）</a:t>
            </a:r>
          </a:p>
        </p:txBody>
      </p:sp>
    </p:spTree>
    <p:extLst>
      <p:ext uri="{BB962C8B-B14F-4D97-AF65-F5344CB8AC3E}">
        <p14:creationId xmlns:p14="http://schemas.microsoft.com/office/powerpoint/2010/main" val="1710703455"/>
      </p:ext>
    </p:extLst>
  </p:cSld>
  <p:clrMapOvr>
    <a:masterClrMapping/>
  </p:clrMapOvr>
  <p:transition spd="slow" advClick="0" advTm="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统计学分析</a:t>
            </a:r>
          </a:p>
        </p:txBody>
      </p:sp>
      <p:sp>
        <p:nvSpPr>
          <p:cNvPr id="31" name="TextBox 12">
            <a:extLst>
              <a:ext uri="{FF2B5EF4-FFF2-40B4-BE49-F238E27FC236}">
                <a16:creationId xmlns:a16="http://schemas.microsoft.com/office/drawing/2014/main" id="{4E878F72-A4A1-4F07-BD2B-CE75CC1C1CBD}"/>
              </a:ext>
            </a:extLst>
          </p:cNvPr>
          <p:cNvSpPr txBox="1"/>
          <p:nvPr/>
        </p:nvSpPr>
        <p:spPr>
          <a:xfrm>
            <a:off x="411163" y="779462"/>
            <a:ext cx="8619821" cy="4486741"/>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、无序分类变量相关性</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最常用的为卡方检验，用于评价两个无序分类变量的相关性。根据卡方值衍生出来的指标还有列联系数、</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Phi</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Cramer</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的</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V</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Lambda</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系数、不确定系数等。</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OR</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RR</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也是衡量两变量之间的相关程度的指标。</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卡方检验用于检验两组数据是否具有统计学差异，从而分析因素之间的相关性。卡方检验有</a:t>
            </a:r>
            <a:r>
              <a:rPr lang="en-US" altLang="zh-CN" sz="2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pearson</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卡方检验，校正检验等，不同的条件下使用不同的卡方检验方法，比如说满足双大于（</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40,5</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）条件的情况下要使用</a:t>
            </a:r>
            <a:r>
              <a:rPr lang="en-US" altLang="zh-CN" sz="2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pearson</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卡方检验方法，另外的情况下要使用校正卡方检验方法。</a:t>
            </a:r>
          </a:p>
        </p:txBody>
      </p:sp>
    </p:spTree>
    <p:extLst>
      <p:ext uri="{BB962C8B-B14F-4D97-AF65-F5344CB8AC3E}">
        <p14:creationId xmlns:p14="http://schemas.microsoft.com/office/powerpoint/2010/main" val="49284631"/>
      </p:ext>
    </p:extLst>
  </p:cSld>
  <p:clrMapOvr>
    <a:masterClrMapping/>
  </p:clrMapOvr>
  <p:transition spd="slow" advClick="0" advTm="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642937" y="983366"/>
            <a:ext cx="3497547" cy="2713948"/>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特征选择通常用于那些大规模高维数据，对于这些高维数据，含有较多冗余特征列，所以我们要剔除哪些相关性较小的特征列。</a:t>
            </a:r>
            <a:endPar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特征选择</a:t>
            </a:r>
          </a:p>
        </p:txBody>
      </p:sp>
      <p:sp>
        <p:nvSpPr>
          <p:cNvPr id="31" name="TextBox 12">
            <a:extLst>
              <a:ext uri="{FF2B5EF4-FFF2-40B4-BE49-F238E27FC236}">
                <a16:creationId xmlns:a16="http://schemas.microsoft.com/office/drawing/2014/main" id="{4E878F72-A4A1-4F07-BD2B-CE75CC1C1CBD}"/>
              </a:ext>
            </a:extLst>
          </p:cNvPr>
          <p:cNvSpPr txBox="1"/>
          <p:nvPr/>
        </p:nvSpPr>
        <p:spPr>
          <a:xfrm>
            <a:off x="5394347" y="1031392"/>
            <a:ext cx="3667460" cy="1827552"/>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常见算法，</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PCA,SVD</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，流形降维算法（</a:t>
            </a:r>
            <a:r>
              <a:rPr lang="en-US" altLang="zh-CN" sz="2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tsne</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）等。</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这次比赛的特征较少，所以没有采用降维。</a:t>
            </a:r>
          </a:p>
        </p:txBody>
      </p:sp>
      <p:sp>
        <p:nvSpPr>
          <p:cNvPr id="6" name="椭圆 5">
            <a:extLst>
              <a:ext uri="{FF2B5EF4-FFF2-40B4-BE49-F238E27FC236}">
                <a16:creationId xmlns:a16="http://schemas.microsoft.com/office/drawing/2014/main" id="{9C769355-CF00-4A39-980E-EF2F26CDBC7C}"/>
              </a:ext>
            </a:extLst>
          </p:cNvPr>
          <p:cNvSpPr/>
          <p:nvPr/>
        </p:nvSpPr>
        <p:spPr>
          <a:xfrm>
            <a:off x="4140484" y="1512905"/>
            <a:ext cx="990217" cy="86452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TO</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46020469"/>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grpId="1" nodeType="withEffect">
                                  <p:stCondLst>
                                    <p:cond delay="200"/>
                                  </p:stCondLst>
                                  <p:childTnLst>
                                    <p:animScale>
                                      <p:cBhvr>
                                        <p:cTn id="11" dur="250" fill="hold"/>
                                        <p:tgtEl>
                                          <p:spTgt spid="6"/>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174661"/>
            <a:ext cx="1611223" cy="1032574"/>
            <a:chOff x="184527" y="297451"/>
            <a:chExt cx="1363137" cy="907980"/>
          </a:xfrm>
        </p:grpSpPr>
        <p:pic>
          <p:nvPicPr>
            <p:cNvPr id="16386" name="图片 1"/>
            <p:cNvPicPr>
              <a:picLocks noChangeAspect="1"/>
            </p:cNvPicPr>
            <p:nvPr/>
          </p:nvPicPr>
          <p:blipFill>
            <a:blip r:embed="rId3"/>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828814"/>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mn-lt"/>
                  <a:ea typeface="微软雅黑" panose="020B0503020204020204" pitchFamily="34" charset="-122"/>
                  <a:cs typeface="+mn-cs"/>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2353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endParaRPr>
            </a:p>
          </p:txBody>
        </p:sp>
      </p:grpSp>
      <p:grpSp>
        <p:nvGrpSpPr>
          <p:cNvPr id="37" name="组合 36"/>
          <p:cNvGrpSpPr/>
          <p:nvPr/>
        </p:nvGrpSpPr>
        <p:grpSpPr>
          <a:xfrm>
            <a:off x="4441445" y="1849735"/>
            <a:ext cx="1988199" cy="1220674"/>
            <a:chOff x="4440941" y="1837096"/>
            <a:chExt cx="1989770" cy="1220942"/>
          </a:xfrm>
        </p:grpSpPr>
        <p:sp>
          <p:nvSpPr>
            <p:cNvPr id="16393" name="文本框 37"/>
            <p:cNvSpPr txBox="1"/>
            <p:nvPr/>
          </p:nvSpPr>
          <p:spPr>
            <a:xfrm>
              <a:off x="4447676" y="2226858"/>
              <a:ext cx="1655980" cy="831180"/>
            </a:xfrm>
            <a:prstGeom prst="rect">
              <a:avLst/>
            </a:prstGeom>
            <a:noFill/>
            <a:ln w="9525">
              <a:noFill/>
            </a:ln>
          </p:spPr>
          <p:txBody>
            <a:bodyPr wrap="square" anchor="t">
              <a:spAutoFit/>
            </a:bodyPr>
            <a:lstStyle/>
            <a:p>
              <a:pPr algn="ctr"/>
              <a:r>
                <a:rPr lang="zh-CN" altLang="en-US" sz="4800" dirty="0">
                  <a:solidFill>
                    <a:schemeClr val="bg1"/>
                  </a:solidFill>
                  <a:ea typeface="微软雅黑" panose="020B0503020204020204" pitchFamily="34" charset="-122"/>
                </a:rPr>
                <a:t>题型</a:t>
              </a:r>
            </a:p>
          </p:txBody>
        </p:sp>
        <p:sp>
          <p:nvSpPr>
            <p:cNvPr id="16394" name="文本框 38"/>
            <p:cNvSpPr txBox="1"/>
            <p:nvPr/>
          </p:nvSpPr>
          <p:spPr>
            <a:xfrm>
              <a:off x="4440941" y="1837096"/>
              <a:ext cx="1989770" cy="461766"/>
            </a:xfrm>
            <a:prstGeom prst="rect">
              <a:avLst/>
            </a:prstGeom>
            <a:noFill/>
            <a:ln w="9525">
              <a:noFill/>
            </a:ln>
          </p:spPr>
          <p:txBody>
            <a:bodyPr wrap="square" anchor="t">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 ONE</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642937" y="1140973"/>
            <a:ext cx="3713306" cy="2713948"/>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模型构建这一块儿，针对特征列较少的数据，我们需要数据增强，这里的天气数据就可以拿来作为特征增强。另外训练，测试，与验证集也需要划分。</a:t>
            </a:r>
            <a:endPar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模型构建</a:t>
            </a:r>
          </a:p>
        </p:txBody>
      </p:sp>
      <p:sp>
        <p:nvSpPr>
          <p:cNvPr id="31" name="TextBox 12">
            <a:extLst>
              <a:ext uri="{FF2B5EF4-FFF2-40B4-BE49-F238E27FC236}">
                <a16:creationId xmlns:a16="http://schemas.microsoft.com/office/drawing/2014/main" id="{4E878F72-A4A1-4F07-BD2B-CE75CC1C1CBD}"/>
              </a:ext>
            </a:extLst>
          </p:cNvPr>
          <p:cNvSpPr txBox="1"/>
          <p:nvPr/>
        </p:nvSpPr>
        <p:spPr>
          <a:xfrm>
            <a:off x="5430694" y="1140973"/>
            <a:ext cx="3554858" cy="3157146"/>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数据增强采用的方法：</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随机生成高斯噪声</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过采样或者欠采样</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使用外部数据</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数据集划分：</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经验值：</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7</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p>
          <a:p>
            <a:pPr marR="0" defTabSz="683895" rtl="0" fontAlgn="auto">
              <a:lnSpc>
                <a:spcPct val="120000"/>
              </a:lnSpc>
              <a:spcBef>
                <a:spcPts val="0"/>
              </a:spcBef>
              <a:spcAft>
                <a:spcPts val="0"/>
              </a:spcAft>
              <a:buClrTx/>
              <a:buSzTx/>
              <a:buFontTx/>
              <a:defRPr/>
            </a:pP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椭圆 5">
            <a:extLst>
              <a:ext uri="{FF2B5EF4-FFF2-40B4-BE49-F238E27FC236}">
                <a16:creationId xmlns:a16="http://schemas.microsoft.com/office/drawing/2014/main" id="{F8615743-EF2B-4F32-A9D2-459EE0EFBFA7}"/>
              </a:ext>
            </a:extLst>
          </p:cNvPr>
          <p:cNvSpPr/>
          <p:nvPr/>
        </p:nvSpPr>
        <p:spPr>
          <a:xfrm>
            <a:off x="4356243" y="2003461"/>
            <a:ext cx="986319" cy="81999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TO</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5059998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decel="100000" fill="hold" grpId="1" nodeType="withEffect">
                                  <p:stCondLst>
                                    <p:cond delay="200"/>
                                  </p:stCondLst>
                                  <p:childTnLst>
                                    <p:animScale>
                                      <p:cBhvr>
                                        <p:cTn id="11" dur="250" fill="hold"/>
                                        <p:tgtEl>
                                          <p:spTgt spid="6"/>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411163" y="914102"/>
            <a:ext cx="8109248" cy="1384353"/>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对于优化模型的评估一般是：</a:t>
            </a:r>
            <a:endParaRPr lang="en-US" altLang="zh-CN" sz="2400" dirty="0">
              <a:solidFill>
                <a:schemeClr val="bg1"/>
              </a:solidFill>
              <a:latin typeface="微软雅黑" panose="020B0503020204020204" pitchFamily="34" charset="-122"/>
              <a:ea typeface="微软雅黑" panose="020B0503020204020204" pitchFamily="34" charset="-122"/>
              <a:cs typeface="+mn-cs"/>
            </a:endParaRPr>
          </a:p>
          <a:p>
            <a:pPr marR="0" defTabSz="683895" rtl="0" fontAlgn="auto">
              <a:lnSpc>
                <a:spcPct val="120000"/>
              </a:lnSpc>
              <a:spcBef>
                <a:spcPts val="0"/>
              </a:spcBef>
              <a:spcAft>
                <a:spcPts val="0"/>
              </a:spcAft>
              <a:buClrTx/>
              <a:buSzTx/>
              <a:buFontTx/>
              <a:defRPr/>
            </a:pPr>
            <a:r>
              <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是否有可行解？是否局部最优还是全局最优？时间空间复杂度多少？</a:t>
            </a:r>
            <a:endParaRPr kumimoji="0" lang="en-US" altLang="zh-CN"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模型评估</a:t>
            </a:r>
          </a:p>
        </p:txBody>
      </p:sp>
    </p:spTree>
    <p:extLst>
      <p:ext uri="{BB962C8B-B14F-4D97-AF65-F5344CB8AC3E}">
        <p14:creationId xmlns:p14="http://schemas.microsoft.com/office/powerpoint/2010/main" val="180234255"/>
      </p:ext>
    </p:extLst>
  </p:cSld>
  <p:clrMapOvr>
    <a:masterClrMapping/>
  </p:clrMapOvr>
  <p:transition spd="slow" advClick="0" advTm="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377206" y="912962"/>
            <a:ext cx="8468843" cy="3153171"/>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对于分类模型的评估：</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准确率</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(Accuracy)</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 衡量所有样本被分类准确的比例</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精确率</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(Precision)</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 也叫查准率，衡量正样本的分类准确率，就是说倍预测为正样本的样本有多少是真的正样本。</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召回率</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(Recall)</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	表示分类正确的正样本占总的分类正确样本的比例</a:t>
            </a:r>
          </a:p>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F1​-score</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 精确率和召回率的调和平均</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模型评估</a:t>
            </a:r>
          </a:p>
        </p:txBody>
      </p:sp>
    </p:spTree>
    <p:extLst>
      <p:ext uri="{BB962C8B-B14F-4D97-AF65-F5344CB8AC3E}">
        <p14:creationId xmlns:p14="http://schemas.microsoft.com/office/powerpoint/2010/main" val="325734992"/>
      </p:ext>
    </p:extLst>
  </p:cSld>
  <p:clrMapOvr>
    <a:masterClrMapping/>
  </p:clrMapOvr>
  <p:transition spd="slow" advClick="0" advTm="0">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377206" y="912962"/>
            <a:ext cx="8417473" cy="3600345"/>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对于回归模型的评估：</a:t>
            </a:r>
            <a:endParaRPr kumimoji="0" lang="en-US" altLang="zh-CN"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SSE(</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误差平方和</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：同样的数据集的情况下，</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SSE</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越小，误差越小，模型效果越好。</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SSE</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数值大小本身没有意义，随着样本增加，</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SSE</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必然增加，也就是说，不同的数据集的情况下，</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SSE</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比较没有意义</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R-square(</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决定系数</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 越接近</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1</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，表明方程的变量对</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y</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的解释能力越强，这个模型对数据拟合的也较好。越接近</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0</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，表明模型拟合的越差。</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模型评估</a:t>
            </a:r>
          </a:p>
        </p:txBody>
      </p:sp>
    </p:spTree>
    <p:extLst>
      <p:ext uri="{BB962C8B-B14F-4D97-AF65-F5344CB8AC3E}">
        <p14:creationId xmlns:p14="http://schemas.microsoft.com/office/powerpoint/2010/main" val="3255454901"/>
      </p:ext>
    </p:extLst>
  </p:cSld>
  <p:clrMapOvr>
    <a:masterClrMapping/>
  </p:clrMapOvr>
  <p:transition spd="slow" advClick="0" advTm="0">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模型评估</a:t>
            </a:r>
          </a:p>
        </p:txBody>
      </p:sp>
      <p:sp>
        <p:nvSpPr>
          <p:cNvPr id="31" name="TextBox 12">
            <a:extLst>
              <a:ext uri="{FF2B5EF4-FFF2-40B4-BE49-F238E27FC236}">
                <a16:creationId xmlns:a16="http://schemas.microsoft.com/office/drawing/2014/main" id="{4E878F72-A4A1-4F07-BD2B-CE75CC1C1CBD}"/>
              </a:ext>
            </a:extLst>
          </p:cNvPr>
          <p:cNvSpPr txBox="1"/>
          <p:nvPr/>
        </p:nvSpPr>
        <p:spPr>
          <a:xfrm>
            <a:off x="477044" y="1009526"/>
            <a:ext cx="8173796" cy="2713948"/>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我们先使用决策树分类作为基模型，然后使用神经网络</a:t>
            </a:r>
            <a:r>
              <a:rPr lang="en-US" altLang="zh-CN" sz="2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Lstm</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模型，在神经网络模型中还涉及到众多的超参数选择，比如优化算法，非线性变换方式，模型架构，损失函数，这些大部分都会通过经验设置或者通过超参数搜索的算法进行选择。</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评估方式：</a:t>
            </a: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k-hold</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交叉验证取均值</a:t>
            </a:r>
          </a:p>
        </p:txBody>
      </p:sp>
    </p:spTree>
    <p:extLst>
      <p:ext uri="{BB962C8B-B14F-4D97-AF65-F5344CB8AC3E}">
        <p14:creationId xmlns:p14="http://schemas.microsoft.com/office/powerpoint/2010/main" val="840204763"/>
      </p:ext>
    </p:extLst>
  </p:cSld>
  <p:clrMapOvr>
    <a:masterClrMapping/>
  </p:clrMapOvr>
  <p:transition spd="slow" advClick="0" advTm="0">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642937" y="1140973"/>
            <a:ext cx="8110174" cy="1384353"/>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对比各个模型最后的评估指标，选取最优模型。</a:t>
            </a:r>
            <a:endParaRPr lang="en-US" altLang="zh-CN" sz="2400" dirty="0">
              <a:solidFill>
                <a:schemeClr val="bg1"/>
              </a:solidFill>
              <a:latin typeface="微软雅黑" panose="020B0503020204020204" pitchFamily="34" charset="-122"/>
              <a:ea typeface="微软雅黑" panose="020B0503020204020204" pitchFamily="34" charset="-122"/>
              <a:cs typeface="+mn-cs"/>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奥尔姆剃刀原则，越简单，越可解释越好。</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如果是金融领域相关的最好使用线性回归模型。</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模型选择</a:t>
            </a:r>
          </a:p>
        </p:txBody>
      </p:sp>
    </p:spTree>
    <p:extLst>
      <p:ext uri="{BB962C8B-B14F-4D97-AF65-F5344CB8AC3E}">
        <p14:creationId xmlns:p14="http://schemas.microsoft.com/office/powerpoint/2010/main" val="840556838"/>
      </p:ext>
    </p:extLst>
  </p:cSld>
  <p:clrMapOvr>
    <a:masterClrMapping/>
  </p:clrMapOvr>
  <p:transition spd="slow" advClick="0" advTm="0">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642936" y="1140973"/>
            <a:ext cx="7963591" cy="1384353"/>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如果时间充裕，可以从特征工程，重新迭代，这可以优化我们的评估指标。</a:t>
            </a:r>
            <a:endParaRPr lang="en-US" altLang="zh-CN" sz="2400" dirty="0">
              <a:solidFill>
                <a:schemeClr val="bg1"/>
              </a:solidFill>
              <a:latin typeface="微软雅黑" panose="020B0503020204020204" pitchFamily="34" charset="-122"/>
              <a:ea typeface="微软雅黑" panose="020B0503020204020204" pitchFamily="34" charset="-122"/>
              <a:cs typeface="+mn-cs"/>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对于数据挖掘相关问题，特征工程往往决定最后的效果。</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建模迭代</a:t>
            </a:r>
          </a:p>
        </p:txBody>
      </p:sp>
    </p:spTree>
    <p:extLst>
      <p:ext uri="{BB962C8B-B14F-4D97-AF65-F5344CB8AC3E}">
        <p14:creationId xmlns:p14="http://schemas.microsoft.com/office/powerpoint/2010/main" val="1748308402"/>
      </p:ext>
    </p:extLst>
  </p:cSld>
  <p:clrMapOvr>
    <a:masterClrMapping/>
  </p:clrMapOvr>
  <p:transition spd="slow" advClick="0" advTm="0">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642937" y="1140973"/>
            <a:ext cx="8200916" cy="941155"/>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这里的结果分析，其实就是对我们的模型算法进行分析。</a:t>
            </a:r>
            <a:endParaRPr lang="en-US" altLang="zh-CN" sz="2400" dirty="0">
              <a:solidFill>
                <a:schemeClr val="bg1"/>
              </a:solidFill>
              <a:latin typeface="微软雅黑" panose="020B0503020204020204" pitchFamily="34" charset="-122"/>
              <a:ea typeface="微软雅黑" panose="020B0503020204020204" pitchFamily="34" charset="-122"/>
              <a:cs typeface="+mn-cs"/>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特别是深度学习，应当给出合理的解释。</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3034" name="图片 27"/>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9" name="文本框 28"/>
          <p:cNvSpPr txBox="1"/>
          <p:nvPr/>
        </p:nvSpPr>
        <p:spPr>
          <a:xfrm>
            <a:off x="411163" y="365125"/>
            <a:ext cx="1760538" cy="461665"/>
          </a:xfrm>
          <a:prstGeom prst="rect">
            <a:avLst/>
          </a:prstGeom>
          <a:noFill/>
        </p:spPr>
        <p:txBody>
          <a:bodyPr>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结果分析</a:t>
            </a:r>
          </a:p>
        </p:txBody>
      </p:sp>
      <p:sp>
        <p:nvSpPr>
          <p:cNvPr id="6" name="TextBox 12">
            <a:extLst>
              <a:ext uri="{FF2B5EF4-FFF2-40B4-BE49-F238E27FC236}">
                <a16:creationId xmlns:a16="http://schemas.microsoft.com/office/drawing/2014/main" id="{183D018E-2CD7-4A81-86D3-76A874A6C316}"/>
              </a:ext>
            </a:extLst>
          </p:cNvPr>
          <p:cNvSpPr txBox="1"/>
          <p:nvPr/>
        </p:nvSpPr>
        <p:spPr>
          <a:xfrm>
            <a:off x="642936" y="3144895"/>
            <a:ext cx="7955449" cy="941155"/>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rPr>
              <a:t>这个比赛的项目地址：</a:t>
            </a:r>
            <a:r>
              <a:rPr lang="en-US" altLang="zh-CN" sz="2400" dirty="0">
                <a:solidFill>
                  <a:schemeClr val="bg1"/>
                </a:solidFill>
                <a:latin typeface="微软雅黑" panose="020B0503020204020204" pitchFamily="34" charset="-122"/>
                <a:ea typeface="微软雅黑" panose="020B0503020204020204" pitchFamily="34" charset="-122"/>
                <a:cs typeface="+mn-cs"/>
              </a:rPr>
              <a:t>https://github.com/BigBigRadish/Taidi_dataMing_C</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3859493138"/>
      </p:ext>
    </p:extLst>
  </p:cSld>
  <p:clrMapOvr>
    <a:masterClrMapping/>
  </p:clrMapOvr>
  <p:transition spd="slow" advClick="0" advTm="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45058" name="图片 1"/>
            <p:cNvPicPr>
              <a:picLocks noChangeAspect="1"/>
            </p:cNvPicPr>
            <p:nvPr/>
          </p:nvPicPr>
          <p:blipFill>
            <a:blip r:embed="rId3"/>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anose="020B0503020204020204" pitchFamily="34" charset="-122"/>
                  <a:cs typeface="+mn-cs"/>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867025" y="1877654"/>
            <a:ext cx="4348163" cy="1081445"/>
            <a:chOff x="2866757" y="1877784"/>
            <a:chExt cx="4348365" cy="1081236"/>
          </a:xfrm>
        </p:grpSpPr>
        <p:sp>
          <p:nvSpPr>
            <p:cNvPr id="45062" name="文本框 12"/>
            <p:cNvSpPr txBox="1"/>
            <p:nvPr/>
          </p:nvSpPr>
          <p:spPr>
            <a:xfrm>
              <a:off x="2866757" y="2251134"/>
              <a:ext cx="4348365" cy="707886"/>
            </a:xfrm>
            <a:prstGeom prst="rect">
              <a:avLst/>
            </a:prstGeom>
            <a:noFill/>
            <a:ln w="9525">
              <a:noFill/>
            </a:ln>
          </p:spPr>
          <p:txBody>
            <a:bodyPr anchor="t">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如何学习编程</a:t>
              </a:r>
            </a:p>
          </p:txBody>
        </p:sp>
        <p:sp>
          <p:nvSpPr>
            <p:cNvPr id="45063" name="文本框 14"/>
            <p:cNvSpPr txBox="1"/>
            <p:nvPr/>
          </p:nvSpPr>
          <p:spPr>
            <a:xfrm>
              <a:off x="3408616" y="1877784"/>
              <a:ext cx="2326389" cy="461576"/>
            </a:xfrm>
            <a:prstGeom prst="rect">
              <a:avLst/>
            </a:prstGeom>
            <a:noFill/>
            <a:ln w="9525">
              <a:noFill/>
            </a:ln>
          </p:spPr>
          <p:txBody>
            <a:bodyPr wrap="square" anchor="t">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 FOUR</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2119073" y="2251134"/>
              <a:ext cx="749300" cy="509588"/>
              <a:chOff x="3897313" y="2017126"/>
              <a:chExt cx="749300" cy="509588"/>
            </a:xfrm>
            <a:solidFill>
              <a:schemeClr val="bg1"/>
            </a:solidFill>
          </p:grpSpPr>
          <p:sp>
            <p:nvSpPr>
              <p:cNvPr id="25" name="Freeform 8"/>
              <p:cNvSpPr>
                <a:spLocks noEditPoints="1"/>
              </p:cNvSpPr>
              <p:nvPr/>
            </p:nvSpPr>
            <p:spPr bwMode="auto">
              <a:xfrm>
                <a:off x="3897313" y="2017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spTree>
    <p:extLst>
      <p:ext uri="{BB962C8B-B14F-4D97-AF65-F5344CB8AC3E}">
        <p14:creationId xmlns:p14="http://schemas.microsoft.com/office/powerpoint/2010/main" val="369470239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0" name="图片 12"/>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14" name="文本框 13"/>
          <p:cNvSpPr txBox="1"/>
          <p:nvPr/>
        </p:nvSpPr>
        <p:spPr>
          <a:xfrm>
            <a:off x="411163" y="365125"/>
            <a:ext cx="2297136" cy="461665"/>
          </a:xfrm>
          <a:prstGeom prst="rect">
            <a:avLst/>
          </a:prstGeom>
          <a:noFill/>
        </p:spPr>
        <p:txBody>
          <a:bodyPr wrap="square">
            <a:spAutoFit/>
          </a:bodyPr>
          <a:lstStyle/>
          <a:p>
            <a:pPr marR="0" defTabSz="685800" rtl="0" fontAlgn="auto">
              <a:spcBef>
                <a:spcPts val="0"/>
              </a:spcBef>
              <a:spcAft>
                <a:spcPts val="0"/>
              </a:spcAft>
              <a:buClrTx/>
              <a:buSzTx/>
              <a:buFontTx/>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如何学习编程</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7A5D8F23-C065-4A4D-8665-B83155848A6C}"/>
              </a:ext>
            </a:extLst>
          </p:cNvPr>
          <p:cNvPicPr>
            <a:picLocks noChangeAspect="1"/>
          </p:cNvPicPr>
          <p:nvPr/>
        </p:nvPicPr>
        <p:blipFill>
          <a:blip r:embed="rId4"/>
          <a:stretch>
            <a:fillRect/>
          </a:stretch>
        </p:blipFill>
        <p:spPr>
          <a:xfrm>
            <a:off x="642938" y="872182"/>
            <a:ext cx="3519226" cy="2862200"/>
          </a:xfrm>
          <a:prstGeom prst="rect">
            <a:avLst/>
          </a:prstGeom>
        </p:spPr>
      </p:pic>
      <p:pic>
        <p:nvPicPr>
          <p:cNvPr id="4" name="图片 3">
            <a:extLst>
              <a:ext uri="{FF2B5EF4-FFF2-40B4-BE49-F238E27FC236}">
                <a16:creationId xmlns:a16="http://schemas.microsoft.com/office/drawing/2014/main" id="{8024B090-C149-4978-BBC5-58801DDF68C4}"/>
              </a:ext>
            </a:extLst>
          </p:cNvPr>
          <p:cNvPicPr>
            <a:picLocks noChangeAspect="1"/>
          </p:cNvPicPr>
          <p:nvPr/>
        </p:nvPicPr>
        <p:blipFill>
          <a:blip r:embed="rId5"/>
          <a:stretch>
            <a:fillRect/>
          </a:stretch>
        </p:blipFill>
        <p:spPr>
          <a:xfrm>
            <a:off x="4279599" y="872182"/>
            <a:ext cx="4549074" cy="1542951"/>
          </a:xfrm>
          <a:prstGeom prst="rect">
            <a:avLst/>
          </a:prstGeom>
        </p:spPr>
      </p:pic>
      <p:pic>
        <p:nvPicPr>
          <p:cNvPr id="5" name="图片 4">
            <a:extLst>
              <a:ext uri="{FF2B5EF4-FFF2-40B4-BE49-F238E27FC236}">
                <a16:creationId xmlns:a16="http://schemas.microsoft.com/office/drawing/2014/main" id="{6855DCD1-DBF1-4EE5-8457-D3D7CB66C102}"/>
              </a:ext>
            </a:extLst>
          </p:cNvPr>
          <p:cNvPicPr>
            <a:picLocks noChangeAspect="1"/>
          </p:cNvPicPr>
          <p:nvPr/>
        </p:nvPicPr>
        <p:blipFill rotWithShape="1">
          <a:blip r:embed="rId6"/>
          <a:srcRect l="11118" t="24600" r="9636" b="24275"/>
          <a:stretch/>
        </p:blipFill>
        <p:spPr>
          <a:xfrm>
            <a:off x="4279599" y="2419320"/>
            <a:ext cx="4549073" cy="1315061"/>
          </a:xfrm>
          <a:prstGeom prst="rect">
            <a:avLst/>
          </a:prstGeom>
        </p:spPr>
      </p:pic>
      <p:pic>
        <p:nvPicPr>
          <p:cNvPr id="15" name="图片 14">
            <a:extLst>
              <a:ext uri="{FF2B5EF4-FFF2-40B4-BE49-F238E27FC236}">
                <a16:creationId xmlns:a16="http://schemas.microsoft.com/office/drawing/2014/main" id="{F0393A35-0B21-4080-B242-AEBFC4CEADA5}"/>
              </a:ext>
            </a:extLst>
          </p:cNvPr>
          <p:cNvPicPr/>
          <p:nvPr/>
        </p:nvPicPr>
        <p:blipFill>
          <a:blip r:embed="rId7"/>
          <a:stretch>
            <a:fillRect/>
          </a:stretch>
        </p:blipFill>
        <p:spPr>
          <a:xfrm>
            <a:off x="642938" y="3754015"/>
            <a:ext cx="5274310" cy="1111672"/>
          </a:xfrm>
          <a:prstGeom prst="rect">
            <a:avLst/>
          </a:prstGeom>
        </p:spPr>
      </p:pic>
    </p:spTree>
    <p:extLst>
      <p:ext uri="{BB962C8B-B14F-4D97-AF65-F5344CB8AC3E}">
        <p14:creationId xmlns:p14="http://schemas.microsoft.com/office/powerpoint/2010/main" val="688894568"/>
      </p:ext>
    </p:extLst>
  </p:cSld>
  <p:clrMapOvr>
    <a:masterClrMapping/>
  </p:clrMapOvr>
  <p:transition spd="slow" advClick="0" advTm="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41819" y="284407"/>
            <a:ext cx="3862887" cy="461665"/>
          </a:xfrm>
          <a:prstGeom prst="rect">
            <a:avLst/>
          </a:prstGeom>
          <a:noFill/>
        </p:spPr>
        <p:txBody>
          <a:bodyPr wrap="square">
            <a:spAutoFit/>
          </a:bodyPr>
          <a:lstStyle/>
          <a:p>
            <a:pPr rtl="0" fontAlgn="auto">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常见数学建模题型</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grpSp>
        <p:nvGrpSpPr>
          <p:cNvPr id="27" name="组合 26"/>
          <p:cNvGrpSpPr/>
          <p:nvPr/>
        </p:nvGrpSpPr>
        <p:grpSpPr>
          <a:xfrm>
            <a:off x="3351214" y="2687588"/>
            <a:ext cx="1919430" cy="1933626"/>
            <a:chOff x="3065829" y="2668267"/>
            <a:chExt cx="1872107" cy="1761728"/>
          </a:xfrm>
        </p:grpSpPr>
        <p:sp>
          <p:nvSpPr>
            <p:cNvPr id="28" name="椭圆 27"/>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椭圆 28"/>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椭圆 29"/>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椭圆 30"/>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椭圆 31"/>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5" name="椭圆 44"/>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椭圆 45"/>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18443" name="组合 46"/>
            <p:cNvGrpSpPr/>
            <p:nvPr/>
          </p:nvGrpSpPr>
          <p:grpSpPr>
            <a:xfrm>
              <a:off x="3269294" y="2943617"/>
              <a:ext cx="1465544" cy="1202498"/>
              <a:chOff x="3269294" y="2943617"/>
              <a:chExt cx="1465544" cy="1202498"/>
            </a:xfrm>
          </p:grpSpPr>
          <p:sp>
            <p:nvSpPr>
              <p:cNvPr id="48"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9"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0"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1"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2"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3"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54" name="组合 53"/>
          <p:cNvGrpSpPr/>
          <p:nvPr/>
        </p:nvGrpSpPr>
        <p:grpSpPr>
          <a:xfrm>
            <a:off x="441819" y="836451"/>
            <a:ext cx="8017148" cy="2020225"/>
            <a:chOff x="2954339" y="1349947"/>
            <a:chExt cx="7162269" cy="1901221"/>
          </a:xfrm>
        </p:grpSpPr>
        <p:sp>
          <p:nvSpPr>
            <p:cNvPr id="18451" name="矩形 54"/>
            <p:cNvSpPr/>
            <p:nvPr/>
          </p:nvSpPr>
          <p:spPr>
            <a:xfrm>
              <a:off x="2954339" y="1694800"/>
              <a:ext cx="7162269" cy="1556368"/>
            </a:xfrm>
            <a:prstGeom prst="rect">
              <a:avLst/>
            </a:prstGeom>
            <a:noFill/>
            <a:ln w="9525">
              <a:noFill/>
            </a:ln>
          </p:spPr>
          <p:txBody>
            <a:bodyPr anchor="t">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在进行数学建模之前，我们需要了解数学建模中的几种经常出现的问题类型，才能快速定位问题类型，选择自己团队更擅长的方案，并且很容易评估题目难度。</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8452" name="矩形 55"/>
            <p:cNvSpPr/>
            <p:nvPr/>
          </p:nvSpPr>
          <p:spPr>
            <a:xfrm>
              <a:off x="2963100" y="1349947"/>
              <a:ext cx="2980076" cy="434470"/>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为什么要了解题型？</a:t>
              </a:r>
            </a:p>
          </p:txBody>
        </p:sp>
      </p:grpSp>
      <p:grpSp>
        <p:nvGrpSpPr>
          <p:cNvPr id="57" name="组合 56"/>
          <p:cNvGrpSpPr/>
          <p:nvPr/>
        </p:nvGrpSpPr>
        <p:grpSpPr>
          <a:xfrm>
            <a:off x="3833813" y="3189288"/>
            <a:ext cx="979487" cy="993775"/>
            <a:chOff x="3254772" y="2872916"/>
            <a:chExt cx="936104" cy="936104"/>
          </a:xfrm>
        </p:grpSpPr>
        <p:sp>
          <p:nvSpPr>
            <p:cNvPr id="58" name="椭圆 57"/>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8455" name="矩形 58"/>
            <p:cNvSpPr/>
            <p:nvPr/>
          </p:nvSpPr>
          <p:spPr>
            <a:xfrm>
              <a:off x="3351886" y="3132090"/>
              <a:ext cx="764776" cy="434874"/>
            </a:xfrm>
            <a:prstGeom prst="rect">
              <a:avLst/>
            </a:prstGeom>
            <a:noFill/>
            <a:ln w="9525">
              <a:noFill/>
            </a:ln>
          </p:spPr>
          <p:txBody>
            <a:bodyPr wrap="non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题型</a:t>
              </a:r>
            </a:p>
          </p:txBody>
        </p:sp>
      </p:grpSp>
      <p:sp>
        <p:nvSpPr>
          <p:cNvPr id="61" name="TextBox 23"/>
          <p:cNvSpPr txBox="1"/>
          <p:nvPr/>
        </p:nvSpPr>
        <p:spPr>
          <a:xfrm>
            <a:off x="1954925" y="3398147"/>
            <a:ext cx="1415772" cy="461665"/>
          </a:xfrm>
          <a:prstGeom prst="rect">
            <a:avLst/>
          </a:prstGeom>
          <a:noFill/>
        </p:spPr>
        <p:txBody>
          <a:bodyPr wrap="none">
            <a:spAutoFit/>
          </a:bodyPr>
          <a:lstStyle/>
          <a:p>
            <a:pPr rtl="0" fontAlgn="auto">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优化问题</a:t>
            </a:r>
            <a:endPar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
        <p:nvSpPr>
          <p:cNvPr id="35" name="TextBox 23">
            <a:extLst>
              <a:ext uri="{FF2B5EF4-FFF2-40B4-BE49-F238E27FC236}">
                <a16:creationId xmlns:a16="http://schemas.microsoft.com/office/drawing/2014/main" id="{D971095B-6191-4E85-8CCB-B880B77455BF}"/>
              </a:ext>
            </a:extLst>
          </p:cNvPr>
          <p:cNvSpPr txBox="1"/>
          <p:nvPr/>
        </p:nvSpPr>
        <p:spPr>
          <a:xfrm>
            <a:off x="3596820" y="2164499"/>
            <a:ext cx="1415772" cy="461665"/>
          </a:xfrm>
          <a:prstGeom prst="rect">
            <a:avLst/>
          </a:prstGeom>
          <a:noFill/>
        </p:spPr>
        <p:txBody>
          <a:bodyPr wrap="none">
            <a:spAutoFit/>
          </a:bodyPr>
          <a:lstStyle/>
          <a:p>
            <a:pPr rtl="0" fontAlgn="auto">
              <a:spcBef>
                <a:spcPts val="0"/>
              </a:spcBef>
              <a:spcAft>
                <a:spcPts val="0"/>
              </a:spcAft>
              <a:defRPr/>
            </a:pPr>
            <a:r>
              <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rPr>
              <a:t>分类问题</a:t>
            </a:r>
          </a:p>
        </p:txBody>
      </p:sp>
      <p:sp>
        <p:nvSpPr>
          <p:cNvPr id="36" name="TextBox 23">
            <a:extLst>
              <a:ext uri="{FF2B5EF4-FFF2-40B4-BE49-F238E27FC236}">
                <a16:creationId xmlns:a16="http://schemas.microsoft.com/office/drawing/2014/main" id="{779DBA11-CFB7-4E1C-9B1D-C4C2ED18FBF8}"/>
              </a:ext>
            </a:extLst>
          </p:cNvPr>
          <p:cNvSpPr txBox="1"/>
          <p:nvPr/>
        </p:nvSpPr>
        <p:spPr>
          <a:xfrm>
            <a:off x="5396675" y="3432589"/>
            <a:ext cx="1415772" cy="461665"/>
          </a:xfrm>
          <a:prstGeom prst="rect">
            <a:avLst/>
          </a:prstGeom>
          <a:noFill/>
        </p:spPr>
        <p:txBody>
          <a:bodyPr wrap="none">
            <a:spAutoFit/>
          </a:bodyPr>
          <a:lstStyle/>
          <a:p>
            <a:pPr rtl="0" fontAlgn="auto">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回归问题</a:t>
            </a:r>
            <a:endParaRPr kumimoji="0" lang="zh-CN" altLang="en-US" sz="2400" kern="1200" cap="none" spc="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par>
                                <p:cTn id="8" presetID="49" presetClass="entr" presetSubtype="0" decel="100000" fill="hold" nodeType="withEffect">
                                  <p:stCondLst>
                                    <p:cond delay="1000"/>
                                  </p:stCondLst>
                                  <p:childTnLst>
                                    <p:set>
                                      <p:cBhvr>
                                        <p:cTn id="9" dur="1" fill="hold">
                                          <p:stCondLst>
                                            <p:cond delay="0"/>
                                          </p:stCondLst>
                                        </p:cTn>
                                        <p:tgtEl>
                                          <p:spTgt spid="27"/>
                                        </p:tgtEl>
                                        <p:attrNameLst>
                                          <p:attrName>style.visibility</p:attrName>
                                        </p:attrNameLst>
                                      </p:cBhvr>
                                      <p:to>
                                        <p:strVal val="visible"/>
                                      </p:to>
                                    </p:set>
                                    <p:anim calcmode="lin" valueType="num">
                                      <p:cBhvr>
                                        <p:cTn id="10" dur="1000" fill="hold"/>
                                        <p:tgtEl>
                                          <p:spTgt spid="27"/>
                                        </p:tgtEl>
                                        <p:attrNameLst>
                                          <p:attrName>ppt_w</p:attrName>
                                        </p:attrNameLst>
                                      </p:cBhvr>
                                      <p:tavLst>
                                        <p:tav tm="0">
                                          <p:val>
                                            <p:fltVal val="0"/>
                                          </p:val>
                                        </p:tav>
                                        <p:tav tm="100000">
                                          <p:val>
                                            <p:strVal val="#ppt_w"/>
                                          </p:val>
                                        </p:tav>
                                      </p:tavLst>
                                    </p:anim>
                                    <p:anim calcmode="lin" valueType="num">
                                      <p:cBhvr>
                                        <p:cTn id="11" dur="1000" fill="hold"/>
                                        <p:tgtEl>
                                          <p:spTgt spid="27"/>
                                        </p:tgtEl>
                                        <p:attrNameLst>
                                          <p:attrName>ppt_h</p:attrName>
                                        </p:attrNameLst>
                                      </p:cBhvr>
                                      <p:tavLst>
                                        <p:tav tm="0">
                                          <p:val>
                                            <p:fltVal val="0"/>
                                          </p:val>
                                        </p:tav>
                                        <p:tav tm="100000">
                                          <p:val>
                                            <p:strVal val="#ppt_h"/>
                                          </p:val>
                                        </p:tav>
                                      </p:tavLst>
                                    </p:anim>
                                    <p:anim calcmode="lin" valueType="num">
                                      <p:cBhvr>
                                        <p:cTn id="12" dur="1000" fill="hold"/>
                                        <p:tgtEl>
                                          <p:spTgt spid="27"/>
                                        </p:tgtEl>
                                        <p:attrNameLst>
                                          <p:attrName>style.rotation</p:attrName>
                                        </p:attrNameLst>
                                      </p:cBhvr>
                                      <p:tavLst>
                                        <p:tav tm="0">
                                          <p:val>
                                            <p:fltVal val="360"/>
                                          </p:val>
                                        </p:tav>
                                        <p:tav tm="100000">
                                          <p:val>
                                            <p:fltVal val="0"/>
                                          </p:val>
                                        </p:tav>
                                      </p:tavLst>
                                    </p:anim>
                                    <p:animEffect transition="in" filter="fade">
                                      <p:cBhvr>
                                        <p:cTn id="13" dur="1000"/>
                                        <p:tgtEl>
                                          <p:spTgt spid="27"/>
                                        </p:tgtEl>
                                      </p:cBhvr>
                                    </p:animEffect>
                                  </p:childTnLst>
                                </p:cTn>
                              </p:par>
                              <p:par>
                                <p:cTn id="14" presetID="49" presetClass="entr" presetSubtype="0" decel="100000" fill="hold" nodeType="withEffect">
                                  <p:stCondLst>
                                    <p:cond delay="1100"/>
                                  </p:stCondLst>
                                  <p:childTnLst>
                                    <p:set>
                                      <p:cBhvr>
                                        <p:cTn id="15" dur="1" fill="hold">
                                          <p:stCondLst>
                                            <p:cond delay="0"/>
                                          </p:stCondLst>
                                        </p:cTn>
                                        <p:tgtEl>
                                          <p:spTgt spid="57"/>
                                        </p:tgtEl>
                                        <p:attrNameLst>
                                          <p:attrName>style.visibility</p:attrName>
                                        </p:attrNameLst>
                                      </p:cBhvr>
                                      <p:to>
                                        <p:strVal val="visible"/>
                                      </p:to>
                                    </p:set>
                                    <p:anim calcmode="lin" valueType="num">
                                      <p:cBhvr>
                                        <p:cTn id="16" dur="1000" fill="hold"/>
                                        <p:tgtEl>
                                          <p:spTgt spid="57"/>
                                        </p:tgtEl>
                                        <p:attrNameLst>
                                          <p:attrName>ppt_w</p:attrName>
                                        </p:attrNameLst>
                                      </p:cBhvr>
                                      <p:tavLst>
                                        <p:tav tm="0">
                                          <p:val>
                                            <p:fltVal val="0"/>
                                          </p:val>
                                        </p:tav>
                                        <p:tav tm="100000">
                                          <p:val>
                                            <p:strVal val="#ppt_w"/>
                                          </p:val>
                                        </p:tav>
                                      </p:tavLst>
                                    </p:anim>
                                    <p:anim calcmode="lin" valueType="num">
                                      <p:cBhvr>
                                        <p:cTn id="17" dur="1000" fill="hold"/>
                                        <p:tgtEl>
                                          <p:spTgt spid="57"/>
                                        </p:tgtEl>
                                        <p:attrNameLst>
                                          <p:attrName>ppt_h</p:attrName>
                                        </p:attrNameLst>
                                      </p:cBhvr>
                                      <p:tavLst>
                                        <p:tav tm="0">
                                          <p:val>
                                            <p:fltVal val="0"/>
                                          </p:val>
                                        </p:tav>
                                        <p:tav tm="100000">
                                          <p:val>
                                            <p:strVal val="#ppt_h"/>
                                          </p:val>
                                        </p:tav>
                                      </p:tavLst>
                                    </p:anim>
                                    <p:anim calcmode="lin" valueType="num">
                                      <p:cBhvr>
                                        <p:cTn id="18" dur="1000" fill="hold"/>
                                        <p:tgtEl>
                                          <p:spTgt spid="57"/>
                                        </p:tgtEl>
                                        <p:attrNameLst>
                                          <p:attrName>style.rotation</p:attrName>
                                        </p:attrNameLst>
                                      </p:cBhvr>
                                      <p:tavLst>
                                        <p:tav tm="0">
                                          <p:val>
                                            <p:fltVal val="360"/>
                                          </p:val>
                                        </p:tav>
                                        <p:tav tm="100000">
                                          <p:val>
                                            <p:fltVal val="0"/>
                                          </p:val>
                                        </p:tav>
                                      </p:tavLst>
                                    </p:anim>
                                    <p:animEffect transition="in" filter="fade">
                                      <p:cBhvr>
                                        <p:cTn id="19"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0" name="图片 12"/>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14" name="文本框 13"/>
          <p:cNvSpPr txBox="1"/>
          <p:nvPr/>
        </p:nvSpPr>
        <p:spPr>
          <a:xfrm>
            <a:off x="411163" y="365125"/>
            <a:ext cx="2185454" cy="461665"/>
          </a:xfrm>
          <a:prstGeom prst="rect">
            <a:avLst/>
          </a:prstGeom>
          <a:noFill/>
        </p:spPr>
        <p:txBody>
          <a:bodyPr wrap="square">
            <a:spAutoFit/>
          </a:bodyPr>
          <a:lstStyle/>
          <a:p>
            <a:pPr marR="0" defTabSz="685800" rtl="0" fontAlgn="auto">
              <a:spcBef>
                <a:spcPts val="0"/>
              </a:spcBef>
              <a:spcAft>
                <a:spcPts val="0"/>
              </a:spcAft>
              <a:buClrTx/>
              <a:buSzTx/>
              <a:buFontTx/>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如何学习编程</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8" name="TextBox 12">
            <a:extLst>
              <a:ext uri="{FF2B5EF4-FFF2-40B4-BE49-F238E27FC236}">
                <a16:creationId xmlns:a16="http://schemas.microsoft.com/office/drawing/2014/main" id="{E9712BF9-2438-4F59-A871-52FDD7FD2DED}"/>
              </a:ext>
            </a:extLst>
          </p:cNvPr>
          <p:cNvSpPr txBox="1"/>
          <p:nvPr/>
        </p:nvSpPr>
        <p:spPr>
          <a:xfrm>
            <a:off x="411163" y="779462"/>
            <a:ext cx="8417302" cy="4486741"/>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Python</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数据处理：</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pandas</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numpy</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工具包；</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可视化工具包：</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seaborn</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matplotlib;</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机器学习算法工具包：</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Sklearn</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（传统机器学习），</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keras</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（深度学习），</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imblearn</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（常用来进行数据采样，非平衡数据处理）；</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看论坛：</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stack</a:t>
            </a:r>
            <a:r>
              <a:rPr lang="en-US" altLang="zh-CN" sz="2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Overflow</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CSDN,Medium,Quora</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大型同性交友平台：</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Github,Gitlab</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数据科学竞赛平台：</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Kaggle,</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天池。</a:t>
            </a: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策略研究平台：</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Jointquant</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a:t>
            </a:r>
            <a:r>
              <a:rPr lang="en-US" altLang="zh-CN" sz="2400" dirty="0" err="1">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BigQuant</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微博：爱可可爱生活</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916382152"/>
      </p:ext>
    </p:extLst>
  </p:cSld>
  <p:clrMapOvr>
    <a:masterClrMapping/>
  </p:clrMapOvr>
  <p:transition spd="slow" advClick="0" advTm="0">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02424"/>
            <a:ext cx="1555774" cy="1004811"/>
            <a:chOff x="184527" y="297451"/>
            <a:chExt cx="1363137" cy="907980"/>
          </a:xfrm>
        </p:grpSpPr>
        <p:pic>
          <p:nvPicPr>
            <p:cNvPr id="53250" name="图片 1"/>
            <p:cNvPicPr>
              <a:picLocks noChangeAspect="1"/>
            </p:cNvPicPr>
            <p:nvPr/>
          </p:nvPicPr>
          <p:blipFill>
            <a:blip r:embed="rId3"/>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828814"/>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mn-lt"/>
                  <a:ea typeface="微软雅黑" panose="020B0503020204020204" pitchFamily="34" charset="-122"/>
                  <a:cs typeface="+mn-cs"/>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068086" y="1929754"/>
            <a:ext cx="2258101" cy="1029208"/>
            <a:chOff x="4068719" y="1929874"/>
            <a:chExt cx="2257766" cy="1029009"/>
          </a:xfrm>
        </p:grpSpPr>
        <p:sp>
          <p:nvSpPr>
            <p:cNvPr id="53254" name="文本框 23"/>
            <p:cNvSpPr txBox="1"/>
            <p:nvPr/>
          </p:nvSpPr>
          <p:spPr>
            <a:xfrm>
              <a:off x="4070982" y="2251134"/>
              <a:ext cx="2255503" cy="707749"/>
            </a:xfrm>
            <a:prstGeom prst="rect">
              <a:avLst/>
            </a:prstGeom>
            <a:noFill/>
            <a:ln w="9525">
              <a:noFill/>
            </a:ln>
          </p:spPr>
          <p:txBody>
            <a:bodyPr anchor="t">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软件推荐</a:t>
              </a:r>
            </a:p>
          </p:txBody>
        </p:sp>
        <p:sp>
          <p:nvSpPr>
            <p:cNvPr id="53255" name="文本框 35"/>
            <p:cNvSpPr txBox="1"/>
            <p:nvPr/>
          </p:nvSpPr>
          <p:spPr>
            <a:xfrm>
              <a:off x="4068719" y="1929874"/>
              <a:ext cx="1851327" cy="461576"/>
            </a:xfrm>
            <a:prstGeom prst="rect">
              <a:avLst/>
            </a:prstGeom>
            <a:noFill/>
            <a:ln w="9525">
              <a:noFill/>
            </a:ln>
          </p:spPr>
          <p:txBody>
            <a:bodyPr wrap="square" anchor="t">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 FIVE</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62187901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252877" y="1153265"/>
            <a:ext cx="2015392" cy="2178786"/>
            <a:chOff x="759495" y="868100"/>
            <a:chExt cx="2048773" cy="702527"/>
          </a:xfrm>
        </p:grpSpPr>
        <p:sp>
          <p:nvSpPr>
            <p:cNvPr id="42" name="矩形 13"/>
            <p:cNvSpPr>
              <a:spLocks noChangeArrowheads="1"/>
            </p:cNvSpPr>
            <p:nvPr/>
          </p:nvSpPr>
          <p:spPr bwMode="auto">
            <a:xfrm>
              <a:off x="923648" y="1204641"/>
              <a:ext cx="1884620" cy="36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683895" rtl="0" eaLnBrk="1" fontAlgn="auto" latinLnBrk="0" hangingPunct="1">
                <a:lnSpc>
                  <a:spcPct val="15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Excel</a:t>
              </a: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宏命令，透视表</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4834" name="文本框 83"/>
            <p:cNvSpPr txBox="1"/>
            <p:nvPr/>
          </p:nvSpPr>
          <p:spPr>
            <a:xfrm>
              <a:off x="759495" y="868100"/>
              <a:ext cx="2032907" cy="148859"/>
            </a:xfrm>
            <a:prstGeom prst="rect">
              <a:avLst/>
            </a:prstGeom>
            <a:noFill/>
            <a:ln w="9525">
              <a:noFill/>
            </a:ln>
          </p:spPr>
          <p:txBody>
            <a:bodyPr wrap="square" anchor="t">
              <a:spAutoFit/>
            </a:bodyPr>
            <a:lstStyle/>
            <a:p>
              <a:pPr algn="ctr" defTabSz="513080"/>
              <a:r>
                <a:rPr lang="en-US" altLang="zh-CN" sz="2400" b="1" dirty="0">
                  <a:solidFill>
                    <a:schemeClr val="bg1"/>
                  </a:solidFill>
                  <a:latin typeface="微软雅黑" panose="020B0503020204020204" pitchFamily="34" charset="-122"/>
                  <a:ea typeface="微软雅黑" panose="020B0503020204020204" pitchFamily="34" charset="-122"/>
                </a:rPr>
                <a:t>excel</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2227302" y="1153265"/>
            <a:ext cx="2047411" cy="2157906"/>
            <a:chOff x="1004353" y="53775"/>
            <a:chExt cx="2411898" cy="2157010"/>
          </a:xfrm>
        </p:grpSpPr>
        <p:sp>
          <p:nvSpPr>
            <p:cNvPr id="45" name="矩形 13"/>
            <p:cNvSpPr>
              <a:spLocks noChangeArrowheads="1"/>
            </p:cNvSpPr>
            <p:nvPr/>
          </p:nvSpPr>
          <p:spPr bwMode="auto">
            <a:xfrm>
              <a:off x="1004353" y="1076202"/>
              <a:ext cx="2411898" cy="1134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ctr" defTabSz="683895" rtl="0" fontAlgn="auto">
                <a:lnSpc>
                  <a:spcPct val="150000"/>
                </a:lnSpc>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强大的</a:t>
              </a:r>
              <a:r>
                <a:rPr lang="en-US" altLang="zh-CN" sz="2400" dirty="0">
                  <a:solidFill>
                    <a:schemeClr val="bg1"/>
                  </a:solidFill>
                  <a:latin typeface="微软雅黑" panose="020B0503020204020204" pitchFamily="34" charset="-122"/>
                  <a:ea typeface="微软雅黑" panose="020B0503020204020204" pitchFamily="34" charset="-122"/>
                  <a:cs typeface="+mn-cs"/>
                </a:rPr>
                <a:t>BI</a:t>
              </a:r>
              <a:r>
                <a:rPr lang="zh-CN" altLang="en-US" sz="2400" dirty="0">
                  <a:solidFill>
                    <a:schemeClr val="bg1"/>
                  </a:solidFill>
                  <a:latin typeface="微软雅黑" panose="020B0503020204020204" pitchFamily="34" charset="-122"/>
                  <a:ea typeface="微软雅黑" panose="020B0503020204020204" pitchFamily="34" charset="-122"/>
                  <a:cs typeface="+mn-cs"/>
                </a:rPr>
                <a:t>工具，可视化</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4837" name="文本框 83"/>
            <p:cNvSpPr txBox="1"/>
            <p:nvPr/>
          </p:nvSpPr>
          <p:spPr>
            <a:xfrm>
              <a:off x="1015385" y="53775"/>
              <a:ext cx="1827382" cy="461473"/>
            </a:xfrm>
            <a:prstGeom prst="rect">
              <a:avLst/>
            </a:prstGeom>
            <a:noFill/>
            <a:ln w="9525">
              <a:noFill/>
            </a:ln>
          </p:spPr>
          <p:txBody>
            <a:bodyPr wrap="square" anchor="t">
              <a:spAutoFit/>
            </a:bodyPr>
            <a:lstStyle/>
            <a:p>
              <a:pPr algn="ctr" defTabSz="513080"/>
              <a:r>
                <a:rPr lang="en-US" altLang="zh-CN" sz="2400" b="1" dirty="0">
                  <a:solidFill>
                    <a:schemeClr val="bg1"/>
                  </a:solidFill>
                  <a:latin typeface="微软雅黑" panose="020B0503020204020204" pitchFamily="34" charset="-122"/>
                  <a:ea typeface="微软雅黑" panose="020B0503020204020204" pitchFamily="34" charset="-122"/>
                </a:rPr>
                <a:t>Tableau</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3852464" y="1119213"/>
            <a:ext cx="1771043" cy="1645311"/>
            <a:chOff x="921552" y="19738"/>
            <a:chExt cx="2086331" cy="1644629"/>
          </a:xfrm>
        </p:grpSpPr>
        <p:sp>
          <p:nvSpPr>
            <p:cNvPr id="48" name="矩形 13"/>
            <p:cNvSpPr>
              <a:spLocks noChangeArrowheads="1"/>
            </p:cNvSpPr>
            <p:nvPr/>
          </p:nvSpPr>
          <p:spPr bwMode="auto">
            <a:xfrm>
              <a:off x="1218186" y="1083551"/>
              <a:ext cx="1789697" cy="580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3895" rtl="0" eaLnBrk="1" fontAlgn="auto" latinLnBrk="0" hangingPunct="1">
                <a:lnSpc>
                  <a:spcPct val="150000"/>
                </a:lnSpc>
                <a:spcBef>
                  <a:spcPts val="0"/>
                </a:spcBef>
                <a:spcAft>
                  <a:spcPts val="0"/>
                </a:spcAft>
                <a:buClrTx/>
                <a:buSzTx/>
                <a:buFontTx/>
                <a:buNone/>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思维导图</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4840" name="文本框 83"/>
            <p:cNvSpPr txBox="1"/>
            <p:nvPr/>
          </p:nvSpPr>
          <p:spPr>
            <a:xfrm>
              <a:off x="921552" y="19738"/>
              <a:ext cx="2015049" cy="461473"/>
            </a:xfrm>
            <a:prstGeom prst="rect">
              <a:avLst/>
            </a:prstGeom>
            <a:noFill/>
            <a:ln w="9525">
              <a:noFill/>
            </a:ln>
          </p:spPr>
          <p:txBody>
            <a:bodyPr wrap="square" anchor="t">
              <a:spAutoFit/>
            </a:bodyPr>
            <a:lstStyle/>
            <a:p>
              <a:pPr algn="ctr" defTabSz="513080"/>
              <a:r>
                <a:rPr lang="en-US" altLang="zh-CN" sz="2400" b="1" dirty="0" err="1">
                  <a:solidFill>
                    <a:schemeClr val="bg1"/>
                  </a:solidFill>
                  <a:latin typeface="微软雅黑" panose="020B0503020204020204" pitchFamily="34" charset="-122"/>
                  <a:ea typeface="微软雅黑" panose="020B0503020204020204" pitchFamily="34" charset="-122"/>
                </a:rPr>
                <a:t>Xmind</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5481713" y="1106851"/>
            <a:ext cx="1859843" cy="2775523"/>
            <a:chOff x="1068015" y="-11363"/>
            <a:chExt cx="2193230" cy="2777196"/>
          </a:xfrm>
        </p:grpSpPr>
        <p:sp>
          <p:nvSpPr>
            <p:cNvPr id="51" name="矩形 13"/>
            <p:cNvSpPr>
              <a:spLocks noChangeArrowheads="1"/>
            </p:cNvSpPr>
            <p:nvPr/>
          </p:nvSpPr>
          <p:spPr bwMode="auto">
            <a:xfrm>
              <a:off x="1136401" y="1075763"/>
              <a:ext cx="2124844" cy="169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683895" rtl="0" eaLnBrk="1" fontAlgn="auto" latinLnBrk="0" hangingPunct="1">
                <a:lnSpc>
                  <a:spcPct val="15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Markdown</a:t>
              </a: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文件，方便写作</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4843" name="文本框 83"/>
            <p:cNvSpPr txBox="1"/>
            <p:nvPr/>
          </p:nvSpPr>
          <p:spPr>
            <a:xfrm>
              <a:off x="1068015" y="-11363"/>
              <a:ext cx="1722125" cy="461943"/>
            </a:xfrm>
            <a:prstGeom prst="rect">
              <a:avLst/>
            </a:prstGeom>
            <a:noFill/>
            <a:ln w="9525">
              <a:noFill/>
            </a:ln>
          </p:spPr>
          <p:txBody>
            <a:bodyPr wrap="square" anchor="t">
              <a:spAutoFit/>
            </a:bodyPr>
            <a:lstStyle/>
            <a:p>
              <a:pPr algn="ctr" defTabSz="513080"/>
              <a:r>
                <a:rPr lang="en-US" altLang="zh-CN" sz="2400" b="1" dirty="0" err="1">
                  <a:solidFill>
                    <a:schemeClr val="bg1"/>
                  </a:solidFill>
                  <a:latin typeface="微软雅黑" panose="020B0503020204020204" pitchFamily="34" charset="-122"/>
                  <a:ea typeface="微软雅黑" panose="020B0503020204020204" pitchFamily="34" charset="-122"/>
                </a:rPr>
                <a:t>vscode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7091375" y="1106850"/>
            <a:ext cx="2052625" cy="3329522"/>
            <a:chOff x="724551" y="-6807"/>
            <a:chExt cx="2420569" cy="3331532"/>
          </a:xfrm>
        </p:grpSpPr>
        <p:sp>
          <p:nvSpPr>
            <p:cNvPr id="54" name="矩形 13"/>
            <p:cNvSpPr>
              <a:spLocks noChangeArrowheads="1"/>
            </p:cNvSpPr>
            <p:nvPr/>
          </p:nvSpPr>
          <p:spPr bwMode="auto">
            <a:xfrm>
              <a:off x="1061720" y="1080321"/>
              <a:ext cx="2083400" cy="224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683895" rtl="0" eaLnBrk="1" fontAlgn="auto" latinLnBrk="0" hangingPunct="1">
                <a:lnSpc>
                  <a:spcPct val="150000"/>
                </a:lnSpc>
                <a:spcBef>
                  <a:spcPts val="0"/>
                </a:spcBef>
                <a:spcAft>
                  <a:spcPts val="0"/>
                </a:spcAft>
                <a:buClrTx/>
                <a:buSzTx/>
                <a:buFontTx/>
                <a:buNone/>
                <a:defRPr/>
              </a:pPr>
              <a:r>
                <a:rPr kumimoji="0" lang="en-US" altLang="zh-CN" sz="2400" b="0" i="0" u="none" strike="noStrike" kern="1200" cap="none" spc="0" normalizeH="0" baseline="0" noProof="0" dirty="0" err="1">
                  <a:ln>
                    <a:noFill/>
                  </a:ln>
                  <a:solidFill>
                    <a:schemeClr val="bg1"/>
                  </a:solidFill>
                  <a:effectLst/>
                  <a:uLnTx/>
                  <a:uFillTx/>
                  <a:latin typeface="微软雅黑" panose="020B0503020204020204" pitchFamily="34" charset="-122"/>
                  <a:ea typeface="微软雅黑" panose="020B0503020204020204" pitchFamily="34" charset="-122"/>
                  <a:cs typeface="+mn-cs"/>
                </a:rPr>
                <a:t>Myeclipse</a:t>
              </a: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也很多内置插件，方便</a:t>
              </a: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Commit</a:t>
              </a: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4846" name="文本框 83"/>
            <p:cNvSpPr txBox="1"/>
            <p:nvPr/>
          </p:nvSpPr>
          <p:spPr>
            <a:xfrm>
              <a:off x="724551" y="-6807"/>
              <a:ext cx="2017154" cy="461944"/>
            </a:xfrm>
            <a:prstGeom prst="rect">
              <a:avLst/>
            </a:prstGeom>
            <a:noFill/>
            <a:ln w="9525">
              <a:noFill/>
            </a:ln>
          </p:spPr>
          <p:txBody>
            <a:bodyPr wrap="square" anchor="t">
              <a:spAutoFit/>
            </a:bodyPr>
            <a:lstStyle/>
            <a:p>
              <a:pPr algn="ctr" defTabSz="513080"/>
              <a:r>
                <a:rPr lang="en-US" altLang="zh-CN" sz="2400" b="1" dirty="0" err="1">
                  <a:solidFill>
                    <a:schemeClr val="bg1"/>
                  </a:solidFill>
                  <a:latin typeface="微软雅黑" panose="020B0503020204020204" pitchFamily="34" charset="-122"/>
                  <a:ea typeface="微软雅黑" panose="020B0503020204020204" pitchFamily="34" charset="-122"/>
                </a:rPr>
                <a:t>myeclipse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34847" name="图片 31"/>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33" name="文本框 32"/>
          <p:cNvSpPr txBox="1"/>
          <p:nvPr/>
        </p:nvSpPr>
        <p:spPr>
          <a:xfrm>
            <a:off x="411163" y="365125"/>
            <a:ext cx="1760538" cy="46166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软件推荐</a:t>
            </a:r>
          </a:p>
        </p:txBody>
      </p:sp>
    </p:spTree>
    <p:extLst>
      <p:ext uri="{BB962C8B-B14F-4D97-AF65-F5344CB8AC3E}">
        <p14:creationId xmlns:p14="http://schemas.microsoft.com/office/powerpoint/2010/main" val="705622201"/>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anim calcmode="lin" valueType="num">
                                      <p:cBhvr>
                                        <p:cTn id="13" dur="500" fill="hold"/>
                                        <p:tgtEl>
                                          <p:spTgt spid="44"/>
                                        </p:tgtEl>
                                        <p:attrNameLst>
                                          <p:attrName>ppt_x</p:attrName>
                                        </p:attrNameLst>
                                      </p:cBhvr>
                                      <p:tavLst>
                                        <p:tav tm="0">
                                          <p:val>
                                            <p:strVal val="#ppt_x"/>
                                          </p:val>
                                        </p:tav>
                                        <p:tav tm="100000">
                                          <p:val>
                                            <p:strVal val="#ppt_x"/>
                                          </p:val>
                                        </p:tav>
                                      </p:tavLst>
                                    </p:anim>
                                    <p:anim calcmode="lin" valueType="num">
                                      <p:cBhvr>
                                        <p:cTn id="14" dur="500" fill="hold"/>
                                        <p:tgtEl>
                                          <p:spTgt spid="44"/>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anim calcmode="lin" valueType="num">
                                      <p:cBhvr>
                                        <p:cTn id="18" dur="500" fill="hold"/>
                                        <p:tgtEl>
                                          <p:spTgt spid="47"/>
                                        </p:tgtEl>
                                        <p:attrNameLst>
                                          <p:attrName>ppt_x</p:attrName>
                                        </p:attrNameLst>
                                      </p:cBhvr>
                                      <p:tavLst>
                                        <p:tav tm="0">
                                          <p:val>
                                            <p:strVal val="#ppt_x"/>
                                          </p:val>
                                        </p:tav>
                                        <p:tav tm="100000">
                                          <p:val>
                                            <p:strVal val="#ppt_x"/>
                                          </p:val>
                                        </p:tav>
                                      </p:tavLst>
                                    </p:anim>
                                    <p:anim calcmode="lin" valueType="num">
                                      <p:cBhvr>
                                        <p:cTn id="19" dur="500" fill="hold"/>
                                        <p:tgtEl>
                                          <p:spTgt spid="4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anim calcmode="lin" valueType="num">
                                      <p:cBhvr>
                                        <p:cTn id="23" dur="500" fill="hold"/>
                                        <p:tgtEl>
                                          <p:spTgt spid="50"/>
                                        </p:tgtEl>
                                        <p:attrNameLst>
                                          <p:attrName>ppt_x</p:attrName>
                                        </p:attrNameLst>
                                      </p:cBhvr>
                                      <p:tavLst>
                                        <p:tav tm="0">
                                          <p:val>
                                            <p:strVal val="#ppt_x"/>
                                          </p:val>
                                        </p:tav>
                                        <p:tav tm="100000">
                                          <p:val>
                                            <p:strVal val="#ppt_x"/>
                                          </p:val>
                                        </p:tav>
                                      </p:tavLst>
                                    </p:anim>
                                    <p:anim calcmode="lin" valueType="num">
                                      <p:cBhvr>
                                        <p:cTn id="24" dur="500" fill="hold"/>
                                        <p:tgtEl>
                                          <p:spTgt spid="50"/>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anim calcmode="lin" valueType="num">
                                      <p:cBhvr>
                                        <p:cTn id="28" dur="500" fill="hold"/>
                                        <p:tgtEl>
                                          <p:spTgt spid="53"/>
                                        </p:tgtEl>
                                        <p:attrNameLst>
                                          <p:attrName>ppt_x</p:attrName>
                                        </p:attrNameLst>
                                      </p:cBhvr>
                                      <p:tavLst>
                                        <p:tav tm="0">
                                          <p:val>
                                            <p:strVal val="#ppt_x"/>
                                          </p:val>
                                        </p:tav>
                                        <p:tav tm="100000">
                                          <p:val>
                                            <p:strVal val="#ppt_x"/>
                                          </p:val>
                                        </p:tav>
                                      </p:tavLst>
                                    </p:anim>
                                    <p:anim calcmode="lin" valueType="num">
                                      <p:cBhvr>
                                        <p:cTn id="29"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44305"/>
            <a:ext cx="1576715" cy="962930"/>
            <a:chOff x="184527" y="297451"/>
            <a:chExt cx="1363137" cy="907980"/>
          </a:xfrm>
        </p:grpSpPr>
        <p:pic>
          <p:nvPicPr>
            <p:cNvPr id="53250" name="图片 1"/>
            <p:cNvPicPr>
              <a:picLocks noChangeAspect="1"/>
            </p:cNvPicPr>
            <p:nvPr/>
          </p:nvPicPr>
          <p:blipFill>
            <a:blip r:embed="rId3"/>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828814"/>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mn-lt"/>
                  <a:ea typeface="微软雅黑" panose="020B0503020204020204" pitchFamily="34" charset="-122"/>
                  <a:cs typeface="+mn-cs"/>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070350" y="1929754"/>
            <a:ext cx="2255838" cy="1029206"/>
            <a:chOff x="4070982" y="1929875"/>
            <a:chExt cx="2255503" cy="1029008"/>
          </a:xfrm>
        </p:grpSpPr>
        <p:sp>
          <p:nvSpPr>
            <p:cNvPr id="53254" name="文本框 23"/>
            <p:cNvSpPr txBox="1"/>
            <p:nvPr/>
          </p:nvSpPr>
          <p:spPr>
            <a:xfrm>
              <a:off x="4070982" y="2251134"/>
              <a:ext cx="2255503" cy="707749"/>
            </a:xfrm>
            <a:prstGeom prst="rect">
              <a:avLst/>
            </a:prstGeom>
            <a:noFill/>
            <a:ln w="9525">
              <a:noFill/>
            </a:ln>
          </p:spPr>
          <p:txBody>
            <a:bodyPr anchor="t">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相关资料</a:t>
              </a:r>
            </a:p>
          </p:txBody>
        </p:sp>
        <p:sp>
          <p:nvSpPr>
            <p:cNvPr id="53255" name="文本框 35"/>
            <p:cNvSpPr txBox="1"/>
            <p:nvPr/>
          </p:nvSpPr>
          <p:spPr>
            <a:xfrm>
              <a:off x="4070982" y="1929875"/>
              <a:ext cx="1816472" cy="461576"/>
            </a:xfrm>
            <a:prstGeom prst="rect">
              <a:avLst/>
            </a:prstGeom>
            <a:noFill/>
            <a:ln w="9525">
              <a:noFill/>
            </a:ln>
          </p:spPr>
          <p:txBody>
            <a:bodyPr wrap="square" anchor="t">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 SIX</a:t>
              </a:r>
            </a:p>
          </p:txBody>
        </p:sp>
      </p:grpSp>
      <p:grpSp>
        <p:nvGrpSpPr>
          <p:cNvPr id="37" name="组合 36"/>
          <p:cNvGrpSpPr/>
          <p:nvPr/>
        </p:nvGrpSpPr>
        <p:grpSpPr>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216716381"/>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47" name="图片 31"/>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33" name="文本框 32"/>
          <p:cNvSpPr txBox="1"/>
          <p:nvPr/>
        </p:nvSpPr>
        <p:spPr>
          <a:xfrm>
            <a:off x="411163" y="365125"/>
            <a:ext cx="1760538" cy="33972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资料分享</a:t>
            </a:r>
          </a:p>
        </p:txBody>
      </p:sp>
      <p:pic>
        <p:nvPicPr>
          <p:cNvPr id="3" name="图片 2">
            <a:extLst>
              <a:ext uri="{FF2B5EF4-FFF2-40B4-BE49-F238E27FC236}">
                <a16:creationId xmlns:a16="http://schemas.microsoft.com/office/drawing/2014/main" id="{0BBFBBFF-F805-48B5-8F44-955DF46E6E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51" y="2628899"/>
            <a:ext cx="1613093" cy="1613093"/>
          </a:xfrm>
          <a:prstGeom prst="rect">
            <a:avLst/>
          </a:prstGeom>
        </p:spPr>
      </p:pic>
      <p:sp>
        <p:nvSpPr>
          <p:cNvPr id="21" name="文本框 83">
            <a:extLst>
              <a:ext uri="{FF2B5EF4-FFF2-40B4-BE49-F238E27FC236}">
                <a16:creationId xmlns:a16="http://schemas.microsoft.com/office/drawing/2014/main" id="{C51E394D-C817-44F1-B190-3F66CC01137A}"/>
              </a:ext>
            </a:extLst>
          </p:cNvPr>
          <p:cNvSpPr txBox="1"/>
          <p:nvPr/>
        </p:nvSpPr>
        <p:spPr>
          <a:xfrm>
            <a:off x="514240" y="1793899"/>
            <a:ext cx="1859011" cy="461665"/>
          </a:xfrm>
          <a:prstGeom prst="rect">
            <a:avLst/>
          </a:prstGeom>
          <a:noFill/>
          <a:ln w="9525">
            <a:noFill/>
          </a:ln>
        </p:spPr>
        <p:txBody>
          <a:bodyPr wrap="square" anchor="t">
            <a:spAutoFit/>
          </a:bodyPr>
          <a:lstStyle/>
          <a:p>
            <a:pPr algn="ctr" defTabSz="513080"/>
            <a:r>
              <a:rPr lang="zh-CN" altLang="en-US" sz="2400" b="1" dirty="0">
                <a:solidFill>
                  <a:schemeClr val="bg1"/>
                </a:solidFill>
                <a:latin typeface="微软雅黑" panose="020B0503020204020204" pitchFamily="34" charset="-122"/>
                <a:ea typeface="微软雅黑" panose="020B0503020204020204" pitchFamily="34" charset="-122"/>
              </a:rPr>
              <a:t>数学建模</a:t>
            </a:r>
          </a:p>
        </p:txBody>
      </p:sp>
      <p:sp>
        <p:nvSpPr>
          <p:cNvPr id="23" name="文本框 83">
            <a:extLst>
              <a:ext uri="{FF2B5EF4-FFF2-40B4-BE49-F238E27FC236}">
                <a16:creationId xmlns:a16="http://schemas.microsoft.com/office/drawing/2014/main" id="{3BA42A50-C57D-48E0-A2DB-3B7C5CA21CD4}"/>
              </a:ext>
            </a:extLst>
          </p:cNvPr>
          <p:cNvSpPr txBox="1"/>
          <p:nvPr/>
        </p:nvSpPr>
        <p:spPr>
          <a:xfrm>
            <a:off x="3053852" y="1793899"/>
            <a:ext cx="1859011" cy="461665"/>
          </a:xfrm>
          <a:prstGeom prst="rect">
            <a:avLst/>
          </a:prstGeom>
          <a:noFill/>
          <a:ln w="9525">
            <a:noFill/>
          </a:ln>
        </p:spPr>
        <p:txBody>
          <a:bodyPr wrap="square" anchor="t">
            <a:spAutoFit/>
          </a:bodyPr>
          <a:lstStyle/>
          <a:p>
            <a:pPr algn="ctr" defTabSz="513080"/>
            <a:r>
              <a:rPr lang="zh-CN" altLang="en-US" sz="2400" b="1" dirty="0">
                <a:solidFill>
                  <a:schemeClr val="bg1"/>
                </a:solidFill>
                <a:latin typeface="微软雅黑" panose="020B0503020204020204" pitchFamily="34" charset="-122"/>
                <a:ea typeface="微软雅黑" panose="020B0503020204020204" pitchFamily="34" charset="-122"/>
              </a:rPr>
              <a:t>数据科学</a:t>
            </a:r>
          </a:p>
        </p:txBody>
      </p:sp>
      <p:pic>
        <p:nvPicPr>
          <p:cNvPr id="5" name="图片 4">
            <a:extLst>
              <a:ext uri="{FF2B5EF4-FFF2-40B4-BE49-F238E27FC236}">
                <a16:creationId xmlns:a16="http://schemas.microsoft.com/office/drawing/2014/main" id="{95EC26CD-4741-46A2-BB15-289A9B4199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8500" y="2628899"/>
            <a:ext cx="1613093" cy="1613093"/>
          </a:xfrm>
          <a:prstGeom prst="rect">
            <a:avLst/>
          </a:prstGeom>
        </p:spPr>
      </p:pic>
      <p:pic>
        <p:nvPicPr>
          <p:cNvPr id="7" name="图片 6">
            <a:extLst>
              <a:ext uri="{FF2B5EF4-FFF2-40B4-BE49-F238E27FC236}">
                <a16:creationId xmlns:a16="http://schemas.microsoft.com/office/drawing/2014/main" id="{DCA80449-5827-4676-8776-83DFB7416A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7749" y="2628898"/>
            <a:ext cx="1613093" cy="1613093"/>
          </a:xfrm>
          <a:prstGeom prst="rect">
            <a:avLst/>
          </a:prstGeom>
        </p:spPr>
      </p:pic>
      <p:sp>
        <p:nvSpPr>
          <p:cNvPr id="29" name="文本框 83">
            <a:extLst>
              <a:ext uri="{FF2B5EF4-FFF2-40B4-BE49-F238E27FC236}">
                <a16:creationId xmlns:a16="http://schemas.microsoft.com/office/drawing/2014/main" id="{FF4D8605-212F-4386-9069-881099A5C14D}"/>
              </a:ext>
            </a:extLst>
          </p:cNvPr>
          <p:cNvSpPr txBox="1"/>
          <p:nvPr/>
        </p:nvSpPr>
        <p:spPr>
          <a:xfrm>
            <a:off x="5593464" y="1793899"/>
            <a:ext cx="1859011" cy="461665"/>
          </a:xfrm>
          <a:prstGeom prst="rect">
            <a:avLst/>
          </a:prstGeom>
          <a:noFill/>
          <a:ln w="9525">
            <a:noFill/>
          </a:ln>
        </p:spPr>
        <p:txBody>
          <a:bodyPr wrap="square" anchor="t">
            <a:spAutoFit/>
          </a:bodyPr>
          <a:lstStyle/>
          <a:p>
            <a:pPr algn="ctr" defTabSz="513080"/>
            <a:r>
              <a:rPr lang="zh-CN" altLang="en-US" sz="2400" b="1" dirty="0">
                <a:solidFill>
                  <a:schemeClr val="bg1"/>
                </a:solidFill>
                <a:latin typeface="微软雅黑" panose="020B0503020204020204" pitchFamily="34" charset="-122"/>
                <a:ea typeface="微软雅黑" panose="020B0503020204020204" pitchFamily="34" charset="-122"/>
              </a:rPr>
              <a:t>编程语言</a:t>
            </a:r>
          </a:p>
        </p:txBody>
      </p:sp>
    </p:spTree>
    <p:extLst>
      <p:ext uri="{BB962C8B-B14F-4D97-AF65-F5344CB8AC3E}">
        <p14:creationId xmlns:p14="http://schemas.microsoft.com/office/powerpoint/2010/main" val="954807180"/>
      </p:ext>
    </p:extLst>
  </p:cSld>
  <p:clrMapOvr>
    <a:masterClrMapping/>
  </p:clrMapOvr>
  <p:transition spd="slow" advClick="0" advTm="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1760538" cy="46166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致谢</a:t>
            </a:r>
          </a:p>
        </p:txBody>
      </p:sp>
      <p:sp>
        <p:nvSpPr>
          <p:cNvPr id="4" name="矩形 3"/>
          <p:cNvSpPr/>
          <p:nvPr/>
        </p:nvSpPr>
        <p:spPr>
          <a:xfrm>
            <a:off x="2735263" y="866775"/>
            <a:ext cx="3957637" cy="1062038"/>
          </a:xfrm>
          <a:prstGeom prst="rect">
            <a:avLst/>
          </a:prstGeom>
          <a:noFill/>
          <a:ln w="9525">
            <a:noFill/>
          </a:ln>
        </p:spPr>
        <p:txBody>
          <a:bodyPr anchor="t">
            <a:spAutoFit/>
          </a:bodyPr>
          <a:lstStyle/>
          <a:p>
            <a:pPr algn="ctr">
              <a:lnSpc>
                <a:spcPct val="150000"/>
              </a:lnSpc>
            </a:pPr>
            <a:r>
              <a:rPr lang="en-US" altLang="zh-CN" sz="4800" b="1" dirty="0">
                <a:solidFill>
                  <a:schemeClr val="bg1"/>
                </a:solidFill>
                <a:latin typeface="微软雅黑" panose="020B0503020204020204" pitchFamily="34" charset="-122"/>
                <a:ea typeface="微软雅黑" panose="020B0503020204020204" pitchFamily="34" charset="-122"/>
              </a:rPr>
              <a:t>THANKS!</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331913" y="1884363"/>
            <a:ext cx="6435725" cy="377411"/>
          </a:xfrm>
          <a:prstGeom prst="rect">
            <a:avLst/>
          </a:prstGeom>
        </p:spPr>
        <p:txBody>
          <a:bodyPr>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a:t>
            </a:r>
          </a:p>
        </p:txBody>
      </p:sp>
      <p:sp>
        <p:nvSpPr>
          <p:cNvPr id="6" name="矩形 5"/>
          <p:cNvSpPr/>
          <p:nvPr/>
        </p:nvSpPr>
        <p:spPr>
          <a:xfrm>
            <a:off x="6336937" y="4212276"/>
            <a:ext cx="3048000" cy="500062"/>
          </a:xfrm>
          <a:prstGeom prst="rect">
            <a:avLst/>
          </a:prstGeom>
          <a:noFill/>
          <a:ln w="9525">
            <a:noFill/>
          </a:ln>
        </p:spPr>
        <p:txBody>
          <a:bodyPr anchor="t">
            <a:spAutoFit/>
          </a:bodyPr>
          <a:lstStyle/>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2019.05.14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TextBox 12">
            <a:extLst>
              <a:ext uri="{FF2B5EF4-FFF2-40B4-BE49-F238E27FC236}">
                <a16:creationId xmlns:a16="http://schemas.microsoft.com/office/drawing/2014/main" id="{441BCB8B-C7DA-4641-BA98-A8C26B58EBA3}"/>
              </a:ext>
            </a:extLst>
          </p:cNvPr>
          <p:cNvSpPr txBox="1"/>
          <p:nvPr/>
        </p:nvSpPr>
        <p:spPr>
          <a:xfrm>
            <a:off x="411163" y="2123730"/>
            <a:ext cx="7989858" cy="1384353"/>
          </a:xfrm>
          <a:prstGeom prst="rect">
            <a:avLst/>
          </a:prstGeom>
          <a:noFill/>
        </p:spPr>
        <p:txBody>
          <a:bodyPr wrap="square">
            <a:spAutoFit/>
          </a:bodyPr>
          <a:lstStyle/>
          <a:p>
            <a:pPr marR="0" defTabSz="683895" rtl="0" fontAlgn="auto">
              <a:lnSpc>
                <a:spcPct val="120000"/>
              </a:lnSpc>
              <a:spcBef>
                <a:spcPts val="0"/>
              </a:spcBef>
              <a:spcAft>
                <a:spcPts val="0"/>
              </a:spcAft>
              <a:buClrTx/>
              <a:buSzTx/>
              <a:buFontTx/>
              <a:defRPr/>
            </a:pP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我的</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hlinkClick r:id="rId4"/>
              </a:rPr>
              <a:t>GitHub</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中有大量开源代码，包含</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python</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高性能编码，</a:t>
            </a:r>
            <a:r>
              <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spark</a:t>
            </a:r>
            <a:r>
              <a:rPr lang="zh-CN" altLang="en-US"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rPr>
              <a:t>机器学习，网络爬虫案例，数据分析，数据挖掘，量化策略等。</a:t>
            </a:r>
            <a:endParaRPr lang="en-US" altLang="zh-CN" sz="2400" dirty="0">
              <a:solidFill>
                <a:schemeClr val="bg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5"/>
                                        </p:tgtEl>
                                        <p:attrNameLst>
                                          <p:attrName>style.visibility</p:attrName>
                                        </p:attrNameLst>
                                      </p:cBhvr>
                                      <p:to>
                                        <p:strVal val="visible"/>
                                      </p:to>
                                    </p:set>
                                    <p:animEffect transition="in" filter="wipe(left)">
                                      <p:cBhvr>
                                        <p:cTn id="14" dur="300"/>
                                        <p:tgtEl>
                                          <p:spTgt spid="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5"/>
                                        </p:tgtEl>
                                      </p:cBhvr>
                                      <p:to x="80000" y="100000"/>
                                    </p:animScale>
                                    <p:anim by="(#ppt_w*0.10)" calcmode="lin" valueType="num">
                                      <p:cBhvr>
                                        <p:cTn id="17" dur="150" autoRev="1" fill="hold">
                                          <p:stCondLst>
                                            <p:cond delay="0"/>
                                          </p:stCondLst>
                                        </p:cTn>
                                        <p:tgtEl>
                                          <p:spTgt spid="5"/>
                                        </p:tgtEl>
                                        <p:attrNameLst>
                                          <p:attrName>ppt_x</p:attrName>
                                        </p:attrNameLst>
                                      </p:cBhvr>
                                    </p:anim>
                                    <p:anim by="(-#ppt_w*0.10)" calcmode="lin" valueType="num">
                                      <p:cBhvr>
                                        <p:cTn id="18" dur="150" autoRev="1" fill="hold">
                                          <p:stCondLst>
                                            <p:cond delay="0"/>
                                          </p:stCondLst>
                                        </p:cTn>
                                        <p:tgtEl>
                                          <p:spTgt spid="5"/>
                                        </p:tgtEl>
                                        <p:attrNameLst>
                                          <p:attrName>ppt_y</p:attrName>
                                        </p:attrNameLst>
                                      </p:cBhvr>
                                    </p:anim>
                                    <p:animRot by="-480000">
                                      <p:cBhvr>
                                        <p:cTn id="19" dur="150" autoRev="1" fill="hold">
                                          <p:stCondLst>
                                            <p:cond delay="0"/>
                                          </p:stCondLst>
                                        </p:cTn>
                                        <p:tgtEl>
                                          <p:spTgt spid="5"/>
                                        </p:tgtEl>
                                        <p:attrNameLst>
                                          <p:attrName>r</p:attrName>
                                        </p:attrNameLst>
                                      </p:cBhvr>
                                    </p:animRot>
                                  </p:childTnLst>
                                </p:cTn>
                              </p:par>
                            </p:childTnLst>
                          </p:cTn>
                        </p:par>
                        <p:par>
                          <p:cTn id="20" fill="hold">
                            <p:stCondLst>
                              <p:cond delay="1060"/>
                            </p:stCondLst>
                            <p:childTnLst>
                              <p:par>
                                <p:cTn id="21" presetID="4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0"/>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32" name="文本框 31"/>
          <p:cNvSpPr txBox="1"/>
          <p:nvPr/>
        </p:nvSpPr>
        <p:spPr>
          <a:xfrm>
            <a:off x="428274" y="254148"/>
            <a:ext cx="1760538" cy="461665"/>
          </a:xfrm>
          <a:prstGeom prst="rect">
            <a:avLst/>
          </a:prstGeom>
          <a:noFill/>
        </p:spPr>
        <p:txBody>
          <a:bodyPr>
            <a:spAutoFit/>
          </a:bodyPr>
          <a:lstStyle/>
          <a:p>
            <a:pPr marR="0" defTabSz="685800" rtl="0" fontAlgn="auto">
              <a:spcBef>
                <a:spcPts val="0"/>
              </a:spcBef>
              <a:spcAft>
                <a:spcPts val="0"/>
              </a:spcAft>
              <a:buClrTx/>
              <a:buSzTx/>
              <a:buFontTx/>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优化问题</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grpSp>
        <p:nvGrpSpPr>
          <p:cNvPr id="33" name="组合 32"/>
          <p:cNvGrpSpPr/>
          <p:nvPr/>
        </p:nvGrpSpPr>
        <p:grpSpPr>
          <a:xfrm>
            <a:off x="377825" y="2144603"/>
            <a:ext cx="1743075" cy="2524125"/>
            <a:chOff x="928083" y="1857377"/>
            <a:chExt cx="1744093" cy="2524125"/>
          </a:xfrm>
        </p:grpSpPr>
        <p:sp>
          <p:nvSpPr>
            <p:cNvPr id="34" name="任意多边形 33"/>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76200" tIns="76200" rIns="76200" bIns="1843088" spcCol="1270" anchor="ctr"/>
            <a:lstStyle/>
            <a:p>
              <a:pPr marL="0" marR="0" lvl="0" indent="0" algn="ctr" defTabSz="889000" rtl="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cs"/>
                </a:rPr>
                <a:t>数学规划</a:t>
              </a:r>
            </a:p>
          </p:txBody>
        </p:sp>
        <p:sp>
          <p:nvSpPr>
            <p:cNvPr id="35" name="任意多边形 34"/>
            <p:cNvSpPr/>
            <p:nvPr/>
          </p:nvSpPr>
          <p:spPr>
            <a:xfrm>
              <a:off x="1102492" y="2614676"/>
              <a:ext cx="1395274"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1800" dirty="0">
                  <a:solidFill>
                    <a:schemeClr val="bg1"/>
                  </a:solidFill>
                </a:rPr>
                <a:t>线性规划</a:t>
              </a:r>
              <a:endParaRPr kumimoji="0" lang="zh-CN" alt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36" name="任意多边形 35"/>
            <p:cNvSpPr/>
            <p:nvPr/>
          </p:nvSpPr>
          <p:spPr>
            <a:xfrm>
              <a:off x="1102492" y="3038958"/>
              <a:ext cx="1395274"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1800" dirty="0">
                  <a:solidFill>
                    <a:schemeClr val="bg1"/>
                  </a:solidFill>
                </a:rPr>
                <a:t>整数线性规划</a:t>
              </a:r>
              <a:endParaRPr kumimoji="0" lang="zh-CN" alt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45" name="任意多边形 44"/>
            <p:cNvSpPr/>
            <p:nvPr/>
          </p:nvSpPr>
          <p:spPr>
            <a:xfrm>
              <a:off x="1102492" y="3463240"/>
              <a:ext cx="1395274"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1800" dirty="0">
                  <a:solidFill>
                    <a:schemeClr val="bg1"/>
                  </a:solidFill>
                </a:rPr>
                <a:t>非线性规划</a:t>
              </a:r>
              <a:endParaRPr kumimoji="0" lang="zh-CN" alt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46" name="任意多边形 45"/>
            <p:cNvSpPr/>
            <p:nvPr/>
          </p:nvSpPr>
          <p:spPr>
            <a:xfrm>
              <a:off x="1102492" y="3887522"/>
              <a:ext cx="1395274"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1800" dirty="0">
                  <a:solidFill>
                    <a:schemeClr val="bg1"/>
                  </a:solidFill>
                </a:rPr>
                <a:t>动态规划</a:t>
              </a:r>
              <a:endParaRPr kumimoji="0" lang="zh-CN" altLang="en-US" sz="1800" b="0" i="0" u="none" strike="noStrike" kern="1200" cap="none" spc="0" normalizeH="0" baseline="0" noProof="0" dirty="0">
                <a:ln>
                  <a:noFill/>
                </a:ln>
                <a:solidFill>
                  <a:schemeClr val="bg1"/>
                </a:solidFill>
                <a:effectLst/>
                <a:uLnTx/>
                <a:uFillTx/>
                <a:latin typeface="+mn-lt"/>
                <a:ea typeface="+mn-ea"/>
                <a:cs typeface="+mn-cs"/>
              </a:endParaRPr>
            </a:p>
          </p:txBody>
        </p:sp>
      </p:grpSp>
      <p:grpSp>
        <p:nvGrpSpPr>
          <p:cNvPr id="47" name="组合 46"/>
          <p:cNvGrpSpPr/>
          <p:nvPr/>
        </p:nvGrpSpPr>
        <p:grpSpPr>
          <a:xfrm>
            <a:off x="2528094" y="2120892"/>
            <a:ext cx="1743075" cy="2524125"/>
            <a:chOff x="2802983" y="1857377"/>
            <a:chExt cx="1744093" cy="2524125"/>
          </a:xfrm>
        </p:grpSpPr>
        <p:sp>
          <p:nvSpPr>
            <p:cNvPr id="48" name="任意多边形 47"/>
            <p:cNvSpPr/>
            <p:nvPr/>
          </p:nvSpPr>
          <p:spPr>
            <a:xfrm>
              <a:off x="28029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76200" tIns="76200" rIns="76200" bIns="1843088" spcCol="1270" anchor="ctr"/>
            <a:lstStyle/>
            <a:p>
              <a:pPr lvl="0" algn="ctr" defTabSz="889000" rtl="0" fontAlgn="auto">
                <a:lnSpc>
                  <a:spcPct val="90000"/>
                </a:lnSpc>
                <a:spcAft>
                  <a:spcPct val="35000"/>
                </a:spcAft>
                <a:defRPr/>
              </a:pPr>
              <a:r>
                <a:rPr lang="zh-CN" altLang="en-US" sz="2400" dirty="0">
                  <a:solidFill>
                    <a:schemeClr val="bg1"/>
                  </a:solidFill>
                </a:rPr>
                <a:t>微分方程组</a:t>
              </a:r>
              <a:endParaRPr kumimoji="0" lang="zh-CN" altLang="en-US" sz="2400" b="0" i="0" u="none" strike="noStrike" kern="1200" cap="none" spc="0" normalizeH="0" baseline="0" noProof="0" dirty="0">
                <a:ln>
                  <a:noFill/>
                </a:ln>
                <a:solidFill>
                  <a:schemeClr val="bg1"/>
                </a:solidFill>
                <a:effectLst/>
                <a:uLnTx/>
                <a:uFillTx/>
                <a:latin typeface="+mn-lt"/>
                <a:ea typeface="+mn-ea"/>
                <a:cs typeface="+mn-cs"/>
              </a:endParaRPr>
            </a:p>
          </p:txBody>
        </p:sp>
        <p:sp>
          <p:nvSpPr>
            <p:cNvPr id="49" name="任意多边形 48"/>
            <p:cNvSpPr/>
            <p:nvPr/>
          </p:nvSpPr>
          <p:spPr>
            <a:xfrm>
              <a:off x="2977393" y="2614676"/>
              <a:ext cx="1395274"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000" dirty="0">
                  <a:solidFill>
                    <a:schemeClr val="bg1"/>
                  </a:solidFill>
                </a:rPr>
                <a:t>阻滞增长</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50" name="任意多边形 49"/>
            <p:cNvSpPr/>
            <p:nvPr/>
          </p:nvSpPr>
          <p:spPr>
            <a:xfrm>
              <a:off x="2977393" y="3038958"/>
              <a:ext cx="1395274"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000" dirty="0">
                  <a:solidFill>
                    <a:schemeClr val="bg1"/>
                  </a:solidFill>
                </a:rPr>
                <a:t>非典传播</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grpSp>
      <p:grpSp>
        <p:nvGrpSpPr>
          <p:cNvPr id="53" name="组合 52"/>
          <p:cNvGrpSpPr/>
          <p:nvPr/>
        </p:nvGrpSpPr>
        <p:grpSpPr>
          <a:xfrm>
            <a:off x="4572000" y="2144603"/>
            <a:ext cx="2639274" cy="2500413"/>
            <a:chOff x="4532096" y="1914147"/>
            <a:chExt cx="1889880" cy="2524125"/>
          </a:xfrm>
        </p:grpSpPr>
        <p:sp>
          <p:nvSpPr>
            <p:cNvPr id="54" name="任意多边形 53"/>
            <p:cNvSpPr/>
            <p:nvPr/>
          </p:nvSpPr>
          <p:spPr>
            <a:xfrm>
              <a:off x="4532096" y="1914147"/>
              <a:ext cx="1889880"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76200" tIns="76200" rIns="76200" bIns="1843088" spcCol="1270" anchor="ctr"/>
            <a:lstStyle/>
            <a:p>
              <a:pPr lvl="0" algn="ctr" defTabSz="889000" rtl="0" fontAlgn="auto">
                <a:lnSpc>
                  <a:spcPct val="90000"/>
                </a:lnSpc>
                <a:spcAft>
                  <a:spcPct val="35000"/>
                </a:spcAft>
                <a:defRPr/>
              </a:pPr>
              <a:r>
                <a:rPr lang="zh-CN" altLang="en-US" sz="2000" dirty="0">
                  <a:solidFill>
                    <a:schemeClr val="bg1"/>
                  </a:solidFill>
                </a:rPr>
                <a:t>图论与网络优化问题</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55" name="任意多边形 54"/>
            <p:cNvSpPr/>
            <p:nvPr/>
          </p:nvSpPr>
          <p:spPr>
            <a:xfrm>
              <a:off x="4532096" y="2614676"/>
              <a:ext cx="1889880"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000" dirty="0">
                  <a:solidFill>
                    <a:schemeClr val="bg1"/>
                  </a:solidFill>
                </a:rPr>
                <a:t>最短路径问题</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56" name="任意多边形 55"/>
            <p:cNvSpPr/>
            <p:nvPr/>
          </p:nvSpPr>
          <p:spPr>
            <a:xfrm>
              <a:off x="4532096" y="3038958"/>
              <a:ext cx="1889880"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000" dirty="0">
                  <a:solidFill>
                    <a:schemeClr val="bg1"/>
                  </a:solidFill>
                </a:rPr>
                <a:t>最小费用最大流问题</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57" name="任意多边形 56"/>
            <p:cNvSpPr/>
            <p:nvPr/>
          </p:nvSpPr>
          <p:spPr>
            <a:xfrm>
              <a:off x="4532096" y="3463240"/>
              <a:ext cx="1889880"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000" dirty="0">
                  <a:solidFill>
                    <a:schemeClr val="bg1"/>
                  </a:solidFill>
                </a:rPr>
                <a:t>网络最大流问题</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58" name="任意多边形 57"/>
            <p:cNvSpPr/>
            <p:nvPr/>
          </p:nvSpPr>
          <p:spPr>
            <a:xfrm>
              <a:off x="4532096" y="3887522"/>
              <a:ext cx="1889880"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000" dirty="0">
                  <a:solidFill>
                    <a:schemeClr val="bg1"/>
                  </a:solidFill>
                </a:rPr>
                <a:t>最小生成树问题</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grpSp>
      <p:grpSp>
        <p:nvGrpSpPr>
          <p:cNvPr id="59" name="组合 58"/>
          <p:cNvGrpSpPr/>
          <p:nvPr/>
        </p:nvGrpSpPr>
        <p:grpSpPr>
          <a:xfrm>
            <a:off x="7211274" y="2120891"/>
            <a:ext cx="1922102" cy="2524125"/>
            <a:chOff x="6552782" y="1857377"/>
            <a:chExt cx="1744096" cy="2524125"/>
          </a:xfrm>
        </p:grpSpPr>
        <p:sp>
          <p:nvSpPr>
            <p:cNvPr id="60" name="任意多边形 59"/>
            <p:cNvSpPr/>
            <p:nvPr/>
          </p:nvSpPr>
          <p:spPr>
            <a:xfrm>
              <a:off x="6552785"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76200" tIns="76200" rIns="76200" bIns="1843088" spcCol="1270" anchor="ctr"/>
            <a:lstStyle/>
            <a:p>
              <a:pPr lvl="0" algn="ctr" defTabSz="889000" rtl="0" fontAlgn="auto">
                <a:lnSpc>
                  <a:spcPct val="90000"/>
                </a:lnSpc>
                <a:spcAft>
                  <a:spcPct val="35000"/>
                </a:spcAft>
                <a:defRPr/>
              </a:pPr>
              <a:r>
                <a:rPr lang="zh-CN" altLang="en-US" sz="2400" dirty="0">
                  <a:solidFill>
                    <a:schemeClr val="bg1"/>
                  </a:solidFill>
                </a:rPr>
                <a:t>概率问题</a:t>
              </a:r>
              <a:endParaRPr kumimoji="0" lang="zh-CN" altLang="en-US" sz="2400" b="0" i="0" u="none" strike="noStrike" kern="1200" cap="none" spc="0" normalizeH="0" baseline="0" noProof="0" dirty="0">
                <a:ln>
                  <a:noFill/>
                </a:ln>
                <a:solidFill>
                  <a:schemeClr val="bg1"/>
                </a:solidFill>
                <a:effectLst/>
                <a:uLnTx/>
                <a:uFillTx/>
                <a:latin typeface="+mn-lt"/>
                <a:ea typeface="+mn-ea"/>
                <a:cs typeface="+mn-cs"/>
              </a:endParaRPr>
            </a:p>
          </p:txBody>
        </p:sp>
        <p:sp>
          <p:nvSpPr>
            <p:cNvPr id="61" name="任意多边形 60"/>
            <p:cNvSpPr/>
            <p:nvPr/>
          </p:nvSpPr>
          <p:spPr>
            <a:xfrm>
              <a:off x="6569028" y="2504738"/>
              <a:ext cx="1727849"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400" dirty="0">
                  <a:solidFill>
                    <a:schemeClr val="bg1"/>
                  </a:solidFill>
                </a:rPr>
                <a:t>决策模型</a:t>
              </a:r>
              <a:endParaRPr kumimoji="0" lang="zh-CN" altLang="en-US" sz="2400" b="0" i="0" u="none" strike="noStrike" kern="1200" cap="none" spc="0" normalizeH="0" baseline="0" noProof="0" dirty="0">
                <a:ln>
                  <a:noFill/>
                </a:ln>
                <a:solidFill>
                  <a:schemeClr val="bg1"/>
                </a:solidFill>
                <a:effectLst/>
                <a:uLnTx/>
                <a:uFillTx/>
                <a:latin typeface="+mn-lt"/>
                <a:ea typeface="+mn-ea"/>
                <a:cs typeface="+mn-cs"/>
              </a:endParaRPr>
            </a:p>
          </p:txBody>
        </p:sp>
        <p:sp>
          <p:nvSpPr>
            <p:cNvPr id="62" name="任意多边形 61"/>
            <p:cNvSpPr/>
            <p:nvPr/>
          </p:nvSpPr>
          <p:spPr>
            <a:xfrm>
              <a:off x="6569029" y="2929020"/>
              <a:ext cx="1727849" cy="477649"/>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400" dirty="0">
                  <a:solidFill>
                    <a:schemeClr val="bg1"/>
                  </a:solidFill>
                </a:rPr>
                <a:t>随机人口模型</a:t>
              </a:r>
              <a:endParaRPr kumimoji="0" lang="zh-CN" altLang="en-US" sz="2400" b="0" i="0" u="none" strike="noStrike" kern="1200" cap="none" spc="0" normalizeH="0" baseline="0" noProof="0" dirty="0">
                <a:ln>
                  <a:noFill/>
                </a:ln>
                <a:solidFill>
                  <a:schemeClr val="bg1"/>
                </a:solidFill>
                <a:effectLst/>
                <a:uLnTx/>
                <a:uFillTx/>
                <a:latin typeface="+mn-lt"/>
                <a:ea typeface="+mn-ea"/>
                <a:cs typeface="+mn-cs"/>
              </a:endParaRPr>
            </a:p>
          </p:txBody>
        </p:sp>
        <p:sp>
          <p:nvSpPr>
            <p:cNvPr id="63" name="任意多边形 62"/>
            <p:cNvSpPr/>
            <p:nvPr/>
          </p:nvSpPr>
          <p:spPr>
            <a:xfrm>
              <a:off x="6569027" y="3463240"/>
              <a:ext cx="1727848"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400" dirty="0">
                  <a:solidFill>
                    <a:schemeClr val="bg1"/>
                  </a:solidFill>
                </a:rPr>
                <a:t>报童问题</a:t>
              </a:r>
              <a:endParaRPr kumimoji="0" lang="zh-CN" altLang="en-US" sz="2400" b="0" i="0" u="none" strike="noStrike" kern="1200" cap="none" spc="0" normalizeH="0" baseline="0" noProof="0" dirty="0">
                <a:ln>
                  <a:noFill/>
                </a:ln>
                <a:solidFill>
                  <a:schemeClr val="bg1"/>
                </a:solidFill>
                <a:effectLst/>
                <a:uLnTx/>
                <a:uFillTx/>
                <a:latin typeface="+mn-lt"/>
                <a:ea typeface="+mn-ea"/>
                <a:cs typeface="+mn-cs"/>
              </a:endParaRPr>
            </a:p>
          </p:txBody>
        </p:sp>
        <p:sp>
          <p:nvSpPr>
            <p:cNvPr id="64" name="任意多边形 63"/>
            <p:cNvSpPr/>
            <p:nvPr/>
          </p:nvSpPr>
          <p:spPr>
            <a:xfrm>
              <a:off x="6552782" y="3887522"/>
              <a:ext cx="1744093"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lstStyle/>
            <a:p>
              <a:pPr lvl="0" algn="ctr" defTabSz="533400" rtl="0" fontAlgn="auto">
                <a:lnSpc>
                  <a:spcPct val="90000"/>
                </a:lnSpc>
                <a:spcAft>
                  <a:spcPct val="35000"/>
                </a:spcAft>
                <a:defRPr/>
              </a:pPr>
              <a:r>
                <a:rPr lang="zh-CN" altLang="en-US" sz="2400" dirty="0">
                  <a:solidFill>
                    <a:schemeClr val="bg1"/>
                  </a:solidFill>
                </a:rPr>
                <a:t>随机存储模型</a:t>
              </a:r>
              <a:endParaRPr kumimoji="0" lang="zh-CN" altLang="en-US" sz="2400" b="0" i="0" u="none" strike="noStrike" kern="1200" cap="none" spc="0" normalizeH="0" baseline="0" noProof="0" dirty="0">
                <a:ln>
                  <a:noFill/>
                </a:ln>
                <a:solidFill>
                  <a:schemeClr val="bg1"/>
                </a:solidFill>
                <a:effectLst/>
                <a:uLnTx/>
                <a:uFillTx/>
                <a:latin typeface="+mn-lt"/>
                <a:ea typeface="+mn-ea"/>
                <a:cs typeface="+mn-cs"/>
              </a:endParaRPr>
            </a:p>
          </p:txBody>
        </p:sp>
      </p:grpSp>
      <p:sp>
        <p:nvSpPr>
          <p:cNvPr id="65" name="TextBox 29"/>
          <p:cNvSpPr txBox="1"/>
          <p:nvPr/>
        </p:nvSpPr>
        <p:spPr>
          <a:xfrm>
            <a:off x="428274" y="985838"/>
            <a:ext cx="8530791" cy="1135054"/>
          </a:xfrm>
          <a:prstGeom prst="rect">
            <a:avLst/>
          </a:prstGeom>
          <a:noFill/>
        </p:spPr>
        <p:txBody>
          <a:bodyPr wrap="square">
            <a:spAutoFit/>
          </a:bodyPr>
          <a:lstStyle/>
          <a:p>
            <a:pPr rtl="0" fontAlgn="auto">
              <a:lnSpc>
                <a:spcPct val="150000"/>
              </a:lnSpc>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数学规划、微分方程组、图论与网络优化问题、概率问题、</a:t>
            </a:r>
            <a:r>
              <a:rPr lang="zh-CN" altLang="en-US" sz="2400" dirty="0">
                <a:solidFill>
                  <a:schemeClr val="bg1"/>
                </a:solidFill>
                <a:latin typeface="微软雅黑" panose="020B0503020204020204" pitchFamily="34" charset="-122"/>
                <a:ea typeface="微软雅黑" panose="020B0503020204020204" pitchFamily="34" charset="-122"/>
              </a:rPr>
              <a:t>组合优化经典问题</a:t>
            </a:r>
            <a:endParaRPr lang="zh-CN" altLang="en-US" sz="24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par>
                          <p:cTn id="8" fill="hold">
                            <p:stCondLst>
                              <p:cond delay="500"/>
                            </p:stCondLst>
                            <p:childTnLst>
                              <p:par>
                                <p:cTn id="9" presetID="2" presetClass="entr" presetSubtype="4" decel="6670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decel="66700" fill="hold"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decel="66700" fill="hold" nodeType="withEffect">
                                  <p:stCondLst>
                                    <p:cond delay="50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par>
                                <p:cTn id="21" presetID="2" presetClass="entr" presetSubtype="4" decel="66700" fill="hold" nodeType="withEffect">
                                  <p:stCondLst>
                                    <p:cond delay="75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ppt_x"/>
                                          </p:val>
                                        </p:tav>
                                        <p:tav tm="100000">
                                          <p:val>
                                            <p:strVal val="#ppt_x"/>
                                          </p:val>
                                        </p:tav>
                                      </p:tavLst>
                                    </p:anim>
                                    <p:anim calcmode="lin" valueType="num">
                                      <p:cBhvr additive="base">
                                        <p:cTn id="2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0"/>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32" name="文本框 31"/>
          <p:cNvSpPr txBox="1"/>
          <p:nvPr/>
        </p:nvSpPr>
        <p:spPr>
          <a:xfrm>
            <a:off x="411163" y="358775"/>
            <a:ext cx="1760538" cy="461665"/>
          </a:xfrm>
          <a:prstGeom prst="rect">
            <a:avLst/>
          </a:prstGeom>
          <a:noFill/>
        </p:spPr>
        <p:txBody>
          <a:bodyPr>
            <a:spAutoFit/>
          </a:bodyPr>
          <a:lstStyle/>
          <a:p>
            <a:pPr marR="0" defTabSz="685800" rtl="0" fontAlgn="auto">
              <a:spcBef>
                <a:spcPts val="0"/>
              </a:spcBef>
              <a:spcAft>
                <a:spcPts val="0"/>
              </a:spcAft>
              <a:buClrTx/>
              <a:buSzTx/>
              <a:buFontTx/>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mn-cs"/>
              </a:rPr>
              <a:t>优化问题</a:t>
            </a:r>
            <a:endPar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65" name="TextBox 29"/>
          <p:cNvSpPr txBox="1"/>
          <p:nvPr/>
        </p:nvSpPr>
        <p:spPr>
          <a:xfrm>
            <a:off x="411163" y="844770"/>
            <a:ext cx="8267700" cy="581057"/>
          </a:xfrm>
          <a:prstGeom prst="rect">
            <a:avLst/>
          </a:prstGeom>
          <a:noFill/>
        </p:spPr>
        <p:txBody>
          <a:bodyPr>
            <a:spAutoFit/>
          </a:bodyPr>
          <a:lstStyle/>
          <a:p>
            <a:pPr rtl="0" fontAlgn="auto">
              <a:lnSpc>
                <a:spcPct val="150000"/>
              </a:lnSpc>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rPr>
              <a:t>组合优化经典问题</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193E6CCE-E638-4B72-B592-F2438C8A1ED7}"/>
              </a:ext>
            </a:extLst>
          </p:cNvPr>
          <p:cNvSpPr/>
          <p:nvPr/>
        </p:nvSpPr>
        <p:spPr>
          <a:xfrm>
            <a:off x="411163" y="1479143"/>
            <a:ext cx="8717314" cy="2139047"/>
          </a:xfrm>
          <a:prstGeom prst="rect">
            <a:avLst/>
          </a:prstGeom>
        </p:spPr>
        <p:txBody>
          <a:bodyPr wrap="square">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车辆路径问题</a:t>
            </a:r>
            <a:r>
              <a:rPr lang="en-US" altLang="zh-CN" sz="2400" dirty="0">
                <a:solidFill>
                  <a:schemeClr val="bg1"/>
                </a:solidFill>
                <a:latin typeface="微软雅黑" panose="020B0503020204020204" pitchFamily="34" charset="-122"/>
                <a:ea typeface="微软雅黑" panose="020B0503020204020204" pitchFamily="34" charset="-122"/>
              </a:rPr>
              <a:t>(VRP)</a:t>
            </a:r>
          </a:p>
          <a:p>
            <a:r>
              <a:rPr lang="zh-CN" altLang="en-US" sz="2400" dirty="0">
                <a:solidFill>
                  <a:schemeClr val="bg1"/>
                </a:solidFill>
                <a:latin typeface="微软雅黑" panose="020B0503020204020204" pitchFamily="34" charset="-122"/>
                <a:ea typeface="微软雅黑" panose="020B0503020204020204" pitchFamily="34" charset="-122"/>
              </a:rPr>
              <a:t>车辆路径问题（也称车辆计划）：已知？个客户的位置坐标和货物需求，在可供使用车辆数量及运载能力条件的约束下，每辆车都从起点出发，完成若干客户点的运送任务后再回到起点，要求以最少的车辆数、最小的车辆总行程完成货物的派送任务。</a:t>
            </a:r>
          </a:p>
          <a:p>
            <a:endParaRPr lang="zh-CN" altLang="en-US" dirty="0"/>
          </a:p>
        </p:txBody>
      </p:sp>
    </p:spTree>
    <p:extLst>
      <p:ext uri="{BB962C8B-B14F-4D97-AF65-F5344CB8AC3E}">
        <p14:creationId xmlns:p14="http://schemas.microsoft.com/office/powerpoint/2010/main" val="6454544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0"/>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32" name="文本框 31"/>
          <p:cNvSpPr txBox="1"/>
          <p:nvPr/>
        </p:nvSpPr>
        <p:spPr>
          <a:xfrm>
            <a:off x="411163" y="358775"/>
            <a:ext cx="1760538" cy="46166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分类问题</a:t>
            </a:r>
          </a:p>
        </p:txBody>
      </p:sp>
      <p:sp>
        <p:nvSpPr>
          <p:cNvPr id="27" name="TextBox 29">
            <a:extLst>
              <a:ext uri="{FF2B5EF4-FFF2-40B4-BE49-F238E27FC236}">
                <a16:creationId xmlns:a16="http://schemas.microsoft.com/office/drawing/2014/main" id="{DA7F2A61-9732-47F3-91D7-7DEA2F2E2346}"/>
              </a:ext>
            </a:extLst>
          </p:cNvPr>
          <p:cNvSpPr txBox="1"/>
          <p:nvPr/>
        </p:nvSpPr>
        <p:spPr>
          <a:xfrm>
            <a:off x="226228" y="901402"/>
            <a:ext cx="8917772" cy="3269613"/>
          </a:xfrm>
          <a:prstGeom prst="rect">
            <a:avLst/>
          </a:prstGeom>
          <a:noFill/>
        </p:spPr>
        <p:txBody>
          <a:bodyPr wrap="square">
            <a:spAutoFit/>
          </a:bodyPr>
          <a:lstStyle/>
          <a:p>
            <a:pPr rtl="0" fontAlgn="auto">
              <a:lnSpc>
                <a:spcPct val="150000"/>
              </a:lnSpc>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cs typeface="+mn-cs"/>
              </a:rPr>
              <a:t>多分类问题：</a:t>
            </a:r>
            <a:endParaRPr lang="en-US" altLang="zh-CN" sz="2000" dirty="0">
              <a:solidFill>
                <a:schemeClr val="bg1"/>
              </a:solidFill>
              <a:latin typeface="微软雅黑" panose="020B0503020204020204" pitchFamily="34" charset="-122"/>
              <a:ea typeface="微软雅黑" panose="020B0503020204020204" pitchFamily="34" charset="-122"/>
              <a:cs typeface="+mn-cs"/>
            </a:endParaRPr>
          </a:p>
          <a:p>
            <a:pPr rtl="0" fontAlgn="auto">
              <a:lnSpc>
                <a:spcPct val="150000"/>
              </a:lnSpc>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cs typeface="+mn-cs"/>
              </a:rPr>
              <a:t>对于任何一部电影，电影的中央委员会会根据电影的内容颁发证书。例如，如果你看上面的图片，这部电影被评为“</a:t>
            </a:r>
            <a:r>
              <a:rPr lang="en-US" altLang="zh-CN" sz="2000" dirty="0">
                <a:solidFill>
                  <a:schemeClr val="bg1"/>
                </a:solidFill>
                <a:latin typeface="微软雅黑" panose="020B0503020204020204" pitchFamily="34" charset="-122"/>
                <a:ea typeface="微软雅黑" panose="020B0503020204020204" pitchFamily="34" charset="-122"/>
                <a:cs typeface="+mn-cs"/>
              </a:rPr>
              <a:t>UA”(</a:t>
            </a:r>
            <a:r>
              <a:rPr lang="zh-CN" altLang="en-US" sz="2000" dirty="0">
                <a:solidFill>
                  <a:schemeClr val="bg1"/>
                </a:solidFill>
                <a:latin typeface="微软雅黑" panose="020B0503020204020204" pitchFamily="34" charset="-122"/>
                <a:ea typeface="微软雅黑" panose="020B0503020204020204" pitchFamily="34" charset="-122"/>
                <a:cs typeface="+mn-cs"/>
              </a:rPr>
              <a:t>意思是“</a:t>
            </a:r>
            <a:r>
              <a:rPr lang="en-US" altLang="zh-CN" sz="2000" dirty="0">
                <a:solidFill>
                  <a:schemeClr val="bg1"/>
                </a:solidFill>
                <a:latin typeface="微软雅黑" panose="020B0503020204020204" pitchFamily="34" charset="-122"/>
                <a:ea typeface="微软雅黑" panose="020B0503020204020204" pitchFamily="34" charset="-122"/>
                <a:cs typeface="+mn-cs"/>
              </a:rPr>
              <a:t>12</a:t>
            </a:r>
            <a:r>
              <a:rPr lang="zh-CN" altLang="en-US" sz="2000" dirty="0">
                <a:solidFill>
                  <a:schemeClr val="bg1"/>
                </a:solidFill>
                <a:latin typeface="微软雅黑" panose="020B0503020204020204" pitchFamily="34" charset="-122"/>
                <a:ea typeface="微软雅黑" panose="020B0503020204020204" pitchFamily="34" charset="-122"/>
                <a:cs typeface="+mn-cs"/>
              </a:rPr>
              <a:t>岁以下儿童需在父母陪同下观看”</a:t>
            </a:r>
            <a:r>
              <a:rPr lang="en-US" altLang="zh-CN" sz="2000" dirty="0">
                <a:solidFill>
                  <a:schemeClr val="bg1"/>
                </a:solidFill>
                <a:latin typeface="微软雅黑" panose="020B0503020204020204" pitchFamily="34" charset="-122"/>
                <a:ea typeface="微软雅黑" panose="020B0503020204020204" pitchFamily="34" charset="-122"/>
                <a:cs typeface="+mn-cs"/>
              </a:rPr>
              <a:t>)</a:t>
            </a:r>
            <a:r>
              <a:rPr lang="zh-CN" altLang="en-US" sz="2000" dirty="0">
                <a:solidFill>
                  <a:schemeClr val="bg1"/>
                </a:solidFill>
                <a:latin typeface="微软雅黑" panose="020B0503020204020204" pitchFamily="34" charset="-122"/>
                <a:ea typeface="微软雅黑" panose="020B0503020204020204" pitchFamily="34" charset="-122"/>
                <a:cs typeface="+mn-cs"/>
              </a:rPr>
              <a:t>。还有其他类型的证书类，如“</a:t>
            </a:r>
            <a:r>
              <a:rPr lang="en-US" altLang="zh-CN" sz="2000" dirty="0">
                <a:solidFill>
                  <a:schemeClr val="bg1"/>
                </a:solidFill>
                <a:latin typeface="微软雅黑" panose="020B0503020204020204" pitchFamily="34" charset="-122"/>
                <a:ea typeface="微软雅黑" panose="020B0503020204020204" pitchFamily="34" charset="-122"/>
                <a:cs typeface="+mn-cs"/>
              </a:rPr>
              <a:t>A”(</a:t>
            </a:r>
            <a:r>
              <a:rPr lang="zh-CN" altLang="en-US" sz="2000" dirty="0">
                <a:solidFill>
                  <a:schemeClr val="bg1"/>
                </a:solidFill>
                <a:latin typeface="微软雅黑" panose="020B0503020204020204" pitchFamily="34" charset="-122"/>
                <a:ea typeface="微软雅黑" panose="020B0503020204020204" pitchFamily="34" charset="-122"/>
                <a:cs typeface="+mn-cs"/>
              </a:rPr>
              <a:t>仅限于成人</a:t>
            </a:r>
            <a:r>
              <a:rPr lang="en-US" altLang="zh-CN" sz="2000" dirty="0">
                <a:solidFill>
                  <a:schemeClr val="bg1"/>
                </a:solidFill>
                <a:latin typeface="微软雅黑" panose="020B0503020204020204" pitchFamily="34" charset="-122"/>
                <a:ea typeface="微软雅黑" panose="020B0503020204020204" pitchFamily="34" charset="-122"/>
                <a:cs typeface="+mn-cs"/>
              </a:rPr>
              <a:t>)</a:t>
            </a:r>
            <a:r>
              <a:rPr lang="zh-CN" altLang="en-US" sz="2000" dirty="0">
                <a:solidFill>
                  <a:schemeClr val="bg1"/>
                </a:solidFill>
                <a:latin typeface="微软雅黑" panose="020B0503020204020204" pitchFamily="34" charset="-122"/>
                <a:ea typeface="微软雅黑" panose="020B0503020204020204" pitchFamily="34" charset="-122"/>
                <a:cs typeface="+mn-cs"/>
              </a:rPr>
              <a:t>或“</a:t>
            </a:r>
            <a:r>
              <a:rPr lang="en-US" altLang="zh-CN" sz="2000" dirty="0">
                <a:solidFill>
                  <a:schemeClr val="bg1"/>
                </a:solidFill>
                <a:latin typeface="微软雅黑" panose="020B0503020204020204" pitchFamily="34" charset="-122"/>
                <a:ea typeface="微软雅黑" panose="020B0503020204020204" pitchFamily="34" charset="-122"/>
                <a:cs typeface="+mn-cs"/>
              </a:rPr>
              <a:t>U”(</a:t>
            </a:r>
            <a:r>
              <a:rPr lang="zh-CN" altLang="en-US" sz="2000" dirty="0">
                <a:solidFill>
                  <a:schemeClr val="bg1"/>
                </a:solidFill>
                <a:latin typeface="微软雅黑" panose="020B0503020204020204" pitchFamily="34" charset="-122"/>
                <a:ea typeface="微软雅黑" panose="020B0503020204020204" pitchFamily="34" charset="-122"/>
                <a:cs typeface="+mn-cs"/>
              </a:rPr>
              <a:t>不受限制的公开放映</a:t>
            </a:r>
            <a:r>
              <a:rPr lang="en-US" altLang="zh-CN" sz="2000" dirty="0">
                <a:solidFill>
                  <a:schemeClr val="bg1"/>
                </a:solidFill>
                <a:latin typeface="微软雅黑" panose="020B0503020204020204" pitchFamily="34" charset="-122"/>
                <a:ea typeface="微软雅黑" panose="020B0503020204020204" pitchFamily="34" charset="-122"/>
                <a:cs typeface="+mn-cs"/>
              </a:rPr>
              <a:t>)</a:t>
            </a:r>
            <a:r>
              <a:rPr lang="zh-CN" altLang="en-US" sz="2000" dirty="0">
                <a:solidFill>
                  <a:schemeClr val="bg1"/>
                </a:solidFill>
                <a:latin typeface="微软雅黑" panose="020B0503020204020204" pitchFamily="34" charset="-122"/>
                <a:ea typeface="微软雅黑" panose="020B0503020204020204" pitchFamily="34" charset="-122"/>
                <a:cs typeface="+mn-cs"/>
              </a:rPr>
              <a:t>，但可以肯定的是，每部电影只能在这三种类型的证书中进行分类。简而言之，有多个类别，但每个实例只分配一个，因此这些问题被称为多类分类问题。</a:t>
            </a:r>
            <a:endParaRPr lang="en-US" altLang="zh-CN" sz="2000" dirty="0">
              <a:solidFill>
                <a:schemeClr val="bg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86616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0"/>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32" name="文本框 31"/>
          <p:cNvSpPr txBox="1"/>
          <p:nvPr/>
        </p:nvSpPr>
        <p:spPr>
          <a:xfrm>
            <a:off x="411163" y="358775"/>
            <a:ext cx="1760538" cy="46166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分类问题</a:t>
            </a:r>
          </a:p>
        </p:txBody>
      </p:sp>
      <p:sp>
        <p:nvSpPr>
          <p:cNvPr id="27" name="TextBox 29">
            <a:extLst>
              <a:ext uri="{FF2B5EF4-FFF2-40B4-BE49-F238E27FC236}">
                <a16:creationId xmlns:a16="http://schemas.microsoft.com/office/drawing/2014/main" id="{DA7F2A61-9732-47F3-91D7-7DEA2F2E2346}"/>
              </a:ext>
            </a:extLst>
          </p:cNvPr>
          <p:cNvSpPr txBox="1"/>
          <p:nvPr/>
        </p:nvSpPr>
        <p:spPr>
          <a:xfrm>
            <a:off x="226228" y="901402"/>
            <a:ext cx="8917772" cy="1884618"/>
          </a:xfrm>
          <a:prstGeom prst="rect">
            <a:avLst/>
          </a:prstGeom>
          <a:noFill/>
        </p:spPr>
        <p:txBody>
          <a:bodyPr wrap="square">
            <a:spAutoFit/>
          </a:bodyPr>
          <a:lstStyle/>
          <a:p>
            <a:pPr rtl="0" fontAlgn="auto">
              <a:lnSpc>
                <a:spcPct val="150000"/>
              </a:lnSpc>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cs typeface="+mn-cs"/>
              </a:rPr>
              <a:t>多标签分类问题：</a:t>
            </a:r>
          </a:p>
          <a:p>
            <a:pPr rtl="0" fontAlgn="auto">
              <a:lnSpc>
                <a:spcPct val="150000"/>
              </a:lnSpc>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cs typeface="+mn-cs"/>
              </a:rPr>
              <a:t>每部电影都有可能被分成一个或多个不同的类别。所以每个实例都可以使用多个类别进行分配。因此，这些类型的问题被称为多标签分类问题。</a:t>
            </a:r>
          </a:p>
          <a:p>
            <a:pPr rtl="0" fontAlgn="auto">
              <a:lnSpc>
                <a:spcPct val="150000"/>
              </a:lnSpc>
              <a:spcBef>
                <a:spcPts val="0"/>
              </a:spcBef>
              <a:spcAft>
                <a:spcPts val="0"/>
              </a:spcAft>
              <a:defRPr/>
            </a:pPr>
            <a:endParaRPr lang="en-US" altLang="zh-CN" sz="2000" dirty="0">
              <a:solidFill>
                <a:schemeClr val="bg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5305206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0"/>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32" name="文本框 31"/>
          <p:cNvSpPr txBox="1"/>
          <p:nvPr/>
        </p:nvSpPr>
        <p:spPr>
          <a:xfrm>
            <a:off x="411163" y="358775"/>
            <a:ext cx="1760538" cy="46166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24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回归问题</a:t>
            </a:r>
          </a:p>
        </p:txBody>
      </p:sp>
      <p:sp>
        <p:nvSpPr>
          <p:cNvPr id="65" name="TextBox 29"/>
          <p:cNvSpPr txBox="1"/>
          <p:nvPr/>
        </p:nvSpPr>
        <p:spPr>
          <a:xfrm>
            <a:off x="430721" y="901402"/>
            <a:ext cx="8282557" cy="581057"/>
          </a:xfrm>
          <a:prstGeom prst="rect">
            <a:avLst/>
          </a:prstGeom>
          <a:noFill/>
        </p:spPr>
        <p:txBody>
          <a:bodyPr wrap="square">
            <a:spAutoFit/>
          </a:bodyPr>
          <a:lstStyle/>
          <a:p>
            <a:pPr rtl="0" fontAlgn="auto">
              <a:lnSpc>
                <a:spcPct val="150000"/>
              </a:lnSpc>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回归问题：多是预测产量，预测价格相关的问题。</a:t>
            </a:r>
            <a:endParaRPr lang="en-US" altLang="zh-CN" sz="2400" dirty="0">
              <a:solidFill>
                <a:schemeClr val="bg1"/>
              </a:solidFill>
              <a:latin typeface="微软雅黑" panose="020B0503020204020204" pitchFamily="34" charset="-122"/>
              <a:ea typeface="微软雅黑" panose="020B0503020204020204" pitchFamily="34" charset="-122"/>
              <a:cs typeface="+mn-cs"/>
            </a:endParaRPr>
          </a:p>
        </p:txBody>
      </p:sp>
      <p:sp>
        <p:nvSpPr>
          <p:cNvPr id="27" name="TextBox 29">
            <a:extLst>
              <a:ext uri="{FF2B5EF4-FFF2-40B4-BE49-F238E27FC236}">
                <a16:creationId xmlns:a16="http://schemas.microsoft.com/office/drawing/2014/main" id="{DA7F2A61-9732-47F3-91D7-7DEA2F2E2346}"/>
              </a:ext>
            </a:extLst>
          </p:cNvPr>
          <p:cNvSpPr txBox="1"/>
          <p:nvPr/>
        </p:nvSpPr>
        <p:spPr>
          <a:xfrm>
            <a:off x="498474" y="1492791"/>
            <a:ext cx="8282557" cy="2243050"/>
          </a:xfrm>
          <a:prstGeom prst="rect">
            <a:avLst/>
          </a:prstGeom>
          <a:noFill/>
        </p:spPr>
        <p:txBody>
          <a:bodyPr wrap="square">
            <a:spAutoFit/>
          </a:bodyPr>
          <a:lstStyle/>
          <a:p>
            <a:pPr rtl="0" fontAlgn="auto">
              <a:lnSpc>
                <a:spcPct val="150000"/>
              </a:lnSpc>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举个栗子：</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rtl="0" fontAlgn="auto">
              <a:lnSpc>
                <a:spcPct val="150000"/>
              </a:lnSpc>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cs typeface="+mn-cs"/>
              </a:rPr>
              <a:t>在金融领域策略研究中使用的因子模型基本上都是线性回归，包括单因子模型</a:t>
            </a:r>
            <a:r>
              <a:rPr lang="en-US" altLang="zh-CN" sz="2400" dirty="0">
                <a:solidFill>
                  <a:schemeClr val="bg1"/>
                </a:solidFill>
                <a:latin typeface="微软雅黑" panose="020B0503020204020204" pitchFamily="34" charset="-122"/>
                <a:ea typeface="微软雅黑" panose="020B0503020204020204" pitchFamily="34" charset="-122"/>
                <a:cs typeface="+mn-cs"/>
              </a:rPr>
              <a:t>CAPM</a:t>
            </a:r>
            <a:r>
              <a:rPr lang="zh-CN" altLang="en-US" sz="2400" dirty="0">
                <a:solidFill>
                  <a:schemeClr val="bg1"/>
                </a:solidFill>
                <a:latin typeface="微软雅黑" panose="020B0503020204020204" pitchFamily="34" charset="-122"/>
                <a:ea typeface="微软雅黑" panose="020B0503020204020204" pitchFamily="34" charset="-122"/>
                <a:cs typeface="+mn-cs"/>
              </a:rPr>
              <a:t>，</a:t>
            </a:r>
            <a:r>
              <a:rPr lang="en-US" altLang="zh-CN" sz="2400" dirty="0" err="1">
                <a:solidFill>
                  <a:schemeClr val="bg1"/>
                </a:solidFill>
                <a:latin typeface="微软雅黑" panose="020B0503020204020204" pitchFamily="34" charset="-122"/>
                <a:ea typeface="微软雅黑" panose="020B0503020204020204" pitchFamily="34" charset="-122"/>
                <a:cs typeface="+mn-cs"/>
              </a:rPr>
              <a:t>Fama</a:t>
            </a:r>
            <a:r>
              <a:rPr lang="en-US" altLang="zh-CN" sz="2400" dirty="0">
                <a:solidFill>
                  <a:schemeClr val="bg1"/>
                </a:solidFill>
                <a:latin typeface="微软雅黑" panose="020B0503020204020204" pitchFamily="34" charset="-122"/>
                <a:ea typeface="微软雅黑" panose="020B0503020204020204" pitchFamily="34" charset="-122"/>
                <a:cs typeface="+mn-cs"/>
              </a:rPr>
              <a:t>-French</a:t>
            </a:r>
            <a:r>
              <a:rPr lang="zh-CN" altLang="en-US" sz="2400" dirty="0">
                <a:solidFill>
                  <a:schemeClr val="bg1"/>
                </a:solidFill>
                <a:latin typeface="微软雅黑" panose="020B0503020204020204" pitchFamily="34" charset="-122"/>
                <a:ea typeface="微软雅黑" panose="020B0503020204020204" pitchFamily="34" charset="-122"/>
                <a:cs typeface="+mn-cs"/>
              </a:rPr>
              <a:t>三因子模型，包括最近引入的情感因子的多因子模型都广泛应用于量化领域。</a:t>
            </a:r>
          </a:p>
        </p:txBody>
      </p:sp>
    </p:spTree>
    <p:extLst>
      <p:ext uri="{BB962C8B-B14F-4D97-AF65-F5344CB8AC3E}">
        <p14:creationId xmlns:p14="http://schemas.microsoft.com/office/powerpoint/2010/main" val="3526577778"/>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7" grpId="0"/>
    </p:bldLst>
  </p:timing>
</p:sld>
</file>

<file path=ppt/theme/theme1.xml><?xml version="1.0" encoding="utf-8"?>
<a:theme xmlns:a="http://schemas.openxmlformats.org/drawingml/2006/main" name="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367518</TotalTime>
  <Words>2257</Words>
  <Application>Microsoft Office PowerPoint</Application>
  <PresentationFormat>全屏显示(16:9)</PresentationFormat>
  <Paragraphs>273</Paragraphs>
  <Slides>45</Slides>
  <Notes>45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45</vt:i4>
      </vt:variant>
    </vt:vector>
  </HeadingPairs>
  <TitlesOfParts>
    <vt:vector size="51" baseType="lpstr">
      <vt:lpstr>方正正黑简体</vt:lpstr>
      <vt:lpstr>Arial</vt:lpstr>
      <vt:lpstr>微软雅黑</vt:lpstr>
      <vt:lpstr>Calibri</vt:lpstr>
      <vt:lpstr>方正正纤黑简体</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铸堃 罗</cp:lastModifiedBy>
  <cp:revision>57</cp:revision>
  <dcterms:created xsi:type="dcterms:W3CDTF">2015-03-31T05:49:00Z</dcterms:created>
  <dcterms:modified xsi:type="dcterms:W3CDTF">2019-05-14T08:15:23Z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