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8" r:id="rId5"/>
    <p:sldId id="261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</p:sldIdLst>
  <p:sldSz cx="12192000" cy="6858000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3F2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02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1CCA-79D9-4CCF-B11A-8C20AE029AC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C83E0-D8E8-4D57-B062-3912F5C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네임스페이스는 이름을 구성하고 이름 충돌 문제를 처리하는 데 도움을 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C83E0-D8E8-4D57-B062-3912F5C3CE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03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43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C83E0-D8E8-4D57-B062-3912F5C3CE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C83E0-D8E8-4D57-B062-3912F5C3CE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말하면 원래의 목적과 다르게 부작용이 나는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C83E0-D8E8-4D57-B062-3912F5C3CE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C83E0-D8E8-4D57-B062-3912F5C3CE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6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4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57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 / Call-by-value – </a:t>
            </a:r>
            <a:r>
              <a:rPr lang="ko-KR" altLang="en-US" dirty="0"/>
              <a:t>함수에 인수를 전달할 때 기본적으로 사본 생성 </a:t>
            </a:r>
            <a:r>
              <a:rPr lang="en-US" altLang="ko-KR" dirty="0"/>
              <a:t>/ </a:t>
            </a:r>
            <a:r>
              <a:rPr lang="ko-KR" altLang="en-US" dirty="0"/>
              <a:t>실 변수 값이 바뀐 게 아닌 매개변수 값만 바뀌고 함수를 빠져나옴</a:t>
            </a:r>
            <a:r>
              <a:rPr lang="en-US" altLang="ko-KR" dirty="0"/>
              <a:t>(swap </a:t>
            </a:r>
            <a:r>
              <a:rPr lang="ko-KR" altLang="en-US" dirty="0"/>
              <a:t>함수 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 / Call-by-reference – swap </a:t>
            </a:r>
            <a:r>
              <a:rPr lang="ko-KR" altLang="en-US" dirty="0"/>
              <a:t>함수 내의 전달된 </a:t>
            </a:r>
            <a:r>
              <a:rPr lang="ko-KR" altLang="en-US" dirty="0" err="1"/>
              <a:t>주소값을</a:t>
            </a:r>
            <a:r>
              <a:rPr lang="ko-KR" altLang="en-US" dirty="0"/>
              <a:t> 참조 </a:t>
            </a:r>
            <a:r>
              <a:rPr lang="en-US" altLang="ko-KR" dirty="0"/>
              <a:t>-&gt; </a:t>
            </a:r>
            <a:r>
              <a:rPr lang="ko-KR" altLang="en-US" dirty="0" err="1"/>
              <a:t>주소값들이</a:t>
            </a:r>
            <a:r>
              <a:rPr lang="ko-KR" altLang="en-US" dirty="0"/>
              <a:t> 가리키는 변수의 값을 바꿈 </a:t>
            </a:r>
            <a:r>
              <a:rPr lang="en-US" altLang="ko-KR" dirty="0"/>
              <a:t>-&gt; </a:t>
            </a:r>
            <a:r>
              <a:rPr lang="ko-KR" altLang="en-US" dirty="0"/>
              <a:t>실 변수 값 바뀜</a:t>
            </a:r>
            <a:endParaRPr lang="en-US" altLang="ko-KR" dirty="0"/>
          </a:p>
          <a:p>
            <a:r>
              <a:rPr lang="en-US" altLang="ko-KR" dirty="0"/>
              <a:t>C++ / </a:t>
            </a:r>
            <a:r>
              <a:rPr lang="ko-KR" altLang="en-US" dirty="0" err="1"/>
              <a:t>참조자</a:t>
            </a:r>
            <a:r>
              <a:rPr lang="ko-KR" altLang="en-US" dirty="0"/>
              <a:t> 활용 </a:t>
            </a:r>
            <a:r>
              <a:rPr lang="en-US" altLang="ko-KR" dirty="0"/>
              <a:t>– swap </a:t>
            </a:r>
            <a:r>
              <a:rPr lang="ko-KR" altLang="en-US" dirty="0"/>
              <a:t>함수 내의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ko-KR" altLang="en-US" dirty="0" err="1"/>
              <a:t>메인함수에서의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의 </a:t>
            </a:r>
            <a:r>
              <a:rPr lang="en-US" altLang="ko-KR" dirty="0"/>
              <a:t>alias(</a:t>
            </a:r>
            <a:r>
              <a:rPr lang="ko-KR" altLang="en-US" dirty="0"/>
              <a:t>별명</a:t>
            </a:r>
            <a:r>
              <a:rPr lang="en-US" altLang="ko-KR" dirty="0"/>
              <a:t>)    / </a:t>
            </a:r>
            <a:r>
              <a:rPr lang="ko-KR" altLang="en-US" dirty="0"/>
              <a:t>포인터는 사본 </a:t>
            </a:r>
            <a:r>
              <a:rPr lang="en-US" altLang="ko-KR" dirty="0"/>
              <a:t>but </a:t>
            </a:r>
            <a:r>
              <a:rPr lang="ko-KR" altLang="en-US" dirty="0"/>
              <a:t>참조 변수는 원본 데이터로 작업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52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8C83E0-D8E8-4D57-B062-3912F5C3C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4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D02C-93F7-4ED9-B89D-876C09CF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43EA9-C26A-4E95-AE20-A6B31E1F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5F201-78E0-4E13-8B8F-0609B3D4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F28A0-AEEB-4FD7-87AB-76834A0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392E6-69CD-46E7-AA97-4C012B36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9E0D-2A5C-4CBE-9170-7A5E226E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AC461-A9C8-47C2-A135-E547C57F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7C317-5E10-42E0-BBC8-890560AE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CAFBB-4389-4AB2-9F71-4E230F2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C5617-12B2-4C28-80A2-A56A7F86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8B947-B241-4B5D-B2B3-2E94AECE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5809D-37E6-4995-948B-ED9CD28EB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5BF47-EA89-4057-946B-453D26F1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CA8D3-2E23-4BF0-9698-242C50F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C9AB-51DC-4B39-958A-B837926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7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9D162-37C4-4DD0-BD47-11A3D8D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F4B0A-EF89-4D1E-B189-FB44DE0A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F93F6-1BFE-4B55-9E66-F54A066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272B9-A5EF-4E78-836E-3400570C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87646-E7EF-415B-9022-22CE5A8A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B83-2957-439F-88AB-51641DD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FF2F0-96C7-4C85-8838-C394F4E5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4EF4A-76B5-481D-A81C-72C8101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3E442-3734-40C6-8F3B-33B0DB5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D8B73-5561-46B1-9AA9-FE48937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796E-233C-4FAA-AD2B-8308E4ED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9D55-F46C-4118-9AAD-05FD22E8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25651-A69D-41B1-89BE-F6B9C1BD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1054D-37B8-405B-AC85-61D0E4C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D9105-9082-49DC-9664-82A9071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70E11-25CF-4BB0-9FA9-A40B17E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4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1E59E-F074-4686-8BFC-CA8CF868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CC3EB-6571-42F5-9804-8590808C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D9B8D-74F1-48A4-9811-9E0F3214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F6B7F-ACD9-40B4-9BA5-83EF343D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A886F-9142-4271-9E17-0C738673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81B88-54A1-4421-9303-8E515A3E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199BA-6062-4E67-93EE-9FD1666C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42471-228E-45A7-9E8B-4BD3D814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C3A1D-A22D-4478-AA76-907C27A8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53CD1-86B4-4865-AAE1-3E014C1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62A26-72E8-441E-BAAB-12C2EDF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B7846-AE62-4242-B9CB-B96C420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9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3B6F32-A5C1-41F6-BB2F-F30F272C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50D30-DDF0-4ADD-9FDF-8D1B8DFE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347F4-474D-426A-A3EE-87E40687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52491-C3C0-4CA3-A69C-A7097040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9D5AA-E9F5-4606-A573-06D376F0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35CE7-04DF-42CF-B928-E4DF6EE2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6F5F6-68DD-4C3C-870D-18B84CB4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9F447-4538-463C-94DE-524F30EA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99A8A-AD27-4C7A-A88C-E8D1C95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B6EA-FB23-4B40-AB94-95F58E73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AA20C-EAC3-439D-9929-5D56E7F2B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1DF39-AC80-4F00-9DAD-8C737D9E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B3587-819B-4018-8026-ED092B4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BAEC6-36B9-4DDB-8593-FC6B8A11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29C1B-F638-4FC6-B028-3942FC8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1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C3B58A-A57F-4639-B3B2-C0D6BF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7F37B-5448-42A9-BFAF-ADBE5B98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ADBDD-7B3C-4E18-A6AC-8260925D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0B15-23CB-444B-986C-FAB61D3F2F79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550C1-7298-4072-8C36-1C028C17C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6EB7B-97C1-47B2-BBAE-1F76D9589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72B8-7667-4EC2-A49A-B130676DB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A8BDE-4507-48E6-83D7-D5C0F9F87506}"/>
              </a:ext>
            </a:extLst>
          </p:cNvPr>
          <p:cNvSpPr txBox="1"/>
          <p:nvPr/>
        </p:nvSpPr>
        <p:spPr>
          <a:xfrm>
            <a:off x="1012055" y="2027811"/>
            <a:ext cx="3923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alpha val="99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060">
                    <a:alpha val="99000"/>
                  </a:srgb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C++ ALGORITHM STUDY</a:t>
            </a:r>
            <a:endParaRPr lang="ko-KR" altLang="en-US" sz="2400" dirty="0">
              <a:solidFill>
                <a:srgbClr val="002060">
                  <a:alpha val="99000"/>
                </a:srgb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46216-FF5E-4E2A-9348-234B994F9B18}"/>
              </a:ext>
            </a:extLst>
          </p:cNvPr>
          <p:cNvSpPr txBox="1"/>
          <p:nvPr/>
        </p:nvSpPr>
        <p:spPr>
          <a:xfrm>
            <a:off x="1056939" y="2543145"/>
            <a:ext cx="3260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2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</a:t>
            </a:r>
            <a:r>
              <a:rPr lang="ko-KR" altLang="en-US" sz="32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발표</a:t>
            </a:r>
            <a:endParaRPr lang="en-US" altLang="ko-KR" sz="32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D3C2AC-B893-4AE3-8A35-AE43221EDF42}"/>
              </a:ext>
            </a:extLst>
          </p:cNvPr>
          <p:cNvSpPr/>
          <p:nvPr/>
        </p:nvSpPr>
        <p:spPr>
          <a:xfrm>
            <a:off x="1145221" y="3799643"/>
            <a:ext cx="3977195" cy="115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D0E07-2563-4009-A0B8-BF60BD5766ED}"/>
              </a:ext>
            </a:extLst>
          </p:cNvPr>
          <p:cNvSpPr/>
          <p:nvPr/>
        </p:nvSpPr>
        <p:spPr>
          <a:xfrm>
            <a:off x="0" y="1343473"/>
            <a:ext cx="12191999" cy="5514526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54AD9-2ECC-48CA-B85E-998815D2C24A}"/>
              </a:ext>
            </a:extLst>
          </p:cNvPr>
          <p:cNvSpPr txBox="1"/>
          <p:nvPr/>
        </p:nvSpPr>
        <p:spPr>
          <a:xfrm>
            <a:off x="1191319" y="376138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1.6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오류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35D0-3FAB-4791-A1D8-C7BDDCEB11E9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 </a:t>
            </a:r>
            <a:r>
              <a:rPr lang="en-US" altLang="ko-KR" sz="11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67~74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1345C9-B2FD-4142-B0FC-A5A3FA9B6D90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4323F-3EC1-4E24-B9D9-B4F431712602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1DBFA-3BC6-4E70-B7B3-A4A92D2A67EB}"/>
              </a:ext>
            </a:extLst>
          </p:cNvPr>
          <p:cNvSpPr txBox="1"/>
          <p:nvPr/>
        </p:nvSpPr>
        <p:spPr>
          <a:xfrm>
            <a:off x="3520544" y="2721802"/>
            <a:ext cx="49295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-catch / throw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try 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 안에서 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catch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예외를 처리함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catch 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안에서 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예외를 던질 수 있음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2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D0E07-2563-4009-A0B8-BF60BD5766ED}"/>
              </a:ext>
            </a:extLst>
          </p:cNvPr>
          <p:cNvSpPr/>
          <p:nvPr/>
        </p:nvSpPr>
        <p:spPr>
          <a:xfrm>
            <a:off x="-47582" y="1343474"/>
            <a:ext cx="12191999" cy="5514526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54AD9-2ECC-48CA-B85E-998815D2C24A}"/>
              </a:ext>
            </a:extLst>
          </p:cNvPr>
          <p:cNvSpPr txBox="1"/>
          <p:nvPr/>
        </p:nvSpPr>
        <p:spPr>
          <a:xfrm>
            <a:off x="1191319" y="37613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1.7 </a:t>
            </a:r>
            <a:r>
              <a:rPr lang="en-US" altLang="ko-KR" sz="16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I/O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35D0-3FAB-4791-A1D8-C7BDDCEB11E9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 75~83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1345C9-B2FD-4142-B0FC-A5A3FA9B6D90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4323F-3EC1-4E24-B9D9-B4F431712602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1DBFA-3BC6-4E70-B7B3-A4A92D2A67EB}"/>
              </a:ext>
            </a:extLst>
          </p:cNvPr>
          <p:cNvSpPr txBox="1"/>
          <p:nvPr/>
        </p:nvSpPr>
        <p:spPr>
          <a:xfrm>
            <a:off x="3329798" y="2721802"/>
            <a:ext cx="53110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파일 입출력 클래스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Ofstream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쓰기</a:t>
            </a:r>
            <a:endParaRPr lang="en-US" altLang="ko-KR" sz="20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Ifstream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파일로부터 읽기</a:t>
            </a:r>
            <a:endParaRPr lang="en-US" altLang="ko-KR" sz="20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Fstream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파일 읽기 및 쓰기 모두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Ofstream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file;</a:t>
            </a: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ile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pen(“x.txt”);     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파일을 열고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 “</a:t>
            </a:r>
            <a:r>
              <a:rPr lang="en-US" altLang="ko-KR" sz="2000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dfsdfa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”;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//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cout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처럼 문장을 쓰고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File.close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               // </a:t>
            </a: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5982863" y="0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00D28-BBC1-4277-A261-D8835F9C3F08}"/>
              </a:ext>
            </a:extLst>
          </p:cNvPr>
          <p:cNvSpPr txBox="1"/>
          <p:nvPr/>
        </p:nvSpPr>
        <p:spPr>
          <a:xfrm>
            <a:off x="3141296" y="1818906"/>
            <a:ext cx="46362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정의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메모리 주소를 포함하는 변수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선언 </a:t>
            </a: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400" dirty="0" err="1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*x = NULL; (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nullptr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포인터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리터럴의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키워드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white">
                  <a:alpha val="99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new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를 통한 메모리 할당 시 반드시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delete[]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를 통해 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56EA3-2DBF-4138-8063-E5EF89CAC043}"/>
              </a:ext>
            </a:extLst>
          </p:cNvPr>
          <p:cNvSpPr txBox="1"/>
          <p:nvPr/>
        </p:nvSpPr>
        <p:spPr>
          <a:xfrm>
            <a:off x="3141296" y="4787146"/>
            <a:ext cx="4403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&lt;vector&gt;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클래스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배열과 달리 벡터의 크기는 컴파일할 때 알필요가 없으며</a:t>
            </a:r>
            <a:endParaRPr lang="en-US" altLang="ko-KR" sz="1400" dirty="0">
              <a:solidFill>
                <a:prstClr val="white">
                  <a:alpha val="99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존재하는 동안 크기를 조정할 수도 있음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vector&lt;int&gt; v = {1,2,3}; ( </a:t>
            </a:r>
            <a:r>
              <a:rPr lang="ko-KR" altLang="en-US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 목록을 사용 </a:t>
            </a: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07A2-9F88-494F-9422-0EA957A53970}"/>
              </a:ext>
            </a:extLst>
          </p:cNvPr>
          <p:cNvSpPr txBox="1"/>
          <p:nvPr/>
        </p:nvSpPr>
        <p:spPr>
          <a:xfrm>
            <a:off x="1191319" y="376138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1.8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배열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포인터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레퍼런스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F3F17-6DDD-4347-B150-44A5A995D9F3}"/>
              </a:ext>
            </a:extLst>
          </p:cNvPr>
          <p:cNvSpPr txBox="1"/>
          <p:nvPr/>
        </p:nvSpPr>
        <p:spPr>
          <a:xfrm>
            <a:off x="1191319" y="688057"/>
            <a:ext cx="235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 84~99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49FAA2F-DD4D-466C-BE4B-3C56E25FBF3F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AA1E0-5E7B-4113-8473-BD700CC472E7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C546E04-EC5A-4F7B-A13B-FEC4B69641C2}"/>
              </a:ext>
            </a:extLst>
          </p:cNvPr>
          <p:cNvGrpSpPr/>
          <p:nvPr/>
        </p:nvGrpSpPr>
        <p:grpSpPr>
          <a:xfrm>
            <a:off x="1289033" y="1739650"/>
            <a:ext cx="1328065" cy="1328065"/>
            <a:chOff x="1359750" y="2854959"/>
            <a:chExt cx="1328065" cy="13280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955109-4EAC-4A30-920C-5AC19443E461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A8746E-6BF3-4AFC-BA0E-5834FECF929E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포인터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C8F6CD-16BD-493B-9BDE-8B3B6012AACF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6F3848-A66C-4F0D-BCB6-69710D9AFEA0}"/>
              </a:ext>
            </a:extLst>
          </p:cNvPr>
          <p:cNvGrpSpPr/>
          <p:nvPr/>
        </p:nvGrpSpPr>
        <p:grpSpPr>
          <a:xfrm>
            <a:off x="1299192" y="4707890"/>
            <a:ext cx="1328065" cy="1328065"/>
            <a:chOff x="1359750" y="2854959"/>
            <a:chExt cx="1328065" cy="13280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7608BF0-001E-40D6-941E-8B2206E37FA9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E138F2-7850-453B-9154-F706FA525100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벡터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BD2376-43A8-4CE1-8ADC-C169FF3F1C31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F57BB6E-4194-4241-832F-A42759C4D678}"/>
              </a:ext>
            </a:extLst>
          </p:cNvPr>
          <p:cNvGrpSpPr/>
          <p:nvPr/>
        </p:nvGrpSpPr>
        <p:grpSpPr>
          <a:xfrm>
            <a:off x="1309353" y="5371923"/>
            <a:ext cx="1317904" cy="538013"/>
            <a:chOff x="1369910" y="3309074"/>
            <a:chExt cx="1317904" cy="53801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D843D0-1086-4E12-BC46-5E39271F8416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4D1886-5723-455D-B42D-961068D4A195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2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D0E07-2563-4009-A0B8-BF60BD5766ED}"/>
              </a:ext>
            </a:extLst>
          </p:cNvPr>
          <p:cNvSpPr/>
          <p:nvPr/>
        </p:nvSpPr>
        <p:spPr>
          <a:xfrm>
            <a:off x="0" y="1343473"/>
            <a:ext cx="12191999" cy="5514526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54AD9-2ECC-48CA-B85E-998815D2C24A}"/>
              </a:ext>
            </a:extLst>
          </p:cNvPr>
          <p:cNvSpPr txBox="1"/>
          <p:nvPr/>
        </p:nvSpPr>
        <p:spPr>
          <a:xfrm>
            <a:off x="1191319" y="376138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1.9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소프트웨어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35D0-3FAB-4791-A1D8-C7BDDCEB11E9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 101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1345C9-B2FD-4142-B0FC-A5A3FA9B6D90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4323F-3EC1-4E24-B9D9-B4F431712602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1DBFA-3BC6-4E70-B7B3-A4A92D2A67EB}"/>
              </a:ext>
            </a:extLst>
          </p:cNvPr>
          <p:cNvSpPr txBox="1"/>
          <p:nvPr/>
        </p:nvSpPr>
        <p:spPr>
          <a:xfrm>
            <a:off x="4435061" y="2721802"/>
            <a:ext cx="31005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매크로</a:t>
            </a:r>
            <a:endParaRPr lang="en-US" altLang="ko-KR" sz="20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#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ifndef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#define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#endif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간편하게 </a:t>
            </a:r>
            <a:r>
              <a:rPr lang="en-US" altLang="ko-KR" sz="20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#pragma once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8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B56CD-40C6-43E4-B28E-47E6BD2678C2}"/>
              </a:ext>
            </a:extLst>
          </p:cNvPr>
          <p:cNvSpPr txBox="1"/>
          <p:nvPr/>
        </p:nvSpPr>
        <p:spPr>
          <a:xfrm>
            <a:off x="3960249" y="2828835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끄읏</a:t>
            </a:r>
            <a:endParaRPr lang="ko-KR" altLang="en-US" sz="7200" dirty="0">
              <a:solidFill>
                <a:schemeClr val="bg1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9D883-6F8A-4568-9842-2823928E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04" y="3252193"/>
            <a:ext cx="859465" cy="54859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99E9314-D451-4324-A8BC-5DFDEF6166A0}"/>
              </a:ext>
            </a:extLst>
          </p:cNvPr>
          <p:cNvSpPr/>
          <p:nvPr/>
        </p:nvSpPr>
        <p:spPr>
          <a:xfrm>
            <a:off x="6520776" y="3144215"/>
            <a:ext cx="77606" cy="77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953B06-AE3C-43C8-ACD0-627FF5458E66}"/>
              </a:ext>
            </a:extLst>
          </p:cNvPr>
          <p:cNvSpPr/>
          <p:nvPr/>
        </p:nvSpPr>
        <p:spPr>
          <a:xfrm>
            <a:off x="6080170" y="3198204"/>
            <a:ext cx="77606" cy="77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63EDCAA-036B-4EBB-930D-4335859977DE}"/>
              </a:ext>
            </a:extLst>
          </p:cNvPr>
          <p:cNvSpPr txBox="1"/>
          <p:nvPr/>
        </p:nvSpPr>
        <p:spPr>
          <a:xfrm>
            <a:off x="443884" y="2925658"/>
            <a:ext cx="2658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소단원 별</a:t>
            </a:r>
            <a:endParaRPr lang="en-US" altLang="ko-KR" sz="20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</a:t>
            </a:r>
            <a:r>
              <a:rPr lang="en-US" altLang="ko-KR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설명</a:t>
            </a:r>
            <a:endParaRPr lang="en-US" altLang="ko-KR" sz="20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F6FEA1-A7D8-45F3-8BFA-5CE2A672316A}"/>
              </a:ext>
            </a:extLst>
          </p:cNvPr>
          <p:cNvSpPr/>
          <p:nvPr/>
        </p:nvSpPr>
        <p:spPr>
          <a:xfrm>
            <a:off x="550415" y="3701990"/>
            <a:ext cx="2521259" cy="7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34BF0-BFAC-4391-8A15-5034E6188CC4}"/>
              </a:ext>
            </a:extLst>
          </p:cNvPr>
          <p:cNvSpPr txBox="1"/>
          <p:nvPr/>
        </p:nvSpPr>
        <p:spPr>
          <a:xfrm>
            <a:off x="8027125" y="28318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 </a:t>
            </a:r>
            <a:r>
              <a:rPr lang="ko-KR" altLang="en-US" sz="44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CFE95-6B94-44DE-944E-95F69ADF05B4}"/>
              </a:ext>
            </a:extLst>
          </p:cNvPr>
          <p:cNvSpPr txBox="1"/>
          <p:nvPr/>
        </p:nvSpPr>
        <p:spPr>
          <a:xfrm>
            <a:off x="8027125" y="2293716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1.1~1.9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77AA1-F9A1-4FAE-91F0-A52B08D1C35B}"/>
              </a:ext>
            </a:extLst>
          </p:cNvPr>
          <p:cNvSpPr txBox="1"/>
          <p:nvPr/>
        </p:nvSpPr>
        <p:spPr>
          <a:xfrm>
            <a:off x="8027125" y="2605635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24~105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3C529-E5F9-4292-B246-859EA6944B98}"/>
              </a:ext>
            </a:extLst>
          </p:cNvPr>
          <p:cNvSpPr txBox="1"/>
          <p:nvPr/>
        </p:nvSpPr>
        <p:spPr>
          <a:xfrm>
            <a:off x="8000264" y="182413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섹션</a:t>
            </a:r>
          </a:p>
        </p:txBody>
      </p:sp>
    </p:spTree>
    <p:extLst>
      <p:ext uri="{BB962C8B-B14F-4D97-AF65-F5344CB8AC3E}">
        <p14:creationId xmlns:p14="http://schemas.microsoft.com/office/powerpoint/2010/main" val="335832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D0E07-2563-4009-A0B8-BF60BD5766ED}"/>
              </a:ext>
            </a:extLst>
          </p:cNvPr>
          <p:cNvSpPr/>
          <p:nvPr/>
        </p:nvSpPr>
        <p:spPr>
          <a:xfrm>
            <a:off x="0" y="1343473"/>
            <a:ext cx="12191999" cy="5514526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54AD9-2ECC-48CA-B85E-998815D2C24A}"/>
              </a:ext>
            </a:extLst>
          </p:cNvPr>
          <p:cNvSpPr txBox="1"/>
          <p:nvPr/>
        </p:nvSpPr>
        <p:spPr>
          <a:xfrm>
            <a:off x="1191319" y="376138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첫번째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35D0-3FAB-4791-A1D8-C7BDDCEB11E9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24~27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1345C9-B2FD-4142-B0FC-A5A3FA9B6D90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FC3F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4323F-3EC1-4E24-B9D9-B4F431712602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1DBFA-3BC6-4E70-B7B3-A4A92D2A67EB}"/>
              </a:ext>
            </a:extLst>
          </p:cNvPr>
          <p:cNvSpPr txBox="1"/>
          <p:nvPr/>
        </p:nvSpPr>
        <p:spPr>
          <a:xfrm>
            <a:off x="2154781" y="2721802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네임스페이스에서 사용된 타입이나 함수를 의미함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건 딱히 뭐가 없어서 생략한다</a:t>
            </a:r>
            <a:endParaRPr lang="en-US" altLang="ko-KR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6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5982863" y="0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00D28-BBC1-4277-A261-D8835F9C3F08}"/>
              </a:ext>
            </a:extLst>
          </p:cNvPr>
          <p:cNvSpPr txBox="1"/>
          <p:nvPr/>
        </p:nvSpPr>
        <p:spPr>
          <a:xfrm>
            <a:off x="2922221" y="2142073"/>
            <a:ext cx="5251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 한 값에 따라서 알아서 자료형을 결정해 줌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auto a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true; -&gt; a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자료형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데이터형이 상당히 길거나 복잡한 표현식일 경우 사용하면 좋다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56EA3-2DBF-4138-8063-E5EF89CAC043}"/>
              </a:ext>
            </a:extLst>
          </p:cNvPr>
          <p:cNvSpPr txBox="1"/>
          <p:nvPr/>
        </p:nvSpPr>
        <p:spPr>
          <a:xfrm>
            <a:off x="2954820" y="3759935"/>
            <a:ext cx="468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상수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변하지 않는 </a:t>
            </a:r>
            <a:r>
              <a:rPr lang="ko-KR" altLang="en-US" sz="1400" dirty="0">
                <a:solidFill>
                  <a:srgbClr val="FF0000">
                    <a:alpha val="99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  <a:endParaRPr lang="en-US" altLang="ko-KR" sz="1400" dirty="0">
              <a:solidFill>
                <a:srgbClr val="FF0000">
                  <a:alpha val="99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리터럴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안에 들어가는 변하지 않는 </a:t>
            </a:r>
            <a:r>
              <a:rPr lang="ko-KR" altLang="en-US" sz="1400" dirty="0">
                <a:solidFill>
                  <a:srgbClr val="FF0000">
                    <a:alpha val="99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자체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14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5767C8-ECAC-4330-84C7-DAC0128D9E62}"/>
              </a:ext>
            </a:extLst>
          </p:cNvPr>
          <p:cNvSpPr txBox="1"/>
          <p:nvPr/>
        </p:nvSpPr>
        <p:spPr>
          <a:xfrm>
            <a:off x="2922220" y="5265132"/>
            <a:ext cx="895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전역 변수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함수의 바깥에 선언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어디에서나 참조 가능</a:t>
            </a:r>
            <a:endParaRPr lang="en-US" altLang="ko-KR" sz="14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변수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안에서 선언 </a:t>
            </a:r>
            <a:r>
              <a:rPr lang="en-US" altLang="ko-KR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사용이 </a:t>
            </a:r>
            <a:r>
              <a:rPr lang="ko-KR" altLang="en-US" sz="1400" dirty="0" err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선언부</a:t>
            </a:r>
            <a:r>
              <a:rPr lang="ko-KR" altLang="en-US" sz="14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중괄호로 둘러싸인 블록으로 제한됨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07A2-9F88-494F-9422-0EA957A53970}"/>
              </a:ext>
            </a:extLst>
          </p:cNvPr>
          <p:cNvSpPr txBox="1"/>
          <p:nvPr/>
        </p:nvSpPr>
        <p:spPr>
          <a:xfrm>
            <a:off x="1191319" y="37613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F3F17-6DDD-4347-B150-44A5A995D9F3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27~36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49FAA2F-DD4D-466C-BE4B-3C56E25FBF3F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FC3F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AA1E0-5E7B-4113-8473-BD700CC472E7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섹션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C546E04-EC5A-4F7B-A13B-FEC4B69641C2}"/>
              </a:ext>
            </a:extLst>
          </p:cNvPr>
          <p:cNvGrpSpPr/>
          <p:nvPr/>
        </p:nvGrpSpPr>
        <p:grpSpPr>
          <a:xfrm>
            <a:off x="1289033" y="1739650"/>
            <a:ext cx="1328065" cy="1328065"/>
            <a:chOff x="1359750" y="2854959"/>
            <a:chExt cx="1328065" cy="13280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955109-4EAC-4A30-920C-5AC19443E461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A8746E-6BF3-4AFC-BA0E-5834FECF929E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auto</a:t>
              </a:r>
              <a:endParaRPr lang="ko-KR" altLang="en-US" sz="16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C8F6CD-16BD-493B-9BDE-8B3B6012AACF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12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6F3848-A66C-4F0D-BCB6-69710D9AFEA0}"/>
              </a:ext>
            </a:extLst>
          </p:cNvPr>
          <p:cNvGrpSpPr/>
          <p:nvPr/>
        </p:nvGrpSpPr>
        <p:grpSpPr>
          <a:xfrm>
            <a:off x="1289033" y="3328729"/>
            <a:ext cx="1328065" cy="1328065"/>
            <a:chOff x="1359750" y="2854959"/>
            <a:chExt cx="1328065" cy="13280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7608BF0-001E-40D6-941E-8B2206E37FA9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E138F2-7850-453B-9154-F706FA525100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상수 </a:t>
              </a: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vs</a:t>
              </a:r>
            </a:p>
            <a:p>
              <a:pPr algn="ctr"/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BD2376-43A8-4CE1-8ADC-C169FF3F1C31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1600" dirty="0" err="1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리터럴</a:t>
              </a:r>
              <a:endParaRPr lang="ko-KR" altLang="en-US" sz="12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F57BB6E-4194-4241-832F-A42759C4D678}"/>
              </a:ext>
            </a:extLst>
          </p:cNvPr>
          <p:cNvGrpSpPr/>
          <p:nvPr/>
        </p:nvGrpSpPr>
        <p:grpSpPr>
          <a:xfrm>
            <a:off x="1299193" y="4917808"/>
            <a:ext cx="1328065" cy="1328065"/>
            <a:chOff x="1359750" y="2854959"/>
            <a:chExt cx="1328065" cy="13280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B5BA59-2D03-4494-950E-016838E02CDF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D843D0-1086-4E12-BC46-5E39271F8416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전역 변수 </a:t>
              </a: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vs</a:t>
              </a:r>
              <a:endParaRPr lang="ko-KR" altLang="en-US" sz="16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4D1886-5723-455D-B42D-961068D4A195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지역 변수</a:t>
              </a:r>
              <a:endParaRPr lang="ko-KR" altLang="en-US" sz="12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45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CD0066-72CE-4AF3-A875-EE47A363ED02}"/>
              </a:ext>
            </a:extLst>
          </p:cNvPr>
          <p:cNvSpPr txBox="1"/>
          <p:nvPr/>
        </p:nvSpPr>
        <p:spPr>
          <a:xfrm>
            <a:off x="520436" y="3871338"/>
            <a:ext cx="435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중에 어떤 객체를 접근해서 변화가 일어나는 행위</a:t>
            </a:r>
            <a:endParaRPr lang="en-US" altLang="ko-KR" sz="1600" spc="-150" dirty="0">
              <a:solidFill>
                <a:srgbClr val="7FC3F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ex) x = 1 + 2; -&gt; 1</a:t>
            </a:r>
            <a:r>
              <a:rPr lang="ko-KR" altLang="en-US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side effect ( x</a:t>
            </a:r>
            <a:r>
              <a:rPr lang="ko-KR" altLang="en-US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값이 변경됨 </a:t>
            </a:r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600" spc="-150" dirty="0">
              <a:solidFill>
                <a:srgbClr val="7FC3F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F603B-ED3E-4D52-946A-833784E36BD3}"/>
              </a:ext>
            </a:extLst>
          </p:cNvPr>
          <p:cNvSpPr txBox="1"/>
          <p:nvPr/>
        </p:nvSpPr>
        <p:spPr>
          <a:xfrm>
            <a:off x="5212746" y="2638696"/>
            <a:ext cx="1061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7FC3F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40025-1F04-460C-B84F-62FBC2D04B30}"/>
              </a:ext>
            </a:extLst>
          </p:cNvPr>
          <p:cNvSpPr txBox="1"/>
          <p:nvPr/>
        </p:nvSpPr>
        <p:spPr>
          <a:xfrm>
            <a:off x="8330353" y="4061311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버그가 발생하기 쉬움</a:t>
            </a:r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순서에 따라 다른 결과가 나올 수 있음</a:t>
            </a:r>
            <a:r>
              <a:rPr lang="en-US" altLang="ko-KR" sz="1600" spc="-15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8F2E2C-2636-483A-90DC-EEC3BF1D9FFC}"/>
              </a:ext>
            </a:extLst>
          </p:cNvPr>
          <p:cNvSpPr/>
          <p:nvPr/>
        </p:nvSpPr>
        <p:spPr>
          <a:xfrm>
            <a:off x="1" y="6041335"/>
            <a:ext cx="12191999" cy="816663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5B71C-E0F9-45AF-A5CF-8FB606A3B3A3}"/>
              </a:ext>
            </a:extLst>
          </p:cNvPr>
          <p:cNvSpPr txBox="1"/>
          <p:nvPr/>
        </p:nvSpPr>
        <p:spPr>
          <a:xfrm>
            <a:off x="2653310" y="6220647"/>
            <a:ext cx="7146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함수형 프로그래밍 </a:t>
            </a:r>
            <a:r>
              <a:rPr lang="en-US" altLang="ko-KR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pure</a:t>
            </a:r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</a:t>
            </a:r>
            <a:r>
              <a:rPr lang="en-US" altLang="ko-KR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side effect</a:t>
            </a:r>
            <a:r>
              <a:rPr lang="ko-KR" altLang="en-US" sz="2000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줄임</a:t>
            </a:r>
            <a:endParaRPr lang="en-US" altLang="ko-KR" sz="2000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E9334-46F2-4389-9E40-9CD977A6ECB4}"/>
              </a:ext>
            </a:extLst>
          </p:cNvPr>
          <p:cNvSpPr txBox="1"/>
          <p:nvPr/>
        </p:nvSpPr>
        <p:spPr>
          <a:xfrm>
            <a:off x="1191319" y="376138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C687-0FA4-416A-8F62-4944662008D0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Side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Effect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AA9C96-4969-4EE7-A22C-E5EA7AB390F4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FC3F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C5DA-83BC-4CBE-99A3-5501633F5747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4513AD-0252-49E6-A7E1-19E64DC82F50}"/>
              </a:ext>
            </a:extLst>
          </p:cNvPr>
          <p:cNvSpPr/>
          <p:nvPr/>
        </p:nvSpPr>
        <p:spPr>
          <a:xfrm>
            <a:off x="1658655" y="1860453"/>
            <a:ext cx="1898461" cy="1898461"/>
          </a:xfrm>
          <a:prstGeom prst="ellipse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6EE1D5-1B10-4B67-AF8C-F2D80B38788B}"/>
              </a:ext>
            </a:extLst>
          </p:cNvPr>
          <p:cNvSpPr/>
          <p:nvPr/>
        </p:nvSpPr>
        <p:spPr>
          <a:xfrm>
            <a:off x="8955433" y="1860453"/>
            <a:ext cx="1898461" cy="1898461"/>
          </a:xfrm>
          <a:prstGeom prst="ellipse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54253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6096000" y="-22199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2F59D-55A0-483B-A447-05D108DD1557}"/>
              </a:ext>
            </a:extLst>
          </p:cNvPr>
          <p:cNvSpPr txBox="1"/>
          <p:nvPr/>
        </p:nvSpPr>
        <p:spPr>
          <a:xfrm>
            <a:off x="2014890" y="4101691"/>
            <a:ext cx="19399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add(int a, int b){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return a + b;}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Add(1,2); // 3 -&gt;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F01431-8A53-4BDA-9C52-8C04DEEBC237}"/>
              </a:ext>
            </a:extLst>
          </p:cNvPr>
          <p:cNvSpPr txBox="1"/>
          <p:nvPr/>
        </p:nvSpPr>
        <p:spPr>
          <a:xfrm>
            <a:off x="7268561" y="4101691"/>
            <a:ext cx="3392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 c = 10;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add(int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a, int b){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return a + b + c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;}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Add(1,2); // 3 + c 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값이 변할 경우에 같은 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add(1,2)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여도 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값이 나올 수 있다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8DDD26-18F6-4EF9-BC6C-C1CECEFDBFD7}"/>
              </a:ext>
            </a:extLst>
          </p:cNvPr>
          <p:cNvSpPr txBox="1"/>
          <p:nvPr/>
        </p:nvSpPr>
        <p:spPr>
          <a:xfrm>
            <a:off x="1191319" y="37613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Side Effect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0BB57D-974D-434A-BA08-DFBF803839BD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F6EC84-4B50-4B7F-8D35-257D80B4C363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FC3F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41AE5-73F7-480C-AF73-F55C23D14A5C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섹션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0C769D-960F-42F4-93B2-F0E0167D955A}"/>
              </a:ext>
            </a:extLst>
          </p:cNvPr>
          <p:cNvGrpSpPr/>
          <p:nvPr/>
        </p:nvGrpSpPr>
        <p:grpSpPr>
          <a:xfrm>
            <a:off x="2327399" y="2614132"/>
            <a:ext cx="1328065" cy="1328065"/>
            <a:chOff x="1359750" y="2854959"/>
            <a:chExt cx="1328065" cy="13280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A93D9F-EE73-4ABB-82D6-020773D18E06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DACDEC-D2C1-4286-AE4C-9D62125419B5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예시</a:t>
              </a: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6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3462BC-F2D5-4C74-85AC-F8946C094172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12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9A1086-15E3-44D5-9434-56FFB44D3C6B}"/>
              </a:ext>
            </a:extLst>
          </p:cNvPr>
          <p:cNvGrpSpPr/>
          <p:nvPr/>
        </p:nvGrpSpPr>
        <p:grpSpPr>
          <a:xfrm>
            <a:off x="8310261" y="2573491"/>
            <a:ext cx="1328065" cy="1328065"/>
            <a:chOff x="1359750" y="2854959"/>
            <a:chExt cx="1328065" cy="13280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06C188C-6F1A-4552-BE94-6AF83DA3C131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F0D61C-C889-4CFC-A782-030CF8E07E61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예시</a:t>
              </a: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6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BE25C-1AAF-4810-85D8-AEA6A3E98A3C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12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14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5982863" y="0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00D28-BBC1-4277-A261-D8835F9C3F08}"/>
              </a:ext>
            </a:extLst>
          </p:cNvPr>
          <p:cNvSpPr txBox="1"/>
          <p:nvPr/>
        </p:nvSpPr>
        <p:spPr>
          <a:xfrm>
            <a:off x="2922221" y="2142073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정의 </a:t>
            </a: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for ( for-range-declaration : expression 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	statement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56EA3-2DBF-4138-8063-E5EF89CAC043}"/>
              </a:ext>
            </a:extLst>
          </p:cNvPr>
          <p:cNvSpPr txBox="1"/>
          <p:nvPr/>
        </p:nvSpPr>
        <p:spPr>
          <a:xfrm>
            <a:off x="2954820" y="3759935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특징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배열을 자동으로 인식함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5767C8-ECAC-4330-84C7-DAC0128D9E62}"/>
              </a:ext>
            </a:extLst>
          </p:cNvPr>
          <p:cNvSpPr txBox="1"/>
          <p:nvPr/>
        </p:nvSpPr>
        <p:spPr>
          <a:xfrm>
            <a:off x="2922220" y="5265132"/>
            <a:ext cx="8955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int x[10] = {1,2,3,4,5,6,7,8,9,10};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for(int y : x){</a:t>
            </a:r>
            <a:r>
              <a:rPr lang="ko-KR" altLang="en-US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solidFill>
                <a:prstClr val="white">
                  <a:alpha val="99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en-US" altLang="ko-KR" sz="1400" dirty="0" err="1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cout</a:t>
            </a: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&lt;&lt; y &lt;&lt; “ “;}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white">
                  <a:alpha val="99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1 2 3 4 5 6 7 8 9 10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white">
                  <a:alpha val="99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07A2-9F88-494F-9422-0EA957A53970}"/>
              </a:ext>
            </a:extLst>
          </p:cNvPr>
          <p:cNvSpPr txBox="1"/>
          <p:nvPr/>
        </p:nvSpPr>
        <p:spPr>
          <a:xfrm>
            <a:off x="1191319" y="376138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1.4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표현식과 문장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F3F17-6DDD-4347-B150-44A5A995D9F3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 50~58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49FAA2F-DD4D-466C-BE4B-3C56E25FBF3F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AA1E0-5E7B-4113-8473-BD700CC472E7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6F3848-A66C-4F0D-BCB6-69710D9AFEA0}"/>
              </a:ext>
            </a:extLst>
          </p:cNvPr>
          <p:cNvGrpSpPr/>
          <p:nvPr/>
        </p:nvGrpSpPr>
        <p:grpSpPr>
          <a:xfrm>
            <a:off x="1289033" y="3328729"/>
            <a:ext cx="1328065" cy="1328065"/>
            <a:chOff x="1359750" y="2854959"/>
            <a:chExt cx="1328065" cy="13280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7608BF0-001E-40D6-941E-8B2206E37FA9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E138F2-7850-453B-9154-F706FA525100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범위기반 </a:t>
              </a: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for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BD2376-43A8-4CE1-8ADC-C169FF3F1C31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64D1886-5723-455D-B42D-961068D4A195}"/>
              </a:ext>
            </a:extLst>
          </p:cNvPr>
          <p:cNvSpPr txBox="1"/>
          <p:nvPr/>
        </p:nvSpPr>
        <p:spPr>
          <a:xfrm>
            <a:off x="1379756" y="5632937"/>
            <a:ext cx="114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지역 변수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46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6096000" y="-22199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2F59D-55A0-483B-A447-05D108DD1557}"/>
              </a:ext>
            </a:extLst>
          </p:cNvPr>
          <p:cNvSpPr txBox="1"/>
          <p:nvPr/>
        </p:nvSpPr>
        <p:spPr>
          <a:xfrm>
            <a:off x="563383" y="4101691"/>
            <a:ext cx="48429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정의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같은 클래스 내에서 같은 이름의 메소드를 사용하는 것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매개변수 타입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개수가 달라야 한다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F01431-8A53-4BDA-9C52-8C04DEEBC237}"/>
              </a:ext>
            </a:extLst>
          </p:cNvPr>
          <p:cNvSpPr txBox="1"/>
          <p:nvPr/>
        </p:nvSpPr>
        <p:spPr>
          <a:xfrm>
            <a:off x="6206581" y="4101691"/>
            <a:ext cx="5516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정의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부모 클래스에서 정의한 메소드를 자식 클래스에서 변경하는 것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 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 이름 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매개변수 리턴 타입 동일해야 함</a:t>
            </a:r>
            <a:r>
              <a:rPr lang="en-US" altLang="ko-KR" sz="1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8DDD26-18F6-4EF9-BC6C-C1CECEFDBFD7}"/>
              </a:ext>
            </a:extLst>
          </p:cNvPr>
          <p:cNvSpPr txBox="1"/>
          <p:nvPr/>
        </p:nvSpPr>
        <p:spPr>
          <a:xfrm>
            <a:off x="1191319" y="37613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1.5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함수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0BB57D-974D-434A-BA08-DFBF803839BD}"/>
              </a:ext>
            </a:extLst>
          </p:cNvPr>
          <p:cNvSpPr txBox="1"/>
          <p:nvPr/>
        </p:nvSpPr>
        <p:spPr>
          <a:xfrm>
            <a:off x="1191319" y="688057"/>
            <a:ext cx="206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Overloading vs Overriding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F6EC84-4B50-4B7F-8D35-257D80B4C363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41AE5-73F7-480C-AF73-F55C23D14A5C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0C769D-960F-42F4-93B2-F0E0167D955A}"/>
              </a:ext>
            </a:extLst>
          </p:cNvPr>
          <p:cNvGrpSpPr/>
          <p:nvPr/>
        </p:nvGrpSpPr>
        <p:grpSpPr>
          <a:xfrm>
            <a:off x="2383968" y="2624587"/>
            <a:ext cx="1328065" cy="1328065"/>
            <a:chOff x="1359750" y="2854959"/>
            <a:chExt cx="1328065" cy="13280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EA93D9F-EE73-4ABB-82D6-020773D18E06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DACDEC-D2C1-4286-AE4C-9D62125419B5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오버로딩</a:t>
              </a:r>
              <a:endParaRPr lang="en-US" altLang="ko-KR" sz="1600" dirty="0">
                <a:solidFill>
                  <a:srgbClr val="7FC3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=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중복정의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3462BC-F2D5-4C74-85AC-F8946C094172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9A1086-15E3-44D5-9434-56FFB44D3C6B}"/>
              </a:ext>
            </a:extLst>
          </p:cNvPr>
          <p:cNvGrpSpPr/>
          <p:nvPr/>
        </p:nvGrpSpPr>
        <p:grpSpPr>
          <a:xfrm>
            <a:off x="8310261" y="2573491"/>
            <a:ext cx="1328065" cy="1328065"/>
            <a:chOff x="1359750" y="2854959"/>
            <a:chExt cx="1328065" cy="13280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06C188C-6F1A-4552-BE94-6AF83DA3C131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F0D61C-C889-4CFC-A782-030CF8E07E61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오버라이딩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=</a:t>
              </a:r>
              <a:r>
                <a:rPr lang="ko-KR" altLang="en-US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재정의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BE25C-1AAF-4810-85D8-AEA6A3E98A3C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00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88B9EF-018E-410B-9646-C5C7DAD06E9B}"/>
              </a:ext>
            </a:extLst>
          </p:cNvPr>
          <p:cNvSpPr/>
          <p:nvPr/>
        </p:nvSpPr>
        <p:spPr>
          <a:xfrm>
            <a:off x="5982863" y="0"/>
            <a:ext cx="6197600" cy="6858000"/>
          </a:xfrm>
          <a:prstGeom prst="rect">
            <a:avLst/>
          </a:prstGeom>
          <a:solidFill>
            <a:srgbClr val="7FC3F2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00D28-BBC1-4277-A261-D8835F9C3F08}"/>
              </a:ext>
            </a:extLst>
          </p:cNvPr>
          <p:cNvSpPr txBox="1"/>
          <p:nvPr/>
        </p:nvSpPr>
        <p:spPr>
          <a:xfrm>
            <a:off x="3141296" y="1818906"/>
            <a:ext cx="19688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oid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swap(int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x,int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y){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 temp;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emp=x;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x=y;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y=temp;}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D4D40-C416-4BC7-9B44-055E993858C6}"/>
              </a:ext>
            </a:extLst>
          </p:cNvPr>
          <p:cNvSpPr/>
          <p:nvPr/>
        </p:nvSpPr>
        <p:spPr>
          <a:xfrm>
            <a:off x="0" y="-11183"/>
            <a:ext cx="12192000" cy="119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56EA3-2DBF-4138-8063-E5EF89CAC043}"/>
              </a:ext>
            </a:extLst>
          </p:cNvPr>
          <p:cNvSpPr txBox="1"/>
          <p:nvPr/>
        </p:nvSpPr>
        <p:spPr>
          <a:xfrm>
            <a:off x="3139342" y="3463525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oid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swap(int *x, int *y){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 temp;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emp=*x;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*x=*y;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*y=temp;}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9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5767C8-ECAC-4330-84C7-DAC0128D9E62}"/>
              </a:ext>
            </a:extLst>
          </p:cNvPr>
          <p:cNvSpPr txBox="1"/>
          <p:nvPr/>
        </p:nvSpPr>
        <p:spPr>
          <a:xfrm>
            <a:off x="3141296" y="5104786"/>
            <a:ext cx="8955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oid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swap(int &amp;x, int &amp;y){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 temp;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temp=x;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x=y;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>
                    <a:alpha val="99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y=temp;}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07A2-9F88-494F-9422-0EA957A53970}"/>
              </a:ext>
            </a:extLst>
          </p:cNvPr>
          <p:cNvSpPr txBox="1"/>
          <p:nvPr/>
        </p:nvSpPr>
        <p:spPr>
          <a:xfrm>
            <a:off x="1191319" y="37613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1.5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함수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F3F17-6DDD-4347-B150-44A5A995D9F3}"/>
              </a:ext>
            </a:extLst>
          </p:cNvPr>
          <p:cNvSpPr txBox="1"/>
          <p:nvPr/>
        </p:nvSpPr>
        <p:spPr>
          <a:xfrm>
            <a:off x="1191319" y="688057"/>
            <a:ext cx="235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Call-by-value / Call-by-reference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49FAA2F-DD4D-466C-BE4B-3C56E25FBF3F}"/>
              </a:ext>
            </a:extLst>
          </p:cNvPr>
          <p:cNvSpPr/>
          <p:nvPr/>
        </p:nvSpPr>
        <p:spPr>
          <a:xfrm>
            <a:off x="1109708" y="432242"/>
            <a:ext cx="63855" cy="476117"/>
          </a:xfrm>
          <a:prstGeom prst="rect">
            <a:avLst/>
          </a:prstGeom>
          <a:solidFill>
            <a:srgbClr val="7FC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FC3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AA1E0-5E7B-4113-8473-BD700CC472E7}"/>
              </a:ext>
            </a:extLst>
          </p:cNvPr>
          <p:cNvSpPr txBox="1"/>
          <p:nvPr/>
        </p:nvSpPr>
        <p:spPr>
          <a:xfrm>
            <a:off x="258624" y="37613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섹션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C546E04-EC5A-4F7B-A13B-FEC4B69641C2}"/>
              </a:ext>
            </a:extLst>
          </p:cNvPr>
          <p:cNvGrpSpPr/>
          <p:nvPr/>
        </p:nvGrpSpPr>
        <p:grpSpPr>
          <a:xfrm>
            <a:off x="1289033" y="1739650"/>
            <a:ext cx="1328065" cy="1328065"/>
            <a:chOff x="1359750" y="2854959"/>
            <a:chExt cx="1328065" cy="13280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955109-4EAC-4A30-920C-5AC19443E461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A8746E-6BF3-4AFC-BA0E-5834FECF929E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 / Call-by-value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C8F6CD-16BD-493B-9BDE-8B3B6012AACF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16F3848-A66C-4F0D-BCB6-69710D9AFEA0}"/>
              </a:ext>
            </a:extLst>
          </p:cNvPr>
          <p:cNvGrpSpPr/>
          <p:nvPr/>
        </p:nvGrpSpPr>
        <p:grpSpPr>
          <a:xfrm>
            <a:off x="1289033" y="3328729"/>
            <a:ext cx="1328065" cy="1328065"/>
            <a:chOff x="1359750" y="2854959"/>
            <a:chExt cx="1328065" cy="13280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7608BF0-001E-40D6-941E-8B2206E37FA9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E138F2-7850-453B-9154-F706FA525100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C / Call-by-re</a:t>
              </a:r>
              <a:r>
                <a:rPr lang="en-US" altLang="ko-KR" sz="1600" dirty="0" err="1">
                  <a:solidFill>
                    <a:srgbClr val="7FC3F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ference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BD2376-43A8-4CE1-8ADC-C169FF3F1C31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F57BB6E-4194-4241-832F-A42759C4D678}"/>
              </a:ext>
            </a:extLst>
          </p:cNvPr>
          <p:cNvGrpSpPr/>
          <p:nvPr/>
        </p:nvGrpSpPr>
        <p:grpSpPr>
          <a:xfrm>
            <a:off x="1299193" y="4917808"/>
            <a:ext cx="1328065" cy="1328065"/>
            <a:chOff x="1359750" y="2854959"/>
            <a:chExt cx="1328065" cy="13280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B5BA59-2D03-4494-950E-016838E02CDF}"/>
                </a:ext>
              </a:extLst>
            </p:cNvPr>
            <p:cNvSpPr/>
            <p:nvPr/>
          </p:nvSpPr>
          <p:spPr>
            <a:xfrm>
              <a:off x="1359750" y="2854959"/>
              <a:ext cx="1328065" cy="1328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D843D0-1086-4E12-BC46-5E39271F8416}"/>
                </a:ext>
              </a:extLst>
            </p:cNvPr>
            <p:cNvSpPr txBox="1"/>
            <p:nvPr/>
          </p:nvSpPr>
          <p:spPr>
            <a:xfrm>
              <a:off x="1369910" y="3309074"/>
              <a:ext cx="1317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C++ /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참조자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활용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4D1886-5723-455D-B42D-961068D4A195}"/>
                </a:ext>
              </a:extLst>
            </p:cNvPr>
            <p:cNvSpPr txBox="1"/>
            <p:nvPr/>
          </p:nvSpPr>
          <p:spPr>
            <a:xfrm>
              <a:off x="1440313" y="3570088"/>
              <a:ext cx="1147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C3F2"/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C3F2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23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762</Words>
  <Application>Microsoft Office PowerPoint</Application>
  <PresentationFormat>와이드스크린</PresentationFormat>
  <Paragraphs>185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 ExtraBold</vt:lpstr>
      <vt:lpstr>맑은 고딕</vt:lpstr>
      <vt:lpstr>tvN 즐거운이야기 Bold</vt:lpstr>
      <vt:lpstr>HY헤드라인M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이환상</dc:creator>
  <cp:lastModifiedBy>김여명</cp:lastModifiedBy>
  <cp:revision>21</cp:revision>
  <dcterms:created xsi:type="dcterms:W3CDTF">2017-10-30T15:26:44Z</dcterms:created>
  <dcterms:modified xsi:type="dcterms:W3CDTF">2018-06-29T11:50:38Z</dcterms:modified>
</cp:coreProperties>
</file>