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84" r:id="rId4"/>
    <p:sldId id="285" r:id="rId5"/>
    <p:sldId id="286" r:id="rId6"/>
    <p:sldId id="273" r:id="rId7"/>
    <p:sldId id="289" r:id="rId8"/>
    <p:sldId id="276" r:id="rId9"/>
    <p:sldId id="277" r:id="rId10"/>
    <p:sldId id="278" r:id="rId11"/>
    <p:sldId id="279" r:id="rId12"/>
    <p:sldId id="288" r:id="rId13"/>
    <p:sldId id="290" r:id="rId14"/>
    <p:sldId id="282" r:id="rId15"/>
    <p:sldId id="292" r:id="rId16"/>
    <p:sldId id="291" r:id="rId17"/>
    <p:sldId id="283" r:id="rId18"/>
    <p:sldId id="275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010D129-EA6A-4B03-A4CC-AF25F62E3642}">
          <p14:sldIdLst>
            <p14:sldId id="256"/>
            <p14:sldId id="267"/>
            <p14:sldId id="284"/>
            <p14:sldId id="285"/>
            <p14:sldId id="286"/>
            <p14:sldId id="273"/>
            <p14:sldId id="289"/>
            <p14:sldId id="276"/>
            <p14:sldId id="277"/>
            <p14:sldId id="278"/>
          </p14:sldIdLst>
        </p14:section>
        <p14:section name="Section sans titre" id="{0207246F-7E4F-4B84-91CB-C822E1858451}">
          <p14:sldIdLst>
            <p14:sldId id="279"/>
            <p14:sldId id="288"/>
            <p14:sldId id="290"/>
            <p14:sldId id="282"/>
            <p14:sldId id="292"/>
            <p14:sldId id="291"/>
            <p14:sldId id="283"/>
            <p14:sldId id="275"/>
          </p14:sldIdLst>
        </p14:section>
        <p14:section name="Section sans titre" id="{6E3BE2D8-8CC7-4A20-B138-9D76CB4B5B3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90" d="100"/>
          <a:sy n="90" d="100"/>
        </p:scale>
        <p:origin x="576" y="9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761C43-90B0-443C-86EC-3C0DD5DA01AA}" type="datetime1">
              <a:rPr lang="fr-FR" smtClean="0"/>
              <a:t>23/11/2018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69C82B5-293F-43D8-BDBA-2AB8C5A97E24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36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69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8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85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60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55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0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03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968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392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70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DDFA14-66D7-4920-9FE5-62BDC53D1257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58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76CAB1-3730-4A53-9F06-370C96F186EC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717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788D3A-4F67-47C7-9423-E97C42320CA5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449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C44046-6F1E-4DC1-B766-24E34E94DD7F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690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7DC2F5-D857-4A24-B072-CE2862FC00B1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23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BEAB45-B029-4F80-9D82-A3401AB44D39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473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C6B2E4-E6DB-42D8-ADF4-1846D0AF9D32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26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D325B-1941-4CE1-811B-C03CFC8B503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55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B5CF92-812D-4818-9003-B4620059072C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588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50A54E-9C99-4313-B3F6-93EB4065E5B7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7372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84B2A2-F07F-4378-89E5-8D6BB5B281FF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4364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13D1758-4ED2-4D17-923F-08C46C455A7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688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398BAF-E8ED-4070-B418-B7E09C6B255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340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AF9C48-CD84-4C8F-9CA0-D309EA041A05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535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31CC7-DA08-440F-96D6-76B67F82F6BA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264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5F76EC8-5D7D-4CE3-9EF1-3BF94926979D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595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767F04D-5FCC-406A-973E-732AD0795EB6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33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38.195.245.147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58108" y="2420888"/>
            <a:ext cx="8913077" cy="2262781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Doctolib Projet 1: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	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05980" y="5445224"/>
            <a:ext cx="9505056" cy="1126283"/>
          </a:xfrm>
        </p:spPr>
        <p:txBody>
          <a:bodyPr rtlCol="0">
            <a:normAutofit/>
          </a:bodyPr>
          <a:lstStyle/>
          <a:p>
            <a:r>
              <a:rPr lang="fr-FR" sz="2400" dirty="0"/>
              <a:t>Groupe 5 : Anthony, Geoffroy, Grimon, Jérôme, Tim, Valentine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4B332C-B36F-4247-9865-975229D6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VI) Duplication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/>
              <a:t>Reconnaitre pour chaque fonction le nombre de copies non déclarées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780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VII) Variables appelées non utilisées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/>
              <a:t>Identifier les variables appelées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Vérifier occurrences &gt;1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Compteur 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6935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VIII) Convention de nommage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snake_case</a:t>
            </a:r>
            <a:r>
              <a:rPr lang="fr-FR" sz="2400" dirty="0"/>
              <a:t> ou </a:t>
            </a:r>
            <a:r>
              <a:rPr lang="fr-FR" sz="2400" dirty="0" err="1"/>
              <a:t>camelCase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Cohérence de la convention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Parser</a:t>
            </a:r>
            <a:r>
              <a:rPr lang="fr-FR" sz="2400" dirty="0"/>
              <a:t> les mots dans les variables et vérifier qu’ils existent dans le dictionnaire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463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F3C9E-4FA9-4A6E-A927-17CC233B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C71F-4CCE-482F-9AE9-528B673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484784"/>
            <a:ext cx="8913078" cy="37776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Comparer le code avec un autre code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Pour chaque fonction du code de départ trouver les lignes de code ressemblantes (précision)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Pourcentage de ressemblance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Malus pour les programme copiés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90A76-5FAD-400C-9639-E36B4328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023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E9D7-3B15-480C-9549-5C951C67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620688"/>
            <a:ext cx="8909366" cy="1280890"/>
          </a:xfrm>
        </p:spPr>
        <p:txBody>
          <a:bodyPr/>
          <a:lstStyle/>
          <a:p>
            <a:pPr algn="ctr"/>
            <a:r>
              <a:rPr lang="fr-FR" dirty="0"/>
              <a:t>Utilisation de notre projet pour noter  un candidat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25734-E2AF-40C9-AE79-358C6B87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60" y="3141340"/>
            <a:ext cx="8913078" cy="575320"/>
          </a:xfrm>
        </p:spPr>
        <p:txBody>
          <a:bodyPr>
            <a:normAutofit/>
          </a:bodyPr>
          <a:lstStyle/>
          <a:p>
            <a:r>
              <a:rPr lang="fr-FR" sz="2800" dirty="0">
                <a:hlinkClick r:id="rId2"/>
              </a:rPr>
              <a:t>http://138.195.245.147/</a:t>
            </a: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D1B2C6-1160-438F-83C7-1681F41D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9780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DE61-801F-4B00-BF74-50672CB1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Couverture de notre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78BE4-907F-4B5B-9F88-8118CBD8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15</a:t>
            </a:fld>
            <a:endParaRPr lang="fr-FR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99AF-7288-4FF9-89AA-0C3C5C53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505" y="1556792"/>
            <a:ext cx="4267813" cy="48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F3C9E-4FA9-4A6E-A927-17CC233B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C71F-4CCE-482F-9AE9-528B673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540189"/>
            <a:ext cx="891307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/>
              <a:t>A améliorer:</a:t>
            </a:r>
          </a:p>
          <a:p>
            <a:pPr marL="0" indent="0">
              <a:buNone/>
            </a:pPr>
            <a:endParaRPr lang="fr-FR" sz="2400" u="sng" dirty="0"/>
          </a:p>
          <a:p>
            <a:pPr marL="0" indent="0">
              <a:buNone/>
            </a:pPr>
            <a:r>
              <a:rPr lang="fr-FR" sz="2000" dirty="0"/>
              <a:t> - gestion par candidat (comparaison, …)</a:t>
            </a:r>
          </a:p>
          <a:p>
            <a:pPr marL="0" indent="0">
              <a:buNone/>
            </a:pPr>
            <a:r>
              <a:rPr lang="fr-FR" sz="2000" dirty="0"/>
              <a:t> - gestion plus fines pour la fraude, les variables, …</a:t>
            </a:r>
          </a:p>
          <a:p>
            <a:pPr marL="0" indent="0">
              <a:buNone/>
            </a:pPr>
            <a:r>
              <a:rPr lang="fr-FR" sz="2000" dirty="0"/>
              <a:t> - barème plus adapté aux attentes</a:t>
            </a:r>
          </a:p>
          <a:p>
            <a:pPr marL="0" indent="0">
              <a:buNone/>
            </a:pPr>
            <a:r>
              <a:rPr lang="fr-FR" sz="2000" dirty="0"/>
              <a:t> - améliorer la couverture de notre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90A76-5FAD-400C-9639-E36B4328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079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C7D29-5155-44D9-8472-94A5A7DB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59" y="2060848"/>
            <a:ext cx="6487361" cy="2232248"/>
          </a:xfrm>
        </p:spPr>
        <p:txBody>
          <a:bodyPr>
            <a:normAutofit/>
          </a:bodyPr>
          <a:lstStyle/>
          <a:p>
            <a:r>
              <a:rPr lang="fr-FR" dirty="0"/>
              <a:t>Merci pour votre attention.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Avez-vous des questions?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636A36-71FB-4F50-8282-1EC021D3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97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E2CDB-1228-4F3E-BF1E-143DE137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788666"/>
          </a:xfrm>
        </p:spPr>
        <p:txBody>
          <a:bodyPr/>
          <a:lstStyle/>
          <a:p>
            <a:r>
              <a:rPr lang="fr-FR" dirty="0"/>
              <a:t>Annexe: Barème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B04AD-3A01-4680-A1CC-312EC5416C62}"/>
              </a:ext>
            </a:extLst>
          </p:cNvPr>
          <p:cNvSpPr/>
          <p:nvPr/>
        </p:nvSpPr>
        <p:spPr>
          <a:xfrm>
            <a:off x="1917948" y="1412776"/>
            <a:ext cx="73668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latin typeface="Calibri" panose="020F0502020204030204" pitchFamily="34" charset="0"/>
              </a:rPr>
              <a:t>Barème: (80 points au total)</a:t>
            </a:r>
            <a:endParaRPr lang="fr-FR" sz="16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Commentaire (</a:t>
            </a:r>
            <a:r>
              <a:rPr lang="fr-FR" sz="1600" dirty="0" err="1">
                <a:latin typeface="Calibri" panose="020F0502020204030204" pitchFamily="34" charset="0"/>
              </a:rPr>
              <a:t>cf</a:t>
            </a:r>
            <a:r>
              <a:rPr lang="fr-FR" sz="1600" dirty="0">
                <a:latin typeface="Calibri" panose="020F0502020204030204" pitchFamily="34" charset="0"/>
              </a:rPr>
              <a:t> diagramme) sur 10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Taille des fonctions (déjà fait) sur 10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Proportion de mots qui sont dans les dicos (variables sur 5 &amp; commentaires sur 5)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Tests/</a:t>
            </a:r>
            <a:r>
              <a:rPr lang="fr-FR" sz="1600" dirty="0" err="1">
                <a:latin typeface="Calibri" panose="020F0502020204030204" pitchFamily="34" charset="0"/>
              </a:rPr>
              <a:t>asserts</a:t>
            </a:r>
            <a:r>
              <a:rPr lang="fr-FR" sz="1600" dirty="0">
                <a:latin typeface="Calibri" panose="020F0502020204030204" pitchFamily="34" charset="0"/>
              </a:rPr>
              <a:t>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même critère que fonctions sur 5 (nb d'</a:t>
            </a:r>
            <a:r>
              <a:rPr lang="fr-FR" sz="1600" dirty="0" err="1">
                <a:latin typeface="Calibri" panose="020F0502020204030204" pitchFamily="34" charset="0"/>
              </a:rPr>
              <a:t>asserts</a:t>
            </a:r>
            <a:r>
              <a:rPr lang="fr-FR" sz="1600" dirty="0">
                <a:latin typeface="Calibri" panose="020F0502020204030204" pitchFamily="34" charset="0"/>
              </a:rPr>
              <a:t> par test)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nb de tests/fonctions sur 5 (parabole coef directeur négatif, 1 en 50%)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Duplication et fraude: nb de fx qui ressemble à au moins 95% 1 autre fx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-1 par duplication sur 10  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Fraude (20% de fraude → n'a que 80% de sa note finale)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Variables utilisées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-0,5 par variable non utilisée</a:t>
            </a:r>
          </a:p>
          <a:p>
            <a:pPr marL="342900"/>
            <a:r>
              <a:rPr lang="fr-FR" sz="1600" dirty="0">
                <a:latin typeface="Calibri" panose="020F0502020204030204" pitchFamily="34" charset="0"/>
              </a:rPr>
              <a:t> </a:t>
            </a:r>
          </a:p>
          <a:p>
            <a:pPr marL="342900"/>
            <a:r>
              <a:rPr lang="fr-FR" sz="1600" dirty="0">
                <a:latin typeface="Calibri" panose="020F0502020204030204" pitchFamily="34" charset="0"/>
              </a:rPr>
              <a:t> </a:t>
            </a:r>
          </a:p>
          <a:p>
            <a:pPr marL="342900" fontAlgn="ctr">
              <a:buFont typeface="+mj-lt"/>
              <a:buAutoNum type="arabicPeriod" startAt="7"/>
            </a:pPr>
            <a:r>
              <a:rPr lang="fr-FR" sz="1600" dirty="0">
                <a:latin typeface="Calibri" panose="020F0502020204030204" pitchFamily="34" charset="0"/>
              </a:rPr>
              <a:t>Indentation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-0,25 par indentation inattendue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-0,5 par nombre d'espaces non multiples de l'indentation</a:t>
            </a:r>
          </a:p>
          <a:p>
            <a:pPr marL="342900" fontAlgn="ctr"/>
            <a:r>
              <a:rPr lang="fr-FR" sz="1600" dirty="0">
                <a:latin typeface="Calibri" panose="020F0502020204030204" pitchFamily="34" charset="0"/>
              </a:rPr>
              <a:t>8.Convention de nommage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CamelCase ou </a:t>
            </a:r>
            <a:r>
              <a:rPr lang="fr-FR" sz="1600" dirty="0" err="1">
                <a:latin typeface="Calibri" panose="020F0502020204030204" pitchFamily="34" charset="0"/>
              </a:rPr>
              <a:t>snake_case</a:t>
            </a:r>
            <a:r>
              <a:rPr lang="fr-FR" sz="1600" dirty="0">
                <a:latin typeface="Calibri" panose="020F0502020204030204" pitchFamily="34" charset="0"/>
              </a:rPr>
              <a:t> : Parabole (coef directeur positif, 0 en 50%) </a:t>
            </a:r>
            <a:endParaRPr lang="fr-FR" sz="1600" b="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DADF3F-46B4-448A-9C39-13B0F8FB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345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 : noter le candidat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340768"/>
            <a:ext cx="8913078" cy="4752528"/>
          </a:xfrm>
        </p:spPr>
        <p:txBody>
          <a:bodyPr rtlCol="0">
            <a:normAutofit/>
          </a:bodyPr>
          <a:lstStyle/>
          <a:p>
            <a:pPr rtl="0"/>
            <a:r>
              <a:rPr lang="fr-FR" sz="2400" u="sng" dirty="0"/>
              <a:t>Critères choisis: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Indentation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Commentaires: qualité et répartition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Taille des fonctions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Proportion de mots dans le dictionnaire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Nombre de Tests et d’Asserts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Duplication de code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Utilisation des variables appelées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Convention de nommage </a:t>
            </a:r>
            <a:endParaRPr lang="fr-FR" sz="2400" u="sng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C98B025-71F6-4D29-9B9D-E7F02C2E9261}"/>
              </a:ext>
            </a:extLst>
          </p:cNvPr>
          <p:cNvSpPr txBox="1"/>
          <p:nvPr/>
        </p:nvSpPr>
        <p:spPr>
          <a:xfrm>
            <a:off x="3214092" y="6093296"/>
            <a:ext cx="8503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Barème sur 80 points  &amp;  Pénalité si détection de Fraude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B661BB-3F0E-4932-8346-41686C1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Organisation en groupe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968552"/>
          </a:xfrm>
        </p:spPr>
        <p:txBody>
          <a:bodyPr rtlCol="0">
            <a:normAutofit lnSpcReduction="10000"/>
          </a:bodyPr>
          <a:lstStyle/>
          <a:p>
            <a:r>
              <a:rPr lang="fr-FR" sz="2400" dirty="0"/>
              <a:t>Utilisation de GitHub: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sz="2400" dirty="0"/>
              <a:t>Chacun sur sa branche et merge avec master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sz="2400" dirty="0"/>
              <a:t>Coordination (Geoffroy)</a:t>
            </a:r>
          </a:p>
          <a:p>
            <a:pPr marL="0" indent="0" rtl="0">
              <a:buNone/>
            </a:pPr>
            <a:endParaRPr lang="fr-FR" sz="2400" dirty="0"/>
          </a:p>
          <a:p>
            <a:r>
              <a:rPr lang="fr-FR" sz="2400" dirty="0"/>
              <a:t>Répartition des fonctions et des tests à coder (tous)</a:t>
            </a:r>
          </a:p>
          <a:p>
            <a:endParaRPr lang="fr-FR" sz="2400" dirty="0"/>
          </a:p>
          <a:p>
            <a:r>
              <a:rPr lang="fr-FR" sz="2400" dirty="0"/>
              <a:t>Répartition d’autres tâches: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 err="1"/>
              <a:t>Debugs</a:t>
            </a:r>
            <a:r>
              <a:rPr lang="fr-FR" sz="2201" dirty="0"/>
              <a:t> (Anthony)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/>
              <a:t>Renvoie des résultats (tous)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/>
              <a:t>Affichage interface web (Geoffroy)</a:t>
            </a:r>
          </a:p>
          <a:p>
            <a:pPr marL="0" indent="0" rtl="0">
              <a:buNone/>
            </a:pPr>
            <a:r>
              <a:rPr lang="fr-FR" sz="2400" dirty="0"/>
              <a:t>	</a:t>
            </a:r>
          </a:p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098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4DE69-6076-43CE-A508-8BF72DCE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36282-7006-473F-B476-FD3ED00F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Découpage en différents modules</a:t>
            </a:r>
          </a:p>
          <a:p>
            <a:r>
              <a:rPr lang="fr-FR" sz="2400" dirty="0"/>
              <a:t>Créations de fonctions qui ne servent qu’à d’autres modules (</a:t>
            </a:r>
            <a:r>
              <a:rPr lang="fr-FR" sz="2400" dirty="0" err="1"/>
              <a:t>trouve_variable</a:t>
            </a:r>
            <a:r>
              <a:rPr lang="fr-FR" sz="2400" dirty="0"/>
              <a:t>, </a:t>
            </a:r>
            <a:r>
              <a:rPr lang="fr-FR" sz="2400" dirty="0" err="1"/>
              <a:t>trouve_fonctions</a:t>
            </a:r>
            <a:r>
              <a:rPr lang="fr-FR" sz="2400" dirty="0"/>
              <a:t>…)</a:t>
            </a:r>
          </a:p>
          <a:p>
            <a:r>
              <a:rPr lang="fr-FR" sz="2400" dirty="0"/>
              <a:t>Fichier test pour chaque module</a:t>
            </a:r>
          </a:p>
          <a:p>
            <a:r>
              <a:rPr lang="fr-FR" sz="2400" dirty="0" err="1"/>
              <a:t>Debugage</a:t>
            </a:r>
            <a:endParaRPr lang="fr-FR" sz="2400" dirty="0"/>
          </a:p>
          <a:p>
            <a:r>
              <a:rPr lang="fr-FR" sz="2400" dirty="0"/>
              <a:t>Application à un candidat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9894BC-14CE-4C8F-A2C5-4B7471C0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100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I) Indentation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le nombre d’espaces par indentation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si l’indentation est consistante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si aucune ligne n’est trop indentée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Retirer les indentations pour faciliter le </a:t>
            </a:r>
            <a:r>
              <a:rPr lang="fr-FR" sz="2400" dirty="0" err="1"/>
              <a:t>parsing</a:t>
            </a:r>
            <a:r>
              <a:rPr lang="fr-FR" sz="2400" dirty="0"/>
              <a:t> par les fonctions qui suivent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327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II) Commentaires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Compter les commentaires en séparant chaque syntaxe (# ou =</a:t>
            </a:r>
            <a:r>
              <a:rPr lang="fr-FR" sz="2400" dirty="0" err="1"/>
              <a:t>begin</a:t>
            </a:r>
            <a:r>
              <a:rPr lang="fr-FR" sz="2400" dirty="0"/>
              <a:t>)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Supprimer les commentaires du fichier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Recherche de résultats qualitatifs (répartition des commentaires, mots français)</a:t>
            </a:r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1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 rtlCol="0"/>
          <a:lstStyle/>
          <a:p>
            <a:pPr rtl="0"/>
            <a:r>
              <a:rPr lang="fr-FR" dirty="0"/>
              <a:t>III) Taille des Fonctions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Identification des fonctions dans le code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Reconnaitre: nom, ligne de début/fin, longueur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Calculer la longueur moyenne/min/max</a:t>
            </a:r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523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 rtlCol="0"/>
          <a:lstStyle/>
          <a:p>
            <a:pPr algn="ctr" rtl="0"/>
            <a:r>
              <a:rPr lang="fr-FR" dirty="0"/>
              <a:t>IV) Proportion de mots qui sont dans le    	 dictionnaire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Ouvrir le dictionnaire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Sélectionner les mots dans les commentaires ou les variables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Compter le nombre de mots qui sont dans le dictionnaire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136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V) Tests et Asserts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Qualité des tests : nombre d’</a:t>
            </a:r>
            <a:r>
              <a:rPr lang="fr-FR" sz="2400" dirty="0" err="1"/>
              <a:t>asserts</a:t>
            </a:r>
            <a:r>
              <a:rPr lang="fr-FR" sz="2400" dirty="0"/>
              <a:t> par test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Nombre de tests utiles</a:t>
            </a:r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9783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599</Words>
  <Application>Microsoft Office PowerPoint</Application>
  <PresentationFormat>Personnalisé</PresentationFormat>
  <Paragraphs>133</Paragraphs>
  <Slides>18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Euphemia</vt:lpstr>
      <vt:lpstr>Wingdings</vt:lpstr>
      <vt:lpstr>Wingdings 3</vt:lpstr>
      <vt:lpstr>Brin</vt:lpstr>
      <vt:lpstr>Doctolib Projet 1:   </vt:lpstr>
      <vt:lpstr>Objectif : noter le candidat</vt:lpstr>
      <vt:lpstr>Organisation en groupe</vt:lpstr>
      <vt:lpstr>Méthode de travail</vt:lpstr>
      <vt:lpstr>I) Indentation</vt:lpstr>
      <vt:lpstr>II) Commentaires</vt:lpstr>
      <vt:lpstr>III) Taille des Fonctions</vt:lpstr>
      <vt:lpstr>IV) Proportion de mots qui sont dans le      dictionnaire</vt:lpstr>
      <vt:lpstr>V) Tests et Asserts</vt:lpstr>
      <vt:lpstr>VI) Duplication</vt:lpstr>
      <vt:lpstr>VII) Variables appelées non utilisées</vt:lpstr>
      <vt:lpstr>VIII) Convention de nommage</vt:lpstr>
      <vt:lpstr>Fraude</vt:lpstr>
      <vt:lpstr>Utilisation de notre projet pour noter  un candidat</vt:lpstr>
      <vt:lpstr>Couverture de notre code</vt:lpstr>
      <vt:lpstr>Conclusion</vt:lpstr>
      <vt:lpstr>Merci pour votre attention.  Avez-vous des questions?</vt:lpstr>
      <vt:lpstr>Annexe: Barème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Doctolib Groupe 5</dc:title>
  <dc:creator>Pierrick Grimon</dc:creator>
  <cp:lastModifiedBy>REMY</cp:lastModifiedBy>
  <cp:revision>28</cp:revision>
  <dcterms:created xsi:type="dcterms:W3CDTF">2018-11-22T10:49:02Z</dcterms:created>
  <dcterms:modified xsi:type="dcterms:W3CDTF">2018-11-23T14:35:34Z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