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0"/>
  </p:notesMasterIdLst>
  <p:handoutMasterIdLst>
    <p:handoutMasterId r:id="rId21"/>
  </p:handoutMasterIdLst>
  <p:sldIdLst>
    <p:sldId id="256" r:id="rId2"/>
    <p:sldId id="267" r:id="rId3"/>
    <p:sldId id="284" r:id="rId4"/>
    <p:sldId id="285" r:id="rId5"/>
    <p:sldId id="286" r:id="rId6"/>
    <p:sldId id="273" r:id="rId7"/>
    <p:sldId id="289" r:id="rId8"/>
    <p:sldId id="276" r:id="rId9"/>
    <p:sldId id="277" r:id="rId10"/>
    <p:sldId id="278" r:id="rId11"/>
    <p:sldId id="279" r:id="rId12"/>
    <p:sldId id="288" r:id="rId13"/>
    <p:sldId id="290" r:id="rId14"/>
    <p:sldId id="282" r:id="rId15"/>
    <p:sldId id="292" r:id="rId16"/>
    <p:sldId id="291" r:id="rId17"/>
    <p:sldId id="283" r:id="rId18"/>
    <p:sldId id="275" r:id="rId19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A010D129-EA6A-4B03-A4CC-AF25F62E3642}">
          <p14:sldIdLst>
            <p14:sldId id="256"/>
            <p14:sldId id="267"/>
            <p14:sldId id="284"/>
            <p14:sldId id="285"/>
            <p14:sldId id="286"/>
            <p14:sldId id="273"/>
            <p14:sldId id="289"/>
            <p14:sldId id="276"/>
            <p14:sldId id="277"/>
            <p14:sldId id="278"/>
          </p14:sldIdLst>
        </p14:section>
        <p14:section name="Section sans titre" id="{0207246F-7E4F-4B84-91CB-C822E1858451}">
          <p14:sldIdLst>
            <p14:sldId id="279"/>
            <p14:sldId id="288"/>
            <p14:sldId id="290"/>
            <p14:sldId id="282"/>
            <p14:sldId id="292"/>
            <p14:sldId id="291"/>
            <p14:sldId id="283"/>
            <p14:sldId id="275"/>
          </p14:sldIdLst>
        </p14:section>
        <p14:section name="Section sans titre" id="{6E3BE2D8-8CC7-4A20-B138-9D76CB4B5B35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  <p15:guide id="6" pos="100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howGuides="1">
      <p:cViewPr varScale="1">
        <p:scale>
          <a:sx n="90" d="100"/>
          <a:sy n="90" d="100"/>
        </p:scale>
        <p:origin x="576" y="90"/>
      </p:cViewPr>
      <p:guideLst>
        <p:guide orient="horz" pos="2160"/>
        <p:guide pos="3839"/>
        <p:guide pos="100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6" d="100"/>
          <a:sy n="86" d="100"/>
        </p:scale>
        <p:origin x="3852" y="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A761C43-90B0-443C-86EC-3C0DD5DA01AA}" type="datetime1">
              <a:rPr lang="fr-FR" smtClean="0"/>
              <a:t>23/11/2018</a:t>
            </a:fld>
            <a:endParaRPr lang="fr-FR"/>
          </a:p>
        </p:txBody>
      </p:sp>
      <p:sp>
        <p:nvSpPr>
          <p:cNvPr id="4" name="Espace réservé du pied de page 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4360E59-1627-4404-ACC5-51C744AB0F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62254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rtl="0"/>
            <a:fld id="{F69C82B5-293F-43D8-BDBA-2AB8C5A97E24}" type="datetime1">
              <a:rPr lang="fr-FR" noProof="0" smtClean="0"/>
              <a:t>23/11/2018</a:t>
            </a:fld>
            <a:endParaRPr lang="fr-FR" noProof="0"/>
          </a:p>
        </p:txBody>
      </p:sp>
      <p:sp>
        <p:nvSpPr>
          <p:cNvPr id="4" name="Espace réservé de l’image des diapositives 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dirty="0"/>
              <a:t>Modifier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rtl="0"/>
            <a:fld id="{841221E5-7225-48EB-A4EE-420E7BFCF70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5566699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fr-FR" smtClean="0"/>
              <a:pPr rtl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63620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fr-FR" smtClean="0"/>
              <a:pPr rtl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46926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fr-FR" smtClean="0"/>
              <a:pPr rtl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69880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fr-FR" smtClean="0"/>
              <a:pPr rtl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88517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fr-FR" smtClean="0"/>
              <a:pPr rtl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36042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fr-FR" smtClean="0"/>
              <a:pPr rtl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75539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fr-FR" smtClean="0"/>
              <a:pPr rtl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68000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fr-FR" smtClean="0"/>
              <a:pPr rtl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50360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fr-FR" smtClean="0"/>
              <a:pPr rtl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29686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fr-FR" smtClean="0"/>
              <a:pPr rtl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1392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fr-FR" smtClean="0"/>
              <a:pPr rtl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87030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8539" y="2514601"/>
            <a:ext cx="8913077" cy="2262781"/>
          </a:xfrm>
        </p:spPr>
        <p:txBody>
          <a:bodyPr anchor="b">
            <a:normAutofit/>
          </a:bodyPr>
          <a:lstStyle>
            <a:lvl1pPr>
              <a:defRPr sz="5398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8539" y="4777380"/>
            <a:ext cx="8913077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3DDFA14-66D7-4920-9FE5-62BDC53D1257}" type="datetime1">
              <a:rPr lang="fr-FR" noProof="0" smtClean="0"/>
              <a:t>23/11/2018</a:t>
            </a:fld>
            <a:endParaRPr lang="fr-FR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7" name="Freeform 6"/>
          <p:cNvSpPr/>
          <p:nvPr/>
        </p:nvSpPr>
        <p:spPr bwMode="auto">
          <a:xfrm>
            <a:off x="0" y="4323811"/>
            <a:ext cx="1744198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674" y="4529541"/>
            <a:ext cx="779564" cy="365125"/>
          </a:xfrm>
        </p:spPr>
        <p:txBody>
          <a:bodyPr/>
          <a:lstStyle/>
          <a:p>
            <a:pPr rtl="0"/>
            <a:fld id="{7DC1BBB0-96F0-4077-A278-0F3FB5C104D3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545843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8538" y="609600"/>
            <a:ext cx="8913077" cy="3117040"/>
          </a:xfrm>
        </p:spPr>
        <p:txBody>
          <a:bodyPr anchor="ctr">
            <a:normAutofit/>
          </a:bodyPr>
          <a:lstStyle>
            <a:lvl1pPr algn="l">
              <a:defRPr sz="4799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8538" y="4354046"/>
            <a:ext cx="8913077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799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876CAB1-3730-4A53-9F06-370C96F186EC}" type="datetime1">
              <a:rPr lang="fr-FR" noProof="0" smtClean="0"/>
              <a:t>23/11/2018</a:t>
            </a:fld>
            <a:endParaRPr lang="fr-FR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7" y="317817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674" y="3244140"/>
            <a:ext cx="779564" cy="365125"/>
          </a:xfrm>
        </p:spPr>
        <p:txBody>
          <a:bodyPr/>
          <a:lstStyle/>
          <a:p>
            <a:pPr rtl="0"/>
            <a:fld id="{7DC1BBB0-96F0-4077-A278-0F3FB5C104D3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571738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207" y="609600"/>
            <a:ext cx="8391740" cy="2895600"/>
          </a:xfrm>
        </p:spPr>
        <p:txBody>
          <a:bodyPr anchor="ctr">
            <a:normAutofit/>
          </a:bodyPr>
          <a:lstStyle>
            <a:lvl1pPr algn="l">
              <a:defRPr sz="4799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4159" y="3505200"/>
            <a:ext cx="7534591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063" indent="0">
              <a:buFontTx/>
              <a:buNone/>
              <a:defRPr/>
            </a:lvl2pPr>
            <a:lvl3pPr marL="914126" indent="0">
              <a:buFontTx/>
              <a:buNone/>
              <a:defRPr/>
            </a:lvl3pPr>
            <a:lvl4pPr marL="1371189" indent="0">
              <a:buFontTx/>
              <a:buNone/>
              <a:defRPr/>
            </a:lvl4pPr>
            <a:lvl5pPr marL="1828251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8538" y="4354046"/>
            <a:ext cx="8913077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799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2788D3A-4F67-47C7-9423-E97C42320CA5}" type="datetime1">
              <a:rPr lang="fr-FR" noProof="0" smtClean="0"/>
              <a:t>23/11/2018</a:t>
            </a:fld>
            <a:endParaRPr lang="fr-FR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7" y="317817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674" y="3244140"/>
            <a:ext cx="779564" cy="365125"/>
          </a:xfrm>
        </p:spPr>
        <p:txBody>
          <a:bodyPr/>
          <a:lstStyle/>
          <a:p>
            <a:pPr rtl="0"/>
            <a:fld id="{7DC1BBB0-96F0-4077-A278-0F3FB5C104D3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sp>
        <p:nvSpPr>
          <p:cNvPr id="14" name="TextBox 13"/>
          <p:cNvSpPr txBox="1"/>
          <p:nvPr/>
        </p:nvSpPr>
        <p:spPr>
          <a:xfrm>
            <a:off x="2467010" y="648005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/>
            <a:r>
              <a:rPr lang="en-US" sz="7998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1958" y="2905306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/>
            <a:r>
              <a:rPr lang="en-US" sz="7998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124492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8539" y="2438401"/>
            <a:ext cx="8913078" cy="2724845"/>
          </a:xfrm>
        </p:spPr>
        <p:txBody>
          <a:bodyPr anchor="b">
            <a:normAutofit/>
          </a:bodyPr>
          <a:lstStyle>
            <a:lvl1pPr algn="l">
              <a:defRPr sz="4799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8539" y="5181600"/>
            <a:ext cx="8913078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7C44046-6F1E-4DC1-B766-24E34E94DD7F}" type="datetime1">
              <a:rPr lang="fr-FR" noProof="0" smtClean="0"/>
              <a:t>23/11/2018</a:t>
            </a:fld>
            <a:endParaRPr lang="fr-FR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7" y="491172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674" y="4983088"/>
            <a:ext cx="779564" cy="365125"/>
          </a:xfrm>
        </p:spPr>
        <p:txBody>
          <a:bodyPr/>
          <a:lstStyle/>
          <a:p>
            <a:pPr rtl="0"/>
            <a:fld id="{7DC1BBB0-96F0-4077-A278-0F3FB5C104D3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7169031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207" y="609600"/>
            <a:ext cx="8391740" cy="2895600"/>
          </a:xfrm>
        </p:spPr>
        <p:txBody>
          <a:bodyPr anchor="ctr">
            <a:normAutofit/>
          </a:bodyPr>
          <a:lstStyle>
            <a:lvl1pPr algn="l">
              <a:defRPr sz="4799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8538" y="4343400"/>
            <a:ext cx="8913078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399">
                <a:solidFill>
                  <a:schemeClr val="accent1"/>
                </a:solidFill>
              </a:defRPr>
            </a:lvl1pPr>
            <a:lvl2pPr marL="457063" indent="0">
              <a:buFontTx/>
              <a:buNone/>
              <a:defRPr/>
            </a:lvl2pPr>
            <a:lvl3pPr marL="914126" indent="0">
              <a:buFontTx/>
              <a:buNone/>
              <a:defRPr/>
            </a:lvl3pPr>
            <a:lvl4pPr marL="1371189" indent="0">
              <a:buFontTx/>
              <a:buNone/>
              <a:defRPr/>
            </a:lvl4pPr>
            <a:lvl5pPr marL="1828251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8539" y="5181600"/>
            <a:ext cx="8913078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07DC2F5-D857-4A24-B072-CE2862FC00B1}" type="datetime1">
              <a:rPr lang="fr-FR" noProof="0" smtClean="0"/>
              <a:t>23/11/2018</a:t>
            </a:fld>
            <a:endParaRPr lang="fr-FR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7" y="491172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674" y="4983088"/>
            <a:ext cx="779564" cy="365125"/>
          </a:xfrm>
        </p:spPr>
        <p:txBody>
          <a:bodyPr/>
          <a:lstStyle/>
          <a:p>
            <a:pPr rtl="0"/>
            <a:fld id="{7DC1BBB0-96F0-4077-A278-0F3FB5C104D3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sp>
        <p:nvSpPr>
          <p:cNvPr id="17" name="TextBox 16"/>
          <p:cNvSpPr txBox="1"/>
          <p:nvPr/>
        </p:nvSpPr>
        <p:spPr>
          <a:xfrm>
            <a:off x="2467010" y="648005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/>
            <a:r>
              <a:rPr lang="en-US" sz="7998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1958" y="2905306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/>
            <a:r>
              <a:rPr lang="en-US" sz="7998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232375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8538" y="627407"/>
            <a:ext cx="8913077" cy="2880020"/>
          </a:xfrm>
        </p:spPr>
        <p:txBody>
          <a:bodyPr anchor="ctr">
            <a:normAutofit/>
          </a:bodyPr>
          <a:lstStyle>
            <a:lvl1pPr algn="l">
              <a:defRPr sz="4799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8538" y="4343400"/>
            <a:ext cx="8913078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399">
                <a:solidFill>
                  <a:schemeClr val="accent1"/>
                </a:solidFill>
              </a:defRPr>
            </a:lvl1pPr>
            <a:lvl2pPr marL="457063" indent="0">
              <a:buFontTx/>
              <a:buNone/>
              <a:defRPr/>
            </a:lvl2pPr>
            <a:lvl3pPr marL="914126" indent="0">
              <a:buFontTx/>
              <a:buNone/>
              <a:defRPr/>
            </a:lvl3pPr>
            <a:lvl4pPr marL="1371189" indent="0">
              <a:buFontTx/>
              <a:buNone/>
              <a:defRPr/>
            </a:lvl4pPr>
            <a:lvl5pPr marL="1828251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8539" y="5181600"/>
            <a:ext cx="8913078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DBEAB45-B029-4F80-9D82-A3401AB44D39}" type="datetime1">
              <a:rPr lang="fr-FR" noProof="0" smtClean="0"/>
              <a:t>23/11/2018</a:t>
            </a:fld>
            <a:endParaRPr lang="fr-FR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7" y="491172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674" y="4983088"/>
            <a:ext cx="779564" cy="365125"/>
          </a:xfrm>
        </p:spPr>
        <p:txBody>
          <a:bodyPr/>
          <a:lstStyle/>
          <a:p>
            <a:pPr rtl="0"/>
            <a:fld id="{7DC1BBB0-96F0-4077-A278-0F3FB5C104D3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9947323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0C6B2E4-E6DB-42D8-ADF4-1846D0AF9D32}" type="datetime1">
              <a:rPr lang="fr-FR" noProof="0" smtClean="0"/>
              <a:t>23/11/2018</a:t>
            </a:fld>
            <a:endParaRPr lang="fr-FR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7" y="71437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462622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2392" y="627406"/>
            <a:ext cx="2207026" cy="5283817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8538" y="627406"/>
            <a:ext cx="6475313" cy="5283817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48D325B-1941-4CE1-811B-C03CFC8B503E}" type="datetime1">
              <a:rPr lang="fr-FR" noProof="0" smtClean="0"/>
              <a:t>23/11/2018</a:t>
            </a:fld>
            <a:endParaRPr lang="fr-FR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7" y="71437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665531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250" y="624110"/>
            <a:ext cx="8909366" cy="128089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8538" y="2133600"/>
            <a:ext cx="8913078" cy="3777622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AB5CF92-812D-4818-9003-B4620059072C}" type="datetime1">
              <a:rPr lang="fr-FR" noProof="0" smtClean="0"/>
              <a:t>23/11/2018</a:t>
            </a:fld>
            <a:endParaRPr lang="fr-FR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7" y="71437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395889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8538" y="2058750"/>
            <a:ext cx="8913077" cy="1468800"/>
          </a:xfrm>
        </p:spPr>
        <p:txBody>
          <a:bodyPr anchor="b"/>
          <a:lstStyle>
            <a:lvl1pPr algn="l">
              <a:defRPr sz="3999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8538" y="3530129"/>
            <a:ext cx="8913077" cy="860400"/>
          </a:xfrm>
        </p:spPr>
        <p:txBody>
          <a:bodyPr anchor="t"/>
          <a:lstStyle>
            <a:lvl1pPr marL="0" indent="0" algn="l">
              <a:buNone/>
              <a:defRPr sz="1999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450A54E-9C99-4313-B3F6-93EB4065E5B7}" type="datetime1">
              <a:rPr lang="fr-FR" noProof="0" smtClean="0"/>
              <a:t>23/11/2018</a:t>
            </a:fld>
            <a:endParaRPr lang="fr-FR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7" y="317817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674" y="3244140"/>
            <a:ext cx="779564" cy="365125"/>
          </a:xfrm>
        </p:spPr>
        <p:txBody>
          <a:bodyPr/>
          <a:lstStyle/>
          <a:p>
            <a:pPr rtl="0"/>
            <a:fld id="{7DC1BBB0-96F0-4077-A278-0F3FB5C104D3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173729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8538" y="2133600"/>
            <a:ext cx="4312741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88874" y="2126222"/>
            <a:ext cx="4312741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E84B2A2-F07F-4378-89E5-8D6BB5B281FF}" type="datetime1">
              <a:rPr lang="fr-FR" noProof="0" smtClean="0"/>
              <a:t>23/11/2018</a:t>
            </a:fld>
            <a:endParaRPr lang="fr-FR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7" y="71437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674" y="787783"/>
            <a:ext cx="779564" cy="365125"/>
          </a:xfrm>
        </p:spPr>
        <p:txBody>
          <a:bodyPr/>
          <a:lstStyle/>
          <a:p>
            <a:pPr rtl="0"/>
            <a:fld id="{7DC1BBB0-96F0-4077-A278-0F3FB5C104D3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043642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8608" y="1972703"/>
            <a:ext cx="3991692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8538" y="2548966"/>
            <a:ext cx="4341762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4674" y="1969475"/>
            <a:ext cx="3997960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5091" y="2545738"/>
            <a:ext cx="4337544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13D1758-4ED2-4D17-923F-08C46C455A7E}" type="datetime1">
              <a:rPr lang="fr-FR" noProof="0" smtClean="0"/>
              <a:t>23/11/2018</a:t>
            </a:fld>
            <a:endParaRPr lang="fr-FR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7" y="71437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674" y="787783"/>
            <a:ext cx="779564" cy="365125"/>
          </a:xfrm>
        </p:spPr>
        <p:txBody>
          <a:bodyPr/>
          <a:lstStyle/>
          <a:p>
            <a:pPr rtl="0"/>
            <a:fld id="{7DC1BBB0-96F0-4077-A278-0F3FB5C104D3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668809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1398BAF-E8ED-4070-B418-B7E09C6B255E}" type="datetime1">
              <a:rPr lang="fr-FR" noProof="0" smtClean="0"/>
              <a:t>23/11/2018</a:t>
            </a:fld>
            <a:endParaRPr lang="fr-FR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7" y="71437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723401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5AF9C48-CD84-4C8F-9CA0-D309EA041A05}" type="datetime1">
              <a:rPr lang="fr-FR" noProof="0" smtClean="0"/>
              <a:t>23/11/2018</a:t>
            </a:fld>
            <a:endParaRPr lang="fr-FR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7" y="71437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515350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8538" y="446088"/>
            <a:ext cx="3504286" cy="976312"/>
          </a:xfrm>
        </p:spPr>
        <p:txBody>
          <a:bodyPr anchor="b"/>
          <a:lstStyle>
            <a:lvl1pPr algn="l">
              <a:defRPr sz="1999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1365" y="446089"/>
            <a:ext cx="5180251" cy="5414963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8538" y="1598613"/>
            <a:ext cx="3504286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EE31CC7-DA08-440F-96D6-76B67F82F6BA}" type="datetime1">
              <a:rPr lang="fr-FR" noProof="0" smtClean="0"/>
              <a:t>23/11/2018</a:t>
            </a:fld>
            <a:endParaRPr lang="fr-FR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7" y="71437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042648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8539" y="4800600"/>
            <a:ext cx="8913078" cy="566738"/>
          </a:xfrm>
        </p:spPr>
        <p:txBody>
          <a:bodyPr anchor="b">
            <a:normAutofit/>
          </a:bodyPr>
          <a:lstStyle>
            <a:lvl1pPr algn="l">
              <a:defRPr sz="2399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8538" y="634965"/>
            <a:ext cx="8913078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8539" y="5367338"/>
            <a:ext cx="891307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5F76EC8-5D7D-4CE3-9EF1-3BF94926979D}" type="datetime1">
              <a:rPr lang="fr-FR" noProof="0" smtClean="0"/>
              <a:t>23/11/2018</a:t>
            </a:fld>
            <a:endParaRPr lang="fr-FR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7" y="491172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674" y="4983088"/>
            <a:ext cx="779564" cy="365125"/>
          </a:xfrm>
        </p:spPr>
        <p:txBody>
          <a:bodyPr/>
          <a:lstStyle/>
          <a:p>
            <a:pPr rtl="0"/>
            <a:fld id="{7DC1BBB0-96F0-4077-A278-0F3FB5C104D3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459545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0773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14" y="-786"/>
            <a:ext cx="2356060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32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249" y="624110"/>
            <a:ext cx="8909366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8538" y="2133600"/>
            <a:ext cx="8913078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58914" y="6130437"/>
            <a:ext cx="1145984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9767F04D-5FCC-406A-973E-732AD0795EB6}" type="datetime1">
              <a:rPr lang="fr-FR" noProof="0" smtClean="0"/>
              <a:t>23/11/2018</a:t>
            </a:fld>
            <a:endParaRPr lang="fr-FR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8538" y="6135809"/>
            <a:ext cx="76180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674" y="787783"/>
            <a:ext cx="7795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999">
                <a:solidFill>
                  <a:srgbClr val="FEFFFF"/>
                </a:solidFill>
              </a:defRPr>
            </a:lvl1pPr>
          </a:lstStyle>
          <a:p>
            <a:pPr rtl="0"/>
            <a:fld id="{7DC1BBB0-96F0-4077-A278-0F3FB5C104D3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983300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457063" rtl="0" eaLnBrk="1" latinLnBrk="0" hangingPunct="1">
        <a:spcBef>
          <a:spcPct val="0"/>
        </a:spcBef>
        <a:buNone/>
        <a:defRPr sz="3599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797" indent="-342797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799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727" indent="-285664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2657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599720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6783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3846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0908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7971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5034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138.195.245.147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358108" y="2420888"/>
            <a:ext cx="8913077" cy="2262781"/>
          </a:xfrm>
        </p:spPr>
        <p:txBody>
          <a:bodyPr rtlCol="0">
            <a:normAutofit fontScale="90000"/>
          </a:bodyPr>
          <a:lstStyle/>
          <a:p>
            <a:pPr rtl="0"/>
            <a:r>
              <a:rPr lang="fr-FR" dirty="0">
                <a:solidFill>
                  <a:srgbClr val="FF0000"/>
                </a:solidFill>
              </a:rPr>
              <a:t>Doctolib Projet 1:</a:t>
            </a:r>
            <a:br>
              <a:rPr lang="fr-FR" dirty="0">
                <a:solidFill>
                  <a:srgbClr val="FF0000"/>
                </a:solidFill>
              </a:rPr>
            </a:br>
            <a:r>
              <a:rPr lang="fr-FR" dirty="0">
                <a:solidFill>
                  <a:srgbClr val="FF0000"/>
                </a:solidFill>
              </a:rPr>
              <a:t>	</a:t>
            </a:r>
            <a:br>
              <a:rPr lang="fr-FR" dirty="0">
                <a:solidFill>
                  <a:srgbClr val="FF0000"/>
                </a:solidFill>
              </a:rPr>
            </a:b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205980" y="5445224"/>
            <a:ext cx="9505056" cy="1126283"/>
          </a:xfrm>
        </p:spPr>
        <p:txBody>
          <a:bodyPr rtlCol="0">
            <a:normAutofit/>
          </a:bodyPr>
          <a:lstStyle/>
          <a:p>
            <a:r>
              <a:rPr lang="fr-FR" sz="2400" dirty="0"/>
              <a:t>Groupe 5 : Anthony, Geoffroy, Grimon, Jérôme, Tim, Valentine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94B332C-B36F-4247-9865-975229D66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fr-FR" noProof="0" smtClean="0"/>
              <a:pPr rtl="0"/>
              <a:t>1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506761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VI) Duplication</a:t>
            </a:r>
          </a:p>
        </p:txBody>
      </p:sp>
      <p:sp>
        <p:nvSpPr>
          <p:cNvPr id="14" name="Espace réservé du contenu 13"/>
          <p:cNvSpPr>
            <a:spLocks noGrp="1"/>
          </p:cNvSpPr>
          <p:nvPr>
            <p:ph idx="1"/>
          </p:nvPr>
        </p:nvSpPr>
        <p:spPr>
          <a:xfrm>
            <a:off x="2588538" y="1700808"/>
            <a:ext cx="8913078" cy="4752528"/>
          </a:xfrm>
        </p:spPr>
        <p:txBody>
          <a:bodyPr rtlCol="0">
            <a:normAutofit/>
          </a:bodyPr>
          <a:lstStyle/>
          <a:p>
            <a:pPr marL="0" indent="0" rtl="0">
              <a:buNone/>
            </a:pPr>
            <a:r>
              <a:rPr lang="fr-FR" sz="2400" dirty="0"/>
              <a:t>Reconnaitre pour chaque fonction le nombre de copies non déclarées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E1C26494-FED3-4EC4-8FED-453DA027D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fr-FR" noProof="0" smtClean="0"/>
              <a:t>10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178002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VII) Variables appelées non utilisées</a:t>
            </a:r>
          </a:p>
        </p:txBody>
      </p:sp>
      <p:sp>
        <p:nvSpPr>
          <p:cNvPr id="14" name="Espace réservé du contenu 13"/>
          <p:cNvSpPr>
            <a:spLocks noGrp="1"/>
          </p:cNvSpPr>
          <p:nvPr>
            <p:ph idx="1"/>
          </p:nvPr>
        </p:nvSpPr>
        <p:spPr>
          <a:xfrm>
            <a:off x="2588538" y="1700808"/>
            <a:ext cx="8913078" cy="4752528"/>
          </a:xfrm>
        </p:spPr>
        <p:txBody>
          <a:bodyPr rtlCol="0"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fr-FR" sz="2400" dirty="0"/>
              <a:t>Identifier les variables appelées 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2400" dirty="0"/>
              <a:t>Vérifier occurrences &gt;1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2400" dirty="0"/>
              <a:t>Compteur </a:t>
            </a:r>
          </a:p>
          <a:p>
            <a:pPr marL="457200" indent="-457200">
              <a:buFont typeface="+mj-lt"/>
              <a:buAutoNum type="arabicPeriod"/>
            </a:pPr>
            <a:endParaRPr lang="fr-FR" sz="2400" dirty="0"/>
          </a:p>
          <a:p>
            <a:pPr marL="0" indent="0">
              <a:buNone/>
            </a:pPr>
            <a:endParaRPr lang="fr-FR" sz="2400" dirty="0"/>
          </a:p>
          <a:p>
            <a:pPr marL="0" indent="0" rtl="0">
              <a:buNone/>
            </a:pPr>
            <a:endParaRPr lang="fr-FR" sz="2400" dirty="0"/>
          </a:p>
          <a:p>
            <a:pPr marL="0" indent="0" rtl="0">
              <a:buNone/>
            </a:pPr>
            <a:endParaRPr lang="fr-FR" sz="2400" u="sng" dirty="0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E1C26494-FED3-4EC4-8FED-453DA027D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fr-FR" noProof="0" smtClean="0"/>
              <a:t>11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669358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VIII) Convention de nommage</a:t>
            </a:r>
          </a:p>
        </p:txBody>
      </p:sp>
      <p:sp>
        <p:nvSpPr>
          <p:cNvPr id="14" name="Espace réservé du contenu 13"/>
          <p:cNvSpPr>
            <a:spLocks noGrp="1"/>
          </p:cNvSpPr>
          <p:nvPr>
            <p:ph idx="1"/>
          </p:nvPr>
        </p:nvSpPr>
        <p:spPr>
          <a:xfrm>
            <a:off x="2588538" y="1700808"/>
            <a:ext cx="8913078" cy="4752528"/>
          </a:xfrm>
        </p:spPr>
        <p:txBody>
          <a:bodyPr rtlCol="0"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fr-FR" sz="2400" dirty="0" err="1"/>
              <a:t>snake_case</a:t>
            </a:r>
            <a:r>
              <a:rPr lang="fr-FR" sz="2400" dirty="0"/>
              <a:t> ou </a:t>
            </a:r>
            <a:r>
              <a:rPr lang="fr-FR" sz="2400" dirty="0" err="1"/>
              <a:t>camelCase</a:t>
            </a:r>
            <a:endParaRPr lang="fr-FR" sz="2400" dirty="0"/>
          </a:p>
          <a:p>
            <a:pPr marL="457200" indent="-457200">
              <a:buFont typeface="+mj-lt"/>
              <a:buAutoNum type="arabicPeriod"/>
            </a:pPr>
            <a:r>
              <a:rPr lang="fr-FR" sz="2400" dirty="0"/>
              <a:t>Cohérence de la convention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2400" dirty="0" err="1"/>
              <a:t>Parser</a:t>
            </a:r>
            <a:r>
              <a:rPr lang="fr-FR" sz="2400" dirty="0"/>
              <a:t> les mots dans les variables et vérifier qu’ils existent dans le dictionnaire</a:t>
            </a:r>
          </a:p>
          <a:p>
            <a:pPr marL="457200" indent="-457200">
              <a:buFont typeface="+mj-lt"/>
              <a:buAutoNum type="arabicPeriod"/>
            </a:pPr>
            <a:endParaRPr lang="fr-FR" sz="2400" dirty="0"/>
          </a:p>
          <a:p>
            <a:pPr marL="0" indent="0">
              <a:buNone/>
            </a:pPr>
            <a:endParaRPr lang="fr-FR" sz="2400" dirty="0"/>
          </a:p>
          <a:p>
            <a:pPr marL="0" indent="0" rtl="0">
              <a:buNone/>
            </a:pPr>
            <a:endParaRPr lang="fr-FR" sz="2400" dirty="0"/>
          </a:p>
          <a:p>
            <a:pPr marL="0" indent="0" rtl="0">
              <a:buNone/>
            </a:pPr>
            <a:endParaRPr lang="fr-FR" sz="2400" u="sng" dirty="0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E1C26494-FED3-4EC4-8FED-453DA027D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fr-FR" noProof="0" smtClean="0"/>
              <a:t>12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504637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5F3C9E-4FA9-4A6E-A927-17CC233B7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Fraude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19EC71F-4CCE-482F-9AE9-528B673FA7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8538" y="1484784"/>
            <a:ext cx="8913078" cy="3777622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endParaRPr lang="fr-FR" sz="2400" dirty="0"/>
          </a:p>
          <a:p>
            <a:pPr marL="457200" indent="-457200">
              <a:buFont typeface="+mj-lt"/>
              <a:buAutoNum type="arabicPeriod"/>
            </a:pPr>
            <a:r>
              <a:rPr lang="fr-FR" sz="2400" dirty="0"/>
              <a:t>Comparer le code avec un autre code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2400" dirty="0"/>
              <a:t>Pour chaque fonction du code de départ trouver les lignes de code ressemblantes (précision)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2400" dirty="0"/>
              <a:t>Pourcentage de ressemblance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2400" dirty="0"/>
              <a:t>Malus pour les programme copiés</a:t>
            </a:r>
          </a:p>
          <a:p>
            <a:endParaRPr lang="fr-FR" sz="200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0390A76-5FAD-400C-9639-E36B43280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fr-FR" noProof="0" smtClean="0"/>
              <a:t>13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150232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2EE9D7-3B15-480C-9549-5C951C67F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3932" y="620688"/>
            <a:ext cx="8909366" cy="1280890"/>
          </a:xfrm>
        </p:spPr>
        <p:txBody>
          <a:bodyPr/>
          <a:lstStyle/>
          <a:p>
            <a:pPr algn="ctr"/>
            <a:r>
              <a:rPr lang="fr-FR" dirty="0"/>
              <a:t>Utilisation de notre projet pour noter  un candidat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9925734-E2AF-40C9-AE79-358C6B87BF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26060" y="3141340"/>
            <a:ext cx="8913078" cy="575320"/>
          </a:xfrm>
        </p:spPr>
        <p:txBody>
          <a:bodyPr>
            <a:normAutofit/>
          </a:bodyPr>
          <a:lstStyle/>
          <a:p>
            <a:r>
              <a:rPr lang="fr-FR" sz="2800" dirty="0">
                <a:hlinkClick r:id="rId2"/>
              </a:rPr>
              <a:t>http://138.195.245.147/</a:t>
            </a:r>
            <a:endParaRPr lang="fr-FR" sz="280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8D1B2C6-1160-438F-83C7-1681F41D5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fr-FR" noProof="0" smtClean="0"/>
              <a:t>14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697801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5DE61-801F-4B00-BF74-50672CB1C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Couverture de notre code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378BE4-907F-4B5B-9F88-8118CBD89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fr-FR" noProof="0" smtClean="0"/>
              <a:pPr rtl="0"/>
              <a:t>15</a:t>
            </a:fld>
            <a:endParaRPr lang="fr-FR" noProof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A799AF-7288-4FF9-89AA-0C3C5C5346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0505" y="1556792"/>
            <a:ext cx="4267813" cy="4895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991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5F3C9E-4FA9-4A6E-A927-17CC233B7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19EC71F-4CCE-482F-9AE9-528B673FA7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8538" y="1540189"/>
            <a:ext cx="8913078" cy="3777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u="sng" dirty="0"/>
              <a:t>A améliorer:</a:t>
            </a:r>
          </a:p>
          <a:p>
            <a:pPr marL="0" indent="0">
              <a:buNone/>
            </a:pPr>
            <a:endParaRPr lang="fr-FR" sz="2400" u="sng" dirty="0"/>
          </a:p>
          <a:p>
            <a:pPr marL="0" indent="0">
              <a:buNone/>
            </a:pPr>
            <a:r>
              <a:rPr lang="fr-FR" sz="2000" dirty="0"/>
              <a:t> - gestion par candidat (comparaison, …)</a:t>
            </a:r>
          </a:p>
          <a:p>
            <a:pPr marL="0" indent="0">
              <a:buNone/>
            </a:pPr>
            <a:r>
              <a:rPr lang="fr-FR" sz="2000" dirty="0"/>
              <a:t> - gestion plus fines pour la fraude, les variables, …</a:t>
            </a:r>
          </a:p>
          <a:p>
            <a:pPr marL="0" indent="0">
              <a:buNone/>
            </a:pPr>
            <a:r>
              <a:rPr lang="fr-FR" sz="2000" dirty="0"/>
              <a:t> - barème plus adapté aux attentes</a:t>
            </a:r>
          </a:p>
          <a:p>
            <a:pPr marL="0" indent="0">
              <a:buNone/>
            </a:pPr>
            <a:r>
              <a:rPr lang="fr-FR" sz="2000" dirty="0"/>
              <a:t> - améliorer la couverture de notre code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0390A76-5FAD-400C-9639-E36B43280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fr-FR" noProof="0" smtClean="0"/>
              <a:t>16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080791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6C7D29-5155-44D9-8472-94A5A7DBC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9459" y="2060848"/>
            <a:ext cx="6487361" cy="2232248"/>
          </a:xfrm>
        </p:spPr>
        <p:txBody>
          <a:bodyPr>
            <a:normAutofit/>
          </a:bodyPr>
          <a:lstStyle/>
          <a:p>
            <a:r>
              <a:rPr lang="fr-FR" dirty="0"/>
              <a:t>Merci pour votre attention.</a:t>
            </a:r>
            <a:br>
              <a:rPr lang="fr-FR" dirty="0"/>
            </a:br>
            <a:br>
              <a:rPr lang="fr-FR" dirty="0"/>
            </a:br>
            <a:r>
              <a:rPr lang="fr-FR" dirty="0"/>
              <a:t>Avez-vous des questions?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E636A36-71FB-4F50-8282-1EC021D3B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fr-FR" noProof="0" smtClean="0"/>
              <a:t>17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354978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7E2CDB-1228-4F3E-BF1E-143DE1373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250" y="624110"/>
            <a:ext cx="8909366" cy="788666"/>
          </a:xfrm>
        </p:spPr>
        <p:txBody>
          <a:bodyPr/>
          <a:lstStyle/>
          <a:p>
            <a:r>
              <a:rPr lang="fr-FR" dirty="0"/>
              <a:t>Annexe: Barème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0BB04AD-3A01-4680-A1CC-312EC5416C62}"/>
              </a:ext>
            </a:extLst>
          </p:cNvPr>
          <p:cNvSpPr/>
          <p:nvPr/>
        </p:nvSpPr>
        <p:spPr>
          <a:xfrm>
            <a:off x="1917948" y="1412776"/>
            <a:ext cx="7366892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b="1" dirty="0">
                <a:latin typeface="Calibri" panose="020F0502020204030204" pitchFamily="34" charset="0"/>
              </a:rPr>
              <a:t>Barème: (80 points au total)</a:t>
            </a:r>
            <a:endParaRPr lang="fr-FR" sz="1600" dirty="0">
              <a:latin typeface="Calibri" panose="020F0502020204030204" pitchFamily="34" charset="0"/>
            </a:endParaRPr>
          </a:p>
          <a:p>
            <a:pPr marL="342900" fontAlgn="ctr">
              <a:buFont typeface="+mj-lt"/>
              <a:buAutoNum type="arabicPeriod"/>
            </a:pPr>
            <a:r>
              <a:rPr lang="fr-FR" sz="1600" dirty="0">
                <a:latin typeface="Calibri" panose="020F0502020204030204" pitchFamily="34" charset="0"/>
              </a:rPr>
              <a:t>Commentaire (</a:t>
            </a:r>
            <a:r>
              <a:rPr lang="fr-FR" sz="1600" dirty="0" err="1">
                <a:latin typeface="Calibri" panose="020F0502020204030204" pitchFamily="34" charset="0"/>
              </a:rPr>
              <a:t>cf</a:t>
            </a:r>
            <a:r>
              <a:rPr lang="fr-FR" sz="1600" dirty="0">
                <a:latin typeface="Calibri" panose="020F0502020204030204" pitchFamily="34" charset="0"/>
              </a:rPr>
              <a:t> diagramme) sur 10</a:t>
            </a:r>
          </a:p>
          <a:p>
            <a:pPr marL="342900" fontAlgn="ctr">
              <a:buFont typeface="+mj-lt"/>
              <a:buAutoNum type="arabicPeriod"/>
            </a:pPr>
            <a:r>
              <a:rPr lang="fr-FR" sz="1600" dirty="0">
                <a:latin typeface="Calibri" panose="020F0502020204030204" pitchFamily="34" charset="0"/>
              </a:rPr>
              <a:t>Taille des fonctions (déjà fait) sur 10</a:t>
            </a:r>
          </a:p>
          <a:p>
            <a:pPr marL="342900" fontAlgn="ctr">
              <a:buFont typeface="+mj-lt"/>
              <a:buAutoNum type="arabicPeriod"/>
            </a:pPr>
            <a:r>
              <a:rPr lang="fr-FR" sz="1600" dirty="0">
                <a:latin typeface="Calibri" panose="020F0502020204030204" pitchFamily="34" charset="0"/>
              </a:rPr>
              <a:t>Proportion de mots qui sont dans les dicos (variables sur 5 &amp; commentaires sur 5)</a:t>
            </a:r>
          </a:p>
          <a:p>
            <a:pPr marL="342900" fontAlgn="ctr">
              <a:buFont typeface="+mj-lt"/>
              <a:buAutoNum type="arabicPeriod"/>
            </a:pPr>
            <a:r>
              <a:rPr lang="fr-FR" sz="1600" dirty="0">
                <a:latin typeface="Calibri" panose="020F0502020204030204" pitchFamily="34" charset="0"/>
              </a:rPr>
              <a:t>Tests/</a:t>
            </a:r>
            <a:r>
              <a:rPr lang="fr-FR" sz="1600" dirty="0" err="1">
                <a:latin typeface="Calibri" panose="020F0502020204030204" pitchFamily="34" charset="0"/>
              </a:rPr>
              <a:t>asserts</a:t>
            </a:r>
            <a:r>
              <a:rPr lang="fr-FR" sz="1600" dirty="0">
                <a:latin typeface="Calibri" panose="020F0502020204030204" pitchFamily="34" charset="0"/>
              </a:rPr>
              <a:t> sur 10</a:t>
            </a:r>
          </a:p>
          <a:p>
            <a:pPr marL="742950" lvl="1" indent="-285750" fontAlgn="ctr">
              <a:buFont typeface="+mj-lt"/>
              <a:buAutoNum type="alphaLcPeriod"/>
            </a:pPr>
            <a:r>
              <a:rPr lang="fr-FR" sz="1600" dirty="0">
                <a:latin typeface="Calibri" panose="020F0502020204030204" pitchFamily="34" charset="0"/>
              </a:rPr>
              <a:t>même critère que fonctions sur 5 (nb d'</a:t>
            </a:r>
            <a:r>
              <a:rPr lang="fr-FR" sz="1600" dirty="0" err="1">
                <a:latin typeface="Calibri" panose="020F0502020204030204" pitchFamily="34" charset="0"/>
              </a:rPr>
              <a:t>asserts</a:t>
            </a:r>
            <a:r>
              <a:rPr lang="fr-FR" sz="1600" dirty="0">
                <a:latin typeface="Calibri" panose="020F0502020204030204" pitchFamily="34" charset="0"/>
              </a:rPr>
              <a:t> par test)</a:t>
            </a:r>
          </a:p>
          <a:p>
            <a:pPr marL="742950" lvl="1" indent="-285750" fontAlgn="ctr">
              <a:buFont typeface="+mj-lt"/>
              <a:buAutoNum type="alphaLcPeriod"/>
            </a:pPr>
            <a:r>
              <a:rPr lang="fr-FR" sz="1600" dirty="0">
                <a:latin typeface="Calibri" panose="020F0502020204030204" pitchFamily="34" charset="0"/>
              </a:rPr>
              <a:t>nb de tests/fonctions sur 5 (parabole coef directeur négatif, 1 en 50%)</a:t>
            </a:r>
          </a:p>
          <a:p>
            <a:pPr marL="342900" fontAlgn="ctr">
              <a:buFont typeface="+mj-lt"/>
              <a:buAutoNum type="arabicPeriod"/>
            </a:pPr>
            <a:r>
              <a:rPr lang="fr-FR" sz="1600" dirty="0">
                <a:latin typeface="Calibri" panose="020F0502020204030204" pitchFamily="34" charset="0"/>
              </a:rPr>
              <a:t>Duplication et fraude: nb de fx qui ressemble à au moins 95% 1 autre fx</a:t>
            </a:r>
          </a:p>
          <a:p>
            <a:pPr marL="742950" lvl="1" indent="-285750" fontAlgn="ctr">
              <a:buFont typeface="+mj-lt"/>
              <a:buAutoNum type="alphaLcPeriod"/>
            </a:pPr>
            <a:r>
              <a:rPr lang="fr-FR" sz="1600" dirty="0">
                <a:latin typeface="Calibri" panose="020F0502020204030204" pitchFamily="34" charset="0"/>
              </a:rPr>
              <a:t>-1 par duplication sur 10  </a:t>
            </a:r>
          </a:p>
          <a:p>
            <a:pPr marL="742950" lvl="1" indent="-285750" fontAlgn="ctr">
              <a:buFont typeface="+mj-lt"/>
              <a:buAutoNum type="alphaLcPeriod"/>
            </a:pPr>
            <a:r>
              <a:rPr lang="fr-FR" sz="1600" dirty="0">
                <a:latin typeface="Calibri" panose="020F0502020204030204" pitchFamily="34" charset="0"/>
              </a:rPr>
              <a:t>Fraude (20% de fraude → n'a que 80% de sa note finale)</a:t>
            </a:r>
          </a:p>
          <a:p>
            <a:pPr marL="342900" fontAlgn="ctr">
              <a:buFont typeface="+mj-lt"/>
              <a:buAutoNum type="arabicPeriod"/>
            </a:pPr>
            <a:r>
              <a:rPr lang="fr-FR" sz="1600" dirty="0">
                <a:latin typeface="Calibri" panose="020F0502020204030204" pitchFamily="34" charset="0"/>
              </a:rPr>
              <a:t>Variables utilisées sur 10</a:t>
            </a:r>
          </a:p>
          <a:p>
            <a:pPr marL="742950" lvl="1" indent="-285750" fontAlgn="ctr">
              <a:buFont typeface="+mj-lt"/>
              <a:buAutoNum type="alphaLcPeriod"/>
            </a:pPr>
            <a:r>
              <a:rPr lang="fr-FR" sz="1600" dirty="0">
                <a:latin typeface="Calibri" panose="020F0502020204030204" pitchFamily="34" charset="0"/>
              </a:rPr>
              <a:t>-0,5 par variable non utilisée</a:t>
            </a:r>
          </a:p>
          <a:p>
            <a:pPr marL="342900"/>
            <a:r>
              <a:rPr lang="fr-FR" sz="1600" dirty="0">
                <a:latin typeface="Calibri" panose="020F0502020204030204" pitchFamily="34" charset="0"/>
              </a:rPr>
              <a:t> </a:t>
            </a:r>
          </a:p>
          <a:p>
            <a:pPr marL="342900"/>
            <a:r>
              <a:rPr lang="fr-FR" sz="1600" dirty="0">
                <a:latin typeface="Calibri" panose="020F0502020204030204" pitchFamily="34" charset="0"/>
              </a:rPr>
              <a:t> </a:t>
            </a:r>
          </a:p>
          <a:p>
            <a:pPr marL="342900" fontAlgn="ctr">
              <a:buFont typeface="+mj-lt"/>
              <a:buAutoNum type="arabicPeriod" startAt="7"/>
            </a:pPr>
            <a:r>
              <a:rPr lang="fr-FR" sz="1600" dirty="0">
                <a:latin typeface="Calibri" panose="020F0502020204030204" pitchFamily="34" charset="0"/>
              </a:rPr>
              <a:t>Indentation sur 10</a:t>
            </a:r>
          </a:p>
          <a:p>
            <a:pPr marL="742950" lvl="1" indent="-285750" fontAlgn="ctr">
              <a:buFont typeface="+mj-lt"/>
              <a:buAutoNum type="alphaLcPeriod"/>
            </a:pPr>
            <a:r>
              <a:rPr lang="fr-FR" sz="1600" dirty="0">
                <a:latin typeface="Calibri" panose="020F0502020204030204" pitchFamily="34" charset="0"/>
              </a:rPr>
              <a:t>-0,25 par indentation inattendue</a:t>
            </a:r>
          </a:p>
          <a:p>
            <a:pPr marL="742950" lvl="1" indent="-285750" fontAlgn="ctr">
              <a:buFont typeface="+mj-lt"/>
              <a:buAutoNum type="alphaLcPeriod"/>
            </a:pPr>
            <a:r>
              <a:rPr lang="fr-FR" sz="1600" dirty="0">
                <a:latin typeface="Calibri" panose="020F0502020204030204" pitchFamily="34" charset="0"/>
              </a:rPr>
              <a:t>-0,5 par nombre d'espaces non multiples de l'indentation</a:t>
            </a:r>
          </a:p>
          <a:p>
            <a:pPr marL="342900" fontAlgn="ctr"/>
            <a:r>
              <a:rPr lang="fr-FR" sz="1600" dirty="0">
                <a:latin typeface="Calibri" panose="020F0502020204030204" pitchFamily="34" charset="0"/>
              </a:rPr>
              <a:t>8.Convention de nommage sur 10</a:t>
            </a:r>
          </a:p>
          <a:p>
            <a:pPr marL="742950" lvl="1" indent="-285750" fontAlgn="ctr">
              <a:buFont typeface="+mj-lt"/>
              <a:buAutoNum type="alphaLcPeriod"/>
            </a:pPr>
            <a:r>
              <a:rPr lang="fr-FR" sz="1600" dirty="0">
                <a:latin typeface="Calibri" panose="020F0502020204030204" pitchFamily="34" charset="0"/>
              </a:rPr>
              <a:t>CamelCase ou </a:t>
            </a:r>
            <a:r>
              <a:rPr lang="fr-FR" sz="1600" dirty="0" err="1">
                <a:latin typeface="Calibri" panose="020F0502020204030204" pitchFamily="34" charset="0"/>
              </a:rPr>
              <a:t>snake_case</a:t>
            </a:r>
            <a:r>
              <a:rPr lang="fr-FR" sz="1600" dirty="0">
                <a:latin typeface="Calibri" panose="020F0502020204030204" pitchFamily="34" charset="0"/>
              </a:rPr>
              <a:t> : Parabole (coef directeur positif, 0 en 50%) </a:t>
            </a:r>
            <a:endParaRPr lang="fr-FR" sz="1600" b="0" i="0" dirty="0">
              <a:effectLst/>
              <a:latin typeface="Calibri" panose="020F0502020204030204" pitchFamily="34" charset="0"/>
            </a:endParaRP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EDADF3F-46B4-448A-9C39-13B0F8FB0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fr-FR" noProof="0" smtClean="0"/>
              <a:t>18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133458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Objectif : noter le candidat</a:t>
            </a:r>
          </a:p>
        </p:txBody>
      </p:sp>
      <p:sp>
        <p:nvSpPr>
          <p:cNvPr id="14" name="Espace réservé du contenu 13"/>
          <p:cNvSpPr>
            <a:spLocks noGrp="1"/>
          </p:cNvSpPr>
          <p:nvPr>
            <p:ph idx="1"/>
          </p:nvPr>
        </p:nvSpPr>
        <p:spPr>
          <a:xfrm>
            <a:off x="2588538" y="1340768"/>
            <a:ext cx="8913078" cy="4752528"/>
          </a:xfrm>
        </p:spPr>
        <p:txBody>
          <a:bodyPr rtlCol="0">
            <a:normAutofit/>
          </a:bodyPr>
          <a:lstStyle/>
          <a:p>
            <a:pPr rtl="0"/>
            <a:r>
              <a:rPr lang="fr-FR" sz="2400" u="sng" dirty="0"/>
              <a:t>Critères choisis: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2400" dirty="0"/>
              <a:t>Indentation</a:t>
            </a:r>
          </a:p>
          <a:p>
            <a:pPr marL="457200" indent="-457200" rtl="0">
              <a:buFont typeface="+mj-lt"/>
              <a:buAutoNum type="arabicPeriod"/>
            </a:pPr>
            <a:r>
              <a:rPr lang="fr-FR" sz="2400" dirty="0"/>
              <a:t>Commentaires: qualité et répartition</a:t>
            </a:r>
          </a:p>
          <a:p>
            <a:pPr marL="457200" indent="-457200" rtl="0">
              <a:buFont typeface="+mj-lt"/>
              <a:buAutoNum type="arabicPeriod"/>
            </a:pPr>
            <a:r>
              <a:rPr lang="fr-FR" sz="2400" dirty="0"/>
              <a:t>Taille des fonctions</a:t>
            </a:r>
          </a:p>
          <a:p>
            <a:pPr marL="457200" indent="-457200" rtl="0">
              <a:buFont typeface="+mj-lt"/>
              <a:buAutoNum type="arabicPeriod"/>
            </a:pPr>
            <a:r>
              <a:rPr lang="fr-FR" sz="2400" dirty="0"/>
              <a:t>Proportion de mots dans le dictionnaire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2400" dirty="0"/>
              <a:t>Nombre de Tests et d’Asserts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2400" dirty="0"/>
              <a:t>Duplication de code</a:t>
            </a:r>
          </a:p>
          <a:p>
            <a:pPr marL="457200" indent="-457200" rtl="0">
              <a:buFont typeface="+mj-lt"/>
              <a:buAutoNum type="arabicPeriod"/>
            </a:pPr>
            <a:r>
              <a:rPr lang="fr-FR" sz="2400" dirty="0"/>
              <a:t>Utilisation des variables appelées</a:t>
            </a:r>
          </a:p>
          <a:p>
            <a:pPr marL="457200" indent="-457200" rtl="0">
              <a:buFont typeface="+mj-lt"/>
              <a:buAutoNum type="arabicPeriod"/>
            </a:pPr>
            <a:r>
              <a:rPr lang="fr-FR" sz="2400" dirty="0"/>
              <a:t>Convention de nommage </a:t>
            </a:r>
            <a:endParaRPr lang="fr-FR" sz="2400" u="sng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4C98B025-71F6-4D29-9B9D-E7F02C2E9261}"/>
              </a:ext>
            </a:extLst>
          </p:cNvPr>
          <p:cNvSpPr txBox="1"/>
          <p:nvPr/>
        </p:nvSpPr>
        <p:spPr>
          <a:xfrm>
            <a:off x="3214092" y="6093296"/>
            <a:ext cx="85035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Barème sur 80 points  &amp;  Pénalité si détection de Fraude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3AB661BB-3F0E-4932-8346-41686C169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fr-FR" noProof="0" smtClean="0"/>
              <a:t>2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720426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Organisation en groupe</a:t>
            </a:r>
          </a:p>
        </p:txBody>
      </p:sp>
      <p:sp>
        <p:nvSpPr>
          <p:cNvPr id="14" name="Espace réservé du contenu 13"/>
          <p:cNvSpPr>
            <a:spLocks noGrp="1"/>
          </p:cNvSpPr>
          <p:nvPr>
            <p:ph idx="1"/>
          </p:nvPr>
        </p:nvSpPr>
        <p:spPr>
          <a:xfrm>
            <a:off x="2588538" y="1700808"/>
            <a:ext cx="8913078" cy="4968552"/>
          </a:xfrm>
        </p:spPr>
        <p:txBody>
          <a:bodyPr rtlCol="0">
            <a:normAutofit lnSpcReduction="10000"/>
          </a:bodyPr>
          <a:lstStyle/>
          <a:p>
            <a:r>
              <a:rPr lang="fr-FR" sz="2400" dirty="0"/>
              <a:t>Utilisation de GitHub:</a:t>
            </a:r>
          </a:p>
          <a:p>
            <a:pPr rtl="0">
              <a:buFont typeface="Wingdings" panose="05000000000000000000" pitchFamily="2" charset="2"/>
              <a:buChar char="Ø"/>
            </a:pPr>
            <a:r>
              <a:rPr lang="fr-FR" sz="2400" dirty="0"/>
              <a:t>Chacun sur sa branche et merge avec master</a:t>
            </a:r>
          </a:p>
          <a:p>
            <a:pPr rtl="0">
              <a:buFont typeface="Wingdings" panose="05000000000000000000" pitchFamily="2" charset="2"/>
              <a:buChar char="Ø"/>
            </a:pPr>
            <a:r>
              <a:rPr lang="fr-FR" sz="2400" dirty="0"/>
              <a:t>Coordination (Geoffroy)</a:t>
            </a:r>
          </a:p>
          <a:p>
            <a:pPr marL="0" indent="0" rtl="0">
              <a:buNone/>
            </a:pPr>
            <a:endParaRPr lang="fr-FR" sz="2400" dirty="0"/>
          </a:p>
          <a:p>
            <a:r>
              <a:rPr lang="fr-FR" sz="2400" dirty="0"/>
              <a:t>Répartition des fonctions et des tests à coder (tous)</a:t>
            </a:r>
          </a:p>
          <a:p>
            <a:endParaRPr lang="fr-FR" sz="2400" dirty="0"/>
          </a:p>
          <a:p>
            <a:r>
              <a:rPr lang="fr-FR" sz="2400" dirty="0"/>
              <a:t>Répartition d’autres tâches: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sz="2201" dirty="0" err="1"/>
              <a:t>Debugs</a:t>
            </a:r>
            <a:r>
              <a:rPr lang="fr-FR" sz="2201" dirty="0"/>
              <a:t> (Anthony)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sz="2201" dirty="0"/>
              <a:t>Renvoi des résultats (tous)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sz="2201" dirty="0"/>
              <a:t>Affichage interface web (Geoffroy)</a:t>
            </a:r>
          </a:p>
          <a:p>
            <a:pPr marL="0" indent="0" rtl="0">
              <a:buNone/>
            </a:pPr>
            <a:r>
              <a:rPr lang="fr-FR" sz="2400" dirty="0"/>
              <a:t>	</a:t>
            </a:r>
          </a:p>
          <a:p>
            <a:pPr marL="0" indent="0" rtl="0">
              <a:buNone/>
            </a:pPr>
            <a:endParaRPr lang="fr-FR" sz="2400" dirty="0"/>
          </a:p>
          <a:p>
            <a:pPr marL="457200" indent="-457200" rtl="0">
              <a:buFont typeface="+mj-lt"/>
              <a:buAutoNum type="arabicPeriod"/>
            </a:pPr>
            <a:endParaRPr lang="fr-FR" sz="2400" u="sng" dirty="0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A759654B-3D2F-454E-ACBC-ACAC48784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fr-FR" noProof="0" smtClean="0"/>
              <a:t>3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00988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74DE69-6076-43CE-A508-8BF72DCE5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Méthode de travail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A036282-7006-473F-B476-FD3ED00FF6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/>
              <a:t>Découpage en différents modules</a:t>
            </a:r>
          </a:p>
          <a:p>
            <a:r>
              <a:rPr lang="fr-FR" sz="2400" dirty="0" err="1"/>
              <a:t>Creations</a:t>
            </a:r>
            <a:r>
              <a:rPr lang="fr-FR" sz="2400" dirty="0"/>
              <a:t> de fonctions qui ne servent qu’à d’autres modules (</a:t>
            </a:r>
            <a:r>
              <a:rPr lang="fr-FR" sz="2400" dirty="0" err="1"/>
              <a:t>trouve_variable</a:t>
            </a:r>
            <a:r>
              <a:rPr lang="fr-FR" sz="2400" dirty="0"/>
              <a:t>, </a:t>
            </a:r>
            <a:r>
              <a:rPr lang="fr-FR" sz="2400" dirty="0" err="1"/>
              <a:t>trouve_fonctions</a:t>
            </a:r>
            <a:r>
              <a:rPr lang="fr-FR" sz="2400" dirty="0"/>
              <a:t>…)</a:t>
            </a:r>
          </a:p>
          <a:p>
            <a:r>
              <a:rPr lang="fr-FR" sz="2400" dirty="0"/>
              <a:t>Fichier test pour chaque module</a:t>
            </a:r>
          </a:p>
          <a:p>
            <a:r>
              <a:rPr lang="fr-FR" sz="2400" dirty="0" err="1"/>
              <a:t>Debugage</a:t>
            </a:r>
            <a:r>
              <a:rPr lang="fr-FR" sz="2400" dirty="0"/>
              <a:t> </a:t>
            </a:r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19894BC-14CE-4C8F-A2C5-4B7471C07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fr-FR" noProof="0" smtClean="0"/>
              <a:t>4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591000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fr-FR" dirty="0"/>
              <a:t>I) Indentation</a:t>
            </a:r>
          </a:p>
        </p:txBody>
      </p:sp>
      <p:sp>
        <p:nvSpPr>
          <p:cNvPr id="14" name="Espace réservé du contenu 13"/>
          <p:cNvSpPr>
            <a:spLocks noGrp="1"/>
          </p:cNvSpPr>
          <p:nvPr>
            <p:ph idx="1"/>
          </p:nvPr>
        </p:nvSpPr>
        <p:spPr>
          <a:xfrm>
            <a:off x="2588538" y="1700808"/>
            <a:ext cx="8913078" cy="4752528"/>
          </a:xfrm>
        </p:spPr>
        <p:txBody>
          <a:bodyPr rtlCol="0">
            <a:normAutofit/>
          </a:bodyPr>
          <a:lstStyle/>
          <a:p>
            <a:pPr marL="457200" indent="-457200" rtl="0">
              <a:buFont typeface="+mj-lt"/>
              <a:buAutoNum type="arabicPeriod"/>
            </a:pPr>
            <a:r>
              <a:rPr lang="fr-FR" sz="2400" dirty="0"/>
              <a:t>Déterminer le nombre d’espaces par indentation</a:t>
            </a:r>
          </a:p>
          <a:p>
            <a:pPr marL="457200" indent="-457200" rtl="0">
              <a:buFont typeface="+mj-lt"/>
              <a:buAutoNum type="arabicPeriod"/>
            </a:pPr>
            <a:r>
              <a:rPr lang="fr-FR" sz="2400" dirty="0"/>
              <a:t>Déterminer si l’indentation est consistante</a:t>
            </a:r>
          </a:p>
          <a:p>
            <a:pPr marL="457200" indent="-457200" rtl="0">
              <a:buFont typeface="+mj-lt"/>
              <a:buAutoNum type="arabicPeriod"/>
            </a:pPr>
            <a:r>
              <a:rPr lang="fr-FR" sz="2400" dirty="0"/>
              <a:t>Déterminer si aucune ligne n’est trop indentée</a:t>
            </a:r>
          </a:p>
          <a:p>
            <a:pPr marL="457200" indent="-457200" rtl="0">
              <a:buFont typeface="+mj-lt"/>
              <a:buAutoNum type="arabicPeriod"/>
            </a:pPr>
            <a:r>
              <a:rPr lang="fr-FR" sz="2400" dirty="0"/>
              <a:t>Retirer les indentations pour faciliter le </a:t>
            </a:r>
            <a:r>
              <a:rPr lang="fr-FR" sz="2400" dirty="0" err="1"/>
              <a:t>parsing</a:t>
            </a:r>
            <a:r>
              <a:rPr lang="fr-FR" sz="2400" dirty="0"/>
              <a:t> par les fonctions qui suivent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A759654B-3D2F-454E-ACBC-ACAC48784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fr-FR" noProof="0" smtClean="0"/>
              <a:t>5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943272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II) Commentaires</a:t>
            </a:r>
          </a:p>
        </p:txBody>
      </p:sp>
      <p:sp>
        <p:nvSpPr>
          <p:cNvPr id="14" name="Espace réservé du contenu 13"/>
          <p:cNvSpPr>
            <a:spLocks noGrp="1"/>
          </p:cNvSpPr>
          <p:nvPr>
            <p:ph idx="1"/>
          </p:nvPr>
        </p:nvSpPr>
        <p:spPr>
          <a:xfrm>
            <a:off x="2588538" y="1700808"/>
            <a:ext cx="8913078" cy="4752528"/>
          </a:xfrm>
        </p:spPr>
        <p:txBody>
          <a:bodyPr rtlCol="0">
            <a:normAutofit/>
          </a:bodyPr>
          <a:lstStyle/>
          <a:p>
            <a:pPr marL="457200" indent="-457200" rtl="0">
              <a:buFont typeface="+mj-lt"/>
              <a:buAutoNum type="arabicPeriod"/>
            </a:pPr>
            <a:r>
              <a:rPr lang="fr-FR" sz="2400" dirty="0"/>
              <a:t>Compter les commentaires en séparant chaque syntaxe (# ou =</a:t>
            </a:r>
            <a:r>
              <a:rPr lang="fr-FR" sz="2400" dirty="0" err="1"/>
              <a:t>begin</a:t>
            </a:r>
            <a:r>
              <a:rPr lang="fr-FR" sz="2400" dirty="0"/>
              <a:t>)</a:t>
            </a:r>
          </a:p>
          <a:p>
            <a:pPr marL="457200" indent="-457200" rtl="0">
              <a:buFont typeface="+mj-lt"/>
              <a:buAutoNum type="arabicPeriod"/>
            </a:pPr>
            <a:r>
              <a:rPr lang="fr-FR" sz="2400" dirty="0"/>
              <a:t>Supprimer les commentaires du fichier</a:t>
            </a:r>
          </a:p>
          <a:p>
            <a:pPr marL="457200" indent="-457200" rtl="0">
              <a:buFont typeface="+mj-lt"/>
              <a:buAutoNum type="arabicPeriod"/>
            </a:pPr>
            <a:r>
              <a:rPr lang="fr-FR" sz="2400" dirty="0"/>
              <a:t>Recherche de résultats qualitatifs (répartition des commentaires, mots français)</a:t>
            </a:r>
          </a:p>
          <a:p>
            <a:pPr marL="457200" indent="-457200" rtl="0">
              <a:buFont typeface="+mj-lt"/>
              <a:buAutoNum type="arabicPeriod"/>
            </a:pPr>
            <a:endParaRPr lang="fr-FR" sz="2400" u="sng" dirty="0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A759654B-3D2F-454E-ACBC-ACAC48784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fr-FR" noProof="0" smtClean="0"/>
              <a:t>6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991924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>
          <a:xfrm>
            <a:off x="2592250" y="624110"/>
            <a:ext cx="8909366" cy="1280890"/>
          </a:xfrm>
        </p:spPr>
        <p:txBody>
          <a:bodyPr rtlCol="0"/>
          <a:lstStyle/>
          <a:p>
            <a:pPr rtl="0"/>
            <a:r>
              <a:rPr lang="fr-FR" dirty="0"/>
              <a:t>III) Taille des Fonctions</a:t>
            </a:r>
          </a:p>
        </p:txBody>
      </p:sp>
      <p:sp>
        <p:nvSpPr>
          <p:cNvPr id="14" name="Espace réservé du contenu 13"/>
          <p:cNvSpPr>
            <a:spLocks noGrp="1"/>
          </p:cNvSpPr>
          <p:nvPr>
            <p:ph idx="1"/>
          </p:nvPr>
        </p:nvSpPr>
        <p:spPr>
          <a:xfrm>
            <a:off x="2588538" y="1700808"/>
            <a:ext cx="8913078" cy="4752528"/>
          </a:xfrm>
        </p:spPr>
        <p:txBody>
          <a:bodyPr rtlCol="0">
            <a:normAutofit/>
          </a:bodyPr>
          <a:lstStyle/>
          <a:p>
            <a:pPr marL="0" indent="0" rtl="0">
              <a:buNone/>
            </a:pPr>
            <a:endParaRPr lang="fr-FR" sz="2400" dirty="0"/>
          </a:p>
          <a:p>
            <a:pPr marL="457200" indent="-457200" rtl="0">
              <a:buFont typeface="+mj-lt"/>
              <a:buAutoNum type="arabicPeriod"/>
            </a:pPr>
            <a:r>
              <a:rPr lang="fr-FR" sz="2400" dirty="0"/>
              <a:t>Identification des fonctions dans le code</a:t>
            </a:r>
          </a:p>
          <a:p>
            <a:pPr marL="457200" indent="-457200" rtl="0">
              <a:buFont typeface="+mj-lt"/>
              <a:buAutoNum type="arabicPeriod"/>
            </a:pPr>
            <a:r>
              <a:rPr lang="fr-FR" sz="2400" dirty="0"/>
              <a:t>Reconnaitre: nom, ligne de début/fin, longueur</a:t>
            </a:r>
          </a:p>
          <a:p>
            <a:pPr marL="457200" indent="-457200" rtl="0">
              <a:buFont typeface="+mj-lt"/>
              <a:buAutoNum type="arabicPeriod"/>
            </a:pPr>
            <a:r>
              <a:rPr lang="fr-FR" sz="2400" dirty="0"/>
              <a:t>Calculer la longueur moyenne/min/max</a:t>
            </a:r>
          </a:p>
          <a:p>
            <a:pPr marL="0" indent="0" rtl="0">
              <a:buNone/>
            </a:pPr>
            <a:endParaRPr lang="fr-FR" sz="2400" u="sng" dirty="0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E1C26494-FED3-4EC4-8FED-453DA027D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fr-FR" noProof="0" smtClean="0"/>
              <a:t>7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785232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>
          <a:xfrm>
            <a:off x="2592250" y="624110"/>
            <a:ext cx="8909366" cy="1280890"/>
          </a:xfrm>
        </p:spPr>
        <p:txBody>
          <a:bodyPr rtlCol="0"/>
          <a:lstStyle/>
          <a:p>
            <a:pPr rtl="0"/>
            <a:r>
              <a:rPr lang="fr-FR" dirty="0"/>
              <a:t>IV) Proportion de mots qui sont dans le    	 dictionnaires</a:t>
            </a:r>
          </a:p>
        </p:txBody>
      </p:sp>
      <p:sp>
        <p:nvSpPr>
          <p:cNvPr id="14" name="Espace réservé du contenu 13"/>
          <p:cNvSpPr>
            <a:spLocks noGrp="1"/>
          </p:cNvSpPr>
          <p:nvPr>
            <p:ph idx="1"/>
          </p:nvPr>
        </p:nvSpPr>
        <p:spPr>
          <a:xfrm>
            <a:off x="2588538" y="1700808"/>
            <a:ext cx="8913078" cy="4752528"/>
          </a:xfrm>
        </p:spPr>
        <p:txBody>
          <a:bodyPr rtlCol="0">
            <a:normAutofit/>
          </a:bodyPr>
          <a:lstStyle/>
          <a:p>
            <a:pPr marL="0" indent="0" rtl="0">
              <a:buNone/>
            </a:pPr>
            <a:endParaRPr lang="fr-FR" sz="2400" dirty="0"/>
          </a:p>
          <a:p>
            <a:pPr marL="457200" indent="-457200" rtl="0">
              <a:buFont typeface="+mj-lt"/>
              <a:buAutoNum type="arabicPeriod"/>
            </a:pPr>
            <a:r>
              <a:rPr lang="fr-FR" sz="2400" dirty="0"/>
              <a:t>Ouvrir le dictionnaire</a:t>
            </a:r>
          </a:p>
          <a:p>
            <a:pPr marL="457200" indent="-457200" rtl="0">
              <a:buFont typeface="+mj-lt"/>
              <a:buAutoNum type="arabicPeriod"/>
            </a:pPr>
            <a:r>
              <a:rPr lang="fr-FR" sz="2400" dirty="0"/>
              <a:t>Sélectionner les mots dans les commentaires ou les variables</a:t>
            </a:r>
          </a:p>
          <a:p>
            <a:pPr marL="457200" indent="-457200" rtl="0">
              <a:buFont typeface="+mj-lt"/>
              <a:buAutoNum type="arabicPeriod"/>
            </a:pPr>
            <a:r>
              <a:rPr lang="fr-FR" sz="2400" dirty="0"/>
              <a:t>Compter le nombre de mots qui sont dans le dictionnaire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E1C26494-FED3-4EC4-8FED-453DA027D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fr-FR" noProof="0" smtClean="0"/>
              <a:t>8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713673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V) Tests et Asserts</a:t>
            </a:r>
          </a:p>
        </p:txBody>
      </p:sp>
      <p:sp>
        <p:nvSpPr>
          <p:cNvPr id="14" name="Espace réservé du contenu 13"/>
          <p:cNvSpPr>
            <a:spLocks noGrp="1"/>
          </p:cNvSpPr>
          <p:nvPr>
            <p:ph idx="1"/>
          </p:nvPr>
        </p:nvSpPr>
        <p:spPr>
          <a:xfrm>
            <a:off x="2588538" y="1700808"/>
            <a:ext cx="8913078" cy="4752528"/>
          </a:xfrm>
        </p:spPr>
        <p:txBody>
          <a:bodyPr rtlCol="0">
            <a:normAutofit/>
          </a:bodyPr>
          <a:lstStyle/>
          <a:p>
            <a:pPr marL="457200" indent="-457200" rtl="0">
              <a:buFont typeface="+mj-lt"/>
              <a:buAutoNum type="arabicPeriod"/>
            </a:pPr>
            <a:r>
              <a:rPr lang="fr-FR" sz="2400" dirty="0"/>
              <a:t>Qualité des tests : nombre d’</a:t>
            </a:r>
            <a:r>
              <a:rPr lang="fr-FR" sz="2400" dirty="0" err="1"/>
              <a:t>asserts</a:t>
            </a:r>
            <a:r>
              <a:rPr lang="fr-FR" sz="2400" dirty="0"/>
              <a:t> par test</a:t>
            </a:r>
          </a:p>
          <a:p>
            <a:pPr marL="457200" indent="-457200" rtl="0">
              <a:buFont typeface="+mj-lt"/>
              <a:buAutoNum type="arabicPeriod"/>
            </a:pPr>
            <a:r>
              <a:rPr lang="fr-FR" sz="2400" dirty="0"/>
              <a:t>Nombre de tests utiles</a:t>
            </a:r>
          </a:p>
          <a:p>
            <a:pPr marL="457200" indent="-457200" rtl="0">
              <a:buFont typeface="+mj-lt"/>
              <a:buAutoNum type="arabicPeriod"/>
            </a:pPr>
            <a:endParaRPr lang="fr-FR" sz="2400" u="sng" dirty="0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E1C26494-FED3-4EC4-8FED-453DA027D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fr-FR" noProof="0" smtClean="0"/>
              <a:t>9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997835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rin">
  <a:themeElements>
    <a:clrScheme name="Brin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Bri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ri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Thème Offic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284</TotalTime>
  <Words>595</Words>
  <Application>Microsoft Office PowerPoint</Application>
  <PresentationFormat>Personnalisé</PresentationFormat>
  <Paragraphs>132</Paragraphs>
  <Slides>18</Slides>
  <Notes>11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Century Gothic</vt:lpstr>
      <vt:lpstr>Euphemia</vt:lpstr>
      <vt:lpstr>Wingdings</vt:lpstr>
      <vt:lpstr>Wingdings 3</vt:lpstr>
      <vt:lpstr>Brin</vt:lpstr>
      <vt:lpstr>Doctolib Projet 1:   </vt:lpstr>
      <vt:lpstr>Objectif : noter le candidat</vt:lpstr>
      <vt:lpstr>Organisation en groupe</vt:lpstr>
      <vt:lpstr>Méthode de travail</vt:lpstr>
      <vt:lpstr>I) Indentation</vt:lpstr>
      <vt:lpstr>II) Commentaires</vt:lpstr>
      <vt:lpstr>III) Taille des Fonctions</vt:lpstr>
      <vt:lpstr>IV) Proportion de mots qui sont dans le      dictionnaires</vt:lpstr>
      <vt:lpstr>V) Tests et Asserts</vt:lpstr>
      <vt:lpstr>VI) Duplication</vt:lpstr>
      <vt:lpstr>VII) Variables appelées non utilisées</vt:lpstr>
      <vt:lpstr>VIII) Convention de nommage</vt:lpstr>
      <vt:lpstr>Fraude</vt:lpstr>
      <vt:lpstr>Utilisation de notre projet pour noter  un candidat</vt:lpstr>
      <vt:lpstr>Couverture de notre code</vt:lpstr>
      <vt:lpstr>Conclusion</vt:lpstr>
      <vt:lpstr>Merci pour votre attention.  Avez-vous des questions?</vt:lpstr>
      <vt:lpstr>Annexe: Barème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Doctolib Groupe 5</dc:title>
  <dc:creator>Pierrick Grimon</dc:creator>
  <cp:lastModifiedBy>REMY</cp:lastModifiedBy>
  <cp:revision>27</cp:revision>
  <dcterms:created xsi:type="dcterms:W3CDTF">2018-11-22T10:49:02Z</dcterms:created>
  <dcterms:modified xsi:type="dcterms:W3CDTF">2018-11-23T14:23:03Z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