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2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410" r:id="rId2"/>
    <p:sldId id="435" r:id="rId3"/>
    <p:sldId id="449" r:id="rId4"/>
    <p:sldId id="442" r:id="rId5"/>
    <p:sldId id="447" r:id="rId6"/>
    <p:sldId id="420" r:id="rId7"/>
    <p:sldId id="421" r:id="rId8"/>
    <p:sldId id="448" r:id="rId9"/>
    <p:sldId id="429" r:id="rId10"/>
    <p:sldId id="432" r:id="rId11"/>
    <p:sldId id="426" r:id="rId12"/>
    <p:sldId id="430" r:id="rId13"/>
    <p:sldId id="431" r:id="rId14"/>
    <p:sldId id="434" r:id="rId15"/>
    <p:sldId id="427" r:id="rId16"/>
    <p:sldId id="436" r:id="rId17"/>
    <p:sldId id="437" r:id="rId18"/>
    <p:sldId id="438" r:id="rId19"/>
    <p:sldId id="439" r:id="rId20"/>
    <p:sldId id="428" r:id="rId21"/>
    <p:sldId id="440" r:id="rId22"/>
    <p:sldId id="441" r:id="rId23"/>
    <p:sldId id="443" r:id="rId24"/>
    <p:sldId id="445" r:id="rId25"/>
    <p:sldId id="444" r:id="rId26"/>
    <p:sldId id="446" r:id="rId27"/>
    <p:sldId id="41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73D3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C4A7-88F4-49DC-98DB-963CBCBD846B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83693-5B03-4105-980A-479BC5294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-9-pp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pic>
        <p:nvPicPr>
          <p:cNvPr id="4" name="图片 3" descr="大赛名称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5660" y="1864360"/>
            <a:ext cx="6924675" cy="1042035"/>
          </a:xfrm>
          <a:prstGeom prst="rect">
            <a:avLst/>
          </a:prstGeom>
        </p:spPr>
      </p:pic>
      <p:pic>
        <p:nvPicPr>
          <p:cNvPr id="10" name="图片 9" descr="大赛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04100" y="384810"/>
            <a:ext cx="4571365" cy="417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大赛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89825" y="248920"/>
            <a:ext cx="4399915" cy="401955"/>
          </a:xfrm>
          <a:prstGeom prst="rect">
            <a:avLst/>
          </a:prstGeom>
        </p:spPr>
      </p:pic>
      <p:pic>
        <p:nvPicPr>
          <p:cNvPr id="9" name="图片 8" descr="ppt-16-9-内页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大赛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04100" y="384810"/>
            <a:ext cx="4571365" cy="417195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tags" Target="../tags/tag71.xml"/><Relationship Id="rId7" Type="http://schemas.openxmlformats.org/officeDocument/2006/relationships/image" Target="../media/image1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dp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21.svg"/><Relationship Id="rId4" Type="http://schemas.openxmlformats.org/officeDocument/2006/relationships/tags" Target="../tags/tag76.xm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3600" y="4365625"/>
            <a:ext cx="6925945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赛题名：路况状态时空预测</a:t>
            </a:r>
            <a:endParaRPr lang="en-US" altLang="zh-CN" sz="28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队伍名称：养发护发植发</a:t>
            </a:r>
            <a:endParaRPr lang="en-US" altLang="zh-CN" sz="28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1764C-547F-4004-8B7B-B7CF100D0FC7}"/>
              </a:ext>
            </a:extLst>
          </p:cNvPr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108BE-8F95-4C70-904F-2442B8E64C21}"/>
              </a:ext>
            </a:extLst>
          </p:cNvPr>
          <p:cNvSpPr txBox="1"/>
          <p:nvPr/>
        </p:nvSpPr>
        <p:spPr>
          <a:xfrm>
            <a:off x="1317073" y="1351508"/>
            <a:ext cx="905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、训练集与测试集差异：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我们按照待预测时间片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的分布采样了两份数据，并对其道路状况进行了比例统计，便于后续的权重调参和模型融合。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2009DD-8688-4BBC-AC8C-B7A8FAA9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9" y="2995692"/>
            <a:ext cx="3948456" cy="3479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567808-BC41-411C-9040-512117CF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81" y="2995692"/>
            <a:ext cx="3948456" cy="34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3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4B93CB-2F25-4C66-8385-4F1C03BAC2D9}"/>
              </a:ext>
            </a:extLst>
          </p:cNvPr>
          <p:cNvSpPr txBox="1"/>
          <p:nvPr/>
        </p:nvSpPr>
        <p:spPr>
          <a:xfrm>
            <a:off x="2862743" y="2206197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87A8EF-0765-4A7F-98FC-BF2479398019}"/>
              </a:ext>
            </a:extLst>
          </p:cNvPr>
          <p:cNvSpPr txBox="1"/>
          <p:nvPr/>
        </p:nvSpPr>
        <p:spPr>
          <a:xfrm>
            <a:off x="2862743" y="2852528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特征工程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127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1764C-547F-4004-8B7B-B7CF100D0FC7}"/>
              </a:ext>
            </a:extLst>
          </p:cNvPr>
          <p:cNvSpPr txBox="1"/>
          <p:nvPr/>
        </p:nvSpPr>
        <p:spPr>
          <a:xfrm>
            <a:off x="404496" y="315595"/>
            <a:ext cx="19779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108BE-8F95-4C70-904F-2442B8E64C21}"/>
              </a:ext>
            </a:extLst>
          </p:cNvPr>
          <p:cNvSpPr txBox="1"/>
          <p:nvPr/>
        </p:nvSpPr>
        <p:spPr>
          <a:xfrm>
            <a:off x="435582" y="1968706"/>
            <a:ext cx="56604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zh-CN" altLang="en-US" sz="23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统计学特征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处理来精简特征。</a:t>
            </a:r>
            <a:endParaRPr lang="en-US" altLang="zh-CN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、对当前时间片</a:t>
            </a:r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与待预测时间片</a:t>
            </a:r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</a:t>
            </a:r>
            <a:r>
              <a:rPr lang="zh-CN" altLang="en-US" sz="23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、道路属性，我们直接将其与路况信息进行左连接。</a:t>
            </a:r>
            <a:endParaRPr lang="en-US" altLang="zh-CN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3B46C8-065B-40B7-8916-9DE83A77B1CF}"/>
              </a:ext>
            </a:extLst>
          </p:cNvPr>
          <p:cNvSpPr txBox="1"/>
          <p:nvPr/>
        </p:nvSpPr>
        <p:spPr>
          <a:xfrm>
            <a:off x="420089" y="1047000"/>
            <a:ext cx="21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	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7833BD7-1317-4EDD-A1FA-F4ADF3CEA3A6}"/>
              </a:ext>
            </a:extLst>
          </p:cNvPr>
          <p:cNvSpPr/>
          <p:nvPr/>
        </p:nvSpPr>
        <p:spPr>
          <a:xfrm>
            <a:off x="8211854" y="1508665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最小值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5A4D59-82DC-483D-8363-FCD7A1A55993}"/>
              </a:ext>
            </a:extLst>
          </p:cNvPr>
          <p:cNvSpPr/>
          <p:nvPr/>
        </p:nvSpPr>
        <p:spPr>
          <a:xfrm>
            <a:off x="9335178" y="1508665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均值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A37BCB-5802-4AEF-AD0D-2EE235939A41}"/>
              </a:ext>
            </a:extLst>
          </p:cNvPr>
          <p:cNvSpPr/>
          <p:nvPr/>
        </p:nvSpPr>
        <p:spPr>
          <a:xfrm>
            <a:off x="10458502" y="1503117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C790B0-2AB2-4FE0-8720-BCE5201D4392}"/>
              </a:ext>
            </a:extLst>
          </p:cNvPr>
          <p:cNvSpPr/>
          <p:nvPr/>
        </p:nvSpPr>
        <p:spPr>
          <a:xfrm>
            <a:off x="7088530" y="1511506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最大值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BC2237-D68E-4A91-9DDD-F8C6F929FFF4}"/>
              </a:ext>
            </a:extLst>
          </p:cNvPr>
          <p:cNvSpPr/>
          <p:nvPr/>
        </p:nvSpPr>
        <p:spPr>
          <a:xfrm>
            <a:off x="7330126" y="2864840"/>
            <a:ext cx="4010104" cy="5641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路况速度，</a:t>
            </a:r>
            <a:r>
              <a:rPr lang="en-US" altLang="zh-CN" dirty="0"/>
              <a:t>eta</a:t>
            </a:r>
            <a:r>
              <a:rPr lang="zh-CN" altLang="en-US" dirty="0"/>
              <a:t>速度，车辆数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617EB49-B95D-4E11-B0BD-0E2A9120B70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8220987" y="1750649"/>
            <a:ext cx="438934" cy="1789448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D562628-27E0-44B3-B24F-DC23C6540F8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8781229" y="2310890"/>
            <a:ext cx="441775" cy="666124"/>
          </a:xfrm>
          <a:prstGeom prst="bentConnector3">
            <a:avLst/>
          </a:prstGeom>
          <a:ln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54173A8-8457-4CFA-953E-821989EE4D73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9342891" y="2415352"/>
            <a:ext cx="441775" cy="457200"/>
          </a:xfrm>
          <a:prstGeom prst="bentConnector3">
            <a:avLst/>
          </a:prstGeom>
          <a:ln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9D59765-D941-4971-B3EA-344BF268784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9901779" y="1850916"/>
            <a:ext cx="447323" cy="1580524"/>
          </a:xfrm>
          <a:prstGeom prst="bentConnector3">
            <a:avLst/>
          </a:prstGeom>
          <a:ln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11E3B01-FFC5-4EA8-9D14-589ED20BC1E0}"/>
              </a:ext>
            </a:extLst>
          </p:cNvPr>
          <p:cNvSpPr/>
          <p:nvPr/>
        </p:nvSpPr>
        <p:spPr>
          <a:xfrm>
            <a:off x="8707771" y="4048662"/>
            <a:ext cx="1367405" cy="629175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路况状况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3EB8744-3320-48CA-A328-D29BE929CB10}"/>
              </a:ext>
            </a:extLst>
          </p:cNvPr>
          <p:cNvSpPr/>
          <p:nvPr/>
        </p:nvSpPr>
        <p:spPr>
          <a:xfrm>
            <a:off x="7442718" y="5062986"/>
            <a:ext cx="9144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最大值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E1CC18-1CDC-49CF-B24E-13A849177282}"/>
              </a:ext>
            </a:extLst>
          </p:cNvPr>
          <p:cNvSpPr/>
          <p:nvPr/>
        </p:nvSpPr>
        <p:spPr>
          <a:xfrm>
            <a:off x="8934274" y="5062986"/>
            <a:ext cx="9144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最小值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91B0425-2321-4762-BBAE-3637DCE631E0}"/>
              </a:ext>
            </a:extLst>
          </p:cNvPr>
          <p:cNvSpPr/>
          <p:nvPr/>
        </p:nvSpPr>
        <p:spPr>
          <a:xfrm>
            <a:off x="10425830" y="5062986"/>
            <a:ext cx="9144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众数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6AE3B6DC-6ACE-44BE-A10E-C4C9DA8DC5D8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8220987" y="1750649"/>
            <a:ext cx="438934" cy="1789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F2A527-D431-493B-A530-D406FBED934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8781229" y="2310890"/>
            <a:ext cx="441775" cy="666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290590F-D5F1-4A41-AE3E-03155629746C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9342891" y="2415352"/>
            <a:ext cx="441775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C0B484D-8CB1-432D-8E8F-F86F8FC91AD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9901779" y="1850916"/>
            <a:ext cx="447323" cy="1580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A4718927-6BB0-4FBA-B990-69842A7942D0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rot="5400000" flipH="1" flipV="1">
            <a:off x="8453122" y="4124634"/>
            <a:ext cx="385149" cy="1491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B9FE78B4-B43E-483F-8240-E532457DE782}"/>
              </a:ext>
            </a:extLst>
          </p:cNvPr>
          <p:cNvCxnSpPr>
            <a:stCxn id="36" idx="0"/>
          </p:cNvCxnSpPr>
          <p:nvPr/>
        </p:nvCxnSpPr>
        <p:spPr>
          <a:xfrm rot="16200000" flipV="1">
            <a:off x="9198900" y="4870411"/>
            <a:ext cx="3851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D9D4E89F-D52F-4E5D-8085-D99DEB1139CE}"/>
              </a:ext>
            </a:extLst>
          </p:cNvPr>
          <p:cNvCxnSpPr>
            <a:stCxn id="37" idx="0"/>
            <a:endCxn id="34" idx="2"/>
          </p:cNvCxnSpPr>
          <p:nvPr/>
        </p:nvCxnSpPr>
        <p:spPr>
          <a:xfrm rot="16200000" flipV="1">
            <a:off x="9944678" y="4124634"/>
            <a:ext cx="385149" cy="1491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7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1764C-547F-4004-8B7B-B7CF100D0FC7}"/>
              </a:ext>
            </a:extLst>
          </p:cNvPr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108BE-8F95-4C70-904F-2442B8E64C21}"/>
              </a:ext>
            </a:extLst>
          </p:cNvPr>
          <p:cNvSpPr txBox="1"/>
          <p:nvPr/>
        </p:nvSpPr>
        <p:spPr>
          <a:xfrm>
            <a:off x="420088" y="2514600"/>
            <a:ext cx="66338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、使用给出的三十天训练集，分别为每条道路的路况情况提取概率特征。</a:t>
            </a:r>
            <a:endParaRPr lang="en-US" altLang="zh-CN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、将当前时间片的路况速度</a:t>
            </a:r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,eta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路况状态</a:t>
            </a:r>
            <a:r>
              <a:rPr lang="en-US" altLang="zh-CN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参与路况计算的车辆数单独作为特征提出来。</a:t>
            </a:r>
            <a:endParaRPr lang="en-US" altLang="zh-CN" sz="2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3B46C8-065B-40B7-8916-9DE83A77B1CF}"/>
              </a:ext>
            </a:extLst>
          </p:cNvPr>
          <p:cNvSpPr txBox="1"/>
          <p:nvPr/>
        </p:nvSpPr>
        <p:spPr>
          <a:xfrm>
            <a:off x="420088" y="1047000"/>
            <a:ext cx="654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54F4CB-A15F-468F-988A-582D75C47367}"/>
              </a:ext>
            </a:extLst>
          </p:cNvPr>
          <p:cNvSpPr txBox="1"/>
          <p:nvPr/>
        </p:nvSpPr>
        <p:spPr>
          <a:xfrm>
            <a:off x="420088" y="5220883"/>
            <a:ext cx="10257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存在的问题：由于测试集中出现了训练集中未出现的道路，导致其道路统计概率属性会为</a:t>
            </a:r>
            <a:r>
              <a:rPr lang="en-US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值，因此后续也需进行异常值处理。</a:t>
            </a:r>
            <a:endParaRPr lang="en-US" altLang="zh-CN" sz="24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2CDFD83-6B6F-4DFF-807F-50D12A4B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2051"/>
              </p:ext>
            </p:extLst>
          </p:nvPr>
        </p:nvGraphicFramePr>
        <p:xfrm>
          <a:off x="7901241" y="2514600"/>
          <a:ext cx="38862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66">
                  <a:extLst>
                    <a:ext uri="{9D8B030D-6E8A-4147-A177-3AD203B41FA5}">
                      <a16:colId xmlns:a16="http://schemas.microsoft.com/office/drawing/2014/main" val="1899660541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val="3154969526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val="260389840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val="2768971571"/>
                    </a:ext>
                  </a:extLst>
                </a:gridCol>
              </a:tblGrid>
              <a:tr h="35202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pro_1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pro_2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pro_3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411932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100234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0.0277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98687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100270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0.9018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0.0981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0249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100332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0.9927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36310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70728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0.8731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0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5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20157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特征汇总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ECADEB-39D6-483F-A171-C0C9DD48EBFB}"/>
              </a:ext>
            </a:extLst>
          </p:cNvPr>
          <p:cNvSpPr/>
          <p:nvPr/>
        </p:nvSpPr>
        <p:spPr>
          <a:xfrm>
            <a:off x="1258346" y="1071135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最小值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37FEC5-C2D3-4442-8A99-9FF67AFF082F}"/>
              </a:ext>
            </a:extLst>
          </p:cNvPr>
          <p:cNvSpPr/>
          <p:nvPr/>
        </p:nvSpPr>
        <p:spPr>
          <a:xfrm>
            <a:off x="2381670" y="1071135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均值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C56E93-5AEE-4C0F-973B-AF7F616FEAB5}"/>
              </a:ext>
            </a:extLst>
          </p:cNvPr>
          <p:cNvSpPr/>
          <p:nvPr/>
        </p:nvSpPr>
        <p:spPr>
          <a:xfrm>
            <a:off x="3504994" y="1065587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BBD7958-780C-4C79-85C5-7D4DBFA75F81}"/>
              </a:ext>
            </a:extLst>
          </p:cNvPr>
          <p:cNvSpPr/>
          <p:nvPr/>
        </p:nvSpPr>
        <p:spPr>
          <a:xfrm>
            <a:off x="135022" y="1073976"/>
            <a:ext cx="9144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最大值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F67DB-CCD6-4AC5-9049-D874BC59D704}"/>
              </a:ext>
            </a:extLst>
          </p:cNvPr>
          <p:cNvSpPr/>
          <p:nvPr/>
        </p:nvSpPr>
        <p:spPr>
          <a:xfrm>
            <a:off x="376618" y="2427310"/>
            <a:ext cx="4010104" cy="5641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路况速度，</a:t>
            </a:r>
            <a:r>
              <a:rPr lang="en-US" altLang="zh-CN" dirty="0"/>
              <a:t>eta</a:t>
            </a:r>
            <a:r>
              <a:rPr lang="zh-CN" altLang="en-US" dirty="0"/>
              <a:t>速度，车辆数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56AE10-1648-4168-B713-2F4BC43252B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1267479" y="1313119"/>
            <a:ext cx="438934" cy="1789448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A07599C-5957-4AFE-B10C-381BFF1A576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1827721" y="1873360"/>
            <a:ext cx="441775" cy="666124"/>
          </a:xfrm>
          <a:prstGeom prst="bentConnector3">
            <a:avLst/>
          </a:prstGeom>
          <a:ln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913C9F7-4719-4D0B-8F98-FF0565B72C9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389383" y="1977822"/>
            <a:ext cx="441775" cy="457200"/>
          </a:xfrm>
          <a:prstGeom prst="bentConnector3">
            <a:avLst/>
          </a:prstGeom>
          <a:ln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3565101-34BB-45C2-9542-1713D010ECC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2948271" y="1413386"/>
            <a:ext cx="447323" cy="1580524"/>
          </a:xfrm>
          <a:prstGeom prst="bentConnector3">
            <a:avLst/>
          </a:prstGeom>
          <a:ln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DFC83D1-579F-465A-893F-FE00C614FA7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1267479" y="1313119"/>
            <a:ext cx="438934" cy="1789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A7DA107-9EEE-4D9C-861C-A1D114A615F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1827721" y="1873360"/>
            <a:ext cx="441775" cy="666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DEBB25A-4A2E-46A8-BB6C-B7A12FCF2BC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389383" y="1977822"/>
            <a:ext cx="441775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5A6545C-2167-4D6F-993C-7F2609C4302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2948271" y="1413386"/>
            <a:ext cx="447323" cy="1580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ACFBD8C-3FA2-4A7C-95ED-F5CC6532B22E}"/>
              </a:ext>
            </a:extLst>
          </p:cNvPr>
          <p:cNvSpPr/>
          <p:nvPr/>
        </p:nvSpPr>
        <p:spPr>
          <a:xfrm>
            <a:off x="1697256" y="4364856"/>
            <a:ext cx="1367405" cy="629175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路况状况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0D6FC90-2095-461E-865E-843557814710}"/>
              </a:ext>
            </a:extLst>
          </p:cNvPr>
          <p:cNvSpPr/>
          <p:nvPr/>
        </p:nvSpPr>
        <p:spPr>
          <a:xfrm>
            <a:off x="432203" y="5379180"/>
            <a:ext cx="9144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最大值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725919D-C373-4626-BE99-8BA52E7CBCAC}"/>
              </a:ext>
            </a:extLst>
          </p:cNvPr>
          <p:cNvSpPr/>
          <p:nvPr/>
        </p:nvSpPr>
        <p:spPr>
          <a:xfrm>
            <a:off x="1923759" y="5379180"/>
            <a:ext cx="9144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最小值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AEF554B-CE6C-470B-BDD3-722D1F79A2D1}"/>
              </a:ext>
            </a:extLst>
          </p:cNvPr>
          <p:cNvSpPr/>
          <p:nvPr/>
        </p:nvSpPr>
        <p:spPr>
          <a:xfrm>
            <a:off x="3415315" y="5379180"/>
            <a:ext cx="9144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众数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B1C833D-3F1C-4628-90B3-6727097D477D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rot="5400000" flipH="1" flipV="1">
            <a:off x="1442607" y="4440828"/>
            <a:ext cx="385149" cy="1491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510E3B7-C022-42E1-9D20-6D54DF43B98F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2188385" y="5186605"/>
            <a:ext cx="3851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34E7B3B-00FE-4759-A158-241A968F7E5F}"/>
              </a:ext>
            </a:extLst>
          </p:cNvPr>
          <p:cNvCxnSpPr>
            <a:stCxn id="45" idx="0"/>
            <a:endCxn id="42" idx="2"/>
          </p:cNvCxnSpPr>
          <p:nvPr/>
        </p:nvCxnSpPr>
        <p:spPr>
          <a:xfrm rot="16200000" flipV="1">
            <a:off x="2934163" y="4440828"/>
            <a:ext cx="385149" cy="1491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167715A-24ED-4924-BB86-CA1C7C3359CB}"/>
              </a:ext>
            </a:extLst>
          </p:cNvPr>
          <p:cNvSpPr/>
          <p:nvPr/>
        </p:nvSpPr>
        <p:spPr>
          <a:xfrm>
            <a:off x="4589486" y="2020600"/>
            <a:ext cx="457200" cy="3483084"/>
          </a:xfrm>
          <a:prstGeom prst="rect">
            <a:avLst/>
          </a:prstGeom>
          <a:solidFill>
            <a:srgbClr val="9573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组历史同期数据</a:t>
            </a:r>
            <a:endParaRPr lang="zh-CN" altLang="en-US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5F82833-C504-474C-BB65-9ED7B9065C01}"/>
              </a:ext>
            </a:extLst>
          </p:cNvPr>
          <p:cNvCxnSpPr>
            <a:cxnSpLocks/>
            <a:stCxn id="11" idx="2"/>
            <a:endCxn id="49" idx="1"/>
          </p:cNvCxnSpPr>
          <p:nvPr/>
        </p:nvCxnSpPr>
        <p:spPr>
          <a:xfrm rot="16200000" flipH="1">
            <a:off x="3100242" y="2272898"/>
            <a:ext cx="770672" cy="220781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57F84E7-BEE1-4A47-834C-5A9B877C1E54}"/>
              </a:ext>
            </a:extLst>
          </p:cNvPr>
          <p:cNvCxnSpPr>
            <a:cxnSpLocks/>
            <a:stCxn id="42" idx="0"/>
            <a:endCxn id="49" idx="1"/>
          </p:cNvCxnSpPr>
          <p:nvPr/>
        </p:nvCxnSpPr>
        <p:spPr>
          <a:xfrm rot="5400000" flipH="1" flipV="1">
            <a:off x="3183865" y="2959236"/>
            <a:ext cx="602714" cy="220852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C38354B-B218-4BFD-BD70-6147113CCECA}"/>
              </a:ext>
            </a:extLst>
          </p:cNvPr>
          <p:cNvSpPr/>
          <p:nvPr/>
        </p:nvSpPr>
        <p:spPr>
          <a:xfrm>
            <a:off x="7343570" y="1065586"/>
            <a:ext cx="914400" cy="7380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pro_1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417EBE1-D239-4CD5-A53D-014BCB0C3579}"/>
              </a:ext>
            </a:extLst>
          </p:cNvPr>
          <p:cNvSpPr/>
          <p:nvPr/>
        </p:nvSpPr>
        <p:spPr>
          <a:xfrm>
            <a:off x="9011278" y="1053003"/>
            <a:ext cx="914400" cy="7506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pro_2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DD57668-E2C2-4AB2-B055-D81843C66D52}"/>
              </a:ext>
            </a:extLst>
          </p:cNvPr>
          <p:cNvSpPr/>
          <p:nvPr/>
        </p:nvSpPr>
        <p:spPr>
          <a:xfrm>
            <a:off x="10695764" y="1053003"/>
            <a:ext cx="914400" cy="7506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pro_3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3F59D67-E519-4ACE-8294-CE8DCDBAD76B}"/>
              </a:ext>
            </a:extLst>
          </p:cNvPr>
          <p:cNvSpPr/>
          <p:nvPr/>
        </p:nvSpPr>
        <p:spPr>
          <a:xfrm>
            <a:off x="7463427" y="2203648"/>
            <a:ext cx="4010104" cy="564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每条路的路况概率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AD85EED-3658-4597-9A24-E6C4C689A450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 rot="16200000" flipH="1">
            <a:off x="8434617" y="1169785"/>
            <a:ext cx="400015" cy="1667709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8A1DD010-B482-40D9-8107-DD061EE30348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 rot="16200000" flipH="1">
            <a:off x="9268471" y="2003639"/>
            <a:ext cx="400015" cy="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378B428-5822-46F1-BFFE-CC5D01472AAA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rot="5400000">
            <a:off x="10110715" y="1161398"/>
            <a:ext cx="400015" cy="1684485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0874D91-6546-4754-89DD-8863D898547D}"/>
              </a:ext>
            </a:extLst>
          </p:cNvPr>
          <p:cNvSpPr/>
          <p:nvPr/>
        </p:nvSpPr>
        <p:spPr>
          <a:xfrm>
            <a:off x="7152504" y="5411769"/>
            <a:ext cx="914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路况速度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8C1D84C-2FA5-4531-8416-596528D34D1E}"/>
              </a:ext>
            </a:extLst>
          </p:cNvPr>
          <p:cNvSpPr/>
          <p:nvPr/>
        </p:nvSpPr>
        <p:spPr>
          <a:xfrm>
            <a:off x="8349879" y="5411769"/>
            <a:ext cx="914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eta</a:t>
            </a:r>
            <a:r>
              <a:rPr lang="zh-CN" altLang="en-US" dirty="0"/>
              <a:t>速度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58C8E8A-20DC-4891-AD93-8DCFD3CF27DD}"/>
              </a:ext>
            </a:extLst>
          </p:cNvPr>
          <p:cNvSpPr/>
          <p:nvPr/>
        </p:nvSpPr>
        <p:spPr>
          <a:xfrm>
            <a:off x="9552864" y="5414476"/>
            <a:ext cx="914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车辆数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8937D50-5A5F-4418-AE13-D04EB80CC3C2}"/>
              </a:ext>
            </a:extLst>
          </p:cNvPr>
          <p:cNvSpPr/>
          <p:nvPr/>
        </p:nvSpPr>
        <p:spPr>
          <a:xfrm>
            <a:off x="10736585" y="5405217"/>
            <a:ext cx="914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路况状态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78EBA64-C755-4D53-8D2E-C7140045FE1B}"/>
              </a:ext>
            </a:extLst>
          </p:cNvPr>
          <p:cNvSpPr/>
          <p:nvPr/>
        </p:nvSpPr>
        <p:spPr>
          <a:xfrm>
            <a:off x="8280779" y="4415005"/>
            <a:ext cx="2375397" cy="564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当前时间片道路状况</a:t>
            </a:r>
            <a:endParaRPr lang="zh-CN" altLang="en-US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C74DC1AF-E9B5-4F7F-BE92-73966226DE0C}"/>
              </a:ext>
            </a:extLst>
          </p:cNvPr>
          <p:cNvCxnSpPr>
            <a:stCxn id="74" idx="0"/>
            <a:endCxn id="78" idx="2"/>
          </p:cNvCxnSpPr>
          <p:nvPr/>
        </p:nvCxnSpPr>
        <p:spPr>
          <a:xfrm rot="5400000" flipH="1" flipV="1">
            <a:off x="8322789" y="4266080"/>
            <a:ext cx="432604" cy="1858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A3307802-C04A-4061-A81D-E90C1497406D}"/>
              </a:ext>
            </a:extLst>
          </p:cNvPr>
          <p:cNvCxnSpPr>
            <a:stCxn id="75" idx="0"/>
            <a:endCxn id="78" idx="2"/>
          </p:cNvCxnSpPr>
          <p:nvPr/>
        </p:nvCxnSpPr>
        <p:spPr>
          <a:xfrm rot="5400000" flipH="1" flipV="1">
            <a:off x="8921476" y="4864768"/>
            <a:ext cx="432604" cy="661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1737B6C-C7D0-41C2-944A-576D72630A50}"/>
              </a:ext>
            </a:extLst>
          </p:cNvPr>
          <p:cNvCxnSpPr>
            <a:stCxn id="76" idx="0"/>
            <a:endCxn id="78" idx="2"/>
          </p:cNvCxnSpPr>
          <p:nvPr/>
        </p:nvCxnSpPr>
        <p:spPr>
          <a:xfrm rot="16200000" flipV="1">
            <a:off x="9521616" y="4926028"/>
            <a:ext cx="435311" cy="541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98757794-B0BE-444F-A0AC-4D98E1254DCC}"/>
              </a:ext>
            </a:extLst>
          </p:cNvPr>
          <p:cNvCxnSpPr>
            <a:stCxn id="77" idx="0"/>
            <a:endCxn id="78" idx="2"/>
          </p:cNvCxnSpPr>
          <p:nvPr/>
        </p:nvCxnSpPr>
        <p:spPr>
          <a:xfrm rot="16200000" flipV="1">
            <a:off x="10118106" y="4329537"/>
            <a:ext cx="426052" cy="1725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AE9E636-2E2D-430C-8AD8-1E99A38A7505}"/>
              </a:ext>
            </a:extLst>
          </p:cNvPr>
          <p:cNvSpPr/>
          <p:nvPr/>
        </p:nvSpPr>
        <p:spPr>
          <a:xfrm>
            <a:off x="5797856" y="3306272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/>
          </a:p>
          <a:p>
            <a:pPr algn="ctr"/>
            <a:r>
              <a:rPr lang="zh-CN" altLang="en-US" dirty="0"/>
              <a:t>工程</a:t>
            </a: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3BD18D9-AF90-4D36-9F4E-03C53E6323AC}"/>
              </a:ext>
            </a:extLst>
          </p:cNvPr>
          <p:cNvCxnSpPr>
            <a:stCxn id="49" idx="3"/>
            <a:endCxn id="91" idx="1"/>
          </p:cNvCxnSpPr>
          <p:nvPr/>
        </p:nvCxnSpPr>
        <p:spPr>
          <a:xfrm>
            <a:off x="5046686" y="3762142"/>
            <a:ext cx="751170" cy="1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21F65FEE-AAE5-49B6-B014-0E0BD96DFA5A}"/>
              </a:ext>
            </a:extLst>
          </p:cNvPr>
          <p:cNvCxnSpPr>
            <a:stCxn id="61" idx="2"/>
            <a:endCxn id="91" idx="3"/>
          </p:cNvCxnSpPr>
          <p:nvPr/>
        </p:nvCxnSpPr>
        <p:spPr>
          <a:xfrm rot="5400000">
            <a:off x="7592536" y="1887529"/>
            <a:ext cx="995664" cy="275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C8A57D71-64BC-4042-B867-7D5D919A6EAA}"/>
              </a:ext>
            </a:extLst>
          </p:cNvPr>
          <p:cNvCxnSpPr>
            <a:stCxn id="78" idx="0"/>
            <a:endCxn id="91" idx="3"/>
          </p:cNvCxnSpPr>
          <p:nvPr/>
        </p:nvCxnSpPr>
        <p:spPr>
          <a:xfrm rot="16200000" flipV="1">
            <a:off x="7764601" y="2711128"/>
            <a:ext cx="651533" cy="2756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AFC27C8C-9B63-4E78-BA50-724A929C9237}"/>
              </a:ext>
            </a:extLst>
          </p:cNvPr>
          <p:cNvSpPr/>
          <p:nvPr/>
        </p:nvSpPr>
        <p:spPr>
          <a:xfrm>
            <a:off x="5578614" y="577361"/>
            <a:ext cx="394874" cy="231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当前时间片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75312DC1-E096-4F81-9A57-DFCFCDB56C74}"/>
              </a:ext>
            </a:extLst>
          </p:cNvPr>
          <p:cNvSpPr/>
          <p:nvPr/>
        </p:nvSpPr>
        <p:spPr>
          <a:xfrm>
            <a:off x="6545793" y="577361"/>
            <a:ext cx="394874" cy="231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待预测 时间片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B012530F-609E-49A9-8627-6F612D89A5FD}"/>
              </a:ext>
            </a:extLst>
          </p:cNvPr>
          <p:cNvSpPr/>
          <p:nvPr/>
        </p:nvSpPr>
        <p:spPr>
          <a:xfrm>
            <a:off x="5801573" y="472172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时间片</a:t>
            </a:r>
            <a:r>
              <a:rPr lang="en-US" altLang="zh-CN" dirty="0"/>
              <a:t>id</a:t>
            </a:r>
            <a:r>
              <a:rPr lang="zh-CN" altLang="en-US" dirty="0"/>
              <a:t>差值</a:t>
            </a:r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825FC245-02DD-4BED-B5EA-4A7C470FF30E}"/>
              </a:ext>
            </a:extLst>
          </p:cNvPr>
          <p:cNvCxnSpPr>
            <a:stCxn id="112" idx="2"/>
            <a:endCxn id="91" idx="0"/>
          </p:cNvCxnSpPr>
          <p:nvPr/>
        </p:nvCxnSpPr>
        <p:spPr>
          <a:xfrm rot="16200000" flipH="1">
            <a:off x="5808103" y="2859318"/>
            <a:ext cx="414901" cy="479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34CEB24-5B0F-42E1-882F-D7C887E380E1}"/>
              </a:ext>
            </a:extLst>
          </p:cNvPr>
          <p:cNvCxnSpPr>
            <a:stCxn id="113" idx="2"/>
            <a:endCxn id="91" idx="0"/>
          </p:cNvCxnSpPr>
          <p:nvPr/>
        </p:nvCxnSpPr>
        <p:spPr>
          <a:xfrm rot="5400000">
            <a:off x="6291693" y="2854734"/>
            <a:ext cx="414901" cy="488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01F45F6-F6B6-4D72-AFD1-255E987E0C5F}"/>
              </a:ext>
            </a:extLst>
          </p:cNvPr>
          <p:cNvCxnSpPr>
            <a:stCxn id="114" idx="0"/>
            <a:endCxn id="91" idx="2"/>
          </p:cNvCxnSpPr>
          <p:nvPr/>
        </p:nvCxnSpPr>
        <p:spPr>
          <a:xfrm rot="16200000" flipV="1">
            <a:off x="6006387" y="4469342"/>
            <a:ext cx="501057" cy="3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7442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2743" y="2206197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2743" y="2790933"/>
            <a:ext cx="6094602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异常值处理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/>
        </p:nvSpPr>
        <p:spPr>
          <a:xfrm>
            <a:off x="404495" y="4630420"/>
            <a:ext cx="5417185" cy="1146175"/>
          </a:xfrm>
          <a:prstGeom prst="homePlat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282575" y="2085340"/>
            <a:ext cx="5761990" cy="1186180"/>
          </a:xfrm>
          <a:prstGeom prst="homePlat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2575" y="1047750"/>
            <a:ext cx="493839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</a:rPr>
              <a:t>在数据分析中，我们已经发现了数据集数据存在数据</a:t>
            </a:r>
            <a:r>
              <a:rPr lang="zh-CN" altLang="en-US" sz="2400" dirty="0">
                <a:solidFill>
                  <a:srgbClr val="FF0000"/>
                </a:solidFill>
              </a:rPr>
              <a:t>缺失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异常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speed</a:t>
            </a:r>
            <a:r>
              <a:rPr lang="zh-CN" altLang="en-US" sz="2000" dirty="0">
                <a:solidFill>
                  <a:schemeClr val="bg1"/>
                </a:solidFill>
              </a:rPr>
              <a:t>特征值存在两种缺省值，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30</a:t>
            </a:r>
            <a:r>
              <a:rPr lang="zh-CN" altLang="en-US" sz="2000" dirty="0">
                <a:solidFill>
                  <a:schemeClr val="bg1"/>
                </a:solidFill>
              </a:rPr>
              <a:t>。（滴滴官方解释</a:t>
            </a:r>
            <a:r>
              <a:rPr lang="en-US" altLang="zh-CN" sz="2000" dirty="0">
                <a:solidFill>
                  <a:schemeClr val="bg1"/>
                </a:solidFill>
              </a:rPr>
              <a:t>30</a:t>
            </a:r>
            <a:r>
              <a:rPr lang="zh-CN" altLang="en-US" sz="2000" dirty="0">
                <a:solidFill>
                  <a:schemeClr val="bg1"/>
                </a:solidFill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</a:rPr>
              <a:t>默认填充值</a:t>
            </a:r>
            <a:r>
              <a:rPr lang="zh-CN" altLang="en-US" sz="2000" dirty="0">
                <a:solidFill>
                  <a:schemeClr val="bg1"/>
                </a:solidFill>
              </a:rPr>
              <a:t>，但是分析发现填充没有覆盖整个数据集）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State</a:t>
            </a:r>
            <a:r>
              <a:rPr lang="zh-CN" altLang="en-US" sz="2000" dirty="0">
                <a:solidFill>
                  <a:schemeClr val="bg1"/>
                </a:solidFill>
              </a:rPr>
              <a:t>同样存在缺失，许多样本甚至出现多个历史时间段</a:t>
            </a:r>
            <a:r>
              <a:rPr lang="en-US" altLang="zh-CN" sz="2000" dirty="0">
                <a:solidFill>
                  <a:schemeClr val="bg1"/>
                </a:solidFill>
              </a:rPr>
              <a:t>state</a:t>
            </a:r>
            <a:r>
              <a:rPr lang="zh-CN" altLang="en-US" sz="2000" dirty="0">
                <a:solidFill>
                  <a:schemeClr val="bg1"/>
                </a:solidFill>
              </a:rPr>
              <a:t>全部为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的情况。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622425"/>
            <a:ext cx="5686425" cy="215265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50" y="4074795"/>
            <a:ext cx="5353050" cy="2257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7389" y="2149157"/>
            <a:ext cx="46761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       </a:t>
            </a:r>
            <a:r>
              <a:rPr sz="2400" dirty="0" err="1">
                <a:solidFill>
                  <a:schemeClr val="bg1"/>
                </a:solidFill>
              </a:rPr>
              <a:t>我们将</a:t>
            </a:r>
            <a:r>
              <a:rPr sz="2400" dirty="0" err="1">
                <a:solidFill>
                  <a:srgbClr val="FF0000"/>
                </a:solidFill>
              </a:rPr>
              <a:t>speed</a:t>
            </a:r>
            <a:r>
              <a:rPr lang="en-US" sz="2400" dirty="0" err="1">
                <a:solidFill>
                  <a:srgbClr val="FF0000"/>
                </a:solidFill>
              </a:rPr>
              <a:t>_max</a:t>
            </a: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>
                <a:solidFill>
                  <a:schemeClr val="bg1"/>
                </a:solidFill>
              </a:rPr>
              <a:t>的数据，将</a:t>
            </a:r>
            <a:r>
              <a:rPr lang="en-US" altLang="zh-CN" sz="2400" dirty="0" err="1">
                <a:solidFill>
                  <a:srgbClr val="FF0000"/>
                </a:solidFill>
              </a:rPr>
              <a:t>speed_max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sz="2400" dirty="0" err="1">
                <a:solidFill>
                  <a:srgbClr val="FF0000"/>
                </a:solidFill>
                <a:sym typeface="+mn-ea"/>
              </a:rPr>
              <a:t>speed</a:t>
            </a:r>
            <a:r>
              <a:rPr lang="en-US" sz="2400" dirty="0" err="1">
                <a:solidFill>
                  <a:srgbClr val="FF0000"/>
                </a:solidFill>
                <a:sym typeface="+mn-ea"/>
              </a:rPr>
              <a:t>_m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ean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均</a:t>
            </a:r>
            <a:r>
              <a:rPr sz="2400" dirty="0" err="1">
                <a:solidFill>
                  <a:schemeClr val="bg1"/>
                </a:solidFill>
              </a:rPr>
              <a:t>归为</a:t>
            </a:r>
            <a:r>
              <a:rPr lang="zh-CN" altLang="en-US" sz="2400" dirty="0">
                <a:solidFill>
                  <a:schemeClr val="bg1"/>
                </a:solidFill>
              </a:rPr>
              <a:t>官方的默认填充值</a:t>
            </a:r>
            <a:r>
              <a:rPr sz="2400" dirty="0">
                <a:solidFill>
                  <a:schemeClr val="bg1"/>
                </a:solidFill>
              </a:rPr>
              <a:t>30，</a:t>
            </a:r>
            <a:r>
              <a:rPr lang="zh-CN" sz="2400" dirty="0">
                <a:solidFill>
                  <a:schemeClr val="bg1"/>
                </a:solidFill>
              </a:rPr>
              <a:t>暂且相信</a:t>
            </a:r>
            <a:r>
              <a:rPr lang="en-US" altLang="zh-CN" sz="2400" dirty="0" err="1">
                <a:solidFill>
                  <a:schemeClr val="bg1"/>
                </a:solidFill>
              </a:rPr>
              <a:t>speed_min</a:t>
            </a: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>
                <a:solidFill>
                  <a:schemeClr val="bg1"/>
                </a:solidFill>
              </a:rPr>
              <a:t>的不属于缺失值。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dirty="0" err="1">
                <a:solidFill>
                  <a:schemeClr val="bg1"/>
                </a:solidFill>
              </a:rPr>
              <a:t>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dirty="0" err="1">
                <a:solidFill>
                  <a:schemeClr val="bg1"/>
                </a:solidFill>
              </a:rPr>
              <a:t>        同理</a:t>
            </a:r>
            <a:r>
              <a:rPr lang="zh-CN" altLang="en-US" sz="2400" dirty="0">
                <a:solidFill>
                  <a:schemeClr val="bg1"/>
                </a:solidFill>
              </a:rPr>
              <a:t>，对</a:t>
            </a:r>
            <a:r>
              <a:rPr sz="2400" dirty="0" err="1">
                <a:solidFill>
                  <a:schemeClr val="bg1"/>
                </a:solidFill>
              </a:rPr>
              <a:t>于eta速度</a:t>
            </a:r>
            <a:r>
              <a:rPr lang="zh-CN" altLang="en-US" sz="2400" dirty="0">
                <a:solidFill>
                  <a:schemeClr val="bg1"/>
                </a:solidFill>
              </a:rPr>
              <a:t>采取同样的操作。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6005" y="4464050"/>
            <a:ext cx="5533390" cy="2148840"/>
          </a:xfrm>
          <a:prstGeom prst="rect">
            <a:avLst/>
          </a:prstGeom>
        </p:spPr>
      </p:pic>
      <p:pic>
        <p:nvPicPr>
          <p:cNvPr id="2" name="图片 1" descr="图片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59170" y="899160"/>
            <a:ext cx="5686425" cy="2152650"/>
          </a:xfrm>
          <a:prstGeom prst="rect">
            <a:avLst/>
          </a:prstGeom>
        </p:spPr>
      </p:pic>
      <p:pic>
        <p:nvPicPr>
          <p:cNvPr id="6" name="图片 5" descr="32313537383834373b32313537383834303bbfecbdf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550910" y="3215005"/>
            <a:ext cx="914400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65970" y="3488055"/>
            <a:ext cx="113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方正仿宋_GB2312" panose="02000000000000000000" charset="-122"/>
                <a:ea typeface="方正仿宋_GB2312" panose="02000000000000000000" charset="-122"/>
              </a:rPr>
              <a:t>处理后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940" y="1868805"/>
            <a:ext cx="669099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2"/>
                </a:solidFill>
              </a:rPr>
              <a:t>  </a:t>
            </a:r>
            <a:r>
              <a:rPr lang="zh-CN" altLang="en-US" sz="2400" dirty="0">
                <a:solidFill>
                  <a:schemeClr val="bg1"/>
                </a:solidFill>
              </a:rPr>
              <a:t>对于state的缺失值补充：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第一步</a:t>
            </a:r>
            <a:r>
              <a:rPr lang="zh-CN" altLang="en-US" sz="2000" dirty="0" err="1">
                <a:solidFill>
                  <a:schemeClr val="bg1"/>
                </a:solidFill>
              </a:rPr>
              <a:t>（图）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</a:rPr>
              <a:t>使用该道路的历史路况状态 </a:t>
            </a:r>
            <a:r>
              <a:rPr lang="en-US" altLang="zh-CN" sz="2400" b="1" dirty="0" err="1">
                <a:solidFill>
                  <a:srgbClr val="FF0000"/>
                </a:solidFill>
              </a:rPr>
              <a:t>最大概率 </a:t>
            </a:r>
            <a:r>
              <a:rPr lang="en-US" altLang="zh-CN" sz="2000" dirty="0" err="1">
                <a:solidFill>
                  <a:srgbClr val="FF0000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对应的道路状况</a:t>
            </a:r>
            <a:r>
              <a:rPr lang="en-US" altLang="zh-CN" sz="2000" dirty="0" err="1">
                <a:solidFill>
                  <a:schemeClr val="bg1"/>
                </a:solidFill>
              </a:rPr>
              <a:t>作为填充值</a:t>
            </a:r>
            <a:r>
              <a:rPr lang="en-US" altLang="zh-CN" sz="2000" dirty="0">
                <a:solidFill>
                  <a:schemeClr val="bg1"/>
                </a:solidFill>
              </a:rPr>
              <a:t>。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第二步，训练出一个</a:t>
            </a:r>
            <a:r>
              <a:rPr lang="en-US" altLang="zh-CN" sz="2000" dirty="0" err="1">
                <a:solidFill>
                  <a:srgbClr val="FF0000"/>
                </a:solidFill>
              </a:rPr>
              <a:t>填充NAN值的模型</a:t>
            </a:r>
            <a:r>
              <a:rPr lang="zh-CN" altLang="en-US" sz="2000" dirty="0" err="1">
                <a:solidFill>
                  <a:srgbClr val="FF0000"/>
                </a:solidFill>
              </a:rPr>
              <a:t>，</a:t>
            </a:r>
            <a:r>
              <a:rPr lang="zh-CN" altLang="en-US" sz="2000" dirty="0" err="1">
                <a:solidFill>
                  <a:schemeClr val="bg2"/>
                </a:solidFill>
              </a:rPr>
              <a:t>填补训练集未出现道路的路况概率</a:t>
            </a:r>
            <a:r>
              <a:rPr lang="en-US" altLang="zh-CN" sz="2000" dirty="0">
                <a:solidFill>
                  <a:schemeClr val="bg1"/>
                </a:solidFill>
              </a:rPr>
              <a:t>。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zh-CN" sz="2400" dirty="0">
              <a:solidFill>
                <a:schemeClr val="bg2"/>
              </a:solidFill>
            </a:endParaRPr>
          </a:p>
        </p:txBody>
      </p:sp>
      <p:pic>
        <p:nvPicPr>
          <p:cNvPr id="2" name="图片 1" descr="QQ截图20210101170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85" y="1645920"/>
            <a:ext cx="5090160" cy="3448685"/>
          </a:xfrm>
          <a:prstGeom prst="rect">
            <a:avLst/>
          </a:prstGeom>
        </p:spPr>
      </p:pic>
      <p:sp>
        <p:nvSpPr>
          <p:cNvPr id="6" name="直角上箭头 5"/>
          <p:cNvSpPr/>
          <p:nvPr/>
        </p:nvSpPr>
        <p:spPr>
          <a:xfrm rot="5400000">
            <a:off x="6216650" y="2964180"/>
            <a:ext cx="446405" cy="811530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accent3">
              <a:lumMod val="40000"/>
              <a:lumOff val="6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括号 10"/>
          <p:cNvSpPr/>
          <p:nvPr/>
        </p:nvSpPr>
        <p:spPr>
          <a:xfrm>
            <a:off x="5462270" y="2557145"/>
            <a:ext cx="1268095" cy="498475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20" y="1136650"/>
            <a:ext cx="38258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sz="2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先将speed为30的归为</a:t>
            </a:r>
            <a:r>
              <a:rPr lang="en-US" altLang="zh-CN" sz="2000" dirty="0">
                <a:solidFill>
                  <a:schemeClr val="bg2"/>
                </a:solidFill>
              </a:rPr>
              <a:t>-1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将不缺省的值置1，这样test中数据就是</a:t>
            </a:r>
            <a:r>
              <a:rPr lang="en-US" altLang="zh-CN" sz="2000" dirty="0">
                <a:solidFill>
                  <a:srgbClr val="FF0000"/>
                </a:solidFill>
              </a:rPr>
              <a:t>不缺省的为1，speed为30的是-1，缺省的state为0或者NAN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err="1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</a:rPr>
              <a:t>3</a:t>
            </a:r>
            <a:r>
              <a:rPr lang="zh-CN" altLang="en-US" sz="2000" dirty="0" err="1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与预备数据集做</a:t>
            </a:r>
            <a:r>
              <a:rPr lang="en-US" altLang="zh-CN" sz="2000" dirty="0" err="1">
                <a:solidFill>
                  <a:srgbClr val="FF0000"/>
                </a:solidFill>
              </a:rPr>
              <a:t>乘</a:t>
            </a:r>
            <a:r>
              <a:rPr lang="zh-CN" altLang="en-US" sz="2000" dirty="0">
                <a:solidFill>
                  <a:srgbClr val="FF0000"/>
                </a:solidFill>
              </a:rPr>
              <a:t>法</a:t>
            </a:r>
            <a:r>
              <a:rPr lang="en-US" altLang="zh-CN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</a:rPr>
              <a:t>保证了缺失位置与test相同，其他位置都是原有的值，</a:t>
            </a:r>
            <a:r>
              <a:rPr lang="zh-CN" altLang="en-US" sz="2000" dirty="0" err="1">
                <a:solidFill>
                  <a:schemeClr val="bg1"/>
                </a:solidFill>
              </a:rPr>
              <a:t>然后保证</a:t>
            </a:r>
            <a:r>
              <a:rPr lang="en-US" altLang="zh-CN" sz="2000" dirty="0" err="1">
                <a:solidFill>
                  <a:schemeClr val="bg1"/>
                </a:solidFill>
              </a:rPr>
              <a:t>speed</a:t>
            </a:r>
            <a:r>
              <a:rPr lang="zh-CN" altLang="en-US" sz="2000" dirty="0" err="1">
                <a:solidFill>
                  <a:schemeClr val="bg1"/>
                </a:solidFill>
              </a:rPr>
              <a:t>也相同缺失（取</a:t>
            </a:r>
            <a:r>
              <a:rPr lang="en-US" altLang="zh-CN" sz="2000" dirty="0" err="1">
                <a:solidFill>
                  <a:schemeClr val="bg1"/>
                </a:solidFill>
              </a:rPr>
              <a:t>30</a:t>
            </a:r>
            <a:r>
              <a:rPr lang="zh-CN" altLang="en-US" sz="2000" dirty="0" err="1">
                <a:solidFill>
                  <a:schemeClr val="bg1"/>
                </a:solidFill>
              </a:rPr>
              <a:t>）</a:t>
            </a:r>
            <a:r>
              <a:rPr lang="en-US" altLang="zh-CN" sz="2000" dirty="0" err="1">
                <a:solidFill>
                  <a:schemeClr val="bg1"/>
                </a:solidFill>
              </a:rPr>
              <a:t>，最后</a:t>
            </a:r>
            <a:r>
              <a:rPr lang="zh-CN" altLang="en-US" sz="2000" dirty="0" err="1">
                <a:solidFill>
                  <a:schemeClr val="bg1"/>
                </a:solidFill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</a:rPr>
              <a:t>模型去预测填充NAN值</a:t>
            </a:r>
            <a:r>
              <a:rPr lang="en-US" altLang="zh-CN" sz="2000" dirty="0">
                <a:solidFill>
                  <a:schemeClr val="bg1"/>
                </a:solidFill>
              </a:rPr>
              <a:t>。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703695" y="1066800"/>
            <a:ext cx="115633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390390" y="941070"/>
            <a:ext cx="2043430" cy="598170"/>
            <a:chOff x="8644" y="2086"/>
            <a:chExt cx="3218" cy="942"/>
          </a:xfrm>
        </p:grpSpPr>
        <p:sp>
          <p:nvSpPr>
            <p:cNvPr id="11" name="圆角矩形 10"/>
            <p:cNvSpPr/>
            <p:nvPr/>
          </p:nvSpPr>
          <p:spPr>
            <a:xfrm>
              <a:off x="8644" y="2086"/>
              <a:ext cx="2747" cy="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652" y="2267"/>
              <a:ext cx="32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原始训练集数据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98840" y="970915"/>
            <a:ext cx="1490980" cy="516890"/>
            <a:chOff x="13464" y="2085"/>
            <a:chExt cx="2348" cy="814"/>
          </a:xfrm>
        </p:grpSpPr>
        <p:sp>
          <p:nvSpPr>
            <p:cNvPr id="9" name="圆角矩形 8"/>
            <p:cNvSpPr/>
            <p:nvPr/>
          </p:nvSpPr>
          <p:spPr>
            <a:xfrm>
              <a:off x="13464" y="2085"/>
              <a:ext cx="2348" cy="8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774" y="221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无缺数据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82300" y="1500505"/>
            <a:ext cx="1409700" cy="648970"/>
            <a:chOff x="16917" y="2799"/>
            <a:chExt cx="2220" cy="1022"/>
          </a:xfrm>
          <a:solidFill>
            <a:schemeClr val="accent3"/>
          </a:solidFill>
        </p:grpSpPr>
        <p:sp>
          <p:nvSpPr>
            <p:cNvPr id="16" name="圆角矩形 15"/>
            <p:cNvSpPr/>
            <p:nvPr/>
          </p:nvSpPr>
          <p:spPr>
            <a:xfrm>
              <a:off x="16917" y="2799"/>
              <a:ext cx="2220" cy="10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983" y="3028"/>
              <a:ext cx="2088" cy="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构造数据集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70705" y="2192655"/>
            <a:ext cx="1783080" cy="608330"/>
            <a:chOff x="8613" y="3850"/>
            <a:chExt cx="2808" cy="958"/>
          </a:xfrm>
        </p:grpSpPr>
        <p:sp>
          <p:nvSpPr>
            <p:cNvPr id="17" name="圆角矩形 16"/>
            <p:cNvSpPr/>
            <p:nvPr/>
          </p:nvSpPr>
          <p:spPr>
            <a:xfrm>
              <a:off x="8652" y="3850"/>
              <a:ext cx="2731" cy="95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13" y="4039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原始测试集数据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83245" y="2171065"/>
            <a:ext cx="1915160" cy="607700"/>
            <a:chOff x="12645" y="3850"/>
            <a:chExt cx="2857" cy="1086"/>
          </a:xfrm>
          <a:solidFill>
            <a:schemeClr val="accent4"/>
          </a:solidFill>
        </p:grpSpPr>
        <p:sp>
          <p:nvSpPr>
            <p:cNvPr id="23" name="圆角矩形 22"/>
            <p:cNvSpPr/>
            <p:nvPr/>
          </p:nvSpPr>
          <p:spPr>
            <a:xfrm>
              <a:off x="12645" y="3850"/>
              <a:ext cx="2857" cy="10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645" y="4103"/>
              <a:ext cx="2808" cy="6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测试集缺省模板</a:t>
              </a:r>
            </a:p>
          </p:txBody>
        </p:sp>
      </p:grpSp>
      <p:sp>
        <p:nvSpPr>
          <p:cNvPr id="26" name="右箭头 25"/>
          <p:cNvSpPr/>
          <p:nvPr/>
        </p:nvSpPr>
        <p:spPr>
          <a:xfrm>
            <a:off x="6287770" y="2343150"/>
            <a:ext cx="814070" cy="2635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338060" y="2343150"/>
            <a:ext cx="814070" cy="2635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86500" y="2680970"/>
            <a:ext cx="814705" cy="659130"/>
            <a:chOff x="9900" y="4222"/>
            <a:chExt cx="1283" cy="1038"/>
          </a:xfrm>
        </p:grpSpPr>
        <p:sp>
          <p:nvSpPr>
            <p:cNvPr id="29" name="圆角矩形标注 28"/>
            <p:cNvSpPr/>
            <p:nvPr/>
          </p:nvSpPr>
          <p:spPr>
            <a:xfrm rot="10800000">
              <a:off x="9901" y="4222"/>
              <a:ext cx="1282" cy="1038"/>
            </a:xfrm>
            <a:prstGeom prst="wedgeRoundRectCallou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900" y="4223"/>
              <a:ext cx="128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bg2"/>
                  </a:solidFill>
                </a:rPr>
                <a:t>speed30</a:t>
              </a:r>
              <a:r>
                <a:rPr lang="zh-CN" altLang="en-US" sz="1600">
                  <a:solidFill>
                    <a:schemeClr val="bg2"/>
                  </a:solidFill>
                </a:rPr>
                <a:t>归</a:t>
              </a:r>
              <a:r>
                <a:rPr lang="en-US" altLang="zh-CN" sz="1600">
                  <a:solidFill>
                    <a:schemeClr val="bg2"/>
                  </a:solidFill>
                </a:rPr>
                <a:t>-1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428230" y="2712085"/>
            <a:ext cx="75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2"/>
                </a:solidFill>
              </a:rPr>
              <a:t>不缺省值置</a:t>
            </a:r>
            <a:r>
              <a:rPr lang="en-US" altLang="zh-CN" sz="14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" name="乘号 32"/>
          <p:cNvSpPr/>
          <p:nvPr/>
        </p:nvSpPr>
        <p:spPr>
          <a:xfrm>
            <a:off x="9001125" y="1607185"/>
            <a:ext cx="487045" cy="436245"/>
          </a:xfrm>
          <a:prstGeom prst="mathMultiply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428230" y="2680970"/>
            <a:ext cx="754380" cy="657860"/>
            <a:chOff x="11698" y="4222"/>
            <a:chExt cx="1188" cy="1036"/>
          </a:xfrm>
        </p:grpSpPr>
        <p:sp>
          <p:nvSpPr>
            <p:cNvPr id="30" name="圆角矩形标注 29"/>
            <p:cNvSpPr/>
            <p:nvPr/>
          </p:nvSpPr>
          <p:spPr>
            <a:xfrm rot="10800000">
              <a:off x="11698" y="4222"/>
              <a:ext cx="1140" cy="1037"/>
            </a:xfrm>
            <a:prstGeom prst="wedgeRoundRectCallou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8" y="4271"/>
              <a:ext cx="118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2"/>
                  </a:solidFill>
                </a:rPr>
                <a:t>不缺省值置</a:t>
              </a:r>
              <a:r>
                <a:rPr lang="en-US" altLang="zh-CN" sz="1400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37" name="燕尾形箭头 36"/>
          <p:cNvSpPr/>
          <p:nvPr/>
        </p:nvSpPr>
        <p:spPr>
          <a:xfrm>
            <a:off x="9634220" y="1708785"/>
            <a:ext cx="1044575" cy="243205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052820" y="3975735"/>
            <a:ext cx="6097270" cy="1943100"/>
          </a:xfrm>
          <a:prstGeom prst="rect">
            <a:avLst/>
          </a:prstGeom>
        </p:spPr>
      </p:pic>
      <p:pic>
        <p:nvPicPr>
          <p:cNvPr id="43" name="图片 42" descr="32313537363137323b32313537363136353bbcfdcdb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95690" y="2904490"/>
            <a:ext cx="768350" cy="94488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31775" y="1546225"/>
          <a:ext cx="579882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6198870" y="1549400"/>
          <a:ext cx="5798820" cy="289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29.906250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32.906250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9.500000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24.796875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14.000000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20.703125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17.406250	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20.406250	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21.593750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28.500000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/>
          <p:nvPr>
            <p:custDataLst>
              <p:tags r:id="rId4"/>
            </p:custDataLst>
          </p:nvPr>
        </p:nvGraphicFramePr>
        <p:xfrm>
          <a:off x="3223895" y="1967230"/>
          <a:ext cx="579882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-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32.906250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9.500000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24.796875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14.000000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20.703125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20.406250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21.593750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-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28.500000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5"/>
            </p:custDataLst>
          </p:nvPr>
        </p:nvGraphicFramePr>
        <p:xfrm>
          <a:off x="3219450" y="2013585"/>
          <a:ext cx="5798820" cy="294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30.000000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9.500000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24.796875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14.000000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20.703125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20.406250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21.593750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30.000000</a:t>
                      </a:r>
                      <a:endParaRPr lang="en-US" altLang="zh-CN" sz="1800">
                        <a:solidFill>
                          <a:schemeClr val="bg2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/>
          <p:nvPr>
            <p:custDataLst>
              <p:tags r:id="rId6"/>
            </p:custDataLst>
          </p:nvPr>
        </p:nvGraphicFramePr>
        <p:xfrm>
          <a:off x="2732405" y="2159635"/>
          <a:ext cx="741172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29.906250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-1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32.906250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9.500000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24.796875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 x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NAN x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14.000000</a:t>
                      </a:r>
                      <a:endParaRPr lang="en-US" altLang="zh-CN" sz="1800">
                        <a:solidFill>
                          <a:schemeClr val="bg2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20.703125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0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17.406250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20.406250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21.593750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-1 x </a:t>
                      </a:r>
                      <a:r>
                        <a:rPr lang="en-US" altLang="zh-CN" sz="1800">
                          <a:solidFill>
                            <a:schemeClr val="bg2"/>
                          </a:solidFill>
                          <a:sym typeface="+mn-ea"/>
                        </a:rPr>
                        <a:t>28.500000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255F2A6-C969-4359-83FE-33C19552612C}"/>
              </a:ext>
            </a:extLst>
          </p:cNvPr>
          <p:cNvSpPr txBox="1"/>
          <p:nvPr/>
        </p:nvSpPr>
        <p:spPr>
          <a:xfrm>
            <a:off x="404495" y="315595"/>
            <a:ext cx="376483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团队简介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9">
            <a:extLst>
              <a:ext uri="{FF2B5EF4-FFF2-40B4-BE49-F238E27FC236}">
                <a16:creationId xmlns:a16="http://schemas.microsoft.com/office/drawing/2014/main" id="{9CC72E60-3686-4256-B452-CD3F58264116}"/>
              </a:ext>
            </a:extLst>
          </p:cNvPr>
          <p:cNvGrpSpPr>
            <a:grpSpLocks/>
          </p:cNvGrpSpPr>
          <p:nvPr/>
        </p:nvGrpSpPr>
        <p:grpSpPr bwMode="auto">
          <a:xfrm>
            <a:off x="1864933" y="1799970"/>
            <a:ext cx="784281" cy="783840"/>
            <a:chOff x="0" y="0"/>
            <a:chExt cx="645684" cy="620945"/>
          </a:xfrm>
          <a:solidFill>
            <a:schemeClr val="bg1"/>
          </a:solidFill>
        </p:grpSpPr>
        <p:sp>
          <p:nvSpPr>
            <p:cNvPr id="7" name="Oval 131">
              <a:extLst>
                <a:ext uri="{FF2B5EF4-FFF2-40B4-BE49-F238E27FC236}">
                  <a16:creationId xmlns:a16="http://schemas.microsoft.com/office/drawing/2014/main" id="{A952CE5F-076D-4A45-9EBA-C935E4846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134">
              <a:extLst>
                <a:ext uri="{FF2B5EF4-FFF2-40B4-BE49-F238E27FC236}">
                  <a16:creationId xmlns:a16="http://schemas.microsoft.com/office/drawing/2014/main" id="{6634C47D-1A9C-4BA6-9D12-4F9F2B7D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19">
            <a:extLst>
              <a:ext uri="{FF2B5EF4-FFF2-40B4-BE49-F238E27FC236}">
                <a16:creationId xmlns:a16="http://schemas.microsoft.com/office/drawing/2014/main" id="{6AADF713-29BE-4FBA-A9B0-E47FC73BC006}"/>
              </a:ext>
            </a:extLst>
          </p:cNvPr>
          <p:cNvGrpSpPr>
            <a:grpSpLocks/>
          </p:cNvGrpSpPr>
          <p:nvPr/>
        </p:nvGrpSpPr>
        <p:grpSpPr bwMode="auto">
          <a:xfrm>
            <a:off x="1864933" y="2915873"/>
            <a:ext cx="784281" cy="794948"/>
            <a:chOff x="0" y="0"/>
            <a:chExt cx="645684" cy="620945"/>
          </a:xfrm>
          <a:solidFill>
            <a:schemeClr val="bg1"/>
          </a:solidFill>
        </p:grpSpPr>
        <p:sp>
          <p:nvSpPr>
            <p:cNvPr id="10" name="Oval 131">
              <a:extLst>
                <a:ext uri="{FF2B5EF4-FFF2-40B4-BE49-F238E27FC236}">
                  <a16:creationId xmlns:a16="http://schemas.microsoft.com/office/drawing/2014/main" id="{DE4315F5-03BA-4427-9AB7-1DEECD183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34">
              <a:extLst>
                <a:ext uri="{FF2B5EF4-FFF2-40B4-BE49-F238E27FC236}">
                  <a16:creationId xmlns:a16="http://schemas.microsoft.com/office/drawing/2014/main" id="{854230E5-2E31-46AA-9E0A-90E4C33EF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E7D6B6A-0A9B-42D3-94D0-51BC201DED97}"/>
              </a:ext>
            </a:extLst>
          </p:cNvPr>
          <p:cNvSpPr txBox="1"/>
          <p:nvPr/>
        </p:nvSpPr>
        <p:spPr>
          <a:xfrm>
            <a:off x="4169328" y="10654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养发护发植发</a:t>
            </a:r>
          </a:p>
        </p:txBody>
      </p:sp>
      <p:grpSp>
        <p:nvGrpSpPr>
          <p:cNvPr id="18" name="组合 19">
            <a:extLst>
              <a:ext uri="{FF2B5EF4-FFF2-40B4-BE49-F238E27FC236}">
                <a16:creationId xmlns:a16="http://schemas.microsoft.com/office/drawing/2014/main" id="{272CCBAD-B750-403C-8DE0-E484D62E6E3A}"/>
              </a:ext>
            </a:extLst>
          </p:cNvPr>
          <p:cNvGrpSpPr>
            <a:grpSpLocks/>
          </p:cNvGrpSpPr>
          <p:nvPr/>
        </p:nvGrpSpPr>
        <p:grpSpPr bwMode="auto">
          <a:xfrm>
            <a:off x="1844436" y="4124680"/>
            <a:ext cx="784281" cy="783840"/>
            <a:chOff x="0" y="0"/>
            <a:chExt cx="645684" cy="620945"/>
          </a:xfrm>
          <a:solidFill>
            <a:schemeClr val="bg1"/>
          </a:solidFill>
        </p:grpSpPr>
        <p:sp>
          <p:nvSpPr>
            <p:cNvPr id="19" name="Oval 131">
              <a:extLst>
                <a:ext uri="{FF2B5EF4-FFF2-40B4-BE49-F238E27FC236}">
                  <a16:creationId xmlns:a16="http://schemas.microsoft.com/office/drawing/2014/main" id="{4D9962D7-E65B-4D28-87C2-3F023DBF3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34">
              <a:extLst>
                <a:ext uri="{FF2B5EF4-FFF2-40B4-BE49-F238E27FC236}">
                  <a16:creationId xmlns:a16="http://schemas.microsoft.com/office/drawing/2014/main" id="{8B7A0FD8-04A6-45B0-83DD-5889E86E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19">
            <a:extLst>
              <a:ext uri="{FF2B5EF4-FFF2-40B4-BE49-F238E27FC236}">
                <a16:creationId xmlns:a16="http://schemas.microsoft.com/office/drawing/2014/main" id="{B8EC8B7A-DE73-45FB-9052-EA5EFAF36E6A}"/>
              </a:ext>
            </a:extLst>
          </p:cNvPr>
          <p:cNvGrpSpPr>
            <a:grpSpLocks/>
          </p:cNvGrpSpPr>
          <p:nvPr/>
        </p:nvGrpSpPr>
        <p:grpSpPr bwMode="auto">
          <a:xfrm>
            <a:off x="1851118" y="5359867"/>
            <a:ext cx="784281" cy="783840"/>
            <a:chOff x="0" y="0"/>
            <a:chExt cx="645684" cy="620945"/>
          </a:xfrm>
          <a:solidFill>
            <a:schemeClr val="bg1"/>
          </a:solidFill>
        </p:grpSpPr>
        <p:sp>
          <p:nvSpPr>
            <p:cNvPr id="22" name="Oval 131">
              <a:extLst>
                <a:ext uri="{FF2B5EF4-FFF2-40B4-BE49-F238E27FC236}">
                  <a16:creationId xmlns:a16="http://schemas.microsoft.com/office/drawing/2014/main" id="{21355D14-BF53-4DFA-A8E4-ACF63CF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63" y="0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134">
              <a:extLst>
                <a:ext uri="{FF2B5EF4-FFF2-40B4-BE49-F238E27FC236}">
                  <a16:creationId xmlns:a16="http://schemas.microsoft.com/office/drawing/2014/main" id="{A99F95E9-30EE-4287-93AF-0D806904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170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0"/>
                <a:gd name="T67" fmla="*/ 0 h 87"/>
                <a:gd name="T68" fmla="*/ 200 w 200"/>
                <a:gd name="T69" fmla="*/ 87 h 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81DC356-9B31-4387-8756-995B475A460F}"/>
              </a:ext>
            </a:extLst>
          </p:cNvPr>
          <p:cNvSpPr txBox="1"/>
          <p:nvPr/>
        </p:nvSpPr>
        <p:spPr>
          <a:xfrm>
            <a:off x="3073165" y="2134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队长：郑泽康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7ADCE-7DA1-4AC2-AD66-3637FF0F4416}"/>
              </a:ext>
            </a:extLst>
          </p:cNvPr>
          <p:cNvSpPr txBox="1"/>
          <p:nvPr/>
        </p:nvSpPr>
        <p:spPr>
          <a:xfrm>
            <a:off x="3073165" y="4411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队员：李斌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79D5F0-760F-4FCE-A614-5E7F161C24D1}"/>
              </a:ext>
            </a:extLst>
          </p:cNvPr>
          <p:cNvSpPr txBox="1"/>
          <p:nvPr/>
        </p:nvSpPr>
        <p:spPr>
          <a:xfrm>
            <a:off x="3073165" y="33319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队员：汤磊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2FDA11-DF26-4E0A-A60B-F8E1181A8CA9}"/>
              </a:ext>
            </a:extLst>
          </p:cNvPr>
          <p:cNvSpPr txBox="1"/>
          <p:nvPr/>
        </p:nvSpPr>
        <p:spPr>
          <a:xfrm>
            <a:off x="3073165" y="56046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指导老师：蔡毅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8A81B6CC-C0A5-493B-BF2B-1673EA2F515C}"/>
              </a:ext>
            </a:extLst>
          </p:cNvPr>
          <p:cNvSpPr/>
          <p:nvPr/>
        </p:nvSpPr>
        <p:spPr>
          <a:xfrm>
            <a:off x="5325406" y="55469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4B69D6B4-7FBD-432C-A7ED-04B3F6A80322}"/>
              </a:ext>
            </a:extLst>
          </p:cNvPr>
          <p:cNvSpPr/>
          <p:nvPr/>
        </p:nvSpPr>
        <p:spPr>
          <a:xfrm>
            <a:off x="5268286" y="2171443"/>
            <a:ext cx="978408" cy="260984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C3F5A8-362E-402A-95C0-F11E879254F5}"/>
              </a:ext>
            </a:extLst>
          </p:cNvPr>
          <p:cNvSpPr txBox="1"/>
          <p:nvPr/>
        </p:nvSpPr>
        <p:spPr>
          <a:xfrm>
            <a:off x="6715567" y="38042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华南理工大学软件学院大三学生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12278-AEFC-444D-A4DC-61592EAB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10" y="864858"/>
            <a:ext cx="2978798" cy="9026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5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2743" y="2206197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2743" y="2852528"/>
            <a:ext cx="6094602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模型构建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4660" y="1965960"/>
            <a:ext cx="86918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2"/>
                </a:solidFill>
              </a:rPr>
              <a:t>       </a:t>
            </a:r>
            <a:r>
              <a:rPr sz="3200" dirty="0" err="1">
                <a:solidFill>
                  <a:schemeClr val="bg2"/>
                </a:solidFill>
              </a:rPr>
              <a:t>模型我们选择了</a:t>
            </a:r>
            <a:r>
              <a:rPr sz="3200" dirty="0" err="1">
                <a:solidFill>
                  <a:srgbClr val="FF0000"/>
                </a:solidFill>
              </a:rPr>
              <a:t>catboost</a:t>
            </a:r>
            <a:r>
              <a:rPr sz="3200" dirty="0" err="1">
                <a:solidFill>
                  <a:schemeClr val="bg2"/>
                </a:solidFill>
              </a:rPr>
              <a:t>单模型，</a:t>
            </a:r>
            <a:r>
              <a:rPr lang="zh-CN" sz="3200" dirty="0" err="1">
                <a:solidFill>
                  <a:schemeClr val="bg2"/>
                </a:solidFill>
              </a:rPr>
              <a:t>模型复杂度大大降低，同时更加灵活便于修改，又由于比赛采用的</a:t>
            </a:r>
            <a:r>
              <a:rPr lang="en-US" altLang="zh-CN" sz="3200" dirty="0" err="1">
                <a:solidFill>
                  <a:schemeClr val="bg2"/>
                </a:solidFill>
              </a:rPr>
              <a:t>label</a:t>
            </a:r>
            <a:r>
              <a:rPr lang="zh-CN" altLang="en-US" sz="3200" dirty="0" err="1">
                <a:solidFill>
                  <a:schemeClr val="bg2"/>
                </a:solidFill>
              </a:rPr>
              <a:t>为</a:t>
            </a:r>
            <a:r>
              <a:rPr lang="en-US" altLang="zh-CN" sz="3200" dirty="0" err="1">
                <a:solidFill>
                  <a:schemeClr val="bg2"/>
                </a:solidFill>
              </a:rPr>
              <a:t>1,2,3</a:t>
            </a:r>
            <a:r>
              <a:rPr lang="zh-CN" altLang="en-US" sz="3200" dirty="0" err="1">
                <a:solidFill>
                  <a:schemeClr val="bg2"/>
                </a:solidFill>
              </a:rPr>
              <a:t>占据不同的</a:t>
            </a:r>
            <a:r>
              <a:rPr lang="en-US" altLang="zh-CN" sz="3200" dirty="0" err="1">
                <a:solidFill>
                  <a:schemeClr val="bg2"/>
                </a:solidFill>
              </a:rPr>
              <a:t>F1-score</a:t>
            </a:r>
            <a:r>
              <a:rPr lang="zh-CN" altLang="en-US" sz="3200" dirty="0" err="1">
                <a:solidFill>
                  <a:schemeClr val="bg2"/>
                </a:solidFill>
              </a:rPr>
              <a:t>比重</a:t>
            </a:r>
            <a:r>
              <a:rPr sz="3200" dirty="0">
                <a:solidFill>
                  <a:schemeClr val="bg2"/>
                </a:solidFill>
              </a:rPr>
              <a:t>，所以数据集权重分别设为1,2,3。并且使用</a:t>
            </a:r>
            <a:r>
              <a:rPr sz="3200" dirty="0">
                <a:solidFill>
                  <a:srgbClr val="FF0000"/>
                </a:solidFill>
              </a:rPr>
              <a:t>16折交叉验证</a:t>
            </a:r>
            <a:r>
              <a:rPr sz="3200" dirty="0">
                <a:solidFill>
                  <a:schemeClr val="bg2"/>
                </a:solidFill>
              </a:rPr>
              <a:t>，</a:t>
            </a:r>
            <a:r>
              <a:rPr lang="zh-CN" sz="3200" dirty="0">
                <a:solidFill>
                  <a:schemeClr val="bg2"/>
                </a:solidFill>
              </a:rPr>
              <a:t>提高了模型</a:t>
            </a:r>
            <a:r>
              <a:rPr lang="zh-CN" altLang="en-US" sz="3200" dirty="0">
                <a:solidFill>
                  <a:schemeClr val="bg2"/>
                </a:solidFill>
              </a:rPr>
              <a:t>的</a:t>
            </a:r>
            <a:r>
              <a:rPr lang="zh-CN" sz="3200" dirty="0">
                <a:solidFill>
                  <a:schemeClr val="bg2"/>
                </a:solidFill>
              </a:rPr>
              <a:t>稳定性</a:t>
            </a:r>
            <a:r>
              <a:rPr sz="3200" dirty="0">
                <a:solidFill>
                  <a:schemeClr val="bg2"/>
                </a:solidFill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6885" y="1777365"/>
            <a:ext cx="52959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sz="2400" dirty="0" err="1">
                <a:solidFill>
                  <a:schemeClr val="bg2"/>
                </a:solidFill>
                <a:sym typeface="+mn-ea"/>
              </a:rPr>
              <a:t>最后使用</a:t>
            </a:r>
            <a:r>
              <a:rPr lang="zh-CN" altLang="en-US" sz="2400" dirty="0">
                <a:solidFill>
                  <a:schemeClr val="bg2"/>
                </a:solidFill>
                <a:sym typeface="+mn-ea"/>
              </a:rPr>
              <a:t>类似于</a:t>
            </a:r>
            <a:r>
              <a:rPr sz="2400" dirty="0" err="1">
                <a:solidFill>
                  <a:srgbClr val="FF0000"/>
                </a:solidFill>
                <a:sym typeface="+mn-ea"/>
              </a:rPr>
              <a:t>blending</a:t>
            </a:r>
            <a:r>
              <a:rPr sz="2400" dirty="0" err="1">
                <a:solidFill>
                  <a:schemeClr val="bg2"/>
                </a:solidFill>
                <a:sym typeface="+mn-ea"/>
              </a:rPr>
              <a:t>模型融合的方法</a:t>
            </a:r>
            <a:r>
              <a:rPr lang="zh-CN" sz="2400" dirty="0">
                <a:solidFill>
                  <a:schemeClr val="bg2"/>
                </a:solidFill>
                <a:sym typeface="+mn-ea"/>
              </a:rPr>
              <a:t>：</a:t>
            </a:r>
          </a:p>
          <a:p>
            <a:pPr indent="0">
              <a:buFont typeface="Wingdings" panose="05000000000000000000" charset="0"/>
              <a:buNone/>
            </a:pPr>
            <a:endParaRPr sz="2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000" dirty="0">
                <a:solidFill>
                  <a:schemeClr val="bg2"/>
                </a:solidFill>
              </a:rPr>
              <a:t>将16个子模型作为第一层，他们的预测结果输出为三种state的概率，并且将16个模型概率进行相加，输出为第二层的三个特征。</a:t>
            </a:r>
          </a:p>
          <a:p>
            <a:pPr indent="0">
              <a:buFont typeface="Wingdings" panose="05000000000000000000" charset="0"/>
              <a:buNone/>
            </a:pPr>
            <a:endParaRPr sz="20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000" dirty="0" err="1">
                <a:solidFill>
                  <a:schemeClr val="bg2"/>
                </a:solidFill>
              </a:rPr>
              <a:t>第二层使用lightgbm算法进行训练，调节权重，使其输出预测的比例接近于采样得到的</a:t>
            </a:r>
            <a:r>
              <a:rPr lang="zh-CN" sz="2000" dirty="0">
                <a:solidFill>
                  <a:srgbClr val="FF0000"/>
                </a:solidFill>
              </a:rPr>
              <a:t>伪</a:t>
            </a:r>
            <a:r>
              <a:rPr lang="en-US" sz="2000" dirty="0">
                <a:solidFill>
                  <a:srgbClr val="FF0000"/>
                </a:solidFill>
              </a:rPr>
              <a:t>“ </a:t>
            </a:r>
            <a:r>
              <a:rPr sz="2000" dirty="0">
                <a:solidFill>
                  <a:srgbClr val="FF0000"/>
                </a:solidFill>
                <a:sym typeface="+mn-ea"/>
              </a:rPr>
              <a:t>test 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sz="2000" dirty="0">
                <a:solidFill>
                  <a:schemeClr val="bg2"/>
                </a:solidFill>
              </a:rPr>
              <a:t>样本1,2,3比例。</a:t>
            </a:r>
          </a:p>
        </p:txBody>
      </p:sp>
      <p:sp>
        <p:nvSpPr>
          <p:cNvPr id="2" name="云形标注 1"/>
          <p:cNvSpPr/>
          <p:nvPr/>
        </p:nvSpPr>
        <p:spPr>
          <a:xfrm rot="10800000">
            <a:off x="840105" y="5447077"/>
            <a:ext cx="2905125" cy="1120140"/>
          </a:xfrm>
          <a:prstGeom prst="cloud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1822" y="5707923"/>
            <a:ext cx="2441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170000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4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：1</a:t>
            </a:r>
            <a:r>
              <a:rPr lang="en-US" altLang="zh-CN" dirty="0">
                <a:solidFill>
                  <a:schemeClr val="bg1"/>
                </a:solidFill>
              </a:rPr>
              <a:t>500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62044" y="1217295"/>
            <a:ext cx="5141949" cy="4948528"/>
            <a:chOff x="2810" y="1957"/>
            <a:chExt cx="10231" cy="8038"/>
          </a:xfrm>
        </p:grpSpPr>
        <p:sp>
          <p:nvSpPr>
            <p:cNvPr id="7" name="矩形 6"/>
            <p:cNvSpPr/>
            <p:nvPr/>
          </p:nvSpPr>
          <p:spPr>
            <a:xfrm>
              <a:off x="2831" y="4101"/>
              <a:ext cx="10210" cy="30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820" y="1957"/>
              <a:ext cx="10210" cy="91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75" y="2122"/>
              <a:ext cx="2584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2"/>
                  </a:solidFill>
                </a:rPr>
                <a:t>Blending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20" y="3124"/>
              <a:ext cx="10221" cy="4022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20" y="7531"/>
              <a:ext cx="10210" cy="2464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10" y="8519"/>
              <a:ext cx="10220" cy="147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67" y="3232"/>
              <a:ext cx="1875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第一层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242" y="4309"/>
              <a:ext cx="977" cy="2343"/>
              <a:chOff x="3242" y="4309"/>
              <a:chExt cx="977" cy="2343"/>
            </a:xfrm>
          </p:grpSpPr>
          <p:sp>
            <p:nvSpPr>
              <p:cNvPr id="15" name="流程图: 可选过程 14"/>
              <p:cNvSpPr/>
              <p:nvPr/>
            </p:nvSpPr>
            <p:spPr>
              <a:xfrm>
                <a:off x="3242" y="4309"/>
                <a:ext cx="977" cy="2343"/>
              </a:xfrm>
              <a:prstGeom prst="flowChartAlternate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377" y="4537"/>
                <a:ext cx="706" cy="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2"/>
                    </a:solidFill>
                  </a:rPr>
                  <a:t>子模型</a:t>
                </a:r>
                <a:r>
                  <a:rPr lang="en-US" altLang="zh-CN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181" y="4309"/>
              <a:ext cx="977" cy="2343"/>
              <a:chOff x="3242" y="4309"/>
              <a:chExt cx="977" cy="2343"/>
            </a:xfrm>
          </p:grpSpPr>
          <p:sp>
            <p:nvSpPr>
              <p:cNvPr id="18" name="流程图: 可选过程 17"/>
              <p:cNvSpPr/>
              <p:nvPr/>
            </p:nvSpPr>
            <p:spPr>
              <a:xfrm>
                <a:off x="3242" y="4309"/>
                <a:ext cx="977" cy="2343"/>
              </a:xfrm>
              <a:prstGeom prst="flowChartAlternate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378" y="4537"/>
                <a:ext cx="706" cy="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2"/>
                    </a:solidFill>
                  </a:rPr>
                  <a:t>子模型</a:t>
                </a:r>
                <a:r>
                  <a:rPr lang="en-US" altLang="zh-CN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120" y="4309"/>
              <a:ext cx="977" cy="2343"/>
              <a:chOff x="3242" y="4309"/>
              <a:chExt cx="977" cy="2343"/>
            </a:xfrm>
          </p:grpSpPr>
          <p:sp>
            <p:nvSpPr>
              <p:cNvPr id="21" name="流程图: 可选过程 20"/>
              <p:cNvSpPr/>
              <p:nvPr/>
            </p:nvSpPr>
            <p:spPr>
              <a:xfrm>
                <a:off x="3242" y="4309"/>
                <a:ext cx="977" cy="2343"/>
              </a:xfrm>
              <a:prstGeom prst="flowChartAlternate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78" y="4537"/>
                <a:ext cx="706" cy="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2"/>
                    </a:solidFill>
                  </a:rPr>
                  <a:t>子模型</a:t>
                </a:r>
                <a:r>
                  <a:rPr lang="en-US" altLang="zh-CN">
                    <a:solidFill>
                      <a:schemeClr val="bg2"/>
                    </a:solidFill>
                  </a:rPr>
                  <a:t>3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282" y="5401"/>
              <a:ext cx="935" cy="160"/>
              <a:chOff x="7091" y="5437"/>
              <a:chExt cx="935" cy="1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7091" y="5437"/>
                <a:ext cx="160" cy="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474" y="5437"/>
                <a:ext cx="160" cy="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7866" y="5437"/>
                <a:ext cx="160" cy="16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1461" y="4310"/>
              <a:ext cx="977" cy="2514"/>
              <a:chOff x="3242" y="4309"/>
              <a:chExt cx="977" cy="2514"/>
            </a:xfrm>
          </p:grpSpPr>
          <p:sp>
            <p:nvSpPr>
              <p:cNvPr id="28" name="流程图: 可选过程 27"/>
              <p:cNvSpPr/>
              <p:nvPr/>
            </p:nvSpPr>
            <p:spPr>
              <a:xfrm>
                <a:off x="3242" y="4309"/>
                <a:ext cx="977" cy="2343"/>
              </a:xfrm>
              <a:prstGeom prst="flowChartAlternate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269" y="4425"/>
                <a:ext cx="949" cy="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2"/>
                    </a:solidFill>
                  </a:rPr>
                  <a:t>子模型</a:t>
                </a:r>
                <a:r>
                  <a:rPr lang="en-US" altLang="zh-CN">
                    <a:solidFill>
                      <a:schemeClr val="bg2"/>
                    </a:solidFill>
                  </a:rPr>
                  <a:t>16</a:t>
                </a: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617" y="7531"/>
              <a:ext cx="2047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第二层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72" y="8960"/>
              <a:ext cx="5223" cy="87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26" y="9101"/>
              <a:ext cx="2399" cy="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2"/>
                  </a:solidFill>
                </a:rPr>
                <a:t>lightgbm</a:t>
              </a: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1349355" y="3209925"/>
            <a:ext cx="609600" cy="190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1461115" y="3337560"/>
            <a:ext cx="355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输出概率求和</a:t>
            </a:r>
          </a:p>
        </p:txBody>
      </p:sp>
      <p:sp>
        <p:nvSpPr>
          <p:cNvPr id="37" name="圆角右箭头 36"/>
          <p:cNvSpPr/>
          <p:nvPr/>
        </p:nvSpPr>
        <p:spPr>
          <a:xfrm rot="5400000">
            <a:off x="11243310" y="2609850"/>
            <a:ext cx="517525" cy="6292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右箭头 37"/>
          <p:cNvSpPr/>
          <p:nvPr/>
        </p:nvSpPr>
        <p:spPr>
          <a:xfrm rot="10800000">
            <a:off x="11247755" y="5217160"/>
            <a:ext cx="508000" cy="6292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86220" y="2845435"/>
            <a:ext cx="2942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方案潜力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54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89901" y="1812023"/>
            <a:ext cx="517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赛题局限性：拓扑信息的开发与使用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0DE819-9D3F-49F7-BEF6-5F644283AA3C}"/>
              </a:ext>
            </a:extLst>
          </p:cNvPr>
          <p:cNvSpPr txBox="1"/>
          <p:nvPr/>
        </p:nvSpPr>
        <p:spPr>
          <a:xfrm>
            <a:off x="989900" y="3130493"/>
            <a:ext cx="9353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现有方案的优势：对异常值进行了细致的填充，使得预测结果更加稳定。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83FBCD-9655-4622-9204-E867271CF827}"/>
              </a:ext>
            </a:extLst>
          </p:cNvPr>
          <p:cNvSpPr txBox="1"/>
          <p:nvPr/>
        </p:nvSpPr>
        <p:spPr>
          <a:xfrm>
            <a:off x="989900" y="4248908"/>
            <a:ext cx="9462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改进目标：本次比赛只使用了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catboost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单模型，后续可尝试加入新的模型，新的算法来提高模型的预测能力。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33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86220" y="2845435"/>
            <a:ext cx="2942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应用价值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17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9323" y="2916546"/>
            <a:ext cx="9213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基于实时与历史路况状态信息以及道路属性等信息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精准预估未来某时间段内的路况状态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进而助力城市规划与智能出行方案。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84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63010" y="2357755"/>
            <a:ext cx="49974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>
                <a:solidFill>
                  <a:schemeClr val="bg1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255F2A6-C969-4359-83FE-33C19552612C}"/>
              </a:ext>
            </a:extLst>
          </p:cNvPr>
          <p:cNvSpPr txBox="1"/>
          <p:nvPr/>
        </p:nvSpPr>
        <p:spPr>
          <a:xfrm>
            <a:off x="404495" y="315595"/>
            <a:ext cx="376483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团队简介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1DC356-9B31-4387-8756-995B475A460F}"/>
              </a:ext>
            </a:extLst>
          </p:cNvPr>
          <p:cNvSpPr txBox="1"/>
          <p:nvPr/>
        </p:nvSpPr>
        <p:spPr>
          <a:xfrm>
            <a:off x="1116185" y="53227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队长：郑泽康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7ADCE-7DA1-4AC2-AD66-3637FF0F4416}"/>
              </a:ext>
            </a:extLst>
          </p:cNvPr>
          <p:cNvSpPr txBox="1"/>
          <p:nvPr/>
        </p:nvSpPr>
        <p:spPr>
          <a:xfrm>
            <a:off x="6897216" y="5322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队员：李斌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79D5F0-760F-4FCE-A614-5E7F161C24D1}"/>
              </a:ext>
            </a:extLst>
          </p:cNvPr>
          <p:cNvSpPr txBox="1"/>
          <p:nvPr/>
        </p:nvSpPr>
        <p:spPr>
          <a:xfrm>
            <a:off x="3955957" y="5322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队员：汤磊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2FDA11-DF26-4E0A-A60B-F8E1181A8CA9}"/>
              </a:ext>
            </a:extLst>
          </p:cNvPr>
          <p:cNvSpPr txBox="1"/>
          <p:nvPr/>
        </p:nvSpPr>
        <p:spPr>
          <a:xfrm>
            <a:off x="9411200" y="53227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指导老师：蔡毅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12278-AEFC-444D-A4DC-61592EAB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01" y="867858"/>
            <a:ext cx="2978798" cy="9026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1205B5-8BBB-4AC4-8BA4-B9CE48782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0" y="1872285"/>
            <a:ext cx="2231471" cy="32281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8206E7-A6EC-432F-B2F8-32B2962072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05" y="1853591"/>
            <a:ext cx="2428997" cy="32330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6D9EF0-BBE7-48BC-BC95-192E3F6272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57" y="1863148"/>
            <a:ext cx="2421146" cy="32281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9052D3-514C-4FD5-8B58-4F3EE07D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208" y="1853591"/>
            <a:ext cx="2142479" cy="32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41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D7875D-EF6A-4908-A380-5F5065A68BCC}"/>
              </a:ext>
            </a:extLst>
          </p:cNvPr>
          <p:cNvSpPr txBox="1"/>
          <p:nvPr/>
        </p:nvSpPr>
        <p:spPr>
          <a:xfrm>
            <a:off x="530604" y="343841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0" i="0" dirty="0">
                <a:solidFill>
                  <a:schemeClr val="bg1"/>
                </a:solidFill>
                <a:effectLst/>
                <a:latin typeface="lucida Grande"/>
              </a:rPr>
              <a:t>参赛历程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520EF8-4A0A-47CA-8B5C-25F97108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19" y="1342938"/>
            <a:ext cx="9667875" cy="487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24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D7875D-EF6A-4908-A380-5F5065A68BCC}"/>
              </a:ext>
            </a:extLst>
          </p:cNvPr>
          <p:cNvSpPr txBox="1"/>
          <p:nvPr/>
        </p:nvSpPr>
        <p:spPr>
          <a:xfrm>
            <a:off x="530604" y="343841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lucida Grande"/>
                <a:ea typeface="微软雅黑" panose="020B0503020204020204" pitchFamily="34" charset="-122"/>
              </a:rPr>
              <a:t>赛题理解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97C7CF-7603-499F-BEB4-DEFE1A65CA0C}"/>
              </a:ext>
            </a:extLst>
          </p:cNvPr>
          <p:cNvSpPr txBox="1"/>
          <p:nvPr/>
        </p:nvSpPr>
        <p:spPr>
          <a:xfrm>
            <a:off x="1539379" y="2828835"/>
            <a:ext cx="9381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赛题任务：根据滴滴提供的道路小段的</a:t>
            </a:r>
            <a:r>
              <a:rPr lang="zh-CN" altLang="en-US" dirty="0">
                <a:solidFill>
                  <a:srgbClr val="FF0000"/>
                </a:solidFill>
              </a:rPr>
              <a:t>实时和历史路况状态特征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道路基本属性</a:t>
            </a:r>
            <a:r>
              <a:rPr lang="zh-CN" altLang="en-US" dirty="0">
                <a:solidFill>
                  <a:schemeClr val="bg1"/>
                </a:solidFill>
              </a:rPr>
              <a:t>以及</a:t>
            </a:r>
            <a:r>
              <a:rPr lang="zh-CN" altLang="en-US" dirty="0">
                <a:solidFill>
                  <a:srgbClr val="FF0000"/>
                </a:solidFill>
              </a:rPr>
              <a:t>路网拓扑关系图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预测未来一段时间内道路小段的路况状态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即畅通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缓行和拥堵几类状态）。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评价指标：采用加权 </a:t>
            </a:r>
            <a:r>
              <a:rPr lang="en-US" altLang="zh-CN" dirty="0">
                <a:solidFill>
                  <a:schemeClr val="bg1"/>
                </a:solidFill>
              </a:rPr>
              <a:t>F1 Score </a:t>
            </a:r>
            <a:r>
              <a:rPr lang="zh-CN" altLang="en-US" dirty="0">
                <a:solidFill>
                  <a:schemeClr val="bg1"/>
                </a:solidFill>
              </a:rPr>
              <a:t>作为算法评价指标。畅通权重</a:t>
            </a:r>
            <a:r>
              <a:rPr lang="en-US" altLang="zh-CN" dirty="0">
                <a:solidFill>
                  <a:schemeClr val="bg1"/>
                </a:solidFill>
              </a:rPr>
              <a:t>0.2, </a:t>
            </a:r>
            <a:r>
              <a:rPr lang="zh-CN" altLang="en-US" dirty="0">
                <a:solidFill>
                  <a:schemeClr val="bg1"/>
                </a:solidFill>
              </a:rPr>
              <a:t>缓行权重</a:t>
            </a:r>
            <a:r>
              <a:rPr lang="en-US" altLang="zh-CN" dirty="0">
                <a:solidFill>
                  <a:schemeClr val="bg1"/>
                </a:solidFill>
              </a:rPr>
              <a:t>0.2, </a:t>
            </a:r>
            <a:r>
              <a:rPr lang="zh-CN" altLang="en-US" dirty="0">
                <a:solidFill>
                  <a:schemeClr val="bg1"/>
                </a:solidFill>
              </a:rPr>
              <a:t>拥堵权重</a:t>
            </a:r>
            <a:r>
              <a:rPr lang="en-US" altLang="zh-CN" dirty="0">
                <a:solidFill>
                  <a:schemeClr val="bg1"/>
                </a:solidFill>
              </a:rPr>
              <a:t>0.6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006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建模思路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30">
            <a:extLst>
              <a:ext uri="{FF2B5EF4-FFF2-40B4-BE49-F238E27FC236}">
                <a16:creationId xmlns:a16="http://schemas.microsoft.com/office/drawing/2014/main" id="{B67DCBFC-63F7-49A4-B167-D40D04ACA6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69622">
            <a:off x="3217949" y="183097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椭圆 30">
            <a:extLst>
              <a:ext uri="{FF2B5EF4-FFF2-40B4-BE49-F238E27FC236}">
                <a16:creationId xmlns:a16="http://schemas.microsoft.com/office/drawing/2014/main" id="{7DA9CA02-3DC7-4192-9D66-1ED303FD34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530378" flipH="1">
            <a:off x="6037829" y="183097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0C13C69-D8A7-46F1-9AE7-5FA6168DD22E}"/>
              </a:ext>
            </a:extLst>
          </p:cNvPr>
          <p:cNvGrpSpPr/>
          <p:nvPr/>
        </p:nvGrpSpPr>
        <p:grpSpPr>
          <a:xfrm>
            <a:off x="1568740" y="2669464"/>
            <a:ext cx="3757583" cy="644278"/>
            <a:chOff x="1154862" y="3005024"/>
            <a:chExt cx="4171462" cy="644278"/>
          </a:xfrm>
        </p:grpSpPr>
        <p:sp>
          <p:nvSpPr>
            <p:cNvPr id="25" name="圆角矩形 13">
              <a:extLst>
                <a:ext uri="{FF2B5EF4-FFF2-40B4-BE49-F238E27FC236}">
                  <a16:creationId xmlns:a16="http://schemas.microsoft.com/office/drawing/2014/main" id="{540429C6-3A54-42C4-B90D-DFA4FC1692B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84274" y="3080467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93FFCC0-9129-4B0A-B579-81046BEE91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80179" y="3005024"/>
              <a:ext cx="646145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A94FDA-D7CE-40C7-8A57-338000ADA9DC}"/>
                </a:ext>
              </a:extLst>
            </p:cNvPr>
            <p:cNvSpPr txBox="1"/>
            <p:nvPr/>
          </p:nvSpPr>
          <p:spPr>
            <a:xfrm>
              <a:off x="1154862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华光细圆_CNKI" panose="02000500000000000000" pitchFamily="2" charset="-122"/>
                  <a:ea typeface="华光细圆_CNKI" panose="02000500000000000000" pitchFamily="2" charset="-122"/>
                </a:rPr>
                <a:t>数据分析</a:t>
              </a:r>
              <a:endParaRPr lang="en-US" altLang="zh-CN" sz="2400" b="1" dirty="0">
                <a:solidFill>
                  <a:schemeClr val="bg1"/>
                </a:solidFill>
                <a:latin typeface="华光细圆_CNKI" panose="02000500000000000000" pitchFamily="2" charset="-122"/>
                <a:ea typeface="华光细圆_CNKI" panose="020005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B366B3-7A3D-41F5-B4C4-D52CC9B804A9}"/>
              </a:ext>
            </a:extLst>
          </p:cNvPr>
          <p:cNvGrpSpPr/>
          <p:nvPr/>
        </p:nvGrpSpPr>
        <p:grpSpPr>
          <a:xfrm>
            <a:off x="1595234" y="3666694"/>
            <a:ext cx="3731090" cy="646145"/>
            <a:chOff x="1154862" y="4002254"/>
            <a:chExt cx="4171462" cy="646145"/>
          </a:xfrm>
        </p:grpSpPr>
        <p:sp>
          <p:nvSpPr>
            <p:cNvPr id="29" name="圆角矩形 14">
              <a:extLst>
                <a:ext uri="{FF2B5EF4-FFF2-40B4-BE49-F238E27FC236}">
                  <a16:creationId xmlns:a16="http://schemas.microsoft.com/office/drawing/2014/main" id="{B49363DD-DABD-4BC3-AAD5-5798185272F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84274" y="4079564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BBBCC55-AC7D-474A-BE5C-2E9E9A3CF2A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80179" y="4002254"/>
              <a:ext cx="646145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BD09001-7689-44E0-84A6-3728060DD7DF}"/>
                </a:ext>
              </a:extLst>
            </p:cNvPr>
            <p:cNvSpPr txBox="1"/>
            <p:nvPr/>
          </p:nvSpPr>
          <p:spPr>
            <a:xfrm>
              <a:off x="1154862" y="4095971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华光细圆_CNKI" panose="02000500000000000000" pitchFamily="2" charset="-122"/>
                  <a:ea typeface="华光细圆_CNKI" panose="02000500000000000000" pitchFamily="2" charset="-122"/>
                </a:rPr>
                <a:t>特征工程</a:t>
              </a:r>
              <a:endParaRPr lang="en-US" altLang="zh-CN" sz="2400" b="1" dirty="0">
                <a:solidFill>
                  <a:schemeClr val="bg1"/>
                </a:solidFill>
                <a:latin typeface="华光细圆_CNKI" panose="02000500000000000000" pitchFamily="2" charset="-122"/>
                <a:ea typeface="华光细圆_CNKI" panose="02000500000000000000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F3FB714-5900-4A59-B820-3829A1353B61}"/>
              </a:ext>
            </a:extLst>
          </p:cNvPr>
          <p:cNvGrpSpPr/>
          <p:nvPr/>
        </p:nvGrpSpPr>
        <p:grpSpPr>
          <a:xfrm>
            <a:off x="6859048" y="2669464"/>
            <a:ext cx="3764212" cy="644278"/>
            <a:chOff x="6859048" y="3005024"/>
            <a:chExt cx="4171462" cy="644278"/>
          </a:xfrm>
        </p:grpSpPr>
        <p:sp>
          <p:nvSpPr>
            <p:cNvPr id="33" name="圆角矩形 19">
              <a:extLst>
                <a:ext uri="{FF2B5EF4-FFF2-40B4-BE49-F238E27FC236}">
                  <a16:creationId xmlns:a16="http://schemas.microsoft.com/office/drawing/2014/main" id="{18A4C1D0-7EAD-406F-A666-836F468CE40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904337" y="3080467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9457A61-A3D5-4A69-957A-B60F27C2D50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904336" y="3005024"/>
              <a:ext cx="644277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6CF7A-30E7-48DE-AD0F-7F8C14251B22}"/>
                </a:ext>
              </a:extLst>
            </p:cNvPr>
            <p:cNvSpPr txBox="1"/>
            <p:nvPr/>
          </p:nvSpPr>
          <p:spPr>
            <a:xfrm>
              <a:off x="6859048" y="3108403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华光细圆_CNKI" panose="02000500000000000000" pitchFamily="2" charset="-122"/>
                  <a:ea typeface="华光细圆_CNKI" panose="02000500000000000000" pitchFamily="2" charset="-122"/>
                </a:rPr>
                <a:t>异常值处理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E817E4-EACF-4BB4-BBE7-6532D5079958}"/>
              </a:ext>
            </a:extLst>
          </p:cNvPr>
          <p:cNvGrpSpPr/>
          <p:nvPr/>
        </p:nvGrpSpPr>
        <p:grpSpPr>
          <a:xfrm>
            <a:off x="6859048" y="3666694"/>
            <a:ext cx="3764212" cy="646145"/>
            <a:chOff x="6859048" y="4002254"/>
            <a:chExt cx="4171462" cy="646145"/>
          </a:xfrm>
        </p:grpSpPr>
        <p:sp>
          <p:nvSpPr>
            <p:cNvPr id="37" name="圆角矩形 21">
              <a:extLst>
                <a:ext uri="{FF2B5EF4-FFF2-40B4-BE49-F238E27FC236}">
                  <a16:creationId xmlns:a16="http://schemas.microsoft.com/office/drawing/2014/main" id="{356C0C2E-F6AC-4910-B312-0EE99912E5F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904337" y="4079564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3501023-9BEE-4A2C-AB28-1C80F07D94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904336" y="4002254"/>
              <a:ext cx="644277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04F8FD0-9FFB-4B4A-AD73-976CF961D4F5}"/>
                </a:ext>
              </a:extLst>
            </p:cNvPr>
            <p:cNvSpPr txBox="1"/>
            <p:nvPr/>
          </p:nvSpPr>
          <p:spPr>
            <a:xfrm>
              <a:off x="6859048" y="4095971"/>
              <a:ext cx="41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华光细圆_CNKI" panose="02000500000000000000" pitchFamily="2" charset="-122"/>
                  <a:ea typeface="华光细圆_CNKI" panose="02000500000000000000" pitchFamily="2" charset="-122"/>
                </a:rPr>
                <a:t>模型构建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28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4B93CB-2F25-4C66-8385-4F1C03BAC2D9}"/>
              </a:ext>
            </a:extLst>
          </p:cNvPr>
          <p:cNvSpPr txBox="1"/>
          <p:nvPr/>
        </p:nvSpPr>
        <p:spPr>
          <a:xfrm>
            <a:off x="2862743" y="2206197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87A8EF-0765-4A7F-98FC-BF2479398019}"/>
              </a:ext>
            </a:extLst>
          </p:cNvPr>
          <p:cNvSpPr txBox="1"/>
          <p:nvPr/>
        </p:nvSpPr>
        <p:spPr>
          <a:xfrm>
            <a:off x="2862743" y="2852528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24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1764C-547F-4004-8B7B-B7CF100D0FC7}"/>
              </a:ext>
            </a:extLst>
          </p:cNvPr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2371FC-84E0-4778-867B-1DEC6687D437}"/>
              </a:ext>
            </a:extLst>
          </p:cNvPr>
          <p:cNvSpPr txBox="1"/>
          <p:nvPr/>
        </p:nvSpPr>
        <p:spPr>
          <a:xfrm>
            <a:off x="1375794" y="1174459"/>
            <a:ext cx="817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、赛题数据集：路况数据集，属性数据集，拓扑数据集。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8057C-52AE-45F1-B8D6-B36E31A11CA2}"/>
              </a:ext>
            </a:extLst>
          </p:cNvPr>
          <p:cNvSpPr/>
          <p:nvPr/>
        </p:nvSpPr>
        <p:spPr>
          <a:xfrm>
            <a:off x="5424883" y="2393857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28C571-BE12-4194-8510-17038BF8B1E0}"/>
              </a:ext>
            </a:extLst>
          </p:cNvPr>
          <p:cNvSpPr/>
          <p:nvPr/>
        </p:nvSpPr>
        <p:spPr>
          <a:xfrm>
            <a:off x="6339283" y="2393857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天前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8CAA7-C14B-474D-B37D-6A9C570975B7}"/>
              </a:ext>
            </a:extLst>
          </p:cNvPr>
          <p:cNvSpPr/>
          <p:nvPr/>
        </p:nvSpPr>
        <p:spPr>
          <a:xfrm>
            <a:off x="7253683" y="2393857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r>
              <a:rPr lang="zh-CN" altLang="en-US" dirty="0"/>
              <a:t>天前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107739-CCD5-4FF2-941F-999DBE74C25B}"/>
              </a:ext>
            </a:extLst>
          </p:cNvPr>
          <p:cNvSpPr/>
          <p:nvPr/>
        </p:nvSpPr>
        <p:spPr>
          <a:xfrm>
            <a:off x="8168083" y="2393857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r>
              <a:rPr lang="zh-CN" altLang="en-US" dirty="0"/>
              <a:t>天前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DF5077-C0F4-4DC5-9F43-B913CA7FBBD5}"/>
              </a:ext>
            </a:extLst>
          </p:cNvPr>
          <p:cNvSpPr/>
          <p:nvPr/>
        </p:nvSpPr>
        <p:spPr>
          <a:xfrm>
            <a:off x="9082483" y="2393857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r>
              <a:rPr lang="zh-CN" altLang="en-US" dirty="0"/>
              <a:t>天前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E2EAA2-53C4-40D8-A99B-52E43F82811E}"/>
              </a:ext>
            </a:extLst>
          </p:cNvPr>
          <p:cNvSpPr/>
          <p:nvPr/>
        </p:nvSpPr>
        <p:spPr>
          <a:xfrm>
            <a:off x="3131893" y="2393855"/>
            <a:ext cx="1146495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路况状态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C817A9-CE3A-4AAF-9213-9E1272B2EA0E}"/>
              </a:ext>
            </a:extLst>
          </p:cNvPr>
          <p:cNvSpPr/>
          <p:nvPr/>
        </p:nvSpPr>
        <p:spPr>
          <a:xfrm>
            <a:off x="4278388" y="2393855"/>
            <a:ext cx="1146495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时间片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145B819B-5946-491B-BF2B-1F538432D9D1}"/>
              </a:ext>
            </a:extLst>
          </p:cNvPr>
          <p:cNvSpPr/>
          <p:nvPr/>
        </p:nvSpPr>
        <p:spPr>
          <a:xfrm rot="5400000">
            <a:off x="7499500" y="824657"/>
            <a:ext cx="422766" cy="45720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763C47-F0F9-4090-A656-18D8ACC927ED}"/>
              </a:ext>
            </a:extLst>
          </p:cNvPr>
          <p:cNvSpPr/>
          <p:nvPr/>
        </p:nvSpPr>
        <p:spPr>
          <a:xfrm>
            <a:off x="8331668" y="3358113"/>
            <a:ext cx="1143698" cy="4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时间片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EE70BE-7003-43BF-9888-6364C76E110C}"/>
              </a:ext>
            </a:extLst>
          </p:cNvPr>
          <p:cNvSpPr/>
          <p:nvPr/>
        </p:nvSpPr>
        <p:spPr>
          <a:xfrm>
            <a:off x="6712593" y="4316133"/>
            <a:ext cx="1082180" cy="28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eta</a:t>
            </a:r>
            <a:r>
              <a:rPr lang="zh-CN" altLang="en-US" dirty="0"/>
              <a:t>速度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94D6A3-26EC-47C2-B8A2-F420912447F7}"/>
              </a:ext>
            </a:extLst>
          </p:cNvPr>
          <p:cNvSpPr/>
          <p:nvPr/>
        </p:nvSpPr>
        <p:spPr>
          <a:xfrm>
            <a:off x="5571690" y="4316134"/>
            <a:ext cx="1146495" cy="28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路况速度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2CC374-03FA-49C4-9C42-0F8DFCB01CDC}"/>
              </a:ext>
            </a:extLst>
          </p:cNvPr>
          <p:cNvSpPr/>
          <p:nvPr/>
        </p:nvSpPr>
        <p:spPr>
          <a:xfrm>
            <a:off x="7800364" y="4316135"/>
            <a:ext cx="914400" cy="28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车辆数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20EE2D-14BF-4E2E-8E93-1B4F31E89939}"/>
              </a:ext>
            </a:extLst>
          </p:cNvPr>
          <p:cNvSpPr/>
          <p:nvPr/>
        </p:nvSpPr>
        <p:spPr>
          <a:xfrm>
            <a:off x="8714764" y="4316135"/>
            <a:ext cx="1143698" cy="28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路况状态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1AF4717-D6CF-41F4-B618-79FD7ED6B689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5400000">
            <a:off x="6678458" y="3247357"/>
            <a:ext cx="535258" cy="1602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5ACF885-598F-47EC-B164-2BB0EBC9C395}"/>
              </a:ext>
            </a:extLst>
          </p:cNvPr>
          <p:cNvCxnSpPr>
            <a:cxnSpLocks/>
            <a:stCxn id="38" idx="2"/>
            <a:endCxn id="20" idx="0"/>
          </p:cNvCxnSpPr>
          <p:nvPr/>
        </p:nvCxnSpPr>
        <p:spPr>
          <a:xfrm rot="5400000">
            <a:off x="7232831" y="3801728"/>
            <a:ext cx="535257" cy="493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B421154-4AF9-4204-B0DF-0A362A179FD1}"/>
              </a:ext>
            </a:extLst>
          </p:cNvPr>
          <p:cNvCxnSpPr>
            <a:cxnSpLocks/>
            <a:stCxn id="38" idx="2"/>
            <a:endCxn id="22" idx="0"/>
          </p:cNvCxnSpPr>
          <p:nvPr/>
        </p:nvCxnSpPr>
        <p:spPr>
          <a:xfrm rot="16200000" flipH="1">
            <a:off x="7734770" y="3793340"/>
            <a:ext cx="535259" cy="51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89C08AB-87A7-444F-A5F8-C7CC202F70A7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rot="16200000" flipH="1">
            <a:off x="8249295" y="3278816"/>
            <a:ext cx="535259" cy="1539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390B6C8-5405-447E-84C2-98BE62E0F6B3}"/>
              </a:ext>
            </a:extLst>
          </p:cNvPr>
          <p:cNvSpPr/>
          <p:nvPr/>
        </p:nvSpPr>
        <p:spPr>
          <a:xfrm>
            <a:off x="2217493" y="2393855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道路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59FBC06-C860-4274-BDF2-C5E954A1B67F}"/>
              </a:ext>
            </a:extLst>
          </p:cNvPr>
          <p:cNvSpPr/>
          <p:nvPr/>
        </p:nvSpPr>
        <p:spPr>
          <a:xfrm>
            <a:off x="4773336" y="5603235"/>
            <a:ext cx="1221997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功能等级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9A879D-E96C-45CB-9808-648BC23081E4}"/>
              </a:ext>
            </a:extLst>
          </p:cNvPr>
          <p:cNvSpPr/>
          <p:nvPr/>
        </p:nvSpPr>
        <p:spPr>
          <a:xfrm>
            <a:off x="6006519" y="5603235"/>
            <a:ext cx="1135311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限速等级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8C531C-38D2-41C2-9340-957C297565AA}"/>
              </a:ext>
            </a:extLst>
          </p:cNvPr>
          <p:cNvSpPr/>
          <p:nvPr/>
        </p:nvSpPr>
        <p:spPr>
          <a:xfrm>
            <a:off x="7153015" y="5603231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车道数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B45842-E2F1-4FEA-A1E4-B62F5FA9ECC9}"/>
              </a:ext>
            </a:extLst>
          </p:cNvPr>
          <p:cNvSpPr/>
          <p:nvPr/>
        </p:nvSpPr>
        <p:spPr>
          <a:xfrm>
            <a:off x="8078599" y="5603231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限速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489D7A-D4C2-44C8-AB6F-92249A9B5218}"/>
              </a:ext>
            </a:extLst>
          </p:cNvPr>
          <p:cNvSpPr/>
          <p:nvPr/>
        </p:nvSpPr>
        <p:spPr>
          <a:xfrm>
            <a:off x="8997893" y="5603232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E17151-4D1E-40EE-B0B0-D41B23D857EB}"/>
              </a:ext>
            </a:extLst>
          </p:cNvPr>
          <p:cNvSpPr/>
          <p:nvPr/>
        </p:nvSpPr>
        <p:spPr>
          <a:xfrm>
            <a:off x="2469162" y="5603233"/>
            <a:ext cx="1146495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长度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73D4169-A479-463E-9F93-18C7F286C5D4}"/>
              </a:ext>
            </a:extLst>
          </p:cNvPr>
          <p:cNvSpPr/>
          <p:nvPr/>
        </p:nvSpPr>
        <p:spPr>
          <a:xfrm>
            <a:off x="3615657" y="5603233"/>
            <a:ext cx="1146495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39BDE0-AC3F-4803-AC0B-76258468A7EB}"/>
              </a:ext>
            </a:extLst>
          </p:cNvPr>
          <p:cNvSpPr/>
          <p:nvPr/>
        </p:nvSpPr>
        <p:spPr>
          <a:xfrm>
            <a:off x="1554762" y="5603233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道路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CF36F0-A616-450F-B278-16BFED0FE016}"/>
              </a:ext>
            </a:extLst>
          </p:cNvPr>
          <p:cNvSpPr/>
          <p:nvPr/>
        </p:nvSpPr>
        <p:spPr>
          <a:xfrm>
            <a:off x="9928371" y="5603230"/>
            <a:ext cx="914400" cy="25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宽度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A211A-B0D0-4878-B7DA-7382B732BA9A}"/>
              </a:ext>
            </a:extLst>
          </p:cNvPr>
          <p:cNvSpPr txBox="1"/>
          <p:nvPr/>
        </p:nvSpPr>
        <p:spPr>
          <a:xfrm flipH="1">
            <a:off x="1382368" y="1599491"/>
            <a:ext cx="17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路况数据集：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FDFE5E-9423-4AF7-B1DA-A997078D4EC2}"/>
              </a:ext>
            </a:extLst>
          </p:cNvPr>
          <p:cNvSpPr txBox="1"/>
          <p:nvPr/>
        </p:nvSpPr>
        <p:spPr>
          <a:xfrm>
            <a:off x="1374399" y="5002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属性数据集：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5F05D4-7E40-41CA-9C1A-10AA33232B79}"/>
              </a:ext>
            </a:extLst>
          </p:cNvPr>
          <p:cNvSpPr/>
          <p:nvPr/>
        </p:nvSpPr>
        <p:spPr>
          <a:xfrm>
            <a:off x="7175386" y="3358110"/>
            <a:ext cx="1143698" cy="4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时间片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C851A3-2863-4630-91C7-DDAB43F7B609}"/>
              </a:ext>
            </a:extLst>
          </p:cNvPr>
          <p:cNvSpPr/>
          <p:nvPr/>
        </p:nvSpPr>
        <p:spPr>
          <a:xfrm>
            <a:off x="4860023" y="3358110"/>
            <a:ext cx="1150691" cy="4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7507DB-7A9B-4518-9721-122C8739FC6F}"/>
              </a:ext>
            </a:extLst>
          </p:cNvPr>
          <p:cNvSpPr/>
          <p:nvPr/>
        </p:nvSpPr>
        <p:spPr>
          <a:xfrm>
            <a:off x="6016306" y="3358110"/>
            <a:ext cx="1146495" cy="4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CF87F58-2489-4CBE-AF84-E09B86245FED}"/>
              </a:ext>
            </a:extLst>
          </p:cNvPr>
          <p:cNvSpPr/>
          <p:nvPr/>
        </p:nvSpPr>
        <p:spPr>
          <a:xfrm>
            <a:off x="9475366" y="3358113"/>
            <a:ext cx="1143698" cy="4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时间片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6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1764C-547F-4004-8B7B-B7CF100D0FC7}"/>
              </a:ext>
            </a:extLst>
          </p:cNvPr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108BE-8F95-4C70-904F-2442B8E64C21}"/>
              </a:ext>
            </a:extLst>
          </p:cNvPr>
          <p:cNvSpPr txBox="1"/>
          <p:nvPr/>
        </p:nvSpPr>
        <p:spPr>
          <a:xfrm>
            <a:off x="1292604" y="1905506"/>
            <a:ext cx="9606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、路况数据集：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、路况状况特征：道路状况为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为异常值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2.2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、道路速度特征：道路的路况速度与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速度也存在缺失情况，且两为同步的。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、道路属性特征：直接进行使用。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、道路拓扑特征：由于数据过于稀疏，本次比赛没有进行使用。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835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6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84,&quot;width&quot;:8714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90,&quot;width&quot;:8955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74a031-de49-4b38-862c-f4d687c99da0}"/>
  <p:tag name="TABLE_ENDDRAG_ORIGIN_RECT" val="456*226"/>
  <p:tag name="TABLE_ENDDRAG_RECT" val="144*195*456*22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c4943a-b365-4fa3-8da3-c7c3f8746ad7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342d80-14a8-40b7-811e-aadc7c49b9b2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abb40f4-79c1-43bb-bfb7-a35be34a586d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9a3a594-85e6-49a9-bbd1-d167d255fbd7}"/>
  <p:tag name="TABLE_ENDDRAG_ORIGIN_RECT" val="583*227"/>
  <p:tag name="TABLE_ENDDRAG_RECT" val="368*334*583*22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1204</Words>
  <Application>Microsoft Office PowerPoint</Application>
  <PresentationFormat>宽屏</PresentationFormat>
  <Paragraphs>305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lucida Grande</vt:lpstr>
      <vt:lpstr>等线</vt:lpstr>
      <vt:lpstr>方正仿宋_GB2312</vt:lpstr>
      <vt:lpstr>华光细圆_CNKI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郑泽康</dc:creator>
  <cp:lastModifiedBy>郑 泽康</cp:lastModifiedBy>
  <cp:revision>375</cp:revision>
  <dcterms:created xsi:type="dcterms:W3CDTF">2019-06-19T02:08:00Z</dcterms:created>
  <dcterms:modified xsi:type="dcterms:W3CDTF">2021-01-06T02:04:57Z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