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Oswald"/>
      <p:regular r:id="rId29"/>
      <p:bold r:id="rId30"/>
    </p:embeddedFont>
    <p:embeddedFont>
      <p:font typeface="Source Sans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regular.fntdata"/><Relationship Id="rId30" Type="http://schemas.openxmlformats.org/officeDocument/2006/relationships/font" Target="fonts/Oswald-bold.fntdata"/><Relationship Id="rId11" Type="http://schemas.openxmlformats.org/officeDocument/2006/relationships/slide" Target="slides/slide7.xml"/><Relationship Id="rId33" Type="http://schemas.openxmlformats.org/officeDocument/2006/relationships/font" Target="fonts/SourceSansPro-italic.fntdata"/><Relationship Id="rId10" Type="http://schemas.openxmlformats.org/officeDocument/2006/relationships/slide" Target="slides/slide6.xml"/><Relationship Id="rId32" Type="http://schemas.openxmlformats.org/officeDocument/2006/relationships/font" Target="fonts/SourceSansPr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SourceSansPr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a9f9acf90a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a9f9acf9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a94ead02a7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a94ead02a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a94ead02a7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a94ead02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a94ead02a7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a94ead02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a94ead02a7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a94ead02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a94ead02a7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a94ead02a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a9f9acf90a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a9f9acf9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a9f9acf90a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a9f9acf90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a9f9acf90a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a9f9acf90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a9f9acf90a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a9f9acf90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457550" y="3170850"/>
            <a:ext cx="56103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Advance Web Development Final Project</a:t>
            </a:r>
            <a:endParaRPr/>
          </a:p>
        </p:txBody>
      </p:sp>
      <p:sp>
        <p:nvSpPr>
          <p:cNvPr id="465" name="Google Shape;465;p13"/>
          <p:cNvSpPr txBox="1"/>
          <p:nvPr/>
        </p:nvSpPr>
        <p:spPr>
          <a:xfrm>
            <a:off x="457550" y="361600"/>
            <a:ext cx="264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accent3"/>
                </a:solidFill>
                <a:latin typeface="Oswald"/>
                <a:ea typeface="Oswald"/>
                <a:cs typeface="Oswald"/>
                <a:sym typeface="Oswald"/>
              </a:rPr>
              <a:t>API Development</a:t>
            </a:r>
            <a:endParaRPr b="1" sz="2800">
              <a:solidFill>
                <a:schemeClr val="accent3"/>
              </a:solidFill>
              <a:latin typeface="Oswald"/>
              <a:ea typeface="Oswald"/>
              <a:cs typeface="Oswald"/>
              <a:sym typeface="Oswald"/>
            </a:endParaRPr>
          </a:p>
        </p:txBody>
      </p:sp>
      <p:sp>
        <p:nvSpPr>
          <p:cNvPr id="466" name="Google Shape;466;p13"/>
          <p:cNvSpPr txBox="1"/>
          <p:nvPr/>
        </p:nvSpPr>
        <p:spPr>
          <a:xfrm>
            <a:off x="6034100" y="455767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Oswald"/>
                <a:ea typeface="Oswald"/>
                <a:cs typeface="Oswald"/>
                <a:sym typeface="Oswald"/>
              </a:rPr>
              <a:t>Created by: I</a:t>
            </a:r>
            <a:r>
              <a:rPr b="1" lang="en" sz="2100">
                <a:solidFill>
                  <a:schemeClr val="lt1"/>
                </a:solidFill>
                <a:latin typeface="Oswald"/>
                <a:ea typeface="Oswald"/>
                <a:cs typeface="Oswald"/>
                <a:sym typeface="Oswald"/>
              </a:rPr>
              <a:t>mer</a:t>
            </a:r>
            <a:r>
              <a:rPr b="1" lang="en" sz="2100">
                <a:solidFill>
                  <a:schemeClr val="lt1"/>
                </a:solidFill>
                <a:latin typeface="Oswald"/>
                <a:ea typeface="Oswald"/>
                <a:cs typeface="Oswald"/>
                <a:sym typeface="Oswald"/>
              </a:rPr>
              <a:t> Lopez</a:t>
            </a:r>
            <a:endParaRPr b="1" sz="2100">
              <a:solidFill>
                <a:schemeClr val="lt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2"/>
          <p:cNvSpPr txBox="1"/>
          <p:nvPr>
            <p:ph idx="1" type="body"/>
          </p:nvPr>
        </p:nvSpPr>
        <p:spPr>
          <a:xfrm>
            <a:off x="401375" y="329525"/>
            <a:ext cx="8337000" cy="380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273239"/>
                </a:solidFill>
                <a:highlight>
                  <a:srgbClr val="FFFFFF"/>
                </a:highlight>
                <a:latin typeface="Arial"/>
                <a:ea typeface="Arial"/>
                <a:cs typeface="Arial"/>
                <a:sym typeface="Arial"/>
              </a:rPr>
              <a:t>Client-Server Pattern :</a:t>
            </a:r>
            <a:endParaRPr b="1" sz="1300">
              <a:solidFill>
                <a:srgbClr val="273239"/>
              </a:solidFill>
              <a:highlight>
                <a:srgbClr val="FFFFFF"/>
              </a:highlight>
              <a:latin typeface="Arial"/>
              <a:ea typeface="Arial"/>
              <a:cs typeface="Arial"/>
              <a:sym typeface="Arial"/>
            </a:endParaRPr>
          </a:p>
          <a:p>
            <a:pPr indent="0" lvl="0" marL="0" rtl="0" algn="l">
              <a:lnSpc>
                <a:spcPct val="150000"/>
              </a:lnSpc>
              <a:spcBef>
                <a:spcPts val="600"/>
              </a:spcBef>
              <a:spcAft>
                <a:spcPts val="0"/>
              </a:spcAft>
              <a:buNone/>
            </a:pPr>
            <a:r>
              <a:t/>
            </a:r>
            <a:endParaRPr b="1" sz="1300">
              <a:solidFill>
                <a:srgbClr val="273239"/>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The client-server pattern has two major entities. They are a server and multiple clients.  </a:t>
            </a:r>
            <a:endParaRPr sz="1300">
              <a:solidFill>
                <a:srgbClr val="273239"/>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Here the server has resources(data, files or services) and a client requests the server for a particular resource. Then the server processes the request and responds back accordingly.</a:t>
            </a:r>
            <a:endParaRPr sz="1300">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b="1" lang="en" sz="1300">
                <a:solidFill>
                  <a:srgbClr val="273239"/>
                </a:solidFill>
                <a:highlight>
                  <a:srgbClr val="FFFFFF"/>
                </a:highlight>
                <a:latin typeface="Arial"/>
                <a:ea typeface="Arial"/>
                <a:cs typeface="Arial"/>
                <a:sym typeface="Arial"/>
              </a:rPr>
              <a:t>Examples:</a:t>
            </a:r>
            <a:endParaRPr b="1"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Email.</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WWW.</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File sharing apps.</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API’s</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t/>
            </a:r>
            <a:endParaRPr b="1" sz="1300">
              <a:solidFill>
                <a:srgbClr val="273239"/>
              </a:solidFill>
              <a:highlight>
                <a:srgbClr val="FFFFFF"/>
              </a:highlight>
              <a:latin typeface="Arial"/>
              <a:ea typeface="Arial"/>
              <a:cs typeface="Arial"/>
              <a:sym typeface="Arial"/>
            </a:endParaRPr>
          </a:p>
        </p:txBody>
      </p:sp>
      <p:pic>
        <p:nvPicPr>
          <p:cNvPr id="523" name="Google Shape;523;p22"/>
          <p:cNvPicPr preferRelativeResize="0"/>
          <p:nvPr/>
        </p:nvPicPr>
        <p:blipFill>
          <a:blip r:embed="rId3">
            <a:alphaModFix/>
          </a:blip>
          <a:stretch>
            <a:fillRect/>
          </a:stretch>
        </p:blipFill>
        <p:spPr>
          <a:xfrm>
            <a:off x="4614375" y="2149525"/>
            <a:ext cx="3305649" cy="198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3"/>
          <p:cNvSpPr txBox="1"/>
          <p:nvPr/>
        </p:nvSpPr>
        <p:spPr>
          <a:xfrm>
            <a:off x="106225" y="317375"/>
            <a:ext cx="87384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accent1"/>
                </a:solidFill>
                <a:latin typeface="Oswald"/>
                <a:ea typeface="Oswald"/>
                <a:cs typeface="Oswald"/>
                <a:sym typeface="Oswald"/>
              </a:rPr>
              <a:t>What components are needed to create an API</a:t>
            </a:r>
            <a:endParaRPr b="1" sz="2600">
              <a:solidFill>
                <a:schemeClr val="accent1"/>
              </a:solidFill>
              <a:latin typeface="Oswald"/>
              <a:ea typeface="Oswald"/>
              <a:cs typeface="Oswald"/>
              <a:sym typeface="Oswald"/>
            </a:endParaRPr>
          </a:p>
        </p:txBody>
      </p:sp>
      <p:sp>
        <p:nvSpPr>
          <p:cNvPr id="529" name="Google Shape;529;p23"/>
          <p:cNvSpPr txBox="1"/>
          <p:nvPr/>
        </p:nvSpPr>
        <p:spPr>
          <a:xfrm>
            <a:off x="1533375" y="1002125"/>
            <a:ext cx="6254400" cy="3724800"/>
          </a:xfrm>
          <a:prstGeom prst="rect">
            <a:avLst/>
          </a:prstGeom>
          <a:noFill/>
          <a:ln>
            <a:noFill/>
          </a:ln>
        </p:spPr>
        <p:txBody>
          <a:bodyPr anchorCtr="0" anchor="t" bIns="91425" lIns="91425" spcFirstLastPara="1" rIns="91425" wrap="square" tIns="91425">
            <a:spAutoFit/>
          </a:bodyPr>
          <a:lstStyle/>
          <a:p>
            <a:pPr indent="-365125" lvl="0" marL="457200" rtl="0" algn="l">
              <a:lnSpc>
                <a:spcPct val="150000"/>
              </a:lnSpc>
              <a:spcBef>
                <a:spcPts val="600"/>
              </a:spcBef>
              <a:spcAft>
                <a:spcPts val="0"/>
              </a:spcAft>
              <a:buClr>
                <a:srgbClr val="333333"/>
              </a:buClr>
              <a:buSzPts val="2150"/>
              <a:buFont typeface="Arial"/>
              <a:buChar char="◉"/>
            </a:pPr>
            <a:r>
              <a:rPr lang="en" sz="2150">
                <a:solidFill>
                  <a:srgbClr val="333333"/>
                </a:solidFill>
              </a:rPr>
              <a:t>Server Hosting</a:t>
            </a:r>
            <a:endParaRPr sz="2150">
              <a:solidFill>
                <a:srgbClr val="333333"/>
              </a:solidFill>
            </a:endParaRPr>
          </a:p>
          <a:p>
            <a:pPr indent="-365125" lvl="0" marL="457200" rtl="0" algn="l">
              <a:lnSpc>
                <a:spcPct val="150000"/>
              </a:lnSpc>
              <a:spcBef>
                <a:spcPts val="0"/>
              </a:spcBef>
              <a:spcAft>
                <a:spcPts val="0"/>
              </a:spcAft>
              <a:buClr>
                <a:srgbClr val="333333"/>
              </a:buClr>
              <a:buSzPts val="2150"/>
              <a:buFont typeface="Source Sans Pro"/>
              <a:buChar char="◉"/>
            </a:pPr>
            <a:r>
              <a:rPr lang="en" sz="2150">
                <a:solidFill>
                  <a:srgbClr val="333333"/>
                </a:solidFill>
              </a:rPr>
              <a:t>Database Storage</a:t>
            </a:r>
            <a:endParaRPr sz="2150">
              <a:solidFill>
                <a:srgbClr val="333333"/>
              </a:solidFill>
            </a:endParaRPr>
          </a:p>
          <a:p>
            <a:pPr indent="-365125" lvl="0" marL="457200" rtl="0" algn="l">
              <a:lnSpc>
                <a:spcPct val="150000"/>
              </a:lnSpc>
              <a:spcBef>
                <a:spcPts val="0"/>
              </a:spcBef>
              <a:spcAft>
                <a:spcPts val="0"/>
              </a:spcAft>
              <a:buClr>
                <a:srgbClr val="333333"/>
              </a:buClr>
              <a:buSzPts val="2150"/>
              <a:buFont typeface="Source Sans Pro"/>
              <a:buChar char="◉"/>
            </a:pPr>
            <a:r>
              <a:rPr lang="en" sz="2150">
                <a:solidFill>
                  <a:srgbClr val="333333"/>
                </a:solidFill>
              </a:rPr>
              <a:t>Data Protection</a:t>
            </a:r>
            <a:endParaRPr sz="2150">
              <a:solidFill>
                <a:srgbClr val="333333"/>
              </a:solidFill>
            </a:endParaRPr>
          </a:p>
          <a:p>
            <a:pPr indent="-365125" lvl="0" marL="457200" rtl="0" algn="l">
              <a:lnSpc>
                <a:spcPct val="150000"/>
              </a:lnSpc>
              <a:spcBef>
                <a:spcPts val="0"/>
              </a:spcBef>
              <a:spcAft>
                <a:spcPts val="0"/>
              </a:spcAft>
              <a:buClr>
                <a:srgbClr val="333333"/>
              </a:buClr>
              <a:buSzPts val="2150"/>
              <a:buFont typeface="Source Sans Pro"/>
              <a:buChar char="◉"/>
            </a:pPr>
            <a:r>
              <a:rPr lang="en" sz="2150">
                <a:solidFill>
                  <a:srgbClr val="333333"/>
                </a:solidFill>
              </a:rPr>
              <a:t>Programming Language to develop the API</a:t>
            </a:r>
            <a:endParaRPr sz="2150">
              <a:solidFill>
                <a:srgbClr val="333333"/>
              </a:solidFill>
            </a:endParaRPr>
          </a:p>
          <a:p>
            <a:pPr indent="0" lvl="0" marL="457200" rtl="0" algn="l">
              <a:lnSpc>
                <a:spcPct val="150000"/>
              </a:lnSpc>
              <a:spcBef>
                <a:spcPts val="600"/>
              </a:spcBef>
              <a:spcAft>
                <a:spcPts val="0"/>
              </a:spcAft>
              <a:buNone/>
            </a:pPr>
            <a:r>
              <a:t/>
            </a:r>
            <a:endParaRPr sz="2150">
              <a:solidFill>
                <a:srgbClr val="333333"/>
              </a:solidFill>
            </a:endParaRPr>
          </a:p>
          <a:p>
            <a:pPr indent="0" lvl="0" marL="457200" rtl="0" algn="l">
              <a:lnSpc>
                <a:spcPct val="150000"/>
              </a:lnSpc>
              <a:spcBef>
                <a:spcPts val="600"/>
              </a:spcBef>
              <a:spcAft>
                <a:spcPts val="0"/>
              </a:spcAft>
              <a:buNone/>
            </a:pPr>
            <a:r>
              <a:t/>
            </a:r>
            <a:endParaRPr sz="2150">
              <a:solidFill>
                <a:srgbClr val="333333"/>
              </a:solidFill>
            </a:endParaRPr>
          </a:p>
          <a:p>
            <a:pPr indent="0" lvl="0" marL="457200" rtl="0" algn="l">
              <a:lnSpc>
                <a:spcPct val="150000"/>
              </a:lnSpc>
              <a:spcBef>
                <a:spcPts val="600"/>
              </a:spcBef>
              <a:spcAft>
                <a:spcPts val="0"/>
              </a:spcAft>
              <a:buNone/>
            </a:pPr>
            <a:r>
              <a:t/>
            </a:r>
            <a:endParaRPr sz="2150">
              <a:solidFill>
                <a:srgbClr val="333333"/>
              </a:solidFill>
            </a:endParaRPr>
          </a:p>
        </p:txBody>
      </p:sp>
      <p:pic>
        <p:nvPicPr>
          <p:cNvPr id="530" name="Google Shape;530;p23"/>
          <p:cNvPicPr preferRelativeResize="0"/>
          <p:nvPr/>
        </p:nvPicPr>
        <p:blipFill>
          <a:blip r:embed="rId3">
            <a:alphaModFix/>
          </a:blip>
          <a:stretch>
            <a:fillRect/>
          </a:stretch>
        </p:blipFill>
        <p:spPr>
          <a:xfrm>
            <a:off x="5897950" y="870275"/>
            <a:ext cx="2837465" cy="158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4"/>
          <p:cNvSpPr txBox="1"/>
          <p:nvPr>
            <p:ph idx="1" type="body"/>
          </p:nvPr>
        </p:nvSpPr>
        <p:spPr>
          <a:xfrm>
            <a:off x="358750" y="1238850"/>
            <a:ext cx="3722400" cy="26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Choice 1</a:t>
            </a:r>
            <a:endParaRPr b="1"/>
          </a:p>
          <a:p>
            <a:pPr indent="-342900" lvl="0" marL="457200" rtl="0" algn="l">
              <a:spcBef>
                <a:spcPts val="600"/>
              </a:spcBef>
              <a:spcAft>
                <a:spcPts val="0"/>
              </a:spcAft>
              <a:buSzPts val="1800"/>
              <a:buChar char="◉"/>
            </a:pPr>
            <a:r>
              <a:rPr b="1" lang="en"/>
              <a:t>Programming Language - </a:t>
            </a:r>
            <a:r>
              <a:rPr lang="en"/>
              <a:t>Golang</a:t>
            </a:r>
            <a:endParaRPr/>
          </a:p>
          <a:p>
            <a:pPr indent="-342900" lvl="0" marL="457200" rtl="0" algn="l">
              <a:spcBef>
                <a:spcPts val="0"/>
              </a:spcBef>
              <a:spcAft>
                <a:spcPts val="0"/>
              </a:spcAft>
              <a:buSzPts val="1800"/>
              <a:buChar char="◉"/>
            </a:pPr>
            <a:r>
              <a:rPr b="1" lang="en"/>
              <a:t>Frameworks - </a:t>
            </a:r>
            <a:r>
              <a:rPr lang="en"/>
              <a:t>Scratch / Gin</a:t>
            </a:r>
            <a:endParaRPr/>
          </a:p>
          <a:p>
            <a:pPr indent="-342900" lvl="0" marL="457200" rtl="0" algn="l">
              <a:spcBef>
                <a:spcPts val="0"/>
              </a:spcBef>
              <a:spcAft>
                <a:spcPts val="0"/>
              </a:spcAft>
              <a:buSzPts val="1800"/>
              <a:buChar char="◉"/>
            </a:pPr>
            <a:r>
              <a:rPr b="1" lang="en"/>
              <a:t>Web Servers - </a:t>
            </a:r>
            <a:r>
              <a:rPr lang="en"/>
              <a:t>Nginx</a:t>
            </a:r>
            <a:endParaRPr/>
          </a:p>
          <a:p>
            <a:pPr indent="-342900" lvl="0" marL="457200" rtl="0" algn="l">
              <a:spcBef>
                <a:spcPts val="0"/>
              </a:spcBef>
              <a:spcAft>
                <a:spcPts val="0"/>
              </a:spcAft>
              <a:buSzPts val="1800"/>
              <a:buChar char="◉"/>
            </a:pPr>
            <a:r>
              <a:rPr b="1" lang="en"/>
              <a:t>Databases - </a:t>
            </a:r>
            <a:r>
              <a:rPr lang="en"/>
              <a:t>Postgresql</a:t>
            </a:r>
            <a:endParaRPr/>
          </a:p>
        </p:txBody>
      </p:sp>
      <p:sp>
        <p:nvSpPr>
          <p:cNvPr id="536" name="Google Shape;536;p24"/>
          <p:cNvSpPr txBox="1"/>
          <p:nvPr>
            <p:ph type="title"/>
          </p:nvPr>
        </p:nvSpPr>
        <p:spPr>
          <a:xfrm>
            <a:off x="1073700" y="78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Technology Stack Choices for Building an API</a:t>
            </a:r>
            <a:endParaRPr/>
          </a:p>
        </p:txBody>
      </p:sp>
      <p:sp>
        <p:nvSpPr>
          <p:cNvPr id="537" name="Google Shape;537;p24"/>
          <p:cNvSpPr txBox="1"/>
          <p:nvPr>
            <p:ph idx="1" type="body"/>
          </p:nvPr>
        </p:nvSpPr>
        <p:spPr>
          <a:xfrm>
            <a:off x="4778700" y="1238850"/>
            <a:ext cx="3339900" cy="26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Choice 2</a:t>
            </a:r>
            <a:endParaRPr b="1"/>
          </a:p>
          <a:p>
            <a:pPr indent="-342900" lvl="0" marL="457200" rtl="0" algn="l">
              <a:spcBef>
                <a:spcPts val="600"/>
              </a:spcBef>
              <a:spcAft>
                <a:spcPts val="0"/>
              </a:spcAft>
              <a:buSzPts val="1800"/>
              <a:buChar char="◉"/>
            </a:pPr>
            <a:r>
              <a:rPr b="1" lang="en"/>
              <a:t>Programming Language - </a:t>
            </a:r>
            <a:r>
              <a:rPr lang="en"/>
              <a:t>Javascript/Node Js</a:t>
            </a:r>
            <a:endParaRPr/>
          </a:p>
          <a:p>
            <a:pPr indent="-342900" lvl="0" marL="457200" rtl="0" algn="l">
              <a:spcBef>
                <a:spcPts val="0"/>
              </a:spcBef>
              <a:spcAft>
                <a:spcPts val="0"/>
              </a:spcAft>
              <a:buSzPts val="1800"/>
              <a:buChar char="◉"/>
            </a:pPr>
            <a:r>
              <a:rPr b="1" lang="en"/>
              <a:t>Frameworks - </a:t>
            </a:r>
            <a:r>
              <a:rPr lang="en"/>
              <a:t>Express js</a:t>
            </a:r>
            <a:endParaRPr/>
          </a:p>
          <a:p>
            <a:pPr indent="-342900" lvl="0" marL="457200" rtl="0" algn="l">
              <a:spcBef>
                <a:spcPts val="0"/>
              </a:spcBef>
              <a:spcAft>
                <a:spcPts val="0"/>
              </a:spcAft>
              <a:buSzPts val="1800"/>
              <a:buChar char="◉"/>
            </a:pPr>
            <a:r>
              <a:rPr b="1" lang="en"/>
              <a:t>Web Servers - </a:t>
            </a:r>
            <a:r>
              <a:rPr lang="en"/>
              <a:t>Nginx/Azure</a:t>
            </a:r>
            <a:endParaRPr/>
          </a:p>
          <a:p>
            <a:pPr indent="-342900" lvl="0" marL="457200" rtl="0" algn="l">
              <a:spcBef>
                <a:spcPts val="0"/>
              </a:spcBef>
              <a:spcAft>
                <a:spcPts val="0"/>
              </a:spcAft>
              <a:buSzPts val="1800"/>
              <a:buChar char="◉"/>
            </a:pPr>
            <a:r>
              <a:rPr b="1" lang="en"/>
              <a:t>Databases - </a:t>
            </a:r>
            <a:r>
              <a:rPr lang="en"/>
              <a:t>Postgresql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5"/>
          <p:cNvSpPr txBox="1"/>
          <p:nvPr>
            <p:ph type="title"/>
          </p:nvPr>
        </p:nvSpPr>
        <p:spPr>
          <a:xfrm>
            <a:off x="1041675" y="114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Security Considerations</a:t>
            </a:r>
            <a:endParaRPr/>
          </a:p>
        </p:txBody>
      </p:sp>
      <p:sp>
        <p:nvSpPr>
          <p:cNvPr id="543" name="Google Shape;543;p25"/>
          <p:cNvSpPr txBox="1"/>
          <p:nvPr>
            <p:ph idx="1" type="body"/>
          </p:nvPr>
        </p:nvSpPr>
        <p:spPr>
          <a:xfrm>
            <a:off x="573075" y="1083275"/>
            <a:ext cx="3701100" cy="715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800">
                <a:solidFill>
                  <a:srgbClr val="029CD8"/>
                </a:solidFill>
                <a:latin typeface="Arial"/>
                <a:ea typeface="Arial"/>
                <a:cs typeface="Arial"/>
                <a:sym typeface="Arial"/>
              </a:rPr>
              <a:t>Common API Attack Techniques</a:t>
            </a:r>
            <a:endParaRPr b="1" sz="1800">
              <a:solidFill>
                <a:srgbClr val="029CD8"/>
              </a:solidFill>
              <a:latin typeface="Arial"/>
              <a:ea typeface="Arial"/>
              <a:cs typeface="Arial"/>
              <a:sym typeface="Arial"/>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349250" lvl="0" marL="457200" rtl="0" algn="l">
              <a:spcBef>
                <a:spcPts val="600"/>
              </a:spcBef>
              <a:spcAft>
                <a:spcPts val="0"/>
              </a:spcAft>
              <a:buSzPts val="1900"/>
              <a:buChar char="◉"/>
            </a:pPr>
            <a:r>
              <a:rPr b="1" lang="en" sz="1750">
                <a:solidFill>
                  <a:srgbClr val="444444"/>
                </a:solidFill>
                <a:latin typeface="Arial"/>
                <a:ea typeface="Arial"/>
                <a:cs typeface="Arial"/>
                <a:sym typeface="Arial"/>
              </a:rPr>
              <a:t>Man in the Middle Attack</a:t>
            </a:r>
            <a:endParaRPr b="1" sz="1750">
              <a:solidFill>
                <a:srgbClr val="444444"/>
              </a:solidFill>
              <a:latin typeface="Arial"/>
              <a:ea typeface="Arial"/>
              <a:cs typeface="Arial"/>
              <a:sym typeface="Arial"/>
            </a:endParaRPr>
          </a:p>
          <a:p>
            <a:pPr indent="-349250" lvl="0" marL="457200" rtl="0" algn="l">
              <a:spcBef>
                <a:spcPts val="0"/>
              </a:spcBef>
              <a:spcAft>
                <a:spcPts val="0"/>
              </a:spcAft>
              <a:buClr>
                <a:srgbClr val="444444"/>
              </a:buClr>
              <a:buSzPts val="1900"/>
              <a:buFont typeface="Arial"/>
              <a:buChar char="◉"/>
            </a:pPr>
            <a:r>
              <a:rPr b="1" lang="en" sz="1750">
                <a:solidFill>
                  <a:srgbClr val="444444"/>
                </a:solidFill>
                <a:latin typeface="Arial"/>
                <a:ea typeface="Arial"/>
                <a:cs typeface="Arial"/>
                <a:sym typeface="Arial"/>
              </a:rPr>
              <a:t>API Injection Attacks</a:t>
            </a:r>
            <a:r>
              <a:rPr lang="en" sz="1750">
                <a:solidFill>
                  <a:srgbClr val="444444"/>
                </a:solidFill>
                <a:latin typeface="Arial"/>
                <a:ea typeface="Arial"/>
                <a:cs typeface="Arial"/>
                <a:sym typeface="Arial"/>
              </a:rPr>
              <a:t> </a:t>
            </a:r>
            <a:endParaRPr b="1" sz="1750">
              <a:solidFill>
                <a:srgbClr val="444444"/>
              </a:solidFill>
              <a:latin typeface="Arial"/>
              <a:ea typeface="Arial"/>
              <a:cs typeface="Arial"/>
              <a:sym typeface="Arial"/>
            </a:endParaRPr>
          </a:p>
          <a:p>
            <a:pPr indent="-349250" lvl="0" marL="457200" rtl="0" algn="l">
              <a:spcBef>
                <a:spcPts val="0"/>
              </a:spcBef>
              <a:spcAft>
                <a:spcPts val="0"/>
              </a:spcAft>
              <a:buClr>
                <a:srgbClr val="444444"/>
              </a:buClr>
              <a:buSzPts val="1900"/>
              <a:buFont typeface="Arial"/>
              <a:buChar char="◉"/>
            </a:pPr>
            <a:r>
              <a:rPr b="1" lang="en" sz="1750">
                <a:solidFill>
                  <a:srgbClr val="444444"/>
                </a:solidFill>
                <a:latin typeface="Arial"/>
                <a:ea typeface="Arial"/>
                <a:cs typeface="Arial"/>
                <a:sym typeface="Arial"/>
              </a:rPr>
              <a:t>Account Takeover Fraud</a:t>
            </a:r>
            <a:r>
              <a:rPr lang="en" sz="1750">
                <a:solidFill>
                  <a:srgbClr val="444444"/>
                </a:solidFill>
                <a:latin typeface="Arial"/>
                <a:ea typeface="Arial"/>
                <a:cs typeface="Arial"/>
                <a:sym typeface="Arial"/>
              </a:rPr>
              <a:t> </a:t>
            </a:r>
            <a:endParaRPr b="1" sz="1750">
              <a:solidFill>
                <a:srgbClr val="444444"/>
              </a:solidFill>
              <a:latin typeface="Arial"/>
              <a:ea typeface="Arial"/>
              <a:cs typeface="Arial"/>
              <a:sym typeface="Arial"/>
            </a:endParaRPr>
          </a:p>
          <a:p>
            <a:pPr indent="-349250" lvl="0" marL="457200" rtl="0" algn="l">
              <a:spcBef>
                <a:spcPts val="0"/>
              </a:spcBef>
              <a:spcAft>
                <a:spcPts val="0"/>
              </a:spcAft>
              <a:buClr>
                <a:srgbClr val="444444"/>
              </a:buClr>
              <a:buSzPts val="1900"/>
              <a:buFont typeface="Arial"/>
              <a:buChar char="◉"/>
            </a:pPr>
            <a:r>
              <a:rPr b="1" lang="en" sz="1750">
                <a:solidFill>
                  <a:srgbClr val="444444"/>
                </a:solidFill>
                <a:latin typeface="Arial"/>
                <a:ea typeface="Arial"/>
                <a:cs typeface="Arial"/>
                <a:sym typeface="Arial"/>
              </a:rPr>
              <a:t>Distributed Denial of Service (DDoS) Attack</a:t>
            </a:r>
            <a:endParaRPr b="1" sz="1750">
              <a:solidFill>
                <a:srgbClr val="444444"/>
              </a:solidFill>
              <a:latin typeface="Arial"/>
              <a:ea typeface="Arial"/>
              <a:cs typeface="Arial"/>
              <a:sym typeface="Arial"/>
            </a:endParaRPr>
          </a:p>
          <a:p>
            <a:pPr indent="-349250" lvl="0" marL="457200" rtl="0" algn="l">
              <a:spcBef>
                <a:spcPts val="0"/>
              </a:spcBef>
              <a:spcAft>
                <a:spcPts val="0"/>
              </a:spcAft>
              <a:buClr>
                <a:srgbClr val="444444"/>
              </a:buClr>
              <a:buSzPts val="1900"/>
              <a:buFont typeface="Arial"/>
              <a:buChar char="◉"/>
            </a:pPr>
            <a:r>
              <a:rPr b="1" lang="en" sz="1750">
                <a:solidFill>
                  <a:srgbClr val="444444"/>
                </a:solidFill>
                <a:latin typeface="Arial"/>
                <a:ea typeface="Arial"/>
                <a:cs typeface="Arial"/>
                <a:sym typeface="Arial"/>
              </a:rPr>
              <a:t>Data Scraping</a:t>
            </a:r>
            <a:endParaRPr b="1" sz="1750">
              <a:solidFill>
                <a:srgbClr val="444444"/>
              </a:solidFill>
              <a:latin typeface="Arial"/>
              <a:ea typeface="Arial"/>
              <a:cs typeface="Arial"/>
              <a:sym typeface="Arial"/>
            </a:endParaRPr>
          </a:p>
          <a:p>
            <a:pPr indent="0" lvl="0" marL="0" rtl="0" algn="l">
              <a:spcBef>
                <a:spcPts val="600"/>
              </a:spcBef>
              <a:spcAft>
                <a:spcPts val="0"/>
              </a:spcAft>
              <a:buNone/>
            </a:pPr>
            <a:r>
              <a:t/>
            </a:r>
            <a:endParaRPr b="1" sz="1450">
              <a:solidFill>
                <a:srgbClr val="444444"/>
              </a:solidFill>
              <a:latin typeface="Arial"/>
              <a:ea typeface="Arial"/>
              <a:cs typeface="Arial"/>
              <a:sym typeface="Arial"/>
            </a:endParaRPr>
          </a:p>
          <a:p>
            <a:pPr indent="0" lvl="0" marL="0" rtl="0" algn="l">
              <a:spcBef>
                <a:spcPts val="600"/>
              </a:spcBef>
              <a:spcAft>
                <a:spcPts val="0"/>
              </a:spcAft>
              <a:buNone/>
            </a:pPr>
            <a:r>
              <a:t/>
            </a:r>
            <a:endParaRPr b="1" sz="1450">
              <a:solidFill>
                <a:srgbClr val="444444"/>
              </a:solidFill>
              <a:latin typeface="Arial"/>
              <a:ea typeface="Arial"/>
              <a:cs typeface="Arial"/>
              <a:sym typeface="Arial"/>
            </a:endParaRPr>
          </a:p>
        </p:txBody>
      </p:sp>
      <p:pic>
        <p:nvPicPr>
          <p:cNvPr id="544" name="Google Shape;544;p25"/>
          <p:cNvPicPr preferRelativeResize="0"/>
          <p:nvPr/>
        </p:nvPicPr>
        <p:blipFill>
          <a:blip r:embed="rId3">
            <a:alphaModFix/>
          </a:blip>
          <a:stretch>
            <a:fillRect/>
          </a:stretch>
        </p:blipFill>
        <p:spPr>
          <a:xfrm>
            <a:off x="5078997" y="1171175"/>
            <a:ext cx="3773850" cy="298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26"/>
          <p:cNvPicPr preferRelativeResize="0"/>
          <p:nvPr/>
        </p:nvPicPr>
        <p:blipFill>
          <a:blip r:embed="rId3">
            <a:alphaModFix/>
          </a:blip>
          <a:stretch>
            <a:fillRect/>
          </a:stretch>
        </p:blipFill>
        <p:spPr>
          <a:xfrm>
            <a:off x="5078997" y="1171175"/>
            <a:ext cx="3773850" cy="2986825"/>
          </a:xfrm>
          <a:prstGeom prst="rect">
            <a:avLst/>
          </a:prstGeom>
          <a:noFill/>
          <a:ln>
            <a:noFill/>
          </a:ln>
        </p:spPr>
      </p:pic>
      <p:sp>
        <p:nvSpPr>
          <p:cNvPr id="550" name="Google Shape;550;p26"/>
          <p:cNvSpPr txBox="1"/>
          <p:nvPr/>
        </p:nvSpPr>
        <p:spPr>
          <a:xfrm>
            <a:off x="410500" y="28977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1800">
                <a:solidFill>
                  <a:srgbClr val="029CD8"/>
                </a:solidFill>
              </a:rPr>
              <a:t>Security Implementation</a:t>
            </a:r>
            <a:endParaRPr b="1" sz="1800">
              <a:solidFill>
                <a:srgbClr val="029CD8"/>
              </a:solidFill>
            </a:endParaRPr>
          </a:p>
        </p:txBody>
      </p:sp>
      <p:sp>
        <p:nvSpPr>
          <p:cNvPr id="551" name="Google Shape;551;p26"/>
          <p:cNvSpPr txBox="1"/>
          <p:nvPr/>
        </p:nvSpPr>
        <p:spPr>
          <a:xfrm>
            <a:off x="350150" y="832950"/>
            <a:ext cx="4575900" cy="3732600"/>
          </a:xfrm>
          <a:prstGeom prst="rect">
            <a:avLst/>
          </a:prstGeom>
          <a:noFill/>
          <a:ln>
            <a:noFill/>
          </a:ln>
        </p:spPr>
        <p:txBody>
          <a:bodyPr anchorCtr="0" anchor="t" bIns="91425" lIns="91425" spcFirstLastPara="1" rIns="91425" wrap="square" tIns="91425">
            <a:spAutoFit/>
          </a:bodyPr>
          <a:lstStyle/>
          <a:p>
            <a:pPr indent="-342900" lvl="0" marL="457200" rtl="0" algn="l">
              <a:spcBef>
                <a:spcPts val="600"/>
              </a:spcBef>
              <a:spcAft>
                <a:spcPts val="0"/>
              </a:spcAft>
              <a:buClr>
                <a:schemeClr val="dk1"/>
              </a:buClr>
              <a:buSzPts val="1800"/>
              <a:buFont typeface="Source Sans Pro"/>
              <a:buChar char="◉"/>
            </a:pPr>
            <a:r>
              <a:rPr b="1" lang="en" sz="1650">
                <a:solidFill>
                  <a:srgbClr val="444444"/>
                </a:solidFill>
              </a:rPr>
              <a:t>Access Control </a:t>
            </a:r>
            <a:endParaRPr b="1" sz="1650">
              <a:solidFill>
                <a:srgbClr val="444444"/>
              </a:solidFill>
            </a:endParaRPr>
          </a:p>
          <a:p>
            <a:pPr indent="-342900" lvl="0" marL="457200" rtl="0" algn="l">
              <a:spcBef>
                <a:spcPts val="0"/>
              </a:spcBef>
              <a:spcAft>
                <a:spcPts val="0"/>
              </a:spcAft>
              <a:buClr>
                <a:srgbClr val="444444"/>
              </a:buClr>
              <a:buSzPts val="1800"/>
              <a:buFont typeface="Arial"/>
              <a:buChar char="◉"/>
            </a:pPr>
            <a:r>
              <a:rPr b="1" lang="en" sz="1650">
                <a:solidFill>
                  <a:srgbClr val="444444"/>
                </a:solidFill>
              </a:rPr>
              <a:t>Confidentiality and Integrity of Data</a:t>
            </a:r>
            <a:endParaRPr b="1" sz="1650">
              <a:solidFill>
                <a:srgbClr val="444444"/>
              </a:solidFill>
            </a:endParaRPr>
          </a:p>
          <a:p>
            <a:pPr indent="-342900" lvl="0" marL="457200" rtl="0" algn="l">
              <a:spcBef>
                <a:spcPts val="0"/>
              </a:spcBef>
              <a:spcAft>
                <a:spcPts val="0"/>
              </a:spcAft>
              <a:buClr>
                <a:srgbClr val="444444"/>
              </a:buClr>
              <a:buSzPts val="1800"/>
              <a:buFont typeface="Arial"/>
              <a:buChar char="◉"/>
            </a:pPr>
            <a:r>
              <a:rPr b="1" lang="en" sz="1650">
                <a:solidFill>
                  <a:srgbClr val="444444"/>
                </a:solidFill>
              </a:rPr>
              <a:t>Regularly Assess Vulnerabilities</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Use Encryption</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Validate Input Parameters</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Monitor and Log Relevant Data</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Implement API Throttling and Rate Limiting</a:t>
            </a:r>
            <a:endParaRPr b="1" sz="1650">
              <a:solidFill>
                <a:srgbClr val="444444"/>
              </a:solidFill>
            </a:endParaRPr>
          </a:p>
          <a:p>
            <a:pPr indent="-342900" lvl="0" marL="457200" rtl="0" algn="l">
              <a:spcBef>
                <a:spcPts val="0"/>
              </a:spcBef>
              <a:spcAft>
                <a:spcPts val="0"/>
              </a:spcAft>
              <a:buClr>
                <a:srgbClr val="444444"/>
              </a:buClr>
              <a:buSzPts val="1800"/>
              <a:buFont typeface="Arial"/>
              <a:buChar char="◉"/>
            </a:pPr>
            <a:r>
              <a:rPr b="1" lang="en" sz="1650">
                <a:solidFill>
                  <a:srgbClr val="444444"/>
                </a:solidFill>
              </a:rPr>
              <a:t>Implement Access Control Measures</a:t>
            </a:r>
            <a:endParaRPr b="1" sz="1650">
              <a:solidFill>
                <a:srgbClr val="444444"/>
              </a:solidFill>
            </a:endParaRPr>
          </a:p>
          <a:p>
            <a:pPr indent="-333375" lvl="1" marL="914400" rtl="0" algn="l">
              <a:spcBef>
                <a:spcPts val="0"/>
              </a:spcBef>
              <a:spcAft>
                <a:spcPts val="0"/>
              </a:spcAft>
              <a:buClr>
                <a:srgbClr val="444444"/>
              </a:buClr>
              <a:buSzPts val="1650"/>
              <a:buFont typeface="Source Sans Pro"/>
              <a:buChar char="◉"/>
            </a:pPr>
            <a:r>
              <a:rPr lang="en" sz="1650">
                <a:solidFill>
                  <a:srgbClr val="444444"/>
                </a:solidFill>
              </a:rPr>
              <a:t>Basic authentication</a:t>
            </a:r>
            <a:endParaRPr sz="1650">
              <a:solidFill>
                <a:srgbClr val="444444"/>
              </a:solidFill>
            </a:endParaRPr>
          </a:p>
          <a:p>
            <a:pPr indent="-333375" lvl="1" marL="914400" rtl="0" algn="l">
              <a:spcBef>
                <a:spcPts val="0"/>
              </a:spcBef>
              <a:spcAft>
                <a:spcPts val="0"/>
              </a:spcAft>
              <a:buClr>
                <a:srgbClr val="444444"/>
              </a:buClr>
              <a:buSzPts val="1650"/>
              <a:buFont typeface="Source Sans Pro"/>
              <a:buChar char="◉"/>
            </a:pPr>
            <a:r>
              <a:rPr lang="en" sz="1650">
                <a:solidFill>
                  <a:srgbClr val="444444"/>
                </a:solidFill>
              </a:rPr>
              <a:t>API key-based authentication</a:t>
            </a:r>
            <a:endParaRPr sz="1650">
              <a:solidFill>
                <a:srgbClr val="444444"/>
              </a:solidFill>
            </a:endParaRPr>
          </a:p>
          <a:p>
            <a:pPr indent="0" lvl="0" marL="0" rtl="0" algn="l">
              <a:spcBef>
                <a:spcPts val="600"/>
              </a:spcBef>
              <a:spcAft>
                <a:spcPts val="0"/>
              </a:spcAft>
              <a:buNone/>
            </a:pPr>
            <a:r>
              <a:t/>
            </a:r>
            <a:endParaRPr b="1" sz="1650">
              <a:solidFill>
                <a:srgbClr val="444444"/>
              </a:solidFill>
            </a:endParaRPr>
          </a:p>
          <a:p>
            <a:pPr indent="0" lvl="0" marL="0" rtl="0" algn="l">
              <a:spcBef>
                <a:spcPts val="600"/>
              </a:spcBef>
              <a:spcAft>
                <a:spcPts val="0"/>
              </a:spcAft>
              <a:buNone/>
            </a:pPr>
            <a:r>
              <a:t/>
            </a:r>
            <a:endParaRPr b="1" sz="1650">
              <a:solidFill>
                <a:srgbClr val="44444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7"/>
          <p:cNvSpPr txBox="1"/>
          <p:nvPr>
            <p:ph type="title"/>
          </p:nvPr>
        </p:nvSpPr>
        <p:spPr>
          <a:xfrm>
            <a:off x="1073700" y="1753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Choices for the Front-end (mobile/web)</a:t>
            </a:r>
            <a:endParaRPr sz="2600"/>
          </a:p>
        </p:txBody>
      </p:sp>
      <p:sp>
        <p:nvSpPr>
          <p:cNvPr id="557" name="Google Shape;557;p27"/>
          <p:cNvSpPr txBox="1"/>
          <p:nvPr/>
        </p:nvSpPr>
        <p:spPr>
          <a:xfrm>
            <a:off x="760650" y="1014200"/>
            <a:ext cx="3000000" cy="1647000"/>
          </a:xfrm>
          <a:prstGeom prst="rect">
            <a:avLst/>
          </a:prstGeom>
          <a:noFill/>
          <a:ln>
            <a:noFill/>
          </a:ln>
        </p:spPr>
        <p:txBody>
          <a:bodyPr anchorCtr="0" anchor="t" bIns="91425" lIns="91425" spcFirstLastPara="1" rIns="91425" wrap="square" tIns="91425">
            <a:spAutoFit/>
          </a:bodyPr>
          <a:lstStyle/>
          <a:p>
            <a:pPr indent="-349250" lvl="0" marL="457200" rtl="0" algn="l">
              <a:spcBef>
                <a:spcPts val="600"/>
              </a:spcBef>
              <a:spcAft>
                <a:spcPts val="0"/>
              </a:spcAft>
              <a:buClr>
                <a:schemeClr val="dk1"/>
              </a:buClr>
              <a:buSzPts val="1900"/>
              <a:buFont typeface="Source Sans Pro"/>
              <a:buChar char="◉"/>
            </a:pPr>
            <a:r>
              <a:rPr b="1" lang="en" sz="1750">
                <a:solidFill>
                  <a:srgbClr val="444444"/>
                </a:solidFill>
              </a:rPr>
              <a:t>Reactjs</a:t>
            </a:r>
            <a:endParaRPr b="1" sz="1750">
              <a:solidFill>
                <a:srgbClr val="444444"/>
              </a:solidFill>
            </a:endParaRPr>
          </a:p>
          <a:p>
            <a:pPr indent="-349250" lvl="0" marL="457200" rtl="0" algn="l">
              <a:spcBef>
                <a:spcPts val="0"/>
              </a:spcBef>
              <a:spcAft>
                <a:spcPts val="0"/>
              </a:spcAft>
              <a:buClr>
                <a:srgbClr val="444444"/>
              </a:buClr>
              <a:buSzPts val="1900"/>
              <a:buFont typeface="Arial"/>
              <a:buChar char="◉"/>
            </a:pPr>
            <a:r>
              <a:rPr b="1" lang="en" sz="1750">
                <a:solidFill>
                  <a:srgbClr val="444444"/>
                </a:solidFill>
              </a:rPr>
              <a:t>Vuejs</a:t>
            </a:r>
            <a:endParaRPr b="1" sz="1750">
              <a:solidFill>
                <a:srgbClr val="444444"/>
              </a:solidFill>
            </a:endParaRPr>
          </a:p>
          <a:p>
            <a:pPr indent="-349250" lvl="0" marL="457200" rtl="0" algn="l">
              <a:spcBef>
                <a:spcPts val="0"/>
              </a:spcBef>
              <a:spcAft>
                <a:spcPts val="0"/>
              </a:spcAft>
              <a:buClr>
                <a:srgbClr val="444444"/>
              </a:buClr>
              <a:buSzPts val="1900"/>
              <a:buFont typeface="Arial"/>
              <a:buChar char="◉"/>
            </a:pPr>
            <a:r>
              <a:rPr b="1" lang="en" sz="1750">
                <a:solidFill>
                  <a:srgbClr val="444444"/>
                </a:solidFill>
              </a:rPr>
              <a:t>React Native</a:t>
            </a:r>
            <a:endParaRPr b="1" sz="1750">
              <a:solidFill>
                <a:srgbClr val="444444"/>
              </a:solidFill>
            </a:endParaRPr>
          </a:p>
          <a:p>
            <a:pPr indent="-349250" lvl="0" marL="457200" rtl="0" algn="l">
              <a:spcBef>
                <a:spcPts val="0"/>
              </a:spcBef>
              <a:spcAft>
                <a:spcPts val="0"/>
              </a:spcAft>
              <a:buClr>
                <a:srgbClr val="444444"/>
              </a:buClr>
              <a:buSzPts val="1900"/>
              <a:buFont typeface="Arial"/>
              <a:buChar char="◉"/>
            </a:pPr>
            <a:r>
              <a:rPr b="1" lang="en" sz="1750">
                <a:solidFill>
                  <a:srgbClr val="444444"/>
                </a:solidFill>
              </a:rPr>
              <a:t>Flutter</a:t>
            </a:r>
            <a:endParaRPr b="1" sz="1750">
              <a:solidFill>
                <a:srgbClr val="444444"/>
              </a:solidFill>
            </a:endParaRPr>
          </a:p>
          <a:p>
            <a:pPr indent="0" lvl="0" marL="457200" rtl="0" algn="l">
              <a:spcBef>
                <a:spcPts val="600"/>
              </a:spcBef>
              <a:spcAft>
                <a:spcPts val="0"/>
              </a:spcAft>
              <a:buNone/>
            </a:pPr>
            <a:r>
              <a:t/>
            </a:r>
            <a:endParaRPr/>
          </a:p>
        </p:txBody>
      </p:sp>
      <p:pic>
        <p:nvPicPr>
          <p:cNvPr id="558" name="Google Shape;558;p27"/>
          <p:cNvPicPr preferRelativeResize="0"/>
          <p:nvPr/>
        </p:nvPicPr>
        <p:blipFill>
          <a:blip r:embed="rId3">
            <a:alphaModFix/>
          </a:blip>
          <a:stretch>
            <a:fillRect/>
          </a:stretch>
        </p:blipFill>
        <p:spPr>
          <a:xfrm>
            <a:off x="152400" y="2813600"/>
            <a:ext cx="3105150" cy="1466850"/>
          </a:xfrm>
          <a:prstGeom prst="rect">
            <a:avLst/>
          </a:prstGeom>
          <a:noFill/>
          <a:ln>
            <a:noFill/>
          </a:ln>
        </p:spPr>
      </p:pic>
      <p:pic>
        <p:nvPicPr>
          <p:cNvPr id="559" name="Google Shape;559;p27"/>
          <p:cNvPicPr preferRelativeResize="0"/>
          <p:nvPr/>
        </p:nvPicPr>
        <p:blipFill>
          <a:blip r:embed="rId4">
            <a:alphaModFix/>
          </a:blip>
          <a:stretch>
            <a:fillRect/>
          </a:stretch>
        </p:blipFill>
        <p:spPr>
          <a:xfrm>
            <a:off x="3760650" y="2813600"/>
            <a:ext cx="2745000" cy="1647000"/>
          </a:xfrm>
          <a:prstGeom prst="rect">
            <a:avLst/>
          </a:prstGeom>
          <a:noFill/>
          <a:ln>
            <a:noFill/>
          </a:ln>
        </p:spPr>
      </p:pic>
      <p:pic>
        <p:nvPicPr>
          <p:cNvPr id="560" name="Google Shape;560;p27"/>
          <p:cNvPicPr preferRelativeResize="0"/>
          <p:nvPr/>
        </p:nvPicPr>
        <p:blipFill>
          <a:blip r:embed="rId5">
            <a:alphaModFix/>
          </a:blip>
          <a:stretch>
            <a:fillRect/>
          </a:stretch>
        </p:blipFill>
        <p:spPr>
          <a:xfrm>
            <a:off x="7008750" y="1811124"/>
            <a:ext cx="1894914" cy="1647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8"/>
          <p:cNvSpPr txBox="1"/>
          <p:nvPr>
            <p:ph type="title"/>
          </p:nvPr>
        </p:nvSpPr>
        <p:spPr>
          <a:xfrm>
            <a:off x="1073700" y="28397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Deployment</a:t>
            </a:r>
            <a:endParaRPr sz="2700"/>
          </a:p>
        </p:txBody>
      </p:sp>
      <p:sp>
        <p:nvSpPr>
          <p:cNvPr id="566" name="Google Shape;566;p28"/>
          <p:cNvSpPr txBox="1"/>
          <p:nvPr/>
        </p:nvSpPr>
        <p:spPr>
          <a:xfrm>
            <a:off x="398425" y="1460950"/>
            <a:ext cx="3984300" cy="2203500"/>
          </a:xfrm>
          <a:prstGeom prst="rect">
            <a:avLst/>
          </a:prstGeom>
          <a:noFill/>
          <a:ln>
            <a:noFill/>
          </a:ln>
        </p:spPr>
        <p:txBody>
          <a:bodyPr anchorCtr="0" anchor="t" bIns="91425" lIns="91425" spcFirstLastPara="1" rIns="91425" wrap="square" tIns="91425">
            <a:spAutoFit/>
          </a:bodyPr>
          <a:lstStyle/>
          <a:p>
            <a:pPr indent="-349250" lvl="0" marL="457200" rtl="0" algn="l">
              <a:spcBef>
                <a:spcPts val="600"/>
              </a:spcBef>
              <a:spcAft>
                <a:spcPts val="0"/>
              </a:spcAft>
              <a:buClr>
                <a:srgbClr val="444444"/>
              </a:buClr>
              <a:buSzPts val="1900"/>
              <a:buFont typeface="Arial"/>
              <a:buChar char="◉"/>
            </a:pPr>
            <a:r>
              <a:rPr b="1" lang="en" sz="1750">
                <a:solidFill>
                  <a:srgbClr val="444444"/>
                </a:solidFill>
              </a:rPr>
              <a:t>Docker</a:t>
            </a:r>
            <a:endParaRPr b="1" sz="1750">
              <a:solidFill>
                <a:srgbClr val="444444"/>
              </a:solidFill>
            </a:endParaRPr>
          </a:p>
          <a:p>
            <a:pPr indent="-339725" lvl="0" marL="457200" rtl="0" algn="l">
              <a:lnSpc>
                <a:spcPct val="115000"/>
              </a:lnSpc>
              <a:spcBef>
                <a:spcPts val="0"/>
              </a:spcBef>
              <a:spcAft>
                <a:spcPts val="0"/>
              </a:spcAft>
              <a:buClr>
                <a:schemeClr val="dk1"/>
              </a:buClr>
              <a:buSzPts val="1750"/>
              <a:buFont typeface="Arial"/>
              <a:buChar char="◉"/>
            </a:pPr>
            <a:r>
              <a:rPr b="1" lang="en" sz="1750">
                <a:solidFill>
                  <a:schemeClr val="dk1"/>
                </a:solidFill>
                <a:highlight>
                  <a:srgbClr val="FFFFFF"/>
                </a:highlight>
                <a:latin typeface="Roboto"/>
                <a:ea typeface="Roboto"/>
                <a:cs typeface="Roboto"/>
                <a:sym typeface="Roboto"/>
              </a:rPr>
              <a:t>Amazon API Gateway</a:t>
            </a:r>
            <a:endParaRPr b="1" sz="1750">
              <a:solidFill>
                <a:schemeClr val="dk1"/>
              </a:solidFill>
              <a:highlight>
                <a:srgbClr val="FFFFFF"/>
              </a:highlight>
              <a:latin typeface="Roboto"/>
              <a:ea typeface="Roboto"/>
              <a:cs typeface="Roboto"/>
              <a:sym typeface="Roboto"/>
            </a:endParaRPr>
          </a:p>
          <a:p>
            <a:pPr indent="-339725" lvl="0" marL="457200" rtl="0" algn="l">
              <a:lnSpc>
                <a:spcPct val="115000"/>
              </a:lnSpc>
              <a:spcBef>
                <a:spcPts val="0"/>
              </a:spcBef>
              <a:spcAft>
                <a:spcPts val="0"/>
              </a:spcAft>
              <a:buClr>
                <a:schemeClr val="dk1"/>
              </a:buClr>
              <a:buSzPts val="1750"/>
              <a:buFont typeface="Roboto"/>
              <a:buChar char="◉"/>
            </a:pPr>
            <a:r>
              <a:rPr b="1" lang="en" sz="1750">
                <a:solidFill>
                  <a:schemeClr val="dk1"/>
                </a:solidFill>
                <a:highlight>
                  <a:srgbClr val="FFFFFF"/>
                </a:highlight>
                <a:latin typeface="Roboto"/>
                <a:ea typeface="Roboto"/>
                <a:cs typeface="Roboto"/>
                <a:sym typeface="Roboto"/>
              </a:rPr>
              <a:t>Azure</a:t>
            </a:r>
            <a:endParaRPr b="1" sz="1750">
              <a:solidFill>
                <a:schemeClr val="dk1"/>
              </a:solidFill>
              <a:highlight>
                <a:srgbClr val="FFFFFF"/>
              </a:highlight>
              <a:latin typeface="Roboto"/>
              <a:ea typeface="Roboto"/>
              <a:cs typeface="Roboto"/>
              <a:sym typeface="Roboto"/>
            </a:endParaRPr>
          </a:p>
          <a:p>
            <a:pPr indent="-339725" lvl="0" marL="457200" rtl="0" algn="l">
              <a:lnSpc>
                <a:spcPct val="115000"/>
              </a:lnSpc>
              <a:spcBef>
                <a:spcPts val="0"/>
              </a:spcBef>
              <a:spcAft>
                <a:spcPts val="0"/>
              </a:spcAft>
              <a:buClr>
                <a:schemeClr val="dk1"/>
              </a:buClr>
              <a:buSzPts val="1750"/>
              <a:buFont typeface="Roboto"/>
              <a:buChar char="◉"/>
            </a:pPr>
            <a:r>
              <a:rPr b="1" lang="en" sz="1750">
                <a:solidFill>
                  <a:schemeClr val="dk1"/>
                </a:solidFill>
                <a:highlight>
                  <a:srgbClr val="FFFFFF"/>
                </a:highlight>
                <a:latin typeface="Roboto"/>
                <a:ea typeface="Roboto"/>
                <a:cs typeface="Roboto"/>
                <a:sym typeface="Roboto"/>
              </a:rPr>
              <a:t>Heroku</a:t>
            </a:r>
            <a:endParaRPr b="1" sz="1750">
              <a:solidFill>
                <a:schemeClr val="dk1"/>
              </a:solidFill>
              <a:highlight>
                <a:srgbClr val="FFFFFF"/>
              </a:highlight>
              <a:latin typeface="Roboto"/>
              <a:ea typeface="Roboto"/>
              <a:cs typeface="Roboto"/>
              <a:sym typeface="Roboto"/>
            </a:endParaRPr>
          </a:p>
          <a:p>
            <a:pPr indent="-339725" lvl="0" marL="457200" rtl="0" algn="l">
              <a:lnSpc>
                <a:spcPct val="115000"/>
              </a:lnSpc>
              <a:spcBef>
                <a:spcPts val="0"/>
              </a:spcBef>
              <a:spcAft>
                <a:spcPts val="0"/>
              </a:spcAft>
              <a:buClr>
                <a:schemeClr val="dk1"/>
              </a:buClr>
              <a:buSzPts val="1750"/>
              <a:buFont typeface="Roboto"/>
              <a:buChar char="◉"/>
            </a:pPr>
            <a:r>
              <a:rPr b="1" lang="en" sz="1750">
                <a:solidFill>
                  <a:schemeClr val="dk1"/>
                </a:solidFill>
                <a:highlight>
                  <a:srgbClr val="FFFFFF"/>
                </a:highlight>
                <a:latin typeface="Roboto"/>
                <a:ea typeface="Roboto"/>
                <a:cs typeface="Roboto"/>
                <a:sym typeface="Roboto"/>
              </a:rPr>
              <a:t>Digital Ocean</a:t>
            </a:r>
            <a:endParaRPr b="1" sz="1750">
              <a:solidFill>
                <a:schemeClr val="dk1"/>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p>
          <a:p>
            <a:pPr indent="0" lvl="0" marL="457200" rtl="0" algn="l">
              <a:spcBef>
                <a:spcPts val="600"/>
              </a:spcBef>
              <a:spcAft>
                <a:spcPts val="0"/>
              </a:spcAft>
              <a:buNone/>
            </a:pPr>
            <a:r>
              <a:t/>
            </a:r>
            <a:endParaRPr/>
          </a:p>
        </p:txBody>
      </p:sp>
      <p:pic>
        <p:nvPicPr>
          <p:cNvPr id="567" name="Google Shape;567;p28"/>
          <p:cNvPicPr preferRelativeResize="0"/>
          <p:nvPr/>
        </p:nvPicPr>
        <p:blipFill>
          <a:blip r:embed="rId3">
            <a:alphaModFix/>
          </a:blip>
          <a:stretch>
            <a:fillRect/>
          </a:stretch>
        </p:blipFill>
        <p:spPr>
          <a:xfrm>
            <a:off x="4172925" y="1660000"/>
            <a:ext cx="4456475" cy="25059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9"/>
          <p:cNvSpPr txBox="1"/>
          <p:nvPr>
            <p:ph type="title"/>
          </p:nvPr>
        </p:nvSpPr>
        <p:spPr>
          <a:xfrm>
            <a:off x="1073700" y="3564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Lessons Learned about APIs after taking the Course</a:t>
            </a:r>
            <a:endParaRPr/>
          </a:p>
        </p:txBody>
      </p:sp>
      <p:sp>
        <p:nvSpPr>
          <p:cNvPr id="573" name="Google Shape;573;p29"/>
          <p:cNvSpPr txBox="1"/>
          <p:nvPr/>
        </p:nvSpPr>
        <p:spPr>
          <a:xfrm>
            <a:off x="625900" y="1388175"/>
            <a:ext cx="4916100" cy="1962600"/>
          </a:xfrm>
          <a:prstGeom prst="rect">
            <a:avLst/>
          </a:prstGeom>
          <a:noFill/>
          <a:ln>
            <a:noFill/>
          </a:ln>
        </p:spPr>
        <p:txBody>
          <a:bodyPr anchorCtr="0" anchor="t" bIns="91425" lIns="91425" spcFirstLastPara="1" rIns="91425" wrap="square" tIns="91425">
            <a:spAutoFit/>
          </a:bodyPr>
          <a:lstStyle/>
          <a:p>
            <a:pPr indent="-333375" lvl="0" marL="457200" rtl="0" algn="l">
              <a:spcBef>
                <a:spcPts val="600"/>
              </a:spcBef>
              <a:spcAft>
                <a:spcPts val="0"/>
              </a:spcAft>
              <a:buClr>
                <a:srgbClr val="444444"/>
              </a:buClr>
              <a:buSzPts val="1650"/>
              <a:buFont typeface="Source Sans Pro"/>
              <a:buChar char="◉"/>
            </a:pPr>
            <a:r>
              <a:rPr b="1" lang="en" sz="1650">
                <a:solidFill>
                  <a:srgbClr val="444444"/>
                </a:solidFill>
              </a:rPr>
              <a:t>Proper API Development</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Further Understanding on API Arc</a:t>
            </a:r>
            <a:r>
              <a:rPr b="1" lang="en" sz="1650">
                <a:solidFill>
                  <a:srgbClr val="444444"/>
                </a:solidFill>
              </a:rPr>
              <a:t>hitecture</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Golang</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Learn how to Utilize the JSON format in web APIs</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Learn how to Perform SQL migrations</a:t>
            </a:r>
            <a:endParaRPr b="1" sz="1650">
              <a:solidFill>
                <a:srgbClr val="444444"/>
              </a:solidFill>
            </a:endParaRPr>
          </a:p>
        </p:txBody>
      </p:sp>
      <p:pic>
        <p:nvPicPr>
          <p:cNvPr id="574" name="Google Shape;574;p29"/>
          <p:cNvPicPr preferRelativeResize="0"/>
          <p:nvPr/>
        </p:nvPicPr>
        <p:blipFill>
          <a:blip r:embed="rId3">
            <a:alphaModFix/>
          </a:blip>
          <a:stretch>
            <a:fillRect/>
          </a:stretch>
        </p:blipFill>
        <p:spPr>
          <a:xfrm>
            <a:off x="5421175" y="1554600"/>
            <a:ext cx="3489375" cy="1478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0"/>
          <p:cNvSpPr txBox="1"/>
          <p:nvPr>
            <p:ph type="title"/>
          </p:nvPr>
        </p:nvSpPr>
        <p:spPr>
          <a:xfrm>
            <a:off x="1073700" y="4168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Areas in API building that you would like to Research Further</a:t>
            </a:r>
            <a:endParaRPr/>
          </a:p>
        </p:txBody>
      </p:sp>
      <p:sp>
        <p:nvSpPr>
          <p:cNvPr id="580" name="Google Shape;580;p30"/>
          <p:cNvSpPr txBox="1"/>
          <p:nvPr/>
        </p:nvSpPr>
        <p:spPr>
          <a:xfrm>
            <a:off x="470875" y="1497175"/>
            <a:ext cx="4455300" cy="1200600"/>
          </a:xfrm>
          <a:prstGeom prst="rect">
            <a:avLst/>
          </a:prstGeom>
          <a:noFill/>
          <a:ln>
            <a:noFill/>
          </a:ln>
        </p:spPr>
        <p:txBody>
          <a:bodyPr anchorCtr="0" anchor="t" bIns="91425" lIns="91425" spcFirstLastPara="1" rIns="91425" wrap="square" tIns="91425">
            <a:spAutoFit/>
          </a:bodyPr>
          <a:lstStyle/>
          <a:p>
            <a:pPr indent="-333375" lvl="0" marL="457200" rtl="0" algn="l">
              <a:spcBef>
                <a:spcPts val="600"/>
              </a:spcBef>
              <a:spcAft>
                <a:spcPts val="0"/>
              </a:spcAft>
              <a:buClr>
                <a:srgbClr val="444444"/>
              </a:buClr>
              <a:buSzPts val="1650"/>
              <a:buFont typeface="Source Sans Pro"/>
              <a:buChar char="◉"/>
            </a:pPr>
            <a:r>
              <a:rPr b="1" lang="en" sz="1650">
                <a:solidFill>
                  <a:srgbClr val="444444"/>
                </a:solidFill>
              </a:rPr>
              <a:t>Golang API </a:t>
            </a:r>
            <a:r>
              <a:rPr b="1" lang="en" sz="1650">
                <a:solidFill>
                  <a:srgbClr val="444444"/>
                </a:solidFill>
              </a:rPr>
              <a:t>Development</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Implementation of API key secret</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API Integration</a:t>
            </a:r>
            <a:endParaRPr b="1" sz="1650">
              <a:solidFill>
                <a:srgbClr val="444444"/>
              </a:solidFill>
            </a:endParaRPr>
          </a:p>
          <a:p>
            <a:pPr indent="-333375" lvl="0" marL="457200" rtl="0" algn="l">
              <a:spcBef>
                <a:spcPts val="0"/>
              </a:spcBef>
              <a:spcAft>
                <a:spcPts val="0"/>
              </a:spcAft>
              <a:buClr>
                <a:srgbClr val="444444"/>
              </a:buClr>
              <a:buSzPts val="1650"/>
              <a:buFont typeface="Source Sans Pro"/>
              <a:buChar char="◉"/>
            </a:pPr>
            <a:r>
              <a:rPr b="1" lang="en" sz="1650">
                <a:solidFill>
                  <a:srgbClr val="444444"/>
                </a:solidFill>
              </a:rPr>
              <a:t>Graphql</a:t>
            </a:r>
            <a:endParaRPr b="1" sz="1650">
              <a:solidFill>
                <a:srgbClr val="444444"/>
              </a:solidFill>
            </a:endParaRPr>
          </a:p>
        </p:txBody>
      </p:sp>
      <p:pic>
        <p:nvPicPr>
          <p:cNvPr id="581" name="Google Shape;581;p30"/>
          <p:cNvPicPr preferRelativeResize="0"/>
          <p:nvPr/>
        </p:nvPicPr>
        <p:blipFill>
          <a:blip r:embed="rId3">
            <a:alphaModFix/>
          </a:blip>
          <a:stretch>
            <a:fillRect/>
          </a:stretch>
        </p:blipFill>
        <p:spPr>
          <a:xfrm>
            <a:off x="6720625" y="1132600"/>
            <a:ext cx="2020899" cy="2020899"/>
          </a:xfrm>
          <a:prstGeom prst="rect">
            <a:avLst/>
          </a:prstGeom>
          <a:noFill/>
          <a:ln>
            <a:noFill/>
          </a:ln>
        </p:spPr>
      </p:pic>
      <p:pic>
        <p:nvPicPr>
          <p:cNvPr id="582" name="Google Shape;582;p30"/>
          <p:cNvPicPr preferRelativeResize="0"/>
          <p:nvPr/>
        </p:nvPicPr>
        <p:blipFill>
          <a:blip r:embed="rId4">
            <a:alphaModFix/>
          </a:blip>
          <a:stretch>
            <a:fillRect/>
          </a:stretch>
        </p:blipFill>
        <p:spPr>
          <a:xfrm>
            <a:off x="4325425" y="2772650"/>
            <a:ext cx="2395200" cy="1944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1"/>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THANKS!</a:t>
            </a:r>
            <a:endParaRPr sz="10000"/>
          </a:p>
        </p:txBody>
      </p:sp>
      <p:sp>
        <p:nvSpPr>
          <p:cNvPr id="588" name="Google Shape;588;p31"/>
          <p:cNvSpPr txBox="1"/>
          <p:nvPr>
            <p:ph idx="4294967295" type="subTitle"/>
          </p:nvPr>
        </p:nvSpPr>
        <p:spPr>
          <a:xfrm>
            <a:off x="1275150" y="2325749"/>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CMPS4191 - Advanced Web Development</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4"/>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472" name="Google Shape;472;p14"/>
          <p:cNvSpPr txBox="1"/>
          <p:nvPr/>
        </p:nvSpPr>
        <p:spPr>
          <a:xfrm>
            <a:off x="1047750" y="968550"/>
            <a:ext cx="4761900" cy="28194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accent1"/>
              </a:buClr>
              <a:buSzPts val="1200"/>
              <a:buFont typeface="Source Sans Pro"/>
              <a:buChar char="●"/>
            </a:pPr>
            <a:r>
              <a:rPr b="1" lang="en" sz="1200">
                <a:solidFill>
                  <a:srgbClr val="00CEF6"/>
                </a:solidFill>
                <a:latin typeface="Source Sans Pro"/>
                <a:ea typeface="Source Sans Pro"/>
                <a:cs typeface="Source Sans Pro"/>
                <a:sym typeface="Source Sans Pro"/>
              </a:rPr>
              <a:t>What is an API</a:t>
            </a:r>
            <a:endParaRPr b="1" sz="1200">
              <a:solidFill>
                <a:srgbClr val="00CEF6"/>
              </a:solidFill>
              <a:latin typeface="Source Sans Pro"/>
              <a:ea typeface="Source Sans Pro"/>
              <a:cs typeface="Source Sans Pro"/>
              <a:sym typeface="Source Sans Pro"/>
            </a:endParaRPr>
          </a:p>
          <a:p>
            <a:pPr indent="-304800" lvl="0" marL="457200" rtl="0" algn="l">
              <a:spcBef>
                <a:spcPts val="0"/>
              </a:spcBef>
              <a:spcAft>
                <a:spcPts val="0"/>
              </a:spcAft>
              <a:buClr>
                <a:schemeClr val="accent1"/>
              </a:buClr>
              <a:buSzPts val="1200"/>
              <a:buFont typeface="Source Sans Pro"/>
              <a:buChar char="●"/>
            </a:pPr>
            <a:r>
              <a:rPr b="1" lang="en" sz="1200">
                <a:solidFill>
                  <a:srgbClr val="00CEF6"/>
                </a:solidFill>
                <a:latin typeface="Source Sans Pro"/>
                <a:ea typeface="Source Sans Pro"/>
                <a:cs typeface="Source Sans Pro"/>
                <a:sym typeface="Source Sans Pro"/>
              </a:rPr>
              <a:t>Difference between other types of software architectures</a:t>
            </a:r>
            <a:endParaRPr b="1" sz="1200">
              <a:solidFill>
                <a:srgbClr val="00CEF6"/>
              </a:solidFill>
              <a:latin typeface="Source Sans Pro"/>
              <a:ea typeface="Source Sans Pro"/>
              <a:cs typeface="Source Sans Pro"/>
              <a:sym typeface="Source Sans Pro"/>
            </a:endParaRPr>
          </a:p>
          <a:p>
            <a:pPr indent="-304800" lvl="0" marL="457200" rtl="0" algn="l">
              <a:spcBef>
                <a:spcPts val="0"/>
              </a:spcBef>
              <a:spcAft>
                <a:spcPts val="0"/>
              </a:spcAft>
              <a:buClr>
                <a:schemeClr val="accent1"/>
              </a:buClr>
              <a:buSzPts val="1200"/>
              <a:buFont typeface="Source Sans Pro"/>
              <a:buChar char="●"/>
            </a:pPr>
            <a:r>
              <a:rPr b="1" lang="en" sz="1200">
                <a:solidFill>
                  <a:srgbClr val="00CEF6"/>
                </a:solidFill>
                <a:latin typeface="Source Sans Pro"/>
                <a:ea typeface="Source Sans Pro"/>
                <a:cs typeface="Source Sans Pro"/>
                <a:sym typeface="Source Sans Pro"/>
              </a:rPr>
              <a:t> What components are needed to create an API</a:t>
            </a:r>
            <a:endParaRPr b="1" sz="1200">
              <a:solidFill>
                <a:srgbClr val="00CEF6"/>
              </a:solidFill>
              <a:latin typeface="Source Sans Pro"/>
              <a:ea typeface="Source Sans Pro"/>
              <a:cs typeface="Source Sans Pro"/>
              <a:sym typeface="Source Sans Pro"/>
            </a:endParaRPr>
          </a:p>
          <a:p>
            <a:pPr indent="-304800" lvl="0" marL="457200" rtl="0" algn="l">
              <a:spcBef>
                <a:spcPts val="0"/>
              </a:spcBef>
              <a:spcAft>
                <a:spcPts val="0"/>
              </a:spcAft>
              <a:buClr>
                <a:schemeClr val="accent1"/>
              </a:buClr>
              <a:buSzPts val="1200"/>
              <a:buFont typeface="Source Sans Pro"/>
              <a:buChar char="●"/>
            </a:pPr>
            <a:r>
              <a:rPr b="1" lang="en" sz="1200">
                <a:solidFill>
                  <a:srgbClr val="00CEF6"/>
                </a:solidFill>
                <a:latin typeface="Source Sans Pro"/>
                <a:ea typeface="Source Sans Pro"/>
                <a:cs typeface="Source Sans Pro"/>
                <a:sym typeface="Source Sans Pro"/>
              </a:rPr>
              <a:t>The technology stack choices for building an API </a:t>
            </a:r>
            <a:endParaRPr b="1" sz="1200">
              <a:solidFill>
                <a:srgbClr val="00CEF6"/>
              </a:solidFill>
              <a:latin typeface="Source Sans Pro"/>
              <a:ea typeface="Source Sans Pro"/>
              <a:cs typeface="Source Sans Pro"/>
              <a:sym typeface="Source Sans Pro"/>
            </a:endParaRPr>
          </a:p>
          <a:p>
            <a:pPr indent="-304800" lvl="0" marL="457200" rtl="0" algn="l">
              <a:spcBef>
                <a:spcPts val="0"/>
              </a:spcBef>
              <a:spcAft>
                <a:spcPts val="0"/>
              </a:spcAft>
              <a:buClr>
                <a:srgbClr val="00CEF6"/>
              </a:buClr>
              <a:buSzPts val="1200"/>
              <a:buFont typeface="Source Sans Pro"/>
              <a:buChar char="●"/>
            </a:pPr>
            <a:r>
              <a:rPr b="1" lang="en" sz="1200">
                <a:solidFill>
                  <a:srgbClr val="00CEF6"/>
                </a:solidFill>
                <a:latin typeface="Source Sans Pro"/>
                <a:ea typeface="Source Sans Pro"/>
                <a:cs typeface="Source Sans Pro"/>
                <a:sym typeface="Source Sans Pro"/>
              </a:rPr>
              <a:t> Security considerations</a:t>
            </a:r>
            <a:endParaRPr b="1" sz="1200">
              <a:solidFill>
                <a:srgbClr val="00CEF6"/>
              </a:solidFill>
              <a:latin typeface="Source Sans Pro"/>
              <a:ea typeface="Source Sans Pro"/>
              <a:cs typeface="Source Sans Pro"/>
              <a:sym typeface="Source Sans Pro"/>
            </a:endParaRPr>
          </a:p>
          <a:p>
            <a:pPr indent="-304800" lvl="0" marL="457200" rtl="0" algn="l">
              <a:spcBef>
                <a:spcPts val="0"/>
              </a:spcBef>
              <a:spcAft>
                <a:spcPts val="0"/>
              </a:spcAft>
              <a:buClr>
                <a:srgbClr val="00CEF6"/>
              </a:buClr>
              <a:buSzPts val="1200"/>
              <a:buFont typeface="Source Sans Pro"/>
              <a:buChar char="●"/>
            </a:pPr>
            <a:r>
              <a:rPr b="1" lang="en" sz="1200">
                <a:solidFill>
                  <a:srgbClr val="00CEF6"/>
                </a:solidFill>
                <a:latin typeface="Source Sans Pro"/>
                <a:ea typeface="Source Sans Pro"/>
                <a:cs typeface="Source Sans Pro"/>
                <a:sym typeface="Source Sans Pro"/>
              </a:rPr>
              <a:t> Choices for the front-end (mobile/web)</a:t>
            </a:r>
            <a:endParaRPr b="1" sz="1200">
              <a:solidFill>
                <a:srgbClr val="00CEF6"/>
              </a:solidFill>
              <a:latin typeface="Source Sans Pro"/>
              <a:ea typeface="Source Sans Pro"/>
              <a:cs typeface="Source Sans Pro"/>
              <a:sym typeface="Source Sans Pro"/>
            </a:endParaRPr>
          </a:p>
          <a:p>
            <a:pPr indent="-304800" lvl="0" marL="457200" rtl="0" algn="l">
              <a:spcBef>
                <a:spcPts val="0"/>
              </a:spcBef>
              <a:spcAft>
                <a:spcPts val="0"/>
              </a:spcAft>
              <a:buClr>
                <a:srgbClr val="00CEF6"/>
              </a:buClr>
              <a:buSzPts val="1200"/>
              <a:buFont typeface="Source Sans Pro"/>
              <a:buChar char="●"/>
            </a:pPr>
            <a:r>
              <a:rPr b="1" lang="en" sz="1200">
                <a:solidFill>
                  <a:srgbClr val="00CEF6"/>
                </a:solidFill>
                <a:latin typeface="Source Sans Pro"/>
                <a:ea typeface="Source Sans Pro"/>
                <a:cs typeface="Source Sans Pro"/>
                <a:sym typeface="Source Sans Pro"/>
              </a:rPr>
              <a:t> Deployment</a:t>
            </a:r>
            <a:endParaRPr b="1" sz="1200">
              <a:solidFill>
                <a:srgbClr val="00CEF6"/>
              </a:solidFill>
              <a:latin typeface="Source Sans Pro"/>
              <a:ea typeface="Source Sans Pro"/>
              <a:cs typeface="Source Sans Pro"/>
              <a:sym typeface="Source Sans Pro"/>
            </a:endParaRPr>
          </a:p>
          <a:p>
            <a:pPr indent="-304800" lvl="0" marL="457200" rtl="0" algn="l">
              <a:spcBef>
                <a:spcPts val="0"/>
              </a:spcBef>
              <a:spcAft>
                <a:spcPts val="0"/>
              </a:spcAft>
              <a:buClr>
                <a:srgbClr val="00CEF6"/>
              </a:buClr>
              <a:buSzPts val="1200"/>
              <a:buFont typeface="Source Sans Pro"/>
              <a:buChar char="●"/>
            </a:pPr>
            <a:r>
              <a:rPr b="1" lang="en" sz="1200">
                <a:solidFill>
                  <a:srgbClr val="00CEF6"/>
                </a:solidFill>
                <a:latin typeface="Source Sans Pro"/>
                <a:ea typeface="Source Sans Pro"/>
                <a:cs typeface="Source Sans Pro"/>
                <a:sym typeface="Source Sans Pro"/>
              </a:rPr>
              <a:t>Lessons learned about APIs after taking the course</a:t>
            </a:r>
            <a:endParaRPr b="1" sz="1200">
              <a:solidFill>
                <a:srgbClr val="00CEF6"/>
              </a:solidFill>
              <a:latin typeface="Source Sans Pro"/>
              <a:ea typeface="Source Sans Pro"/>
              <a:cs typeface="Source Sans Pro"/>
              <a:sym typeface="Source Sans Pro"/>
            </a:endParaRPr>
          </a:p>
          <a:p>
            <a:pPr indent="-304800" lvl="0" marL="457200" rtl="0" algn="l">
              <a:spcBef>
                <a:spcPts val="0"/>
              </a:spcBef>
              <a:spcAft>
                <a:spcPts val="0"/>
              </a:spcAft>
              <a:buClr>
                <a:srgbClr val="00CEF6"/>
              </a:buClr>
              <a:buSzPts val="1200"/>
              <a:buFont typeface="Source Sans Pro"/>
              <a:buChar char="●"/>
            </a:pPr>
            <a:r>
              <a:rPr b="1" lang="en" sz="1200">
                <a:solidFill>
                  <a:srgbClr val="00CEF6"/>
                </a:solidFill>
                <a:latin typeface="Source Sans Pro"/>
                <a:ea typeface="Source Sans Pro"/>
                <a:cs typeface="Source Sans Pro"/>
                <a:sym typeface="Source Sans Pro"/>
              </a:rPr>
              <a:t> Areas in API building that you would like to research further</a:t>
            </a:r>
            <a:endParaRPr b="1" sz="1200">
              <a:solidFill>
                <a:srgbClr val="00CEF6"/>
              </a:solidFill>
              <a:latin typeface="Source Sans Pro"/>
              <a:ea typeface="Source Sans Pro"/>
              <a:cs typeface="Source Sans Pro"/>
              <a:sym typeface="Source Sans Pro"/>
            </a:endParaRPr>
          </a:p>
          <a:p>
            <a:pPr indent="-304800" lvl="0" marL="457200" rtl="0" algn="l">
              <a:spcBef>
                <a:spcPts val="0"/>
              </a:spcBef>
              <a:spcAft>
                <a:spcPts val="0"/>
              </a:spcAft>
              <a:buClr>
                <a:srgbClr val="00CEF6"/>
              </a:buClr>
              <a:buSzPts val="1200"/>
              <a:buFont typeface="Source Sans Pro"/>
              <a:buChar char="●"/>
            </a:pPr>
            <a:r>
              <a:rPr b="1" lang="en" sz="1200">
                <a:solidFill>
                  <a:srgbClr val="00CEF6"/>
                </a:solidFill>
                <a:latin typeface="Source Sans Pro"/>
                <a:ea typeface="Source Sans Pro"/>
                <a:cs typeface="Source Sans Pro"/>
                <a:sym typeface="Source Sans Pro"/>
              </a:rPr>
              <a:t>Final Remarks</a:t>
            </a:r>
            <a:endParaRPr b="1" sz="1200">
              <a:solidFill>
                <a:srgbClr val="00CEF6"/>
              </a:solidFill>
              <a:latin typeface="Source Sans Pro"/>
              <a:ea typeface="Source Sans Pro"/>
              <a:cs typeface="Source Sans Pro"/>
              <a:sym typeface="Source Sans Pro"/>
            </a:endParaRPr>
          </a:p>
        </p:txBody>
      </p:sp>
      <p:pic>
        <p:nvPicPr>
          <p:cNvPr id="473" name="Google Shape;473;p14"/>
          <p:cNvPicPr preferRelativeResize="0"/>
          <p:nvPr/>
        </p:nvPicPr>
        <p:blipFill>
          <a:blip r:embed="rId3">
            <a:alphaModFix/>
          </a:blip>
          <a:stretch>
            <a:fillRect/>
          </a:stretch>
        </p:blipFill>
        <p:spPr>
          <a:xfrm>
            <a:off x="5905875" y="415275"/>
            <a:ext cx="3029549" cy="37694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2"/>
          <p:cNvSpPr txBox="1"/>
          <p:nvPr>
            <p:ph type="title"/>
          </p:nvPr>
        </p:nvSpPr>
        <p:spPr>
          <a:xfrm>
            <a:off x="991575" y="297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References</a:t>
            </a:r>
            <a:endParaRPr sz="2700"/>
          </a:p>
        </p:txBody>
      </p:sp>
      <p:sp>
        <p:nvSpPr>
          <p:cNvPr id="594" name="Google Shape;594;p32"/>
          <p:cNvSpPr txBox="1"/>
          <p:nvPr>
            <p:ph idx="1" type="body"/>
          </p:nvPr>
        </p:nvSpPr>
        <p:spPr>
          <a:xfrm>
            <a:off x="1188200" y="1050700"/>
            <a:ext cx="6996600" cy="1922100"/>
          </a:xfrm>
          <a:prstGeom prst="rect">
            <a:avLst/>
          </a:prstGeom>
        </p:spPr>
        <p:txBody>
          <a:bodyPr anchorCtr="0" anchor="t" bIns="91425" lIns="91425" spcFirstLastPara="1" rIns="91425" wrap="square" tIns="91425">
            <a:noAutofit/>
          </a:bodyPr>
          <a:lstStyle/>
          <a:p>
            <a:pPr indent="0" lvl="0" marL="355600" rtl="0" algn="l">
              <a:lnSpc>
                <a:spcPct val="115000"/>
              </a:lnSpc>
              <a:spcBef>
                <a:spcPts val="1200"/>
              </a:spcBef>
              <a:spcAft>
                <a:spcPts val="0"/>
              </a:spcAft>
              <a:buNone/>
            </a:pPr>
            <a:r>
              <a:rPr lang="en" sz="1100">
                <a:solidFill>
                  <a:srgbClr val="000000"/>
                </a:solidFill>
                <a:latin typeface="Arial"/>
                <a:ea typeface="Arial"/>
                <a:cs typeface="Arial"/>
                <a:sym typeface="Arial"/>
              </a:rPr>
              <a:t>Amazon. (2022). </a:t>
            </a:r>
            <a:r>
              <a:rPr i="1" lang="en" sz="1100">
                <a:solidFill>
                  <a:srgbClr val="000000"/>
                </a:solidFill>
                <a:latin typeface="Arial"/>
                <a:ea typeface="Arial"/>
                <a:cs typeface="Arial"/>
                <a:sym typeface="Arial"/>
              </a:rPr>
              <a:t>What is ...</a:t>
            </a:r>
            <a:r>
              <a:rPr lang="en" sz="1100">
                <a:solidFill>
                  <a:srgbClr val="000000"/>
                </a:solidFill>
                <a:latin typeface="Arial"/>
                <a:ea typeface="Arial"/>
                <a:cs typeface="Arial"/>
                <a:sym typeface="Arial"/>
              </a:rPr>
              <a:t> Amazon. Retrieved December 4, 2022, from https://aws.amazon.com/what-is/api/#seo-faq-pairs#what-are-the-different-types-of-apis </a:t>
            </a:r>
            <a:endParaRPr sz="1100">
              <a:solidFill>
                <a:srgbClr val="000000"/>
              </a:solidFill>
              <a:latin typeface="Arial"/>
              <a:ea typeface="Arial"/>
              <a:cs typeface="Arial"/>
              <a:sym typeface="Arial"/>
            </a:endParaRPr>
          </a:p>
          <a:p>
            <a:pPr indent="0" lvl="0" marL="355600" rtl="0" algn="l">
              <a:lnSpc>
                <a:spcPct val="115000"/>
              </a:lnSpc>
              <a:spcBef>
                <a:spcPts val="1200"/>
              </a:spcBef>
              <a:spcAft>
                <a:spcPts val="0"/>
              </a:spcAft>
              <a:buNone/>
            </a:pPr>
            <a:r>
              <a:rPr lang="en" sz="1100">
                <a:solidFill>
                  <a:srgbClr val="000000"/>
                </a:solidFill>
                <a:latin typeface="Arial"/>
                <a:ea typeface="Arial"/>
                <a:cs typeface="Arial"/>
                <a:sym typeface="Arial"/>
              </a:rPr>
              <a:t>Dorairajan, A. (2022, October 25). </a:t>
            </a:r>
            <a:r>
              <a:rPr i="1" lang="en" sz="1100">
                <a:solidFill>
                  <a:srgbClr val="000000"/>
                </a:solidFill>
                <a:latin typeface="Arial"/>
                <a:ea typeface="Arial"/>
                <a:cs typeface="Arial"/>
                <a:sym typeface="Arial"/>
              </a:rPr>
              <a:t>What is an API?: (API) application program interface definition</a:t>
            </a:r>
            <a:r>
              <a:rPr lang="en" sz="1100">
                <a:solidFill>
                  <a:srgbClr val="000000"/>
                </a:solidFill>
                <a:latin typeface="Arial"/>
                <a:ea typeface="Arial"/>
                <a:cs typeface="Arial"/>
                <a:sym typeface="Arial"/>
              </a:rPr>
              <a:t>. Axway Blog. Retrieved December 4, 2022, from https://blog.axway.com/learning-center/apis/basics/what-is-an-api </a:t>
            </a:r>
            <a:endParaRPr sz="1100">
              <a:solidFill>
                <a:srgbClr val="000000"/>
              </a:solidFill>
              <a:latin typeface="Arial"/>
              <a:ea typeface="Arial"/>
              <a:cs typeface="Arial"/>
              <a:sym typeface="Arial"/>
            </a:endParaRPr>
          </a:p>
          <a:p>
            <a:pPr indent="0" lvl="0" marL="355600" rtl="0" algn="l">
              <a:lnSpc>
                <a:spcPct val="115000"/>
              </a:lnSpc>
              <a:spcBef>
                <a:spcPts val="1200"/>
              </a:spcBef>
              <a:spcAft>
                <a:spcPts val="0"/>
              </a:spcAft>
              <a:buNone/>
            </a:pPr>
            <a:r>
              <a:rPr i="1" lang="en" sz="1100">
                <a:solidFill>
                  <a:srgbClr val="000000"/>
                </a:solidFill>
                <a:latin typeface="Arial"/>
                <a:ea typeface="Arial"/>
                <a:cs typeface="Arial"/>
                <a:sym typeface="Arial"/>
              </a:rPr>
              <a:t>What is an API?</a:t>
            </a:r>
            <a:r>
              <a:rPr lang="en" sz="1100">
                <a:solidFill>
                  <a:srgbClr val="000000"/>
                </a:solidFill>
                <a:latin typeface="Arial"/>
                <a:ea typeface="Arial"/>
                <a:cs typeface="Arial"/>
                <a:sym typeface="Arial"/>
              </a:rPr>
              <a:t> Red Hat - We make open source technologies for the enterprise. (n.d.). Retrieved December 4, 2022, from https://www.redhat.com/en/topics/api/what-are-application-programming-interfaces</a:t>
            </a:r>
            <a:endParaRPr sz="1100">
              <a:solidFill>
                <a:srgbClr val="000000"/>
              </a:solidFill>
              <a:latin typeface="Arial"/>
              <a:ea typeface="Arial"/>
              <a:cs typeface="Arial"/>
              <a:sym typeface="Arial"/>
            </a:endParaRPr>
          </a:p>
          <a:p>
            <a:pPr indent="0" lvl="0" marL="355600" rtl="0" algn="l">
              <a:lnSpc>
                <a:spcPct val="115000"/>
              </a:lnSpc>
              <a:spcBef>
                <a:spcPts val="1200"/>
              </a:spcBef>
              <a:spcAft>
                <a:spcPts val="0"/>
              </a:spcAft>
              <a:buNone/>
            </a:pPr>
            <a:r>
              <a:rPr lang="en" sz="1100">
                <a:solidFill>
                  <a:srgbClr val="000000"/>
                </a:solidFill>
                <a:latin typeface="Arial"/>
                <a:ea typeface="Arial"/>
                <a:cs typeface="Arial"/>
                <a:sym typeface="Arial"/>
              </a:rPr>
              <a:t>Hoffman, C., &amp; Duino, J. (2021, August 13). </a:t>
            </a:r>
            <a:r>
              <a:rPr i="1" lang="en" sz="1100">
                <a:solidFill>
                  <a:srgbClr val="000000"/>
                </a:solidFill>
                <a:latin typeface="Arial"/>
                <a:ea typeface="Arial"/>
                <a:cs typeface="Arial"/>
                <a:sym typeface="Arial"/>
              </a:rPr>
              <a:t>What is an API, and how do developers use them?</a:t>
            </a:r>
            <a:r>
              <a:rPr lang="en" sz="1100">
                <a:solidFill>
                  <a:srgbClr val="000000"/>
                </a:solidFill>
                <a:latin typeface="Arial"/>
                <a:ea typeface="Arial"/>
                <a:cs typeface="Arial"/>
                <a:sym typeface="Arial"/>
              </a:rPr>
              <a:t> How. Retrieved December 4, 2022, from https://www.howtogeek.com/343877/what-is-an-api/ </a:t>
            </a:r>
            <a:endParaRPr sz="1100">
              <a:solidFill>
                <a:srgbClr val="000000"/>
              </a:solidFill>
              <a:latin typeface="Arial"/>
              <a:ea typeface="Arial"/>
              <a:cs typeface="Arial"/>
              <a:sym typeface="Arial"/>
            </a:endParaRPr>
          </a:p>
          <a:p>
            <a:pPr indent="0" lvl="0" marL="355600" rtl="0" algn="l">
              <a:lnSpc>
                <a:spcPct val="115000"/>
              </a:lnSpc>
              <a:spcBef>
                <a:spcPts val="1200"/>
              </a:spcBef>
              <a:spcAft>
                <a:spcPts val="0"/>
              </a:spcAft>
              <a:buNone/>
            </a:pPr>
            <a:r>
              <a:rPr lang="en" sz="1100">
                <a:solidFill>
                  <a:srgbClr val="000000"/>
                </a:solidFill>
                <a:latin typeface="Arial"/>
                <a:ea typeface="Arial"/>
                <a:cs typeface="Arial"/>
                <a:sym typeface="Arial"/>
              </a:rPr>
              <a:t>Jena, S. (2021, October 27). </a:t>
            </a:r>
            <a:r>
              <a:rPr i="1" lang="en" sz="1100">
                <a:solidFill>
                  <a:srgbClr val="000000"/>
                </a:solidFill>
                <a:latin typeface="Arial"/>
                <a:ea typeface="Arial"/>
                <a:cs typeface="Arial"/>
                <a:sym typeface="Arial"/>
              </a:rPr>
              <a:t>Types of software architecture patterns</a:t>
            </a:r>
            <a:r>
              <a:rPr lang="en" sz="1100">
                <a:solidFill>
                  <a:srgbClr val="000000"/>
                </a:solidFill>
                <a:latin typeface="Arial"/>
                <a:ea typeface="Arial"/>
                <a:cs typeface="Arial"/>
                <a:sym typeface="Arial"/>
              </a:rPr>
              <a:t>. GeeksforGeeks. Retrieved December 4, 2022, from https://www.geeksforgeeks.org/types-of-software-architecture-patterns/ </a:t>
            </a:r>
            <a:endParaRPr sz="1100">
              <a:solidFill>
                <a:srgbClr val="000000"/>
              </a:solidFill>
              <a:latin typeface="Arial"/>
              <a:ea typeface="Arial"/>
              <a:cs typeface="Arial"/>
              <a:sym typeface="Arial"/>
            </a:endParaRPr>
          </a:p>
          <a:p>
            <a:pPr indent="0" lvl="0" marL="35560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35560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400">
              <a:solidFill>
                <a:srgbClr val="28324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5"/>
          <p:cNvSpPr txBox="1"/>
          <p:nvPr>
            <p:ph idx="4294967295" type="ctrTitle"/>
          </p:nvPr>
        </p:nvSpPr>
        <p:spPr>
          <a:xfrm>
            <a:off x="1371425" y="19530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What is an API?</a:t>
            </a:r>
            <a:endParaRPr sz="5000"/>
          </a:p>
        </p:txBody>
      </p:sp>
      <p:sp>
        <p:nvSpPr>
          <p:cNvPr id="479" name="Google Shape;479;p15"/>
          <p:cNvSpPr txBox="1"/>
          <p:nvPr>
            <p:ph idx="4294967295" type="subTitle"/>
          </p:nvPr>
        </p:nvSpPr>
        <p:spPr>
          <a:xfrm>
            <a:off x="914925" y="1467175"/>
            <a:ext cx="7766400" cy="2080200"/>
          </a:xfrm>
          <a:prstGeom prst="rect">
            <a:avLst/>
          </a:prstGeom>
        </p:spPr>
        <p:txBody>
          <a:bodyPr anchorCtr="0" anchor="t" bIns="91425" lIns="91425" spcFirstLastPara="1" rIns="91425" wrap="square" tIns="91425">
            <a:noAutofit/>
          </a:bodyPr>
          <a:lstStyle/>
          <a:p>
            <a:pPr indent="-307975" lvl="0" marL="457200" rtl="0" algn="l">
              <a:lnSpc>
                <a:spcPct val="150000"/>
              </a:lnSpc>
              <a:spcBef>
                <a:spcPts val="600"/>
              </a:spcBef>
              <a:spcAft>
                <a:spcPts val="0"/>
              </a:spcAft>
              <a:buClr>
                <a:srgbClr val="333333"/>
              </a:buClr>
              <a:buSzPts val="1250"/>
              <a:buFont typeface="Arial"/>
              <a:buChar char="◉"/>
            </a:pPr>
            <a:r>
              <a:rPr lang="en" sz="1250">
                <a:solidFill>
                  <a:srgbClr val="333333"/>
                </a:solidFill>
                <a:highlight>
                  <a:srgbClr val="FBFBFB"/>
                </a:highlight>
                <a:latin typeface="Arial"/>
                <a:ea typeface="Arial"/>
                <a:cs typeface="Arial"/>
                <a:sym typeface="Arial"/>
              </a:rPr>
              <a:t>API stands for Application Programming Interface</a:t>
            </a:r>
            <a:endParaRPr sz="1250">
              <a:solidFill>
                <a:srgbClr val="333333"/>
              </a:solidFill>
              <a:highlight>
                <a:srgbClr val="FBFBFB"/>
              </a:highlight>
              <a:latin typeface="Arial"/>
              <a:ea typeface="Arial"/>
              <a:cs typeface="Arial"/>
              <a:sym typeface="Arial"/>
            </a:endParaRPr>
          </a:p>
          <a:p>
            <a:pPr indent="-307975" lvl="0" marL="457200" rtl="0" algn="l">
              <a:lnSpc>
                <a:spcPct val="150000"/>
              </a:lnSpc>
              <a:spcBef>
                <a:spcPts val="0"/>
              </a:spcBef>
              <a:spcAft>
                <a:spcPts val="0"/>
              </a:spcAft>
              <a:buClr>
                <a:srgbClr val="333333"/>
              </a:buClr>
              <a:buSzPts val="1250"/>
              <a:buFont typeface="Arial"/>
              <a:buChar char="◉"/>
            </a:pPr>
            <a:r>
              <a:rPr lang="en" sz="1250">
                <a:solidFill>
                  <a:srgbClr val="333333"/>
                </a:solidFill>
                <a:latin typeface="Arial"/>
                <a:ea typeface="Arial"/>
                <a:cs typeface="Arial"/>
                <a:sym typeface="Arial"/>
              </a:rPr>
              <a:t>APIs are mechanisms that enable two software components to communicate with each other using a set of definitions and protocols.</a:t>
            </a:r>
            <a:endParaRPr sz="1250">
              <a:solidFill>
                <a:srgbClr val="333333"/>
              </a:solidFill>
              <a:latin typeface="Arial"/>
              <a:ea typeface="Arial"/>
              <a:cs typeface="Arial"/>
              <a:sym typeface="Arial"/>
            </a:endParaRPr>
          </a:p>
          <a:p>
            <a:pPr indent="-307975" lvl="0" marL="457200" rtl="0" algn="l">
              <a:lnSpc>
                <a:spcPct val="150000"/>
              </a:lnSpc>
              <a:spcBef>
                <a:spcPts val="0"/>
              </a:spcBef>
              <a:spcAft>
                <a:spcPts val="0"/>
              </a:spcAft>
              <a:buClr>
                <a:srgbClr val="333333"/>
              </a:buClr>
              <a:buSzPts val="1250"/>
              <a:buFont typeface="Arial"/>
              <a:buChar char="◉"/>
            </a:pPr>
            <a:r>
              <a:rPr lang="en" sz="1250">
                <a:solidFill>
                  <a:srgbClr val="333333"/>
                </a:solidFill>
                <a:latin typeface="Arial"/>
                <a:ea typeface="Arial"/>
                <a:cs typeface="Arial"/>
                <a:sym typeface="Arial"/>
              </a:rPr>
              <a:t> For example, the weather bureau’s software system contains daily weather data. The weather app on your phone “talks” to this system via APIs and shows you daily weather updates on your phone.</a:t>
            </a:r>
            <a:endParaRPr sz="1250">
              <a:solidFill>
                <a:srgbClr val="333333"/>
              </a:solidFill>
              <a:highlight>
                <a:srgbClr val="FBFBFB"/>
              </a:highlight>
              <a:latin typeface="Arial"/>
              <a:ea typeface="Arial"/>
              <a:cs typeface="Arial"/>
              <a:sym typeface="Arial"/>
            </a:endParaRPr>
          </a:p>
          <a:p>
            <a:pPr indent="0" lvl="0" marL="0" rtl="0" algn="ctr">
              <a:spcBef>
                <a:spcPts val="600"/>
              </a:spcBef>
              <a:spcAft>
                <a:spcPts val="0"/>
              </a:spcAft>
              <a:buNone/>
            </a:pPr>
            <a:r>
              <a:t/>
            </a:r>
            <a:endParaRPr b="1" sz="3600"/>
          </a:p>
        </p:txBody>
      </p:sp>
      <p:pic>
        <p:nvPicPr>
          <p:cNvPr id="480" name="Google Shape;480;p15"/>
          <p:cNvPicPr preferRelativeResize="0"/>
          <p:nvPr/>
        </p:nvPicPr>
        <p:blipFill>
          <a:blip r:embed="rId3">
            <a:alphaModFix/>
          </a:blip>
          <a:stretch>
            <a:fillRect/>
          </a:stretch>
        </p:blipFill>
        <p:spPr>
          <a:xfrm>
            <a:off x="2281025" y="3218157"/>
            <a:ext cx="4090350" cy="1925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6"/>
          <p:cNvSpPr txBox="1"/>
          <p:nvPr/>
        </p:nvSpPr>
        <p:spPr>
          <a:xfrm>
            <a:off x="0" y="144900"/>
            <a:ext cx="8934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accent1"/>
                </a:solidFill>
                <a:latin typeface="Oswald"/>
                <a:ea typeface="Oswald"/>
                <a:cs typeface="Oswald"/>
                <a:sym typeface="Oswald"/>
              </a:rPr>
              <a:t>Examples of APIs</a:t>
            </a:r>
            <a:endParaRPr b="1" sz="5000">
              <a:solidFill>
                <a:schemeClr val="accent1"/>
              </a:solidFill>
              <a:latin typeface="Oswald"/>
              <a:ea typeface="Oswald"/>
              <a:cs typeface="Oswald"/>
              <a:sym typeface="Oswald"/>
            </a:endParaRPr>
          </a:p>
        </p:txBody>
      </p:sp>
      <p:sp>
        <p:nvSpPr>
          <p:cNvPr id="486" name="Google Shape;486;p16"/>
          <p:cNvSpPr txBox="1"/>
          <p:nvPr/>
        </p:nvSpPr>
        <p:spPr>
          <a:xfrm>
            <a:off x="350150" y="1099200"/>
            <a:ext cx="6592500" cy="2997600"/>
          </a:xfrm>
          <a:prstGeom prst="rect">
            <a:avLst/>
          </a:prstGeom>
          <a:noFill/>
          <a:ln>
            <a:noFill/>
          </a:ln>
        </p:spPr>
        <p:txBody>
          <a:bodyPr anchorCtr="0" anchor="t" bIns="91425" lIns="91425" spcFirstLastPara="1" rIns="91425" wrap="square" tIns="91425">
            <a:spAutoFit/>
          </a:bodyPr>
          <a:lstStyle/>
          <a:p>
            <a:pPr indent="-365125" lvl="0" marL="457200" rtl="0" algn="l">
              <a:lnSpc>
                <a:spcPct val="150000"/>
              </a:lnSpc>
              <a:spcBef>
                <a:spcPts val="600"/>
              </a:spcBef>
              <a:spcAft>
                <a:spcPts val="0"/>
              </a:spcAft>
              <a:buClr>
                <a:srgbClr val="333333"/>
              </a:buClr>
              <a:buSzPts val="2150"/>
              <a:buFont typeface="Arial"/>
              <a:buChar char="◉"/>
            </a:pPr>
            <a:r>
              <a:rPr lang="en" sz="2150">
                <a:solidFill>
                  <a:srgbClr val="333333"/>
                </a:solidFill>
                <a:highlight>
                  <a:srgbClr val="FBFBFB"/>
                </a:highlight>
              </a:rPr>
              <a:t>Pay with PayPal</a:t>
            </a:r>
            <a:endParaRPr sz="2150">
              <a:solidFill>
                <a:srgbClr val="333333"/>
              </a:solidFill>
              <a:highlight>
                <a:srgbClr val="FBFBFB"/>
              </a:highlight>
            </a:endParaRPr>
          </a:p>
          <a:p>
            <a:pPr indent="-365125" lvl="0" marL="457200" rtl="0" algn="l">
              <a:lnSpc>
                <a:spcPct val="150000"/>
              </a:lnSpc>
              <a:spcBef>
                <a:spcPts val="0"/>
              </a:spcBef>
              <a:spcAft>
                <a:spcPts val="0"/>
              </a:spcAft>
              <a:buClr>
                <a:srgbClr val="333333"/>
              </a:buClr>
              <a:buSzPts val="2150"/>
              <a:buFont typeface="Source Sans Pro"/>
              <a:buChar char="◉"/>
            </a:pPr>
            <a:r>
              <a:rPr lang="en" sz="2150">
                <a:solidFill>
                  <a:srgbClr val="333333"/>
                </a:solidFill>
                <a:highlight>
                  <a:srgbClr val="FBFBFB"/>
                </a:highlight>
              </a:rPr>
              <a:t>Google Maps</a:t>
            </a:r>
            <a:endParaRPr sz="2150">
              <a:solidFill>
                <a:srgbClr val="333333"/>
              </a:solidFill>
              <a:highlight>
                <a:srgbClr val="FBFBFB"/>
              </a:highlight>
            </a:endParaRPr>
          </a:p>
          <a:p>
            <a:pPr indent="-365125" lvl="0" marL="457200" rtl="0" algn="l">
              <a:lnSpc>
                <a:spcPct val="150000"/>
              </a:lnSpc>
              <a:spcBef>
                <a:spcPts val="0"/>
              </a:spcBef>
              <a:spcAft>
                <a:spcPts val="0"/>
              </a:spcAft>
              <a:buClr>
                <a:srgbClr val="333333"/>
              </a:buClr>
              <a:buSzPts val="2150"/>
              <a:buFont typeface="Source Sans Pro"/>
              <a:buChar char="◉"/>
            </a:pPr>
            <a:r>
              <a:rPr lang="en" sz="2150">
                <a:solidFill>
                  <a:srgbClr val="333333"/>
                </a:solidFill>
                <a:highlight>
                  <a:srgbClr val="FBFBFB"/>
                </a:highlight>
              </a:rPr>
              <a:t>Twilio</a:t>
            </a:r>
            <a:endParaRPr sz="2150">
              <a:solidFill>
                <a:srgbClr val="333333"/>
              </a:solidFill>
              <a:highlight>
                <a:srgbClr val="FBFBFB"/>
              </a:highlight>
            </a:endParaRPr>
          </a:p>
          <a:p>
            <a:pPr indent="-365125" lvl="0" marL="457200" rtl="0" algn="l">
              <a:lnSpc>
                <a:spcPct val="150000"/>
              </a:lnSpc>
              <a:spcBef>
                <a:spcPts val="0"/>
              </a:spcBef>
              <a:spcAft>
                <a:spcPts val="0"/>
              </a:spcAft>
              <a:buClr>
                <a:srgbClr val="333333"/>
              </a:buClr>
              <a:buSzPts val="2150"/>
              <a:buFont typeface="Source Sans Pro"/>
              <a:buChar char="◉"/>
            </a:pPr>
            <a:r>
              <a:rPr lang="en" sz="2150">
                <a:solidFill>
                  <a:srgbClr val="333333"/>
                </a:solidFill>
                <a:highlight>
                  <a:srgbClr val="FBFBFB"/>
                </a:highlight>
              </a:rPr>
              <a:t>Slack</a:t>
            </a:r>
            <a:endParaRPr sz="2150">
              <a:solidFill>
                <a:srgbClr val="333333"/>
              </a:solidFill>
              <a:highlight>
                <a:srgbClr val="FBFBFB"/>
              </a:highlight>
            </a:endParaRPr>
          </a:p>
          <a:p>
            <a:pPr indent="-365125" lvl="0" marL="457200" rtl="0" algn="l">
              <a:lnSpc>
                <a:spcPct val="150000"/>
              </a:lnSpc>
              <a:spcBef>
                <a:spcPts val="0"/>
              </a:spcBef>
              <a:spcAft>
                <a:spcPts val="0"/>
              </a:spcAft>
              <a:buClr>
                <a:srgbClr val="333333"/>
              </a:buClr>
              <a:buSzPts val="2150"/>
              <a:buFont typeface="Source Sans Pro"/>
              <a:buChar char="◉"/>
            </a:pPr>
            <a:r>
              <a:rPr lang="en" sz="2150">
                <a:solidFill>
                  <a:srgbClr val="333333"/>
                </a:solidFill>
                <a:highlight>
                  <a:srgbClr val="FBFBFB"/>
                </a:highlight>
              </a:rPr>
              <a:t>Facebook</a:t>
            </a:r>
            <a:endParaRPr sz="2150">
              <a:solidFill>
                <a:srgbClr val="333333"/>
              </a:solidFill>
              <a:highlight>
                <a:srgbClr val="FBFBFB"/>
              </a:highlight>
            </a:endParaRPr>
          </a:p>
          <a:p>
            <a:pPr indent="-365125" lvl="0" marL="457200" rtl="0" algn="l">
              <a:lnSpc>
                <a:spcPct val="150000"/>
              </a:lnSpc>
              <a:spcBef>
                <a:spcPts val="0"/>
              </a:spcBef>
              <a:spcAft>
                <a:spcPts val="0"/>
              </a:spcAft>
              <a:buClr>
                <a:srgbClr val="333333"/>
              </a:buClr>
              <a:buSzPts val="2150"/>
              <a:buFont typeface="Source Sans Pro"/>
              <a:buChar char="◉"/>
            </a:pPr>
            <a:r>
              <a:rPr lang="en" sz="2150">
                <a:solidFill>
                  <a:srgbClr val="333333"/>
                </a:solidFill>
                <a:highlight>
                  <a:srgbClr val="FBFBFB"/>
                </a:highlight>
              </a:rPr>
              <a:t>GitHub</a:t>
            </a:r>
            <a:endParaRPr sz="2150">
              <a:solidFill>
                <a:srgbClr val="333333"/>
              </a:solidFill>
              <a:highlight>
                <a:srgbClr val="FBFBFB"/>
              </a:highlight>
            </a:endParaRPr>
          </a:p>
        </p:txBody>
      </p:sp>
      <p:pic>
        <p:nvPicPr>
          <p:cNvPr id="487" name="Google Shape;487;p16"/>
          <p:cNvPicPr preferRelativeResize="0"/>
          <p:nvPr/>
        </p:nvPicPr>
        <p:blipFill>
          <a:blip r:embed="rId3">
            <a:alphaModFix/>
          </a:blip>
          <a:stretch>
            <a:fillRect/>
          </a:stretch>
        </p:blipFill>
        <p:spPr>
          <a:xfrm>
            <a:off x="5850525" y="1543025"/>
            <a:ext cx="2371725" cy="192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Difference between other Types of Software Architectures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93" name="Google Shape;493;p17"/>
          <p:cNvSpPr txBox="1"/>
          <p:nvPr/>
        </p:nvSpPr>
        <p:spPr>
          <a:xfrm>
            <a:off x="954875" y="1075225"/>
            <a:ext cx="7759500" cy="3660600"/>
          </a:xfrm>
          <a:prstGeom prst="rect">
            <a:avLst/>
          </a:prstGeom>
          <a:noFill/>
          <a:ln>
            <a:noFill/>
          </a:ln>
        </p:spPr>
        <p:txBody>
          <a:bodyPr anchorCtr="0" anchor="t" bIns="91425" lIns="91425" spcFirstLastPara="1" rIns="91425" wrap="square" tIns="91425">
            <a:spAutoFit/>
          </a:bodyPr>
          <a:lstStyle/>
          <a:p>
            <a:pPr indent="-307975" lvl="0" marL="457200" rtl="0" algn="l">
              <a:lnSpc>
                <a:spcPct val="150000"/>
              </a:lnSpc>
              <a:spcBef>
                <a:spcPts val="600"/>
              </a:spcBef>
              <a:spcAft>
                <a:spcPts val="0"/>
              </a:spcAft>
              <a:buClr>
                <a:srgbClr val="333333"/>
              </a:buClr>
              <a:buSzPts val="1250"/>
              <a:buFont typeface="Arial"/>
              <a:buChar char="◉"/>
            </a:pPr>
            <a:r>
              <a:rPr lang="en" sz="1300">
                <a:solidFill>
                  <a:srgbClr val="273239"/>
                </a:solidFill>
                <a:highlight>
                  <a:srgbClr val="FFFFFF"/>
                </a:highlight>
              </a:rPr>
              <a:t>Software architecture is the blueprint of building software. It shows the overall structure of the software, the collection of components in it, and how they interact with one another while hiding the implementation.</a:t>
            </a:r>
            <a:endParaRPr sz="1300">
              <a:solidFill>
                <a:srgbClr val="273239"/>
              </a:solidFill>
              <a:highlight>
                <a:srgbClr val="FFFFFF"/>
              </a:highlight>
            </a:endParaRPr>
          </a:p>
          <a:p>
            <a:pPr indent="0" lvl="0" marL="0" rtl="0" algn="l">
              <a:lnSpc>
                <a:spcPct val="115000"/>
              </a:lnSpc>
              <a:spcBef>
                <a:spcPts val="0"/>
              </a:spcBef>
              <a:spcAft>
                <a:spcPts val="0"/>
              </a:spcAft>
              <a:buNone/>
            </a:pPr>
            <a:r>
              <a:rPr b="1" lang="en" sz="1300">
                <a:solidFill>
                  <a:srgbClr val="273239"/>
                </a:solidFill>
                <a:highlight>
                  <a:srgbClr val="FFFFFF"/>
                </a:highlight>
              </a:rPr>
              <a:t>Different Software Architecture Patterns :</a:t>
            </a:r>
            <a:endParaRPr b="1"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AutoNum type="arabicPeriod"/>
            </a:pPr>
            <a:r>
              <a:rPr lang="en" sz="1300">
                <a:solidFill>
                  <a:srgbClr val="273239"/>
                </a:solidFill>
                <a:highlight>
                  <a:srgbClr val="FFFFFF"/>
                </a:highlight>
              </a:rPr>
              <a:t>Layered Pattern</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Client-Server Pattern -</a:t>
            </a:r>
            <a:r>
              <a:rPr b="1" lang="en" sz="1300">
                <a:solidFill>
                  <a:srgbClr val="273239"/>
                </a:solidFill>
                <a:highlight>
                  <a:srgbClr val="FFFFFF"/>
                </a:highlight>
              </a:rPr>
              <a:t> API</a:t>
            </a:r>
            <a:endParaRPr b="1"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Event-Driven Pattern</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Microkernel Pattern</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Microservices Pattern</a:t>
            </a:r>
            <a:endParaRPr sz="1300">
              <a:solidFill>
                <a:srgbClr val="273239"/>
              </a:solidFill>
              <a:highlight>
                <a:srgbClr val="FFFFFF"/>
              </a:highlight>
            </a:endParaRPr>
          </a:p>
          <a:p>
            <a:pPr indent="0" lvl="0" marL="457200" rtl="0" algn="l">
              <a:lnSpc>
                <a:spcPct val="150000"/>
              </a:lnSpc>
              <a:spcBef>
                <a:spcPts val="3600"/>
              </a:spcBef>
              <a:spcAft>
                <a:spcPts val="0"/>
              </a:spcAft>
              <a:buNone/>
            </a:pPr>
            <a:r>
              <a:t/>
            </a:r>
            <a:endParaRPr sz="1300">
              <a:solidFill>
                <a:srgbClr val="273239"/>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18"/>
          <p:cNvSpPr txBox="1"/>
          <p:nvPr>
            <p:ph idx="1" type="body"/>
          </p:nvPr>
        </p:nvSpPr>
        <p:spPr>
          <a:xfrm>
            <a:off x="192750" y="337550"/>
            <a:ext cx="8449500" cy="371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273239"/>
                </a:solidFill>
                <a:highlight>
                  <a:srgbClr val="FFFFFF"/>
                </a:highlight>
                <a:latin typeface="Arial"/>
                <a:ea typeface="Arial"/>
                <a:cs typeface="Arial"/>
                <a:sym typeface="Arial"/>
              </a:rPr>
              <a:t>Layered Pattern</a:t>
            </a:r>
            <a:endParaRPr b="1" sz="1300">
              <a:solidFill>
                <a:srgbClr val="273239"/>
              </a:solidFill>
              <a:highlight>
                <a:srgbClr val="FFFFFF"/>
              </a:highlight>
              <a:latin typeface="Arial"/>
              <a:ea typeface="Arial"/>
              <a:cs typeface="Arial"/>
              <a:sym typeface="Arial"/>
            </a:endParaRPr>
          </a:p>
          <a:p>
            <a:pPr indent="0" lvl="0" marL="0" rtl="0" algn="l">
              <a:spcBef>
                <a:spcPts val="600"/>
              </a:spcBef>
              <a:spcAft>
                <a:spcPts val="0"/>
              </a:spcAft>
              <a:buNone/>
            </a:pPr>
            <a:r>
              <a:t/>
            </a:r>
            <a:endParaRPr b="1"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AutoNum type="arabicPeriod"/>
            </a:pPr>
            <a:r>
              <a:rPr lang="en" sz="1300">
                <a:solidFill>
                  <a:srgbClr val="273239"/>
                </a:solidFill>
                <a:highlight>
                  <a:srgbClr val="FFFFFF"/>
                </a:highlight>
                <a:latin typeface="Arial"/>
                <a:ea typeface="Arial"/>
                <a:cs typeface="Arial"/>
                <a:sym typeface="Arial"/>
              </a:rPr>
              <a:t>Presentation layer (The user interface layer where we see and enter data into an application.)</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AutoNum type="arabicPeriod"/>
            </a:pPr>
            <a:r>
              <a:rPr lang="en" sz="1300">
                <a:solidFill>
                  <a:srgbClr val="273239"/>
                </a:solidFill>
                <a:highlight>
                  <a:srgbClr val="FFFFFF"/>
                </a:highlight>
                <a:latin typeface="Arial"/>
                <a:ea typeface="Arial"/>
                <a:cs typeface="Arial"/>
                <a:sym typeface="Arial"/>
              </a:rPr>
              <a:t>Business layer (this layer is responsible for executing business logic as per the request.)</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AutoNum type="arabicPeriod"/>
            </a:pPr>
            <a:r>
              <a:rPr lang="en" sz="1300">
                <a:solidFill>
                  <a:srgbClr val="273239"/>
                </a:solidFill>
                <a:highlight>
                  <a:srgbClr val="FFFFFF"/>
                </a:highlight>
                <a:latin typeface="Arial"/>
                <a:ea typeface="Arial"/>
                <a:cs typeface="Arial"/>
                <a:sym typeface="Arial"/>
              </a:rPr>
              <a:t>Application layer (this layer acts as a medium for communication between the ‘presentation layer’ and ‘data layer’.</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AutoNum type="arabicPeriod"/>
            </a:pPr>
            <a:r>
              <a:rPr lang="en" sz="1300">
                <a:solidFill>
                  <a:srgbClr val="273239"/>
                </a:solidFill>
                <a:highlight>
                  <a:srgbClr val="FFFFFF"/>
                </a:highlight>
                <a:latin typeface="Arial"/>
                <a:ea typeface="Arial"/>
                <a:cs typeface="Arial"/>
                <a:sym typeface="Arial"/>
              </a:rPr>
              <a:t>Data layer (this layer has a database for managing data.)</a:t>
            </a:r>
            <a:endParaRPr sz="1300">
              <a:solidFill>
                <a:srgbClr val="273239"/>
              </a:solidFill>
              <a:highlight>
                <a:srgbClr val="FFFFFF"/>
              </a:highlight>
              <a:latin typeface="Arial"/>
              <a:ea typeface="Arial"/>
              <a:cs typeface="Arial"/>
              <a:sym typeface="Arial"/>
            </a:endParaRPr>
          </a:p>
          <a:p>
            <a:pPr indent="0" lvl="0" marL="457200" rtl="0" algn="l">
              <a:lnSpc>
                <a:spcPct val="100000"/>
              </a:lnSpc>
              <a:spcBef>
                <a:spcPts val="3600"/>
              </a:spcBef>
              <a:spcAft>
                <a:spcPts val="0"/>
              </a:spcAft>
              <a:buNone/>
            </a:pPr>
            <a:r>
              <a:rPr lang="en" sz="1300">
                <a:solidFill>
                  <a:srgbClr val="273239"/>
                </a:solidFill>
                <a:highlight>
                  <a:srgbClr val="FFFFFF"/>
                </a:highlight>
                <a:latin typeface="Arial"/>
                <a:ea typeface="Arial"/>
                <a:cs typeface="Arial"/>
                <a:sym typeface="Arial"/>
              </a:rPr>
              <a:t>Example:    E-commerce web applications development like Amazon.  </a:t>
            </a:r>
            <a:endParaRPr sz="1300">
              <a:solidFill>
                <a:srgbClr val="273239"/>
              </a:solidFill>
              <a:highlight>
                <a:srgbClr val="FFFFFF"/>
              </a:highlight>
              <a:latin typeface="Arial"/>
              <a:ea typeface="Arial"/>
              <a:cs typeface="Arial"/>
              <a:sym typeface="Arial"/>
            </a:endParaRPr>
          </a:p>
          <a:p>
            <a:pPr indent="0" lvl="0" marL="0" rtl="0" algn="l">
              <a:lnSpc>
                <a:spcPct val="115000"/>
              </a:lnSpc>
              <a:spcBef>
                <a:spcPts val="3600"/>
              </a:spcBef>
              <a:spcAft>
                <a:spcPts val="0"/>
              </a:spcAft>
              <a:buNone/>
            </a:pPr>
            <a:r>
              <a:t/>
            </a:r>
            <a:endParaRPr sz="1100">
              <a:solidFill>
                <a:srgbClr val="000000"/>
              </a:solidFill>
              <a:latin typeface="Arial"/>
              <a:ea typeface="Arial"/>
              <a:cs typeface="Arial"/>
              <a:sym typeface="Arial"/>
            </a:endParaRPr>
          </a:p>
          <a:p>
            <a:pPr indent="0" lvl="0" marL="457200" rtl="0" algn="l">
              <a:lnSpc>
                <a:spcPct val="158000"/>
              </a:lnSpc>
              <a:spcBef>
                <a:spcPts val="0"/>
              </a:spcBef>
              <a:spcAft>
                <a:spcPts val="0"/>
              </a:spcAft>
              <a:buNone/>
            </a:pPr>
            <a:r>
              <a:t/>
            </a:r>
            <a:endParaRPr sz="1300">
              <a:solidFill>
                <a:srgbClr val="273239"/>
              </a:solidFill>
              <a:highlight>
                <a:srgbClr val="FFFFFF"/>
              </a:highlight>
              <a:latin typeface="Arial"/>
              <a:ea typeface="Arial"/>
              <a:cs typeface="Arial"/>
              <a:sym typeface="Arial"/>
            </a:endParaRPr>
          </a:p>
          <a:p>
            <a:pPr indent="0" lvl="0" marL="457200" rtl="0" algn="l">
              <a:lnSpc>
                <a:spcPct val="158000"/>
              </a:lnSpc>
              <a:spcBef>
                <a:spcPts val="360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t/>
            </a:r>
            <a:endParaRPr b="1" sz="1300">
              <a:solidFill>
                <a:srgbClr val="273239"/>
              </a:solidFill>
              <a:highlight>
                <a:srgbClr val="FFFFFF"/>
              </a:highlight>
              <a:latin typeface="Arial"/>
              <a:ea typeface="Arial"/>
              <a:cs typeface="Arial"/>
              <a:sym typeface="Arial"/>
            </a:endParaRPr>
          </a:p>
        </p:txBody>
      </p:sp>
      <p:pic>
        <p:nvPicPr>
          <p:cNvPr id="499" name="Google Shape;499;p18"/>
          <p:cNvPicPr preferRelativeResize="0"/>
          <p:nvPr/>
        </p:nvPicPr>
        <p:blipFill>
          <a:blip r:embed="rId3">
            <a:alphaModFix/>
          </a:blip>
          <a:stretch>
            <a:fillRect/>
          </a:stretch>
        </p:blipFill>
        <p:spPr>
          <a:xfrm>
            <a:off x="6218900" y="2199150"/>
            <a:ext cx="2612425" cy="178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9"/>
          <p:cNvSpPr txBox="1"/>
          <p:nvPr>
            <p:ph idx="1" type="body"/>
          </p:nvPr>
        </p:nvSpPr>
        <p:spPr>
          <a:xfrm>
            <a:off x="345200" y="329525"/>
            <a:ext cx="8040300" cy="375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273239"/>
                </a:solidFill>
                <a:highlight>
                  <a:srgbClr val="FFFFFF"/>
                </a:highlight>
                <a:latin typeface="Arial"/>
                <a:ea typeface="Arial"/>
                <a:cs typeface="Arial"/>
                <a:sym typeface="Arial"/>
              </a:rPr>
              <a:t>Event-Driven Pattern :</a:t>
            </a:r>
            <a:endParaRPr b="1" sz="1300">
              <a:solidFill>
                <a:srgbClr val="273239"/>
              </a:solidFill>
              <a:highlight>
                <a:srgbClr val="FFFFFF"/>
              </a:highlight>
              <a:latin typeface="Arial"/>
              <a:ea typeface="Arial"/>
              <a:cs typeface="Arial"/>
              <a:sym typeface="Arial"/>
            </a:endParaRPr>
          </a:p>
          <a:p>
            <a:pPr indent="0" lvl="0" marL="0" rtl="0" algn="l">
              <a:spcBef>
                <a:spcPts val="600"/>
              </a:spcBef>
              <a:spcAft>
                <a:spcPts val="0"/>
              </a:spcAft>
              <a:buNone/>
            </a:pPr>
            <a:r>
              <a:t/>
            </a:r>
            <a:endParaRPr b="1" sz="1300">
              <a:solidFill>
                <a:srgbClr val="273239"/>
              </a:solidFill>
              <a:highlight>
                <a:srgbClr val="FFFFFF"/>
              </a:highlight>
              <a:latin typeface="Arial"/>
              <a:ea typeface="Arial"/>
              <a:cs typeface="Arial"/>
              <a:sym typeface="Arial"/>
            </a:endParaRPr>
          </a:p>
          <a:p>
            <a:pPr indent="-311150" lvl="0" marL="457200" rtl="0" algn="l">
              <a:lnSpc>
                <a:spcPct val="115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Event-Driven Architecture is an agile approach in which services (operations) of the software are triggered by events.  </a:t>
            </a:r>
            <a:endParaRPr sz="1300">
              <a:solidFill>
                <a:srgbClr val="273239"/>
              </a:solidFill>
              <a:highlight>
                <a:srgbClr val="FFFFFF"/>
              </a:highlight>
              <a:latin typeface="Arial"/>
              <a:ea typeface="Arial"/>
              <a:cs typeface="Arial"/>
              <a:sym typeface="Arial"/>
            </a:endParaRPr>
          </a:p>
          <a:p>
            <a:pPr indent="-311150" lvl="0" marL="457200" rtl="0" algn="l">
              <a:lnSpc>
                <a:spcPct val="115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When a user takes action in the application built using the EDA approach</a:t>
            </a:r>
            <a:endParaRPr sz="1300">
              <a:solidFill>
                <a:srgbClr val="273239"/>
              </a:solidFill>
              <a:highlight>
                <a:srgbClr val="FFFFFF"/>
              </a:highlight>
              <a:latin typeface="Arial"/>
              <a:ea typeface="Arial"/>
              <a:cs typeface="Arial"/>
              <a:sym typeface="Arial"/>
            </a:endParaRPr>
          </a:p>
          <a:p>
            <a:pPr indent="0" lvl="0" marL="457200" rtl="0" algn="l">
              <a:lnSpc>
                <a:spcPct val="115000"/>
              </a:lnSpc>
              <a:spcBef>
                <a:spcPts val="80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b="1" lang="en" sz="1300">
                <a:solidFill>
                  <a:srgbClr val="273239"/>
                </a:solidFill>
                <a:highlight>
                  <a:srgbClr val="FFFFFF"/>
                </a:highlight>
                <a:latin typeface="Arial"/>
                <a:ea typeface="Arial"/>
                <a:cs typeface="Arial"/>
                <a:sym typeface="Arial"/>
              </a:rPr>
              <a:t>Example:</a:t>
            </a:r>
            <a:endParaRPr b="1" sz="1300">
              <a:solidFill>
                <a:srgbClr val="273239"/>
              </a:solidFill>
              <a:highlight>
                <a:srgbClr val="FFFFFF"/>
              </a:highlight>
              <a:latin typeface="Arial"/>
              <a:ea typeface="Arial"/>
              <a:cs typeface="Arial"/>
              <a:sym typeface="Arial"/>
            </a:endParaRPr>
          </a:p>
          <a:p>
            <a:pPr indent="-311150" lvl="0" marL="457200" rtl="0" algn="l">
              <a:lnSpc>
                <a:spcPct val="115000"/>
              </a:lnSpc>
              <a:spcBef>
                <a:spcPts val="80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A new user fills the signup form and clicks the signup button on Facebook and then a FB account is created for him, which is an event.</a:t>
            </a:r>
            <a:endParaRPr sz="1300">
              <a:solidFill>
                <a:srgbClr val="273239"/>
              </a:solidFill>
              <a:highlight>
                <a:srgbClr val="FFFFFF"/>
              </a:highlight>
              <a:latin typeface="Arial"/>
              <a:ea typeface="Arial"/>
              <a:cs typeface="Arial"/>
              <a:sym typeface="Arial"/>
            </a:endParaRPr>
          </a:p>
          <a:p>
            <a:pPr indent="-311150" lvl="0" marL="457200" rtl="0" algn="l">
              <a:lnSpc>
                <a:spcPct val="115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JavaScript and e-commerce websites in general.  </a:t>
            </a:r>
            <a:endParaRPr sz="130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b="1" sz="1300">
              <a:solidFill>
                <a:srgbClr val="273239"/>
              </a:solidFill>
              <a:highlight>
                <a:srgbClr val="FFFFFF"/>
              </a:highlight>
              <a:latin typeface="Arial"/>
              <a:ea typeface="Arial"/>
              <a:cs typeface="Arial"/>
              <a:sym typeface="Arial"/>
            </a:endParaRPr>
          </a:p>
        </p:txBody>
      </p:sp>
      <p:pic>
        <p:nvPicPr>
          <p:cNvPr id="505" name="Google Shape;505;p19"/>
          <p:cNvPicPr preferRelativeResize="0"/>
          <p:nvPr/>
        </p:nvPicPr>
        <p:blipFill>
          <a:blip r:embed="rId3">
            <a:alphaModFix/>
          </a:blip>
          <a:stretch>
            <a:fillRect/>
          </a:stretch>
        </p:blipFill>
        <p:spPr>
          <a:xfrm>
            <a:off x="5703292" y="2792950"/>
            <a:ext cx="2200001" cy="1788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0"/>
          <p:cNvSpPr txBox="1"/>
          <p:nvPr>
            <p:ph idx="1" type="body"/>
          </p:nvPr>
        </p:nvSpPr>
        <p:spPr>
          <a:xfrm>
            <a:off x="385325" y="297425"/>
            <a:ext cx="8040300" cy="392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273239"/>
                </a:solidFill>
                <a:highlight>
                  <a:srgbClr val="FFFFFF"/>
                </a:highlight>
                <a:latin typeface="Arial"/>
                <a:ea typeface="Arial"/>
                <a:cs typeface="Arial"/>
                <a:sym typeface="Arial"/>
              </a:rPr>
              <a:t>Microkernel Pattern:</a:t>
            </a:r>
            <a:endParaRPr b="1"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The core system handles the fundamental and minimal operations of the application.</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The plug-in modules handle the extended functionalities (like extra features) and customized processing.</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rPr b="1" lang="en" sz="1300">
                <a:solidFill>
                  <a:srgbClr val="273239"/>
                </a:solidFill>
                <a:highlight>
                  <a:srgbClr val="FFFFFF"/>
                </a:highlight>
                <a:latin typeface="Arial"/>
                <a:ea typeface="Arial"/>
                <a:cs typeface="Arial"/>
                <a:sym typeface="Arial"/>
              </a:rPr>
              <a:t> Example:</a:t>
            </a:r>
            <a:endParaRPr b="1" sz="1300">
              <a:solidFill>
                <a:srgbClr val="273239"/>
              </a:solidFill>
              <a:highlight>
                <a:srgbClr val="FFFFFF"/>
              </a:highlight>
              <a:latin typeface="Arial"/>
              <a:ea typeface="Arial"/>
              <a:cs typeface="Arial"/>
              <a:sym typeface="Arial"/>
            </a:endParaRPr>
          </a:p>
          <a:p>
            <a:pPr indent="-311150" lvl="0" marL="457200" rtl="0" algn="l">
              <a:spcBef>
                <a:spcPts val="60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Product-based applications and scheduling applications.</a:t>
            </a:r>
            <a:endParaRPr b="1" sz="1300">
              <a:solidFill>
                <a:srgbClr val="273239"/>
              </a:solidFill>
              <a:highlight>
                <a:srgbClr val="FFFFFF"/>
              </a:highlight>
              <a:latin typeface="Arial"/>
              <a:ea typeface="Arial"/>
              <a:cs typeface="Arial"/>
              <a:sym typeface="Arial"/>
            </a:endParaRPr>
          </a:p>
        </p:txBody>
      </p:sp>
      <p:pic>
        <p:nvPicPr>
          <p:cNvPr id="511" name="Google Shape;511;p20"/>
          <p:cNvPicPr preferRelativeResize="0"/>
          <p:nvPr/>
        </p:nvPicPr>
        <p:blipFill>
          <a:blip r:embed="rId3">
            <a:alphaModFix/>
          </a:blip>
          <a:stretch>
            <a:fillRect/>
          </a:stretch>
        </p:blipFill>
        <p:spPr>
          <a:xfrm>
            <a:off x="5487295" y="1809075"/>
            <a:ext cx="3069475" cy="224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1"/>
          <p:cNvSpPr txBox="1"/>
          <p:nvPr>
            <p:ph idx="1" type="body"/>
          </p:nvPr>
        </p:nvSpPr>
        <p:spPr>
          <a:xfrm>
            <a:off x="361250" y="289400"/>
            <a:ext cx="8024100" cy="391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rgbClr val="273239"/>
                </a:solidFill>
                <a:highlight>
                  <a:srgbClr val="FFFFFF"/>
                </a:highlight>
                <a:latin typeface="Arial"/>
                <a:ea typeface="Arial"/>
                <a:cs typeface="Arial"/>
                <a:sym typeface="Arial"/>
              </a:rPr>
              <a:t>Microservices Pattern:</a:t>
            </a:r>
            <a:endParaRPr b="1" sz="1300">
              <a:solidFill>
                <a:srgbClr val="273239"/>
              </a:solidFill>
              <a:highlight>
                <a:srgbClr val="FFFFFF"/>
              </a:highlight>
              <a:latin typeface="Arial"/>
              <a:ea typeface="Arial"/>
              <a:cs typeface="Arial"/>
              <a:sym typeface="Arial"/>
            </a:endParaRPr>
          </a:p>
          <a:p>
            <a:pPr indent="-311150" lvl="0" marL="457200" rtl="0" algn="l">
              <a:spcBef>
                <a:spcPts val="60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The collection of small services that are combined to form the actual application is the concept of microservices pattern.</a:t>
            </a:r>
            <a:endParaRPr sz="1300">
              <a:solidFill>
                <a:srgbClr val="273239"/>
              </a:solidFill>
              <a:highlight>
                <a:srgbClr val="FFFFFF"/>
              </a:highlight>
              <a:latin typeface="Arial"/>
              <a:ea typeface="Arial"/>
              <a:cs typeface="Arial"/>
              <a:sym typeface="Arial"/>
            </a:endParaRPr>
          </a:p>
          <a:p>
            <a:pPr indent="-311150" lvl="0" marL="457200" rtl="0" algn="l">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Instead of building a bigger application, small programs are built for every service (function) of an application independently. And those small programs are bundled together to be a full-fledged application.  </a:t>
            </a:r>
            <a:endParaRPr sz="1300">
              <a:solidFill>
                <a:srgbClr val="273239"/>
              </a:solidFill>
              <a:highlight>
                <a:srgbClr val="FFFFFF"/>
              </a:highlight>
              <a:latin typeface="Arial"/>
              <a:ea typeface="Arial"/>
              <a:cs typeface="Arial"/>
              <a:sym typeface="Arial"/>
            </a:endParaRPr>
          </a:p>
          <a:p>
            <a:pPr indent="0" lvl="0" marL="457200" rtl="0" algn="l">
              <a:spcBef>
                <a:spcPts val="60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spcBef>
                <a:spcPts val="600"/>
              </a:spcBef>
              <a:spcAft>
                <a:spcPts val="0"/>
              </a:spcAft>
              <a:buNone/>
            </a:pPr>
            <a:r>
              <a:rPr b="1" lang="en" sz="1300">
                <a:solidFill>
                  <a:srgbClr val="273239"/>
                </a:solidFill>
                <a:highlight>
                  <a:srgbClr val="FFFFFF"/>
                </a:highlight>
                <a:latin typeface="Arial"/>
                <a:ea typeface="Arial"/>
                <a:cs typeface="Arial"/>
                <a:sym typeface="Arial"/>
              </a:rPr>
              <a:t>Example</a:t>
            </a:r>
            <a:r>
              <a:rPr lang="en" sz="1300">
                <a:solidFill>
                  <a:srgbClr val="273239"/>
                </a:solidFill>
                <a:highlight>
                  <a:srgbClr val="FFFFFF"/>
                </a:highlight>
                <a:latin typeface="Arial"/>
                <a:ea typeface="Arial"/>
                <a:cs typeface="Arial"/>
                <a:sym typeface="Arial"/>
              </a:rPr>
              <a:t>:</a:t>
            </a:r>
            <a:endParaRPr sz="1300">
              <a:solidFill>
                <a:srgbClr val="273239"/>
              </a:solidFill>
              <a:highlight>
                <a:srgbClr val="FFFFFF"/>
              </a:highlight>
              <a:latin typeface="Arial"/>
              <a:ea typeface="Arial"/>
              <a:cs typeface="Arial"/>
              <a:sym typeface="Arial"/>
            </a:endParaRPr>
          </a:p>
          <a:p>
            <a:pPr indent="-311150" lvl="0" marL="457200" rtl="0" algn="l">
              <a:spcBef>
                <a:spcPts val="60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Netflix </a:t>
            </a:r>
            <a:endParaRPr sz="1300">
              <a:solidFill>
                <a:srgbClr val="273239"/>
              </a:solidFill>
              <a:highlight>
                <a:srgbClr val="FFFFFF"/>
              </a:highlight>
              <a:latin typeface="Arial"/>
              <a:ea typeface="Arial"/>
              <a:cs typeface="Arial"/>
              <a:sym typeface="Arial"/>
            </a:endParaRPr>
          </a:p>
          <a:p>
            <a:pPr indent="-311150" lvl="0" marL="457200" rtl="0" algn="l">
              <a:spcBef>
                <a:spcPts val="0"/>
              </a:spcBef>
              <a:spcAft>
                <a:spcPts val="0"/>
              </a:spcAft>
              <a:buClr>
                <a:srgbClr val="273239"/>
              </a:buClr>
              <a:buSzPts val="1300"/>
              <a:buFont typeface="Arial"/>
              <a:buChar char="◉"/>
            </a:pPr>
            <a:r>
              <a:rPr lang="en" sz="1300">
                <a:solidFill>
                  <a:srgbClr val="273239"/>
                </a:solidFill>
                <a:highlight>
                  <a:srgbClr val="FFFFFF"/>
                </a:highlight>
                <a:latin typeface="Arial"/>
                <a:ea typeface="Arial"/>
                <a:cs typeface="Arial"/>
                <a:sym typeface="Arial"/>
              </a:rPr>
              <a:t>This pattern is most suitable for websites and web apps having small components.  </a:t>
            </a:r>
            <a:endParaRPr sz="1300">
              <a:solidFill>
                <a:srgbClr val="273239"/>
              </a:solidFill>
              <a:highlight>
                <a:srgbClr val="FFFFFF"/>
              </a:highlight>
              <a:latin typeface="Arial"/>
              <a:ea typeface="Arial"/>
              <a:cs typeface="Arial"/>
              <a:sym typeface="Arial"/>
            </a:endParaRPr>
          </a:p>
        </p:txBody>
      </p:sp>
      <p:pic>
        <p:nvPicPr>
          <p:cNvPr id="517" name="Google Shape;517;p21"/>
          <p:cNvPicPr preferRelativeResize="0"/>
          <p:nvPr/>
        </p:nvPicPr>
        <p:blipFill>
          <a:blip r:embed="rId3">
            <a:alphaModFix/>
          </a:blip>
          <a:stretch>
            <a:fillRect/>
          </a:stretch>
        </p:blipFill>
        <p:spPr>
          <a:xfrm>
            <a:off x="6400268" y="2833050"/>
            <a:ext cx="2431750" cy="1669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