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8"/>
  </p:notesMasterIdLst>
  <p:sldIdLst>
    <p:sldId id="314" r:id="rId2"/>
    <p:sldId id="315" r:id="rId3"/>
    <p:sldId id="282" r:id="rId4"/>
    <p:sldId id="266" r:id="rId5"/>
    <p:sldId id="284" r:id="rId6"/>
    <p:sldId id="289" r:id="rId7"/>
    <p:sldId id="295" r:id="rId8"/>
    <p:sldId id="286" r:id="rId9"/>
    <p:sldId id="325" r:id="rId10"/>
    <p:sldId id="326" r:id="rId11"/>
    <p:sldId id="327" r:id="rId12"/>
    <p:sldId id="260" r:id="rId13"/>
    <p:sldId id="285" r:id="rId14"/>
    <p:sldId id="287" r:id="rId15"/>
    <p:sldId id="298" r:id="rId16"/>
    <p:sldId id="328" r:id="rId17"/>
    <p:sldId id="329" r:id="rId18"/>
    <p:sldId id="330" r:id="rId19"/>
    <p:sldId id="331" r:id="rId20"/>
    <p:sldId id="333" r:id="rId21"/>
    <p:sldId id="334" r:id="rId22"/>
    <p:sldId id="332" r:id="rId23"/>
    <p:sldId id="309" r:id="rId24"/>
    <p:sldId id="313" r:id="rId25"/>
    <p:sldId id="324" r:id="rId26"/>
    <p:sldId id="335" r:id="rId27"/>
    <p:sldId id="336" r:id="rId28"/>
    <p:sldId id="337" r:id="rId29"/>
    <p:sldId id="338" r:id="rId30"/>
    <p:sldId id="339" r:id="rId31"/>
    <p:sldId id="263" r:id="rId32"/>
    <p:sldId id="279" r:id="rId33"/>
    <p:sldId id="291" r:id="rId34"/>
    <p:sldId id="273" r:id="rId35"/>
    <p:sldId id="340" r:id="rId36"/>
    <p:sldId id="316" r:id="rId37"/>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litaotao" initials="w" lastIdx="4" clrIdx="0">
    <p:extLst>
      <p:ext uri="{19B8F6BF-5375-455C-9EA6-DF929625EA0E}">
        <p15:presenceInfo xmlns:p15="http://schemas.microsoft.com/office/powerpoint/2012/main" userId="wulitaot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6D8"/>
    <a:srgbClr val="FF9900"/>
    <a:srgbClr val="E7E6E6"/>
    <a:srgbClr val="1C4885"/>
    <a:srgbClr val="E6E6E6"/>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6" autoAdjust="0"/>
    <p:restoredTop sz="94660"/>
  </p:normalViewPr>
  <p:slideViewPr>
    <p:cSldViewPr snapToGrid="0">
      <p:cViewPr varScale="1">
        <p:scale>
          <a:sx n="65" d="100"/>
          <a:sy n="65" d="100"/>
        </p:scale>
        <p:origin x="39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CB5CCC-2AF4-4750-940C-1D9BFD50EE4A}" type="datetimeFigureOut">
              <a:rPr lang="zh-CN" altLang="en-US"/>
              <a:pPr>
                <a:defRPr/>
              </a:pPr>
              <a:t>2018/9/2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26E5102C-B5D4-43E5-AF16-3760D6DF5189}" type="slidenum">
              <a:rPr lang="zh-CN" altLang="en-US"/>
              <a:pPr>
                <a:defRPr/>
              </a:pPr>
              <a:t>‹#›</a:t>
            </a:fld>
            <a:endParaRPr lang="zh-CN" altLang="en-US"/>
          </a:p>
        </p:txBody>
      </p:sp>
    </p:spTree>
    <p:extLst>
      <p:ext uri="{BB962C8B-B14F-4D97-AF65-F5344CB8AC3E}">
        <p14:creationId xmlns:p14="http://schemas.microsoft.com/office/powerpoint/2010/main" val="10823224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5004BFA2-F7B1-499A-A0B7-FC15F9227E6B}" type="datetimeFigureOut">
              <a:rPr lang="zh-CN" altLang="en-US"/>
              <a:pPr>
                <a:defRPr/>
              </a:pPr>
              <a:t>2018/9/2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6453FEE-A315-4C3A-A34C-E769B602E56D}" type="slidenum">
              <a:rPr lang="zh-CN" altLang="en-US"/>
              <a:pPr>
                <a:defRPr/>
              </a:pPr>
              <a:t>‹#›</a:t>
            </a:fld>
            <a:endParaRPr lang="zh-CN" altLang="en-US"/>
          </a:p>
        </p:txBody>
      </p:sp>
    </p:spTree>
    <p:extLst>
      <p:ext uri="{BB962C8B-B14F-4D97-AF65-F5344CB8AC3E}">
        <p14:creationId xmlns:p14="http://schemas.microsoft.com/office/powerpoint/2010/main" val="337540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E80ECBE-784B-4FC1-A99A-3EE8854DA3C6}" type="datetimeFigureOut">
              <a:rPr lang="zh-CN" altLang="en-US"/>
              <a:pPr>
                <a:defRPr/>
              </a:pPr>
              <a:t>2018/9/2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8B8618D-FDE6-4A7E-96BE-305A14330605}" type="slidenum">
              <a:rPr lang="zh-CN" altLang="en-US"/>
              <a:pPr>
                <a:defRPr/>
              </a:pPr>
              <a:t>‹#›</a:t>
            </a:fld>
            <a:endParaRPr lang="zh-CN" altLang="en-US"/>
          </a:p>
        </p:txBody>
      </p:sp>
    </p:spTree>
    <p:extLst>
      <p:ext uri="{BB962C8B-B14F-4D97-AF65-F5344CB8AC3E}">
        <p14:creationId xmlns:p14="http://schemas.microsoft.com/office/powerpoint/2010/main" val="109462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4E294398-CA28-4830-A6FB-EFA15DE935B5}" type="datetimeFigureOut">
              <a:rPr lang="zh-CN" altLang="en-US"/>
              <a:pPr>
                <a:defRPr/>
              </a:pPr>
              <a:t>2018/9/2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C345842-DE51-45A1-8AE9-F5019D2F46CB}" type="slidenum">
              <a:rPr lang="zh-CN" altLang="en-US"/>
              <a:pPr>
                <a:defRPr/>
              </a:pPr>
              <a:t>‹#›</a:t>
            </a:fld>
            <a:endParaRPr lang="zh-CN" altLang="en-US"/>
          </a:p>
        </p:txBody>
      </p:sp>
    </p:spTree>
    <p:extLst>
      <p:ext uri="{BB962C8B-B14F-4D97-AF65-F5344CB8AC3E}">
        <p14:creationId xmlns:p14="http://schemas.microsoft.com/office/powerpoint/2010/main" val="27089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与封底">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51C2FE8-BE2A-4E96-95F8-7ACE72A26E48}"/>
              </a:ext>
            </a:extLst>
          </p:cNvPr>
          <p:cNvSpPr>
            <a:spLocks noGrp="1"/>
          </p:cNvSpPr>
          <p:nvPr>
            <p:ph type="dt" sz="half" idx="10"/>
          </p:nvPr>
        </p:nvSpPr>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8597B030-589D-43A7-A379-2657BB9E969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5794413-CD41-4836-8906-F933AF92B595}"/>
              </a:ext>
            </a:extLst>
          </p:cNvPr>
          <p:cNvSpPr>
            <a:spLocks noGrp="1"/>
          </p:cNvSpPr>
          <p:nvPr>
            <p:ph type="sldNum" sz="quarter" idx="12"/>
          </p:nvPr>
        </p:nvSpPr>
        <p:spPr/>
        <p:txBody>
          <a:bodyPr/>
          <a:lstStyle>
            <a:lvl1pPr>
              <a:defRPr/>
            </a:lvl1pPr>
          </a:lstStyle>
          <a:p>
            <a:pPr>
              <a:defRPr/>
            </a:pPr>
            <a:fld id="{A9C30A82-DFFE-4D34-88CA-B259EC24CF5A}" type="slidenum">
              <a:rPr lang="zh-CN" altLang="en-US"/>
              <a:pPr>
                <a:defRPr/>
              </a:pPr>
              <a:t>‹#›</a:t>
            </a:fld>
            <a:endParaRPr lang="zh-CN" altLang="en-US"/>
          </a:p>
        </p:txBody>
      </p:sp>
    </p:spTree>
    <p:extLst>
      <p:ext uri="{BB962C8B-B14F-4D97-AF65-F5344CB8AC3E}">
        <p14:creationId xmlns:p14="http://schemas.microsoft.com/office/powerpoint/2010/main" val="2068623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2DDD3B1-1EFC-44BC-9EE4-E0B693AD3BCE}"/>
              </a:ext>
            </a:extLst>
          </p:cNvPr>
          <p:cNvSpPr>
            <a:spLocks noGrp="1"/>
          </p:cNvSpPr>
          <p:nvPr>
            <p:ph type="dt" sz="half" idx="10"/>
          </p:nvPr>
        </p:nvSpPr>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47C0BF23-CA58-41DF-A199-FC4ECECF6AC6}"/>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C444D168-3313-47CD-ACFE-66FAFF9BD5F0}"/>
              </a:ext>
            </a:extLst>
          </p:cNvPr>
          <p:cNvSpPr>
            <a:spLocks noGrp="1"/>
          </p:cNvSpPr>
          <p:nvPr>
            <p:ph type="sldNum" sz="quarter" idx="12"/>
          </p:nvPr>
        </p:nvSpPr>
        <p:spPr/>
        <p:txBody>
          <a:bodyPr/>
          <a:lstStyle>
            <a:lvl1pPr>
              <a:defRPr/>
            </a:lvl1pPr>
          </a:lstStyle>
          <a:p>
            <a:pPr>
              <a:defRPr/>
            </a:pPr>
            <a:fld id="{C2133D4D-DC10-4258-AEEE-7852DB5CE0F5}" type="slidenum">
              <a:rPr lang="zh-CN" altLang="en-US"/>
              <a:pPr>
                <a:defRPr/>
              </a:pPr>
              <a:t>‹#›</a:t>
            </a:fld>
            <a:endParaRPr lang="zh-CN" altLang="en-US"/>
          </a:p>
        </p:txBody>
      </p:sp>
    </p:spTree>
    <p:extLst>
      <p:ext uri="{BB962C8B-B14F-4D97-AF65-F5344CB8AC3E}">
        <p14:creationId xmlns:p14="http://schemas.microsoft.com/office/powerpoint/2010/main" val="268887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70196162-A4BD-4FB2-9321-D2F498D1EE7F}" type="datetimeFigureOut">
              <a:rPr lang="zh-CN" altLang="en-US"/>
              <a:pPr>
                <a:defRPr/>
              </a:pPr>
              <a:t>2018/9/2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70A55DB-F8BB-4C76-AEB3-5F2C7011E923}" type="slidenum">
              <a:rPr lang="zh-CN" altLang="en-US"/>
              <a:pPr>
                <a:defRPr/>
              </a:pPr>
              <a:t>‹#›</a:t>
            </a:fld>
            <a:endParaRPr lang="zh-CN" altLang="en-US"/>
          </a:p>
        </p:txBody>
      </p:sp>
    </p:spTree>
    <p:extLst>
      <p:ext uri="{BB962C8B-B14F-4D97-AF65-F5344CB8AC3E}">
        <p14:creationId xmlns:p14="http://schemas.microsoft.com/office/powerpoint/2010/main" val="398921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2AB93DEF-7D5B-4925-8484-CE30531DCDDD}" type="datetimeFigureOut">
              <a:rPr lang="zh-CN" altLang="en-US"/>
              <a:pPr>
                <a:defRPr/>
              </a:pPr>
              <a:t>2018/9/2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8C6215D-B9D9-499B-A1AF-F3895A48A134}" type="slidenum">
              <a:rPr lang="zh-CN" altLang="en-US"/>
              <a:pPr>
                <a:defRPr/>
              </a:pPr>
              <a:t>‹#›</a:t>
            </a:fld>
            <a:endParaRPr lang="zh-CN" altLang="en-US"/>
          </a:p>
        </p:txBody>
      </p:sp>
    </p:spTree>
    <p:extLst>
      <p:ext uri="{BB962C8B-B14F-4D97-AF65-F5344CB8AC3E}">
        <p14:creationId xmlns:p14="http://schemas.microsoft.com/office/powerpoint/2010/main" val="61921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FCAD3DF7-4850-48DE-972C-9D03AA05BE20}" type="datetimeFigureOut">
              <a:rPr lang="zh-CN" altLang="en-US"/>
              <a:pPr>
                <a:defRPr/>
              </a:pPr>
              <a:t>2018/9/2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E61474B-729F-451A-987B-A75AFDC0966F}" type="slidenum">
              <a:rPr lang="zh-CN" altLang="en-US"/>
              <a:pPr>
                <a:defRPr/>
              </a:pPr>
              <a:t>‹#›</a:t>
            </a:fld>
            <a:endParaRPr lang="zh-CN" altLang="en-US"/>
          </a:p>
        </p:txBody>
      </p:sp>
    </p:spTree>
    <p:extLst>
      <p:ext uri="{BB962C8B-B14F-4D97-AF65-F5344CB8AC3E}">
        <p14:creationId xmlns:p14="http://schemas.microsoft.com/office/powerpoint/2010/main" val="136531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60EBE320-408D-401A-9E41-B8599A856669}" type="datetimeFigureOut">
              <a:rPr lang="zh-CN" altLang="en-US"/>
              <a:pPr>
                <a:defRPr/>
              </a:pPr>
              <a:t>2018/9/2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9F34499C-394C-4B8D-BC0A-F12198D9D26F}" type="slidenum">
              <a:rPr lang="zh-CN" altLang="en-US"/>
              <a:pPr>
                <a:defRPr/>
              </a:pPr>
              <a:t>‹#›</a:t>
            </a:fld>
            <a:endParaRPr lang="zh-CN" altLang="en-US"/>
          </a:p>
        </p:txBody>
      </p:sp>
    </p:spTree>
    <p:extLst>
      <p:ext uri="{BB962C8B-B14F-4D97-AF65-F5344CB8AC3E}">
        <p14:creationId xmlns:p14="http://schemas.microsoft.com/office/powerpoint/2010/main" val="155699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275874D0-853F-4736-9AB9-108B3163EB7E}" type="datetimeFigureOut">
              <a:rPr lang="zh-CN" altLang="en-US"/>
              <a:pPr>
                <a:defRPr/>
              </a:pPr>
              <a:t>2018/9/2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147D4D9-6EEF-44B9-BC6D-8AD356EB5812}" type="slidenum">
              <a:rPr lang="zh-CN" altLang="en-US"/>
              <a:pPr>
                <a:defRPr/>
              </a:pPr>
              <a:t>‹#›</a:t>
            </a:fld>
            <a:endParaRPr lang="zh-CN" altLang="en-US"/>
          </a:p>
        </p:txBody>
      </p:sp>
    </p:spTree>
    <p:extLst>
      <p:ext uri="{BB962C8B-B14F-4D97-AF65-F5344CB8AC3E}">
        <p14:creationId xmlns:p14="http://schemas.microsoft.com/office/powerpoint/2010/main" val="307936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955433BC-6486-41DE-977C-8030CCC61116}" type="datetimeFigureOut">
              <a:rPr lang="zh-CN" altLang="en-US"/>
              <a:pPr>
                <a:defRPr/>
              </a:pPr>
              <a:t>2018/9/2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D6C61436-0B17-4DA7-8B39-A7E33EE52C51}" type="slidenum">
              <a:rPr lang="zh-CN" altLang="en-US"/>
              <a:pPr>
                <a:defRPr/>
              </a:pPr>
              <a:t>‹#›</a:t>
            </a:fld>
            <a:endParaRPr lang="zh-CN" altLang="en-US"/>
          </a:p>
        </p:txBody>
      </p:sp>
    </p:spTree>
    <p:extLst>
      <p:ext uri="{BB962C8B-B14F-4D97-AF65-F5344CB8AC3E}">
        <p14:creationId xmlns:p14="http://schemas.microsoft.com/office/powerpoint/2010/main" val="17458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70B2150-9D3E-4636-BDF6-7746A18BAB3B}" type="datetimeFigureOut">
              <a:rPr lang="zh-CN" altLang="en-US"/>
              <a:pPr>
                <a:defRPr/>
              </a:pPr>
              <a:t>2018/9/2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942DD4C-CD7C-478F-9C32-70CD24F1A572}" type="slidenum">
              <a:rPr lang="zh-CN" altLang="en-US"/>
              <a:pPr>
                <a:defRPr/>
              </a:pPr>
              <a:t>‹#›</a:t>
            </a:fld>
            <a:endParaRPr lang="zh-CN" altLang="en-US"/>
          </a:p>
        </p:txBody>
      </p:sp>
    </p:spTree>
    <p:extLst>
      <p:ext uri="{BB962C8B-B14F-4D97-AF65-F5344CB8AC3E}">
        <p14:creationId xmlns:p14="http://schemas.microsoft.com/office/powerpoint/2010/main" val="363047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FDF54DB-0895-4424-8859-330C925DE0AF}" type="datetimeFigureOut">
              <a:rPr lang="zh-CN" altLang="en-US"/>
              <a:pPr>
                <a:defRPr/>
              </a:pPr>
              <a:t>2018/9/2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E3214CB-5F33-4D72-ACE4-C5DA30DA7396}" type="slidenum">
              <a:rPr lang="zh-CN" altLang="en-US"/>
              <a:pPr>
                <a:defRPr/>
              </a:pPr>
              <a:t>‹#›</a:t>
            </a:fld>
            <a:endParaRPr lang="zh-CN" altLang="en-US"/>
          </a:p>
        </p:txBody>
      </p:sp>
    </p:spTree>
    <p:extLst>
      <p:ext uri="{BB962C8B-B14F-4D97-AF65-F5344CB8AC3E}">
        <p14:creationId xmlns:p14="http://schemas.microsoft.com/office/powerpoint/2010/main" val="18162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30A8F769-CEF5-4894-A661-602D16F7AECF}" type="datetimeFigureOut">
              <a:rPr lang="zh-CN" altLang="en-US"/>
              <a:pPr>
                <a:defRPr/>
              </a:pPr>
              <a:t>2018/9/2</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ea typeface="宋体" pitchFamily="2" charset="-122"/>
              </a:defRPr>
            </a:lvl1pPr>
          </a:lstStyle>
          <a:p>
            <a:pPr>
              <a:defRPr/>
            </a:pPr>
            <a:fld id="{CB0A8459-2DDB-47F0-AFCD-238B9C9CCB4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hyperlink" Target="file:///E:\&#33150;&#35759;QQ\1030626864\FileRecv\&#23433;&#35013;&#25945;&#31243;.docx"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1" name="组合 24">
            <a:extLst>
              <a:ext uri="{FF2B5EF4-FFF2-40B4-BE49-F238E27FC236}">
                <a16:creationId xmlns:a16="http://schemas.microsoft.com/office/drawing/2014/main" id="{A438301D-B6FC-4ABF-A493-9323F613B0EA}"/>
              </a:ext>
            </a:extLst>
          </p:cNvPr>
          <p:cNvGrpSpPr>
            <a:grpSpLocks/>
          </p:cNvGrpSpPr>
          <p:nvPr/>
        </p:nvGrpSpPr>
        <p:grpSpPr bwMode="auto">
          <a:xfrm>
            <a:off x="0" y="2038350"/>
            <a:ext cx="12192000" cy="1790700"/>
            <a:chOff x="-1" y="2037922"/>
            <a:chExt cx="12192763" cy="1791128"/>
          </a:xfrm>
        </p:grpSpPr>
        <p:sp>
          <p:nvSpPr>
            <p:cNvPr id="5" name="矩形 4">
              <a:extLst>
                <a:ext uri="{FF2B5EF4-FFF2-40B4-BE49-F238E27FC236}">
                  <a16:creationId xmlns:a16="http://schemas.microsoft.com/office/drawing/2014/main" id="{05A3403A-7FF7-4318-8F29-8FE0523AC1C2}"/>
                </a:ext>
              </a:extLst>
            </p:cNvPr>
            <p:cNvSpPr/>
            <p:nvPr/>
          </p:nvSpPr>
          <p:spPr>
            <a:xfrm>
              <a:off x="-1" y="2037922"/>
              <a:ext cx="12192763" cy="17911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7" name="矩形 6">
              <a:extLst>
                <a:ext uri="{FF2B5EF4-FFF2-40B4-BE49-F238E27FC236}">
                  <a16:creationId xmlns:a16="http://schemas.microsoft.com/office/drawing/2014/main" id="{744468FC-2F99-4ADF-A235-D1EBC0381CE5}"/>
                </a:ext>
              </a:extLst>
            </p:cNvPr>
            <p:cNvSpPr/>
            <p:nvPr/>
          </p:nvSpPr>
          <p:spPr>
            <a:xfrm>
              <a:off x="-1" y="2037922"/>
              <a:ext cx="12192763" cy="7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8" name="矩形 7">
              <a:extLst>
                <a:ext uri="{FF2B5EF4-FFF2-40B4-BE49-F238E27FC236}">
                  <a16:creationId xmlns:a16="http://schemas.microsoft.com/office/drawing/2014/main" id="{6A33815C-E89B-4E99-97AE-8FAEC2340BAB}"/>
                </a:ext>
              </a:extLst>
            </p:cNvPr>
            <p:cNvSpPr/>
            <p:nvPr/>
          </p:nvSpPr>
          <p:spPr>
            <a:xfrm>
              <a:off x="-1" y="3752832"/>
              <a:ext cx="12192763" cy="7145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grpSp>
      <p:pic>
        <p:nvPicPr>
          <p:cNvPr id="5125" name="图片 2">
            <a:extLst>
              <a:ext uri="{FF2B5EF4-FFF2-40B4-BE49-F238E27FC236}">
                <a16:creationId xmlns:a16="http://schemas.microsoft.com/office/drawing/2014/main" id="{784B1CF9-6AE7-4248-82A8-60C7D91DA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391"/>
          <a:stretch>
            <a:fillRect/>
          </a:stretch>
        </p:blipFill>
        <p:spPr bwMode="auto">
          <a:xfrm>
            <a:off x="9849498" y="1510544"/>
            <a:ext cx="2342502" cy="535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文本框 5">
            <a:extLst>
              <a:ext uri="{FF2B5EF4-FFF2-40B4-BE49-F238E27FC236}">
                <a16:creationId xmlns:a16="http://schemas.microsoft.com/office/drawing/2014/main" id="{A24BFD04-0FDA-47CD-9CF3-DBAD82B1789E}"/>
              </a:ext>
            </a:extLst>
          </p:cNvPr>
          <p:cNvSpPr txBox="1">
            <a:spLocks noChangeArrowheads="1"/>
          </p:cNvSpPr>
          <p:nvPr/>
        </p:nvSpPr>
        <p:spPr bwMode="auto">
          <a:xfrm>
            <a:off x="258437" y="2113818"/>
            <a:ext cx="10310067" cy="131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pPr>
            <a:r>
              <a:rPr lang="zh-CN" altLang="en-US" sz="2800" b="1" dirty="0"/>
              <a:t>面向中文电子病历的命名实体识别</a:t>
            </a:r>
            <a:endParaRPr lang="en-US" altLang="zh-CN" sz="2800" b="1" dirty="0"/>
          </a:p>
          <a:p>
            <a:pPr eaLnBrk="1" hangingPunct="1">
              <a:lnSpc>
                <a:spcPct val="150000"/>
              </a:lnSpc>
            </a:pPr>
            <a:r>
              <a:rPr lang="en-US" altLang="zh-CN" sz="2800" dirty="0"/>
              <a:t>Identification Of Named Entity For Chinese Electronic Medical Records</a:t>
            </a:r>
            <a:endParaRPr lang="zh-CN" altLang="en-US" sz="2800" b="1" dirty="0">
              <a:solidFill>
                <a:schemeClr val="bg1"/>
              </a:solidFill>
            </a:endParaRPr>
          </a:p>
        </p:txBody>
      </p:sp>
      <p:sp>
        <p:nvSpPr>
          <p:cNvPr id="5128" name="文本框 9">
            <a:extLst>
              <a:ext uri="{FF2B5EF4-FFF2-40B4-BE49-F238E27FC236}">
                <a16:creationId xmlns:a16="http://schemas.microsoft.com/office/drawing/2014/main" id="{A2BE3544-4C77-4159-9704-9A299EFEE6A3}"/>
              </a:ext>
            </a:extLst>
          </p:cNvPr>
          <p:cNvSpPr txBox="1">
            <a:spLocks noChangeArrowheads="1"/>
          </p:cNvSpPr>
          <p:nvPr/>
        </p:nvSpPr>
        <p:spPr bwMode="auto">
          <a:xfrm>
            <a:off x="4214986" y="5299075"/>
            <a:ext cx="203041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lnSpc>
                <a:spcPct val="90000"/>
              </a:lnSpc>
            </a:pPr>
            <a:r>
              <a:rPr lang="zh-CN" altLang="en-US" b="1" dirty="0">
                <a:solidFill>
                  <a:srgbClr val="2E75B6"/>
                </a:solidFill>
                <a:sym typeface="微软雅黑" panose="020B0503020204020204" pitchFamily="34" charset="-122"/>
              </a:rPr>
              <a:t>指导老师：刘小明</a:t>
            </a:r>
            <a:r>
              <a:rPr lang="en-US" altLang="zh-CN" b="1" dirty="0">
                <a:solidFill>
                  <a:srgbClr val="2E75B6"/>
                </a:solidFill>
                <a:sym typeface="微软雅黑" panose="020B0503020204020204" pitchFamily="34" charset="-122"/>
              </a:rPr>
              <a:t>     </a:t>
            </a:r>
            <a:r>
              <a:rPr lang="zh-CN" altLang="en-US" b="1" dirty="0">
                <a:solidFill>
                  <a:srgbClr val="2E75B6"/>
                </a:solidFill>
                <a:sym typeface="微软雅黑" panose="020B0503020204020204" pitchFamily="34" charset="-122"/>
              </a:rPr>
              <a:t> 	</a:t>
            </a:r>
          </a:p>
        </p:txBody>
      </p:sp>
      <p:grpSp>
        <p:nvGrpSpPr>
          <p:cNvPr id="5130" name="组合 22">
            <a:extLst>
              <a:ext uri="{FF2B5EF4-FFF2-40B4-BE49-F238E27FC236}">
                <a16:creationId xmlns:a16="http://schemas.microsoft.com/office/drawing/2014/main" id="{6ECE73AA-9A74-4E51-BD49-8F3764EE65FD}"/>
              </a:ext>
            </a:extLst>
          </p:cNvPr>
          <p:cNvGrpSpPr>
            <a:grpSpLocks/>
          </p:cNvGrpSpPr>
          <p:nvPr/>
        </p:nvGrpSpPr>
        <p:grpSpPr bwMode="auto">
          <a:xfrm>
            <a:off x="3592196" y="5181600"/>
            <a:ext cx="552450" cy="552450"/>
            <a:chOff x="960937" y="5180856"/>
            <a:chExt cx="552450" cy="552450"/>
          </a:xfrm>
        </p:grpSpPr>
        <p:sp>
          <p:nvSpPr>
            <p:cNvPr id="11" name="椭圆 10">
              <a:extLst>
                <a:ext uri="{FF2B5EF4-FFF2-40B4-BE49-F238E27FC236}">
                  <a16:creationId xmlns:a16="http://schemas.microsoft.com/office/drawing/2014/main" id="{57337E10-3ADE-488E-B070-C15EAEA80BCB}"/>
                </a:ext>
              </a:extLst>
            </p:cNvPr>
            <p:cNvSpPr/>
            <p:nvPr/>
          </p:nvSpPr>
          <p:spPr>
            <a:xfrm>
              <a:off x="960937"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16" name="Freeform 34">
              <a:extLst>
                <a:ext uri="{FF2B5EF4-FFF2-40B4-BE49-F238E27FC236}">
                  <a16:creationId xmlns:a16="http://schemas.microsoft.com/office/drawing/2014/main" id="{B41D2FFE-4C77-445A-B46E-7F798BB383DA}"/>
                </a:ext>
              </a:extLst>
            </p:cNvPr>
            <p:cNvSpPr/>
            <p:nvPr/>
          </p:nvSpPr>
          <p:spPr>
            <a:xfrm flipH="1">
              <a:off x="1060950" y="5314206"/>
              <a:ext cx="328612" cy="247650"/>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4" rIns="68586" bIns="34294" anchor="ctr"/>
            <a:lstStyle/>
            <a:p>
              <a:pPr algn="ctr" defTabSz="685800" fontAlgn="auto">
                <a:buFontTx/>
                <a:buNone/>
                <a:defRPr/>
              </a:pPr>
              <a:endParaRPr lang="en-US" noProof="1">
                <a:solidFill>
                  <a:schemeClr val="tx1"/>
                </a:solidFill>
                <a:latin typeface="微软雅黑" panose="020B0503020204020204" pitchFamily="34" charset="-122"/>
              </a:endParaRPr>
            </a:p>
          </p:txBody>
        </p:sp>
      </p:grpSp>
      <p:grpSp>
        <p:nvGrpSpPr>
          <p:cNvPr id="5139" name="组合 27">
            <a:extLst>
              <a:ext uri="{FF2B5EF4-FFF2-40B4-BE49-F238E27FC236}">
                <a16:creationId xmlns:a16="http://schemas.microsoft.com/office/drawing/2014/main" id="{584DA101-301B-4AA2-9FDD-760041E3BD39}"/>
              </a:ext>
            </a:extLst>
          </p:cNvPr>
          <p:cNvGrpSpPr>
            <a:grpSpLocks/>
          </p:cNvGrpSpPr>
          <p:nvPr/>
        </p:nvGrpSpPr>
        <p:grpSpPr bwMode="auto">
          <a:xfrm>
            <a:off x="3604406" y="4375150"/>
            <a:ext cx="552450" cy="552450"/>
            <a:chOff x="3937978" y="5180856"/>
            <a:chExt cx="552450" cy="552450"/>
          </a:xfrm>
        </p:grpSpPr>
        <p:sp>
          <p:nvSpPr>
            <p:cNvPr id="29" name="椭圆 28">
              <a:extLst>
                <a:ext uri="{FF2B5EF4-FFF2-40B4-BE49-F238E27FC236}">
                  <a16:creationId xmlns:a16="http://schemas.microsoft.com/office/drawing/2014/main" id="{A4FE2269-16FD-42CF-B5EC-481A6E8E8E9C}"/>
                </a:ext>
              </a:extLst>
            </p:cNvPr>
            <p:cNvSpPr/>
            <p:nvPr/>
          </p:nvSpPr>
          <p:spPr>
            <a:xfrm>
              <a:off x="3937978"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grpSp>
          <p:nvGrpSpPr>
            <p:cNvPr id="30" name="Group 38">
              <a:extLst>
                <a:ext uri="{FF2B5EF4-FFF2-40B4-BE49-F238E27FC236}">
                  <a16:creationId xmlns:a16="http://schemas.microsoft.com/office/drawing/2014/main" id="{62203DF9-AD6E-48AE-AAE7-A6BDD14E52B1}"/>
                </a:ext>
              </a:extLst>
            </p:cNvPr>
            <p:cNvGrpSpPr/>
            <p:nvPr/>
          </p:nvGrpSpPr>
          <p:grpSpPr>
            <a:xfrm>
              <a:off x="4022991" y="5324161"/>
              <a:ext cx="348415" cy="247981"/>
              <a:chOff x="5326857" y="2779521"/>
              <a:chExt cx="2283619" cy="2167129"/>
            </a:xfrm>
            <a:solidFill>
              <a:schemeClr val="bg1"/>
            </a:solidFill>
          </p:grpSpPr>
          <p:sp>
            <p:nvSpPr>
              <p:cNvPr id="31" name="Freeform 45">
                <a:extLst>
                  <a:ext uri="{FF2B5EF4-FFF2-40B4-BE49-F238E27FC236}">
                    <a16:creationId xmlns:a16="http://schemas.microsoft.com/office/drawing/2014/main" id="{03F6D90F-1B2A-440D-A2FD-1C578B2FEF47}"/>
                  </a:ext>
                </a:extLst>
              </p:cNvPr>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1" fmla="*/ 1090612 w 1147085"/>
                  <a:gd name="connsiteY0-2" fmla="*/ 0 h 1083469"/>
                  <a:gd name="connsiteX1-3" fmla="*/ 1147085 w 1147085"/>
                  <a:gd name="connsiteY1-4" fmla="*/ 460567 h 1083469"/>
                  <a:gd name="connsiteX2-5" fmla="*/ 1078295 w 1147085"/>
                  <a:gd name="connsiteY2-6" fmla="*/ 504743 h 1083469"/>
                  <a:gd name="connsiteX3-7" fmla="*/ 1025237 w 1147085"/>
                  <a:gd name="connsiteY3-8" fmla="*/ 72025 h 1083469"/>
                  <a:gd name="connsiteX4-9" fmla="*/ 79622 w 1147085"/>
                  <a:gd name="connsiteY4-10" fmla="*/ 171129 h 1083469"/>
                  <a:gd name="connsiteX5-11" fmla="*/ 186985 w 1147085"/>
                  <a:gd name="connsiteY5-12" fmla="*/ 1011445 h 1083469"/>
                  <a:gd name="connsiteX6-13" fmla="*/ 977729 w 1147085"/>
                  <a:gd name="connsiteY6-14" fmla="*/ 857154 h 1083469"/>
                  <a:gd name="connsiteX7-15" fmla="*/ 977729 w 1147085"/>
                  <a:gd name="connsiteY7-16" fmla="*/ 916854 h 1083469"/>
                  <a:gd name="connsiteX8-17" fmla="*/ 123825 w 1147085"/>
                  <a:gd name="connsiteY8-18" fmla="*/ 1083469 h 1083469"/>
                  <a:gd name="connsiteX9-19" fmla="*/ 0 w 1147085"/>
                  <a:gd name="connsiteY9-20" fmla="*/ 114300 h 1083469"/>
                  <a:gd name="connsiteX10-21" fmla="*/ 1090612 w 1147085"/>
                  <a:gd name="connsiteY10-22" fmla="*/ 0 h 10834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165">
                  <a:buFontTx/>
                  <a:buNone/>
                  <a:defRPr/>
                </a:pPr>
                <a:endParaRPr lang="en-US" sz="1700" noProof="1">
                  <a:gradFill>
                    <a:gsLst>
                      <a:gs pos="0">
                        <a:srgbClr val="FFFFFF"/>
                      </a:gs>
                      <a:gs pos="100000">
                        <a:srgbClr val="FFFFFF"/>
                      </a:gs>
                    </a:gsLst>
                    <a:lin ang="5400000" scaled="0"/>
                  </a:gradFill>
                </a:endParaRPr>
              </a:p>
            </p:txBody>
          </p:sp>
          <p:sp>
            <p:nvSpPr>
              <p:cNvPr id="32" name="Oval 23">
                <a:extLst>
                  <a:ext uri="{FF2B5EF4-FFF2-40B4-BE49-F238E27FC236}">
                    <a16:creationId xmlns:a16="http://schemas.microsoft.com/office/drawing/2014/main" id="{A404B1D9-D0A3-4DD8-9892-9A56BF9ABE68}"/>
                  </a:ext>
                </a:extLst>
              </p:cNvPr>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165">
                  <a:buFontTx/>
                  <a:buNone/>
                  <a:defRPr/>
                </a:pPr>
                <a:endParaRPr lang="en-US" sz="1700" noProof="1">
                  <a:gradFill>
                    <a:gsLst>
                      <a:gs pos="0">
                        <a:srgbClr val="FFFFFF"/>
                      </a:gs>
                      <a:gs pos="100000">
                        <a:srgbClr val="FFFFFF"/>
                      </a:gs>
                    </a:gsLst>
                    <a:lin ang="5400000" scaled="0"/>
                  </a:gradFill>
                </a:endParaRPr>
              </a:p>
            </p:txBody>
          </p:sp>
          <p:sp>
            <p:nvSpPr>
              <p:cNvPr id="33" name="Rounded Rectangle 13">
                <a:extLst>
                  <a:ext uri="{FF2B5EF4-FFF2-40B4-BE49-F238E27FC236}">
                    <a16:creationId xmlns:a16="http://schemas.microsoft.com/office/drawing/2014/main" id="{F4F4C287-0877-4B6B-8E47-EDCC487460FB}"/>
                  </a:ext>
                </a:extLst>
              </p:cNvPr>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165">
                  <a:buFontTx/>
                  <a:buNone/>
                  <a:defRPr/>
                </a:pPr>
                <a:endParaRPr lang="en-US" sz="1700" noProof="1">
                  <a:gradFill>
                    <a:gsLst>
                      <a:gs pos="0">
                        <a:srgbClr val="FFFFFF"/>
                      </a:gs>
                      <a:gs pos="100000">
                        <a:srgbClr val="FFFFFF"/>
                      </a:gs>
                    </a:gsLst>
                    <a:lin ang="5400000" scaled="0"/>
                  </a:gradFill>
                </a:endParaRPr>
              </a:p>
            </p:txBody>
          </p:sp>
          <p:sp>
            <p:nvSpPr>
              <p:cNvPr id="34" name="Oval 57">
                <a:extLst>
                  <a:ext uri="{FF2B5EF4-FFF2-40B4-BE49-F238E27FC236}">
                    <a16:creationId xmlns:a16="http://schemas.microsoft.com/office/drawing/2014/main" id="{6B0F06F8-47E8-4B6F-AD46-FE8C67FBDAA1}"/>
                  </a:ext>
                </a:extLst>
              </p:cNvPr>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165">
                  <a:buFontTx/>
                  <a:buNone/>
                  <a:defRPr/>
                </a:pPr>
                <a:endParaRPr lang="en-US" sz="1700" noProof="1">
                  <a:gradFill>
                    <a:gsLst>
                      <a:gs pos="0">
                        <a:srgbClr val="FFFFFF"/>
                      </a:gs>
                      <a:gs pos="100000">
                        <a:srgbClr val="FFFFFF"/>
                      </a:gs>
                    </a:gsLst>
                    <a:lin ang="5400000" scaled="0"/>
                  </a:gradFill>
                </a:endParaRPr>
              </a:p>
            </p:txBody>
          </p:sp>
          <p:sp>
            <p:nvSpPr>
              <p:cNvPr id="35" name="Rounded Rectangle 14">
                <a:extLst>
                  <a:ext uri="{FF2B5EF4-FFF2-40B4-BE49-F238E27FC236}">
                    <a16:creationId xmlns:a16="http://schemas.microsoft.com/office/drawing/2014/main" id="{A053FF8D-0957-4802-9D85-F524CD415EE1}"/>
                  </a:ext>
                </a:extLst>
              </p:cNvPr>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165">
                  <a:buFontTx/>
                  <a:buNone/>
                  <a:defRPr/>
                </a:pPr>
                <a:endParaRPr lang="en-US" sz="1700" noProof="1">
                  <a:gradFill>
                    <a:gsLst>
                      <a:gs pos="0">
                        <a:srgbClr val="FFFFFF"/>
                      </a:gs>
                      <a:gs pos="100000">
                        <a:srgbClr val="FFFFFF"/>
                      </a:gs>
                    </a:gsLst>
                    <a:lin ang="5400000" scaled="0"/>
                  </a:gradFill>
                </a:endParaRPr>
              </a:p>
            </p:txBody>
          </p:sp>
        </p:grpSp>
      </p:grpSp>
      <p:sp>
        <p:nvSpPr>
          <p:cNvPr id="36" name="文本框 35">
            <a:extLst>
              <a:ext uri="{FF2B5EF4-FFF2-40B4-BE49-F238E27FC236}">
                <a16:creationId xmlns:a16="http://schemas.microsoft.com/office/drawing/2014/main" id="{2B7EF198-C49A-4B6F-B586-44005050DA0D}"/>
              </a:ext>
            </a:extLst>
          </p:cNvPr>
          <p:cNvSpPr txBox="1">
            <a:spLocks noChangeArrowheads="1"/>
          </p:cNvSpPr>
          <p:nvPr/>
        </p:nvSpPr>
        <p:spPr bwMode="auto">
          <a:xfrm>
            <a:off x="4196544" y="4465638"/>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b="1" dirty="0">
                <a:solidFill>
                  <a:srgbClr val="2E75B6"/>
                </a:solidFill>
                <a:sym typeface="微软雅黑" panose="020B0503020204020204" pitchFamily="34" charset="-122"/>
              </a:rPr>
              <a:t>学校名称：中原工学院</a:t>
            </a:r>
            <a:endParaRPr lang="zh-CN" altLang="en-US" dirty="0">
              <a:solidFill>
                <a:srgbClr val="203864"/>
              </a:solidFill>
            </a:endParaRPr>
          </a:p>
        </p:txBody>
      </p:sp>
      <p:pic>
        <p:nvPicPr>
          <p:cNvPr id="37" name="图片 36" descr="毕设logo定稿">
            <a:extLst>
              <a:ext uri="{FF2B5EF4-FFF2-40B4-BE49-F238E27FC236}">
                <a16:creationId xmlns:a16="http://schemas.microsoft.com/office/drawing/2014/main" id="{70DA15B2-B913-4AF2-8544-E9E67BDF987F}"/>
              </a:ext>
            </a:extLst>
          </p:cNvPr>
          <p:cNvPicPr/>
          <p:nvPr/>
        </p:nvPicPr>
        <p:blipFill>
          <a:blip r:embed="rId3">
            <a:extLst>
              <a:ext uri="{28A0092B-C50C-407E-A947-70E740481C1C}">
                <a14:useLocalDpi xmlns:a14="http://schemas.microsoft.com/office/drawing/2010/main" val="0"/>
              </a:ext>
            </a:extLst>
          </a:blip>
          <a:srcRect/>
          <a:stretch>
            <a:fillRect/>
          </a:stretch>
        </p:blipFill>
        <p:spPr>
          <a:xfrm>
            <a:off x="9463966" y="276326"/>
            <a:ext cx="2462530" cy="621665"/>
          </a:xfrm>
          <a:prstGeom prst="rect">
            <a:avLst/>
          </a:prstGeom>
          <a:noFill/>
          <a:ln>
            <a:noFill/>
          </a:ln>
        </p:spPr>
      </p:pic>
    </p:spTree>
    <p:extLst>
      <p:ext uri="{BB962C8B-B14F-4D97-AF65-F5344CB8AC3E}">
        <p14:creationId xmlns:p14="http://schemas.microsoft.com/office/powerpoint/2010/main" val="3137471308"/>
      </p:ext>
    </p:extLst>
  </p:cSld>
  <p:clrMapOvr>
    <a:masterClrMapping/>
  </p:clrMapOvr>
  <mc:AlternateContent xmlns:mc="http://schemas.openxmlformats.org/markup-compatibility/2006" xmlns:p14="http://schemas.microsoft.com/office/powerpoint/2010/main">
    <mc:Choice Requires="p14">
      <p:transition spd="slow" p14:dur="2000" advTm="16340"/>
    </mc:Choice>
    <mc:Fallback xmlns="">
      <p:transition spd="slow" advTm="163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F25D0004-F53C-481C-8F89-F7DE5D5632AD}"/>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相关理论与基础技术</a:t>
            </a:r>
            <a:r>
              <a:rPr lang="en-US" altLang="zh-CN" sz="2400" b="1" dirty="0">
                <a:latin typeface="微软雅黑" pitchFamily="34" charset="-122"/>
                <a:ea typeface="微软雅黑" pitchFamily="34" charset="-122"/>
              </a:rPr>
              <a:t>-ANN(</a:t>
            </a:r>
            <a:r>
              <a:rPr lang="zh-CN" altLang="en-US" sz="2400" b="1" dirty="0">
                <a:latin typeface="微软雅黑" pitchFamily="34" charset="-122"/>
                <a:ea typeface="微软雅黑" pitchFamily="34" charset="-122"/>
              </a:rPr>
              <a:t>人工神经网络</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模型：</a:t>
            </a:r>
          </a:p>
        </p:txBody>
      </p:sp>
      <p:sp>
        <p:nvSpPr>
          <p:cNvPr id="9" name="文本框 8">
            <a:extLst>
              <a:ext uri="{FF2B5EF4-FFF2-40B4-BE49-F238E27FC236}">
                <a16:creationId xmlns:a16="http://schemas.microsoft.com/office/drawing/2014/main" id="{AB6A986C-5EE2-4FE3-BCCF-04149D7C0BD4}"/>
              </a:ext>
            </a:extLst>
          </p:cNvPr>
          <p:cNvSpPr txBox="1"/>
          <p:nvPr/>
        </p:nvSpPr>
        <p:spPr>
          <a:xfrm>
            <a:off x="1195751" y="1828800"/>
            <a:ext cx="8890784" cy="3693319"/>
          </a:xfrm>
          <a:prstGeom prst="rect">
            <a:avLst/>
          </a:prstGeom>
          <a:noFill/>
        </p:spPr>
        <p:txBody>
          <a:bodyPr wrap="square" rtlCol="0">
            <a:spAutoFit/>
          </a:bodyPr>
          <a:lstStyle/>
          <a:p>
            <a:r>
              <a:rPr lang="zh-CN" altLang="en-US" dirty="0">
                <a:solidFill>
                  <a:schemeClr val="accent1"/>
                </a:solidFill>
              </a:rPr>
              <a:t>利用</a:t>
            </a:r>
            <a:r>
              <a:rPr lang="en-US" altLang="zh-CN" dirty="0">
                <a:solidFill>
                  <a:schemeClr val="accent1"/>
                </a:solidFill>
              </a:rPr>
              <a:t>ANN</a:t>
            </a:r>
            <a:r>
              <a:rPr lang="zh-CN" altLang="en-US" dirty="0">
                <a:solidFill>
                  <a:schemeClr val="accent1"/>
                </a:solidFill>
              </a:rPr>
              <a:t>机器学习：</a:t>
            </a:r>
            <a:r>
              <a:rPr lang="en-US" altLang="zh-CN" dirty="0" err="1"/>
              <a:t>ANNs</a:t>
            </a:r>
            <a:r>
              <a:rPr lang="zh-CN" altLang="zh-CN" dirty="0"/>
              <a:t>有学习能力，需要训练。有几种学习策略：</a:t>
            </a:r>
          </a:p>
          <a:p>
            <a:r>
              <a:rPr lang="en-US" altLang="zh-CN" dirty="0"/>
              <a:t>a) </a:t>
            </a:r>
            <a:r>
              <a:rPr lang="zh-CN" altLang="zh-CN" dirty="0">
                <a:solidFill>
                  <a:srgbClr val="FF0000"/>
                </a:solidFill>
              </a:rPr>
              <a:t>监督式学习</a:t>
            </a:r>
            <a:r>
              <a:rPr lang="en-US" altLang="zh-CN" dirty="0"/>
              <a:t>(</a:t>
            </a:r>
            <a:r>
              <a:rPr lang="en-US" altLang="zh-CN" dirty="0" err="1"/>
              <a:t>Suprivised</a:t>
            </a:r>
            <a:r>
              <a:rPr lang="en-US" altLang="zh-CN" dirty="0"/>
              <a:t> Learning)</a:t>
            </a:r>
          </a:p>
          <a:p>
            <a:r>
              <a:rPr lang="zh-CN" altLang="zh-CN" dirty="0"/>
              <a:t>它涉及一个比</a:t>
            </a:r>
            <a:r>
              <a:rPr lang="en-US" altLang="zh-CN" dirty="0"/>
              <a:t>ANN</a:t>
            </a:r>
            <a:r>
              <a:rPr lang="zh-CN" altLang="zh-CN" dirty="0"/>
              <a:t>本身更有学问监督者。例如，监督者提供一些示例数据，这些数据是监督者已经知道答案的。</a:t>
            </a:r>
          </a:p>
          <a:p>
            <a:endParaRPr lang="en-US" altLang="zh-CN" dirty="0"/>
          </a:p>
          <a:p>
            <a:r>
              <a:rPr lang="en-US" altLang="zh-CN" dirty="0"/>
              <a:t>b) </a:t>
            </a:r>
            <a:r>
              <a:rPr lang="zh-CN" altLang="zh-CN" dirty="0">
                <a:solidFill>
                  <a:srgbClr val="FF0000"/>
                </a:solidFill>
              </a:rPr>
              <a:t>无监督学习</a:t>
            </a:r>
            <a:r>
              <a:rPr lang="en-US" altLang="zh-CN" dirty="0"/>
              <a:t>(</a:t>
            </a:r>
            <a:r>
              <a:rPr lang="en-US" altLang="zh-CN" dirty="0" err="1"/>
              <a:t>Unsuprivised</a:t>
            </a:r>
            <a:r>
              <a:rPr lang="en-US" altLang="zh-CN" dirty="0"/>
              <a:t> Learning)</a:t>
            </a:r>
          </a:p>
          <a:p>
            <a:r>
              <a:rPr lang="zh-CN" altLang="zh-CN" dirty="0"/>
              <a:t>这样做需要没有已知答案的示例数据集。例如，搜索一个隐藏的模式。在这种情况下基于现有的数据集，将一组元素按照某个未知的模式划分为组进行聚类。</a:t>
            </a:r>
          </a:p>
          <a:p>
            <a:endParaRPr lang="zh-CN" altLang="zh-CN" dirty="0"/>
          </a:p>
          <a:p>
            <a:r>
              <a:rPr lang="en-US" altLang="zh-CN" dirty="0"/>
              <a:t>c) </a:t>
            </a:r>
            <a:r>
              <a:rPr lang="zh-CN" altLang="en-US" dirty="0">
                <a:solidFill>
                  <a:srgbClr val="FF0000"/>
                </a:solidFill>
              </a:rPr>
              <a:t>强化学习</a:t>
            </a:r>
            <a:r>
              <a:rPr lang="en-US" altLang="zh-CN" dirty="0"/>
              <a:t>(Reinforcement Learning)</a:t>
            </a:r>
          </a:p>
          <a:p>
            <a:r>
              <a:rPr lang="zh-CN" altLang="zh-CN" dirty="0"/>
              <a:t>这种策略建立在观察的基础上。</a:t>
            </a:r>
            <a:r>
              <a:rPr lang="en-US" altLang="zh-CN" dirty="0"/>
              <a:t>ANN</a:t>
            </a:r>
            <a:r>
              <a:rPr lang="zh-CN" altLang="zh-CN" dirty="0"/>
              <a:t>通过观察周围的环境来做决定。如果观察值为负，则</a:t>
            </a:r>
            <a:r>
              <a:rPr lang="en-US" altLang="zh-CN" dirty="0"/>
              <a:t>ANN</a:t>
            </a:r>
            <a:r>
              <a:rPr lang="zh-CN" altLang="zh-CN" dirty="0"/>
              <a:t>会调整其权重值，以便下次能够做出不同的必要决定。</a:t>
            </a:r>
          </a:p>
          <a:p>
            <a:endParaRPr lang="zh-CN" altLang="zh-CN" dirty="0"/>
          </a:p>
        </p:txBody>
      </p:sp>
    </p:spTree>
    <p:extLst>
      <p:ext uri="{BB962C8B-B14F-4D97-AF65-F5344CB8AC3E}">
        <p14:creationId xmlns:p14="http://schemas.microsoft.com/office/powerpoint/2010/main" val="3044911041"/>
      </p:ext>
    </p:extLst>
  </p:cSld>
  <p:clrMapOvr>
    <a:masterClrMapping/>
  </p:clrMapOvr>
  <mc:AlternateContent xmlns:mc="http://schemas.openxmlformats.org/markup-compatibility/2006" xmlns:p14="http://schemas.microsoft.com/office/powerpoint/2010/main">
    <mc:Choice Requires="p14">
      <p:transition spd="slow" p14:dur="2000" advTm="13229"/>
    </mc:Choice>
    <mc:Fallback xmlns="">
      <p:transition spd="slow" advTm="13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1000"/>
                                        <p:tgtEl>
                                          <p:spTgt spid="9">
                                            <p:txEl>
                                              <p:pRg st="2" end="2"/>
                                            </p:txEl>
                                          </p:spTgt>
                                        </p:tgtEl>
                                      </p:cBhvr>
                                    </p:animEffect>
                                    <p:anim calcmode="lin" valueType="num">
                                      <p:cBhvr>
                                        <p:cTn id="2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1000"/>
                                        <p:tgtEl>
                                          <p:spTgt spid="9">
                                            <p:txEl>
                                              <p:pRg st="4" end="4"/>
                                            </p:txEl>
                                          </p:spTgt>
                                        </p:tgtEl>
                                      </p:cBhvr>
                                    </p:animEffect>
                                    <p:anim calcmode="lin" valueType="num">
                                      <p:cBhvr>
                                        <p:cTn id="27"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Effect transition="in" filter="fade">
                                      <p:cBhvr>
                                        <p:cTn id="31" dur="1000"/>
                                        <p:tgtEl>
                                          <p:spTgt spid="9">
                                            <p:txEl>
                                              <p:pRg st="5" end="5"/>
                                            </p:txEl>
                                          </p:spTgt>
                                        </p:tgtEl>
                                      </p:cBhvr>
                                    </p:animEffect>
                                    <p:anim calcmode="lin" valueType="num">
                                      <p:cBhvr>
                                        <p:cTn id="32"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animEffect transition="in" filter="fade">
                                      <p:cBhvr>
                                        <p:cTn id="38" dur="1000"/>
                                        <p:tgtEl>
                                          <p:spTgt spid="9">
                                            <p:txEl>
                                              <p:pRg st="7" end="7"/>
                                            </p:txEl>
                                          </p:spTgt>
                                        </p:tgtEl>
                                      </p:cBhvr>
                                    </p:animEffect>
                                    <p:anim calcmode="lin" valueType="num">
                                      <p:cBhvr>
                                        <p:cTn id="39"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Effect transition="in" filter="fade">
                                      <p:cBhvr>
                                        <p:cTn id="43" dur="1000"/>
                                        <p:tgtEl>
                                          <p:spTgt spid="9">
                                            <p:txEl>
                                              <p:pRg st="8" end="8"/>
                                            </p:txEl>
                                          </p:spTgt>
                                        </p:tgtEl>
                                      </p:cBhvr>
                                    </p:animEffect>
                                    <p:anim calcmode="lin" valueType="num">
                                      <p:cBhvr>
                                        <p:cTn id="44"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F25D0004-F53C-481C-8F89-F7DE5D5632AD}"/>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相关理论与基础技术</a:t>
            </a:r>
            <a:r>
              <a:rPr lang="en-US" altLang="zh-CN" sz="2400" b="1" dirty="0">
                <a:latin typeface="微软雅黑" pitchFamily="34" charset="-122"/>
                <a:ea typeface="微软雅黑" pitchFamily="34" charset="-122"/>
              </a:rPr>
              <a:t>-ANN(</a:t>
            </a:r>
            <a:r>
              <a:rPr lang="zh-CN" altLang="en-US" sz="2400" b="1" dirty="0">
                <a:latin typeface="微软雅黑" pitchFamily="34" charset="-122"/>
                <a:ea typeface="微软雅黑" pitchFamily="34" charset="-122"/>
              </a:rPr>
              <a:t>人工神经网络</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模型：</a:t>
            </a:r>
          </a:p>
        </p:txBody>
      </p:sp>
      <p:sp>
        <p:nvSpPr>
          <p:cNvPr id="9" name="文本框 8">
            <a:extLst>
              <a:ext uri="{FF2B5EF4-FFF2-40B4-BE49-F238E27FC236}">
                <a16:creationId xmlns:a16="http://schemas.microsoft.com/office/drawing/2014/main" id="{AB6A986C-5EE2-4FE3-BCCF-04149D7C0BD4}"/>
              </a:ext>
            </a:extLst>
          </p:cNvPr>
          <p:cNvSpPr txBox="1"/>
          <p:nvPr/>
        </p:nvSpPr>
        <p:spPr>
          <a:xfrm>
            <a:off x="1105218" y="1055077"/>
            <a:ext cx="10761787" cy="5632311"/>
          </a:xfrm>
          <a:prstGeom prst="rect">
            <a:avLst/>
          </a:prstGeom>
          <a:noFill/>
        </p:spPr>
        <p:txBody>
          <a:bodyPr wrap="square" rtlCol="0">
            <a:spAutoFit/>
          </a:bodyPr>
          <a:lstStyle/>
          <a:p>
            <a:r>
              <a:rPr lang="en-US" altLang="zh-CN" dirty="0">
                <a:solidFill>
                  <a:schemeClr val="accent1"/>
                </a:solidFill>
              </a:rPr>
              <a:t>ANN</a:t>
            </a:r>
            <a:r>
              <a:rPr lang="zh-CN" altLang="en-US" dirty="0">
                <a:solidFill>
                  <a:schemeClr val="accent1"/>
                </a:solidFill>
              </a:rPr>
              <a:t>应用领域：</a:t>
            </a:r>
            <a:endParaRPr lang="en-US" altLang="zh-CN" dirty="0">
              <a:solidFill>
                <a:schemeClr val="accent1"/>
              </a:solidFill>
            </a:endParaRPr>
          </a:p>
          <a:p>
            <a:r>
              <a:rPr lang="zh-CN" altLang="zh-CN" dirty="0"/>
              <a:t>它们可以执行人类容易但机器难的任务：</a:t>
            </a:r>
          </a:p>
          <a:p>
            <a:r>
              <a:rPr lang="zh-CN" altLang="zh-CN" dirty="0"/>
              <a:t>航空航天−自动驾驶飞机、飞机故障检测。</a:t>
            </a:r>
          </a:p>
          <a:p>
            <a:r>
              <a:rPr lang="zh-CN" altLang="zh-CN" dirty="0"/>
              <a:t>汽车−汽车导航系统。</a:t>
            </a:r>
          </a:p>
          <a:p>
            <a:r>
              <a:rPr lang="zh-CN" altLang="zh-CN" dirty="0"/>
              <a:t>军事−武器方向和指导</a:t>
            </a:r>
            <a:r>
              <a:rPr lang="en-US" altLang="zh-CN" dirty="0"/>
              <a:t>,</a:t>
            </a:r>
            <a:r>
              <a:rPr lang="zh-CN" altLang="zh-CN" dirty="0"/>
              <a:t>目标跟踪</a:t>
            </a:r>
            <a:r>
              <a:rPr lang="en-US" altLang="zh-CN" dirty="0"/>
              <a:t>,</a:t>
            </a:r>
            <a:r>
              <a:rPr lang="zh-CN" altLang="zh-CN" dirty="0"/>
              <a:t>反对歧视</a:t>
            </a:r>
            <a:r>
              <a:rPr lang="en-US" altLang="zh-CN" dirty="0"/>
              <a:t>,</a:t>
            </a:r>
            <a:r>
              <a:rPr lang="zh-CN" altLang="zh-CN" dirty="0"/>
              <a:t>面部识别、信号</a:t>
            </a:r>
            <a:r>
              <a:rPr lang="en-US" altLang="zh-CN" dirty="0"/>
              <a:t>/</a:t>
            </a:r>
            <a:r>
              <a:rPr lang="zh-CN" altLang="zh-CN" dirty="0"/>
              <a:t>图像识别。</a:t>
            </a:r>
          </a:p>
          <a:p>
            <a:r>
              <a:rPr lang="zh-CN" altLang="zh-CN" dirty="0"/>
              <a:t>电子−代码序列预测、集成电路芯片布局、芯片失效分析、机器视觉、语音合成。</a:t>
            </a:r>
          </a:p>
          <a:p>
            <a:r>
              <a:rPr lang="zh-CN" altLang="zh-CN" dirty="0"/>
              <a:t>金融−房地产评估、贷款顾问</a:t>
            </a:r>
            <a:r>
              <a:rPr lang="en-US" altLang="zh-CN" dirty="0"/>
              <a:t>,</a:t>
            </a:r>
            <a:r>
              <a:rPr lang="zh-CN" altLang="zh-CN" dirty="0"/>
              <a:t>抵押贷款筛选</a:t>
            </a:r>
            <a:r>
              <a:rPr lang="en-US" altLang="zh-CN" dirty="0"/>
              <a:t>,</a:t>
            </a:r>
            <a:r>
              <a:rPr lang="zh-CN" altLang="zh-CN" dirty="0"/>
              <a:t>公司债券评级</a:t>
            </a:r>
            <a:r>
              <a:rPr lang="en-US" altLang="zh-CN" dirty="0"/>
              <a:t>,</a:t>
            </a:r>
            <a:r>
              <a:rPr lang="zh-CN" altLang="zh-CN" dirty="0"/>
              <a:t>投资组合交易计划</a:t>
            </a:r>
            <a:r>
              <a:rPr lang="en-US" altLang="zh-CN" dirty="0"/>
              <a:t>,</a:t>
            </a:r>
            <a:r>
              <a:rPr lang="zh-CN" altLang="zh-CN" dirty="0"/>
              <a:t>企业财务分析</a:t>
            </a:r>
            <a:r>
              <a:rPr lang="en-US" altLang="zh-CN" dirty="0"/>
              <a:t>,</a:t>
            </a:r>
            <a:r>
              <a:rPr lang="zh-CN" altLang="zh-CN" dirty="0"/>
              <a:t>货币值预测</a:t>
            </a:r>
            <a:r>
              <a:rPr lang="en-US" altLang="zh-CN" dirty="0"/>
              <a:t>,</a:t>
            </a:r>
            <a:r>
              <a:rPr lang="zh-CN" altLang="zh-CN" dirty="0"/>
              <a:t>文档的读者</a:t>
            </a:r>
            <a:r>
              <a:rPr lang="en-US" altLang="zh-CN" dirty="0"/>
              <a:t>,</a:t>
            </a:r>
            <a:r>
              <a:rPr lang="zh-CN" altLang="zh-CN" dirty="0"/>
              <a:t>信贷应用评估。</a:t>
            </a:r>
          </a:p>
          <a:p>
            <a:r>
              <a:rPr lang="zh-CN" altLang="zh-CN" dirty="0"/>
              <a:t>工业−生产过程控制、产品设计和分析</a:t>
            </a:r>
            <a:r>
              <a:rPr lang="en-US" altLang="zh-CN" dirty="0"/>
              <a:t>,</a:t>
            </a:r>
            <a:r>
              <a:rPr lang="zh-CN" altLang="zh-CN" dirty="0"/>
              <a:t>质量检验系统</a:t>
            </a:r>
            <a:r>
              <a:rPr lang="en-US" altLang="zh-CN" dirty="0"/>
              <a:t>,</a:t>
            </a:r>
            <a:r>
              <a:rPr lang="zh-CN" altLang="zh-CN" dirty="0"/>
              <a:t>焊接质量分析</a:t>
            </a:r>
            <a:r>
              <a:rPr lang="en-US" altLang="zh-CN" dirty="0"/>
              <a:t>,</a:t>
            </a:r>
            <a:r>
              <a:rPr lang="zh-CN" altLang="zh-CN" dirty="0"/>
              <a:t>论文质量预测</a:t>
            </a:r>
            <a:r>
              <a:rPr lang="en-US" altLang="zh-CN" dirty="0"/>
              <a:t>,</a:t>
            </a:r>
            <a:r>
              <a:rPr lang="zh-CN" altLang="zh-CN" dirty="0"/>
              <a:t>化学产品设计分析、化学过程的动态模拟系统</a:t>
            </a:r>
            <a:r>
              <a:rPr lang="en-US" altLang="zh-CN" dirty="0"/>
              <a:t>,</a:t>
            </a:r>
            <a:r>
              <a:rPr lang="zh-CN" altLang="zh-CN" dirty="0"/>
              <a:t>机器保养分析、项目投标、规划和管理。</a:t>
            </a:r>
          </a:p>
          <a:p>
            <a:r>
              <a:rPr lang="zh-CN" altLang="zh-CN" dirty="0"/>
              <a:t>医疗−癌症细胞分析、心电图和脑电图分析</a:t>
            </a:r>
            <a:r>
              <a:rPr lang="en-US" altLang="zh-CN" dirty="0"/>
              <a:t>,</a:t>
            </a:r>
            <a:r>
              <a:rPr lang="zh-CN" altLang="zh-CN" dirty="0"/>
              <a:t>假体设计、移植时间优化器。</a:t>
            </a:r>
          </a:p>
          <a:p>
            <a:r>
              <a:rPr lang="zh-CN" altLang="zh-CN" dirty="0"/>
              <a:t>语音−语音识别</a:t>
            </a:r>
            <a:r>
              <a:rPr lang="en-US" altLang="zh-CN" dirty="0"/>
              <a:t>,</a:t>
            </a:r>
            <a:r>
              <a:rPr lang="zh-CN" altLang="zh-CN" dirty="0"/>
              <a:t>语音分类</a:t>
            </a:r>
            <a:r>
              <a:rPr lang="en-US" altLang="zh-CN" dirty="0"/>
              <a:t>,</a:t>
            </a:r>
            <a:r>
              <a:rPr lang="zh-CN" altLang="zh-CN" dirty="0"/>
              <a:t>从文本到语音转换。</a:t>
            </a:r>
          </a:p>
          <a:p>
            <a:r>
              <a:rPr lang="zh-CN" altLang="zh-CN" dirty="0"/>
              <a:t>电信−图像和数据压缩、自动化信息服务</a:t>
            </a:r>
            <a:r>
              <a:rPr lang="en-US" altLang="zh-CN" dirty="0"/>
              <a:t>,</a:t>
            </a:r>
            <a:r>
              <a:rPr lang="zh-CN" altLang="zh-CN" dirty="0"/>
              <a:t>实时口语翻译。</a:t>
            </a:r>
          </a:p>
          <a:p>
            <a:r>
              <a:rPr lang="zh-CN" altLang="zh-CN" dirty="0"/>
              <a:t>运输−卡车制动系统诊断、车辆调度、路由系统。</a:t>
            </a:r>
          </a:p>
          <a:p>
            <a:r>
              <a:rPr lang="zh-CN" altLang="zh-CN" dirty="0"/>
              <a:t>面部识别软件−模式识别</a:t>
            </a:r>
            <a:r>
              <a:rPr lang="en-US" altLang="zh-CN" dirty="0"/>
              <a:t>,</a:t>
            </a:r>
            <a:r>
              <a:rPr lang="zh-CN" altLang="zh-CN" dirty="0"/>
              <a:t>光学字符识别等。</a:t>
            </a:r>
          </a:p>
          <a:p>
            <a:r>
              <a:rPr lang="zh-CN" altLang="zh-CN" dirty="0"/>
              <a:t>时间序列预测−人工神经网络用于预测股票和自然灾害。</a:t>
            </a:r>
          </a:p>
          <a:p>
            <a:r>
              <a:rPr lang="zh-CN" altLang="zh-CN" dirty="0"/>
              <a:t>信号处理−可以训练神经网络处理音频信号和筛选适当的助听器。</a:t>
            </a:r>
          </a:p>
          <a:p>
            <a:r>
              <a:rPr lang="zh-CN" altLang="zh-CN" dirty="0"/>
              <a:t>控制−</a:t>
            </a:r>
            <a:r>
              <a:rPr lang="en-US" altLang="zh-CN" dirty="0"/>
              <a:t>ANN</a:t>
            </a:r>
            <a:r>
              <a:rPr lang="zh-CN" altLang="zh-CN" dirty="0"/>
              <a:t>通常被用来指导决策的物理车辆。</a:t>
            </a:r>
          </a:p>
          <a:p>
            <a:r>
              <a:rPr lang="zh-CN" altLang="zh-CN" dirty="0"/>
              <a:t>异常检测−</a:t>
            </a:r>
            <a:r>
              <a:rPr lang="en-US" altLang="zh-CN" dirty="0"/>
              <a:t>ANN</a:t>
            </a:r>
            <a:r>
              <a:rPr lang="zh-CN" altLang="zh-CN" dirty="0"/>
              <a:t>专家识别模式</a:t>
            </a:r>
            <a:r>
              <a:rPr lang="en-US" altLang="zh-CN" dirty="0"/>
              <a:t>,</a:t>
            </a:r>
            <a:r>
              <a:rPr lang="zh-CN" altLang="zh-CN" dirty="0"/>
              <a:t>他们也可以被训练来生成一个输出当发生一些不寻常的东西</a:t>
            </a:r>
            <a:r>
              <a:rPr lang="en-US" altLang="zh-CN" dirty="0"/>
              <a:t>,</a:t>
            </a:r>
            <a:r>
              <a:rPr lang="zh-CN" altLang="zh-CN" dirty="0"/>
              <a:t>不适应模式。</a:t>
            </a:r>
          </a:p>
          <a:p>
            <a:endParaRPr lang="zh-CN" altLang="zh-CN" dirty="0"/>
          </a:p>
        </p:txBody>
      </p:sp>
    </p:spTree>
    <p:extLst>
      <p:ext uri="{BB962C8B-B14F-4D97-AF65-F5344CB8AC3E}">
        <p14:creationId xmlns:p14="http://schemas.microsoft.com/office/powerpoint/2010/main" val="2344549287"/>
      </p:ext>
    </p:extLst>
  </p:cSld>
  <p:clrMapOvr>
    <a:masterClrMapping/>
  </p:clrMapOvr>
  <p:transition spd="slow" advTm="13229">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anim calcmode="lin" valueType="num">
                                      <p:cBhvr>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1000"/>
                                        <p:tgtEl>
                                          <p:spTgt spid="9">
                                            <p:txEl>
                                              <p:pRg st="2" end="2"/>
                                            </p:txEl>
                                          </p:spTgt>
                                        </p:tgtEl>
                                      </p:cBhvr>
                                    </p:animEffect>
                                    <p:anim calcmode="lin" valueType="num">
                                      <p:cBhvr>
                                        <p:cTn id="1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1000"/>
                                        <p:tgtEl>
                                          <p:spTgt spid="9">
                                            <p:txEl>
                                              <p:pRg st="3" end="3"/>
                                            </p:txEl>
                                          </p:spTgt>
                                        </p:tgtEl>
                                      </p:cBhvr>
                                    </p:animEffect>
                                    <p:anim calcmode="lin" valueType="num">
                                      <p:cBhvr>
                                        <p:cTn id="2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1000"/>
                                        <p:tgtEl>
                                          <p:spTgt spid="9">
                                            <p:txEl>
                                              <p:pRg st="4" end="4"/>
                                            </p:txEl>
                                          </p:spTgt>
                                        </p:tgtEl>
                                      </p:cBhvr>
                                    </p:animEffect>
                                    <p:anim calcmode="lin" valueType="num">
                                      <p:cBhvr>
                                        <p:cTn id="2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1000"/>
                                        <p:tgtEl>
                                          <p:spTgt spid="9">
                                            <p:txEl>
                                              <p:pRg st="5" end="5"/>
                                            </p:txEl>
                                          </p:spTgt>
                                        </p:tgtEl>
                                      </p:cBhvr>
                                    </p:animEffect>
                                    <p:anim calcmode="lin" valueType="num">
                                      <p:cBhvr>
                                        <p:cTn id="3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1000"/>
                                        <p:tgtEl>
                                          <p:spTgt spid="9">
                                            <p:txEl>
                                              <p:pRg st="6" end="6"/>
                                            </p:txEl>
                                          </p:spTgt>
                                        </p:tgtEl>
                                      </p:cBhvr>
                                    </p:animEffect>
                                    <p:anim calcmode="lin" valueType="num">
                                      <p:cBhvr>
                                        <p:cTn id="38"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9">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1000"/>
                                        <p:tgtEl>
                                          <p:spTgt spid="9">
                                            <p:txEl>
                                              <p:pRg st="7" end="7"/>
                                            </p:txEl>
                                          </p:spTgt>
                                        </p:tgtEl>
                                      </p:cBhvr>
                                    </p:animEffect>
                                    <p:anim calcmode="lin" valueType="num">
                                      <p:cBhvr>
                                        <p:cTn id="43"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1000"/>
                                        <p:tgtEl>
                                          <p:spTgt spid="9">
                                            <p:txEl>
                                              <p:pRg st="8" end="8"/>
                                            </p:txEl>
                                          </p:spTgt>
                                        </p:tgtEl>
                                      </p:cBhvr>
                                    </p:animEffect>
                                    <p:anim calcmode="lin" valueType="num">
                                      <p:cBhvr>
                                        <p:cTn id="48"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1000"/>
                                        <p:tgtEl>
                                          <p:spTgt spid="9">
                                            <p:txEl>
                                              <p:pRg st="9" end="9"/>
                                            </p:txEl>
                                          </p:spTgt>
                                        </p:tgtEl>
                                      </p:cBhvr>
                                    </p:animEffect>
                                    <p:anim calcmode="lin" valueType="num">
                                      <p:cBhvr>
                                        <p:cTn id="53"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9">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1000"/>
                                        <p:tgtEl>
                                          <p:spTgt spid="9">
                                            <p:txEl>
                                              <p:pRg st="10" end="10"/>
                                            </p:txEl>
                                          </p:spTgt>
                                        </p:tgtEl>
                                      </p:cBhvr>
                                    </p:animEffect>
                                    <p:anim calcmode="lin" valueType="num">
                                      <p:cBhvr>
                                        <p:cTn id="58"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fade">
                                      <p:cBhvr>
                                        <p:cTn id="62" dur="1000"/>
                                        <p:tgtEl>
                                          <p:spTgt spid="9">
                                            <p:txEl>
                                              <p:pRg st="11" end="11"/>
                                            </p:txEl>
                                          </p:spTgt>
                                        </p:tgtEl>
                                      </p:cBhvr>
                                    </p:animEffect>
                                    <p:anim calcmode="lin" valueType="num">
                                      <p:cBhvr>
                                        <p:cTn id="63"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9">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animEffect transition="in" filter="fade">
                                      <p:cBhvr>
                                        <p:cTn id="67" dur="1000"/>
                                        <p:tgtEl>
                                          <p:spTgt spid="9">
                                            <p:txEl>
                                              <p:pRg st="12" end="12"/>
                                            </p:txEl>
                                          </p:spTgt>
                                        </p:tgtEl>
                                      </p:cBhvr>
                                    </p:animEffect>
                                    <p:anim calcmode="lin" valueType="num">
                                      <p:cBhvr>
                                        <p:cTn id="68"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9">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9">
                                            <p:txEl>
                                              <p:pRg st="13" end="13"/>
                                            </p:txEl>
                                          </p:spTgt>
                                        </p:tgtEl>
                                        <p:attrNameLst>
                                          <p:attrName>style.visibility</p:attrName>
                                        </p:attrNameLst>
                                      </p:cBhvr>
                                      <p:to>
                                        <p:strVal val="visible"/>
                                      </p:to>
                                    </p:set>
                                    <p:animEffect transition="in" filter="fade">
                                      <p:cBhvr>
                                        <p:cTn id="72" dur="1000"/>
                                        <p:tgtEl>
                                          <p:spTgt spid="9">
                                            <p:txEl>
                                              <p:pRg st="13" end="13"/>
                                            </p:txEl>
                                          </p:spTgt>
                                        </p:tgtEl>
                                      </p:cBhvr>
                                    </p:animEffect>
                                    <p:anim calcmode="lin" valueType="num">
                                      <p:cBhvr>
                                        <p:cTn id="73"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9">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9">
                                            <p:txEl>
                                              <p:pRg st="14" end="14"/>
                                            </p:txEl>
                                          </p:spTgt>
                                        </p:tgtEl>
                                        <p:attrNameLst>
                                          <p:attrName>style.visibility</p:attrName>
                                        </p:attrNameLst>
                                      </p:cBhvr>
                                      <p:to>
                                        <p:strVal val="visible"/>
                                      </p:to>
                                    </p:set>
                                    <p:animEffect transition="in" filter="fade">
                                      <p:cBhvr>
                                        <p:cTn id="77" dur="1000"/>
                                        <p:tgtEl>
                                          <p:spTgt spid="9">
                                            <p:txEl>
                                              <p:pRg st="14" end="14"/>
                                            </p:txEl>
                                          </p:spTgt>
                                        </p:tgtEl>
                                      </p:cBhvr>
                                    </p:animEffect>
                                    <p:anim calcmode="lin" valueType="num">
                                      <p:cBhvr>
                                        <p:cTn id="78" dur="1000" fill="hold"/>
                                        <p:tgtEl>
                                          <p:spTgt spid="9">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9">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9">
                                            <p:txEl>
                                              <p:pRg st="15" end="15"/>
                                            </p:txEl>
                                          </p:spTgt>
                                        </p:tgtEl>
                                        <p:attrNameLst>
                                          <p:attrName>style.visibility</p:attrName>
                                        </p:attrNameLst>
                                      </p:cBhvr>
                                      <p:to>
                                        <p:strVal val="visible"/>
                                      </p:to>
                                    </p:set>
                                    <p:animEffect transition="in" filter="fade">
                                      <p:cBhvr>
                                        <p:cTn id="82" dur="1000"/>
                                        <p:tgtEl>
                                          <p:spTgt spid="9">
                                            <p:txEl>
                                              <p:pRg st="15" end="15"/>
                                            </p:txEl>
                                          </p:spTgt>
                                        </p:tgtEl>
                                      </p:cBhvr>
                                    </p:animEffect>
                                    <p:anim calcmode="lin" valueType="num">
                                      <p:cBhvr>
                                        <p:cTn id="83" dur="1000" fill="hold"/>
                                        <p:tgtEl>
                                          <p:spTgt spid="9">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9">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9">
                                            <p:txEl>
                                              <p:pRg st="16" end="16"/>
                                            </p:txEl>
                                          </p:spTgt>
                                        </p:tgtEl>
                                        <p:attrNameLst>
                                          <p:attrName>style.visibility</p:attrName>
                                        </p:attrNameLst>
                                      </p:cBhvr>
                                      <p:to>
                                        <p:strVal val="visible"/>
                                      </p:to>
                                    </p:set>
                                    <p:animEffect transition="in" filter="fade">
                                      <p:cBhvr>
                                        <p:cTn id="87" dur="1000"/>
                                        <p:tgtEl>
                                          <p:spTgt spid="9">
                                            <p:txEl>
                                              <p:pRg st="16" end="16"/>
                                            </p:txEl>
                                          </p:spTgt>
                                        </p:tgtEl>
                                      </p:cBhvr>
                                    </p:animEffect>
                                    <p:anim calcmode="lin" valueType="num">
                                      <p:cBhvr>
                                        <p:cTn id="88" dur="1000" fill="hold"/>
                                        <p:tgtEl>
                                          <p:spTgt spid="9">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9">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1506"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1508"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4400" b="1" dirty="0">
                <a:solidFill>
                  <a:srgbClr val="1C4885"/>
                </a:solidFill>
                <a:latin typeface="微软雅黑" pitchFamily="34" charset="-122"/>
                <a:ea typeface="微软雅黑" pitchFamily="34" charset="-122"/>
              </a:rPr>
              <a:t>2</a:t>
            </a:r>
            <a:endParaRPr lang="zh-CN" altLang="en-US" sz="34400" b="1" dirty="0">
              <a:solidFill>
                <a:srgbClr val="1C4885"/>
              </a:solidFill>
              <a:latin typeface="微软雅黑" pitchFamily="34" charset="-122"/>
              <a:ea typeface="微软雅黑" pitchFamily="34" charset="-122"/>
            </a:endParaRPr>
          </a:p>
        </p:txBody>
      </p:sp>
      <p:sp>
        <p:nvSpPr>
          <p:cNvPr id="21509" name="文本框 12"/>
          <p:cNvSpPr txBox="1">
            <a:spLocks noChangeArrowheads="1"/>
          </p:cNvSpPr>
          <p:nvPr/>
        </p:nvSpPr>
        <p:spPr bwMode="auto">
          <a:xfrm>
            <a:off x="2762250" y="3632200"/>
            <a:ext cx="39195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5400" b="1">
                <a:solidFill>
                  <a:srgbClr val="1C4885"/>
                </a:solidFill>
                <a:latin typeface="微软雅黑" pitchFamily="34" charset="-122"/>
                <a:ea typeface="微软雅黑"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buFont typeface="Arial" pitchFamily="34" charset="0"/>
            </a:lvl6pPr>
            <a:lvl7pPr marL="2971800" indent="-228600" eaLnBrk="0" fontAlgn="base" hangingPunct="0">
              <a:spcBef>
                <a:spcPct val="0"/>
              </a:spcBef>
              <a:spcAft>
                <a:spcPct val="0"/>
              </a:spcAft>
              <a:buFont typeface="Arial" pitchFamily="34" charset="0"/>
            </a:lvl7pPr>
            <a:lvl8pPr marL="3429000" indent="-228600" eaLnBrk="0" fontAlgn="base" hangingPunct="0">
              <a:spcBef>
                <a:spcPct val="0"/>
              </a:spcBef>
              <a:spcAft>
                <a:spcPct val="0"/>
              </a:spcAft>
              <a:buFont typeface="Arial" pitchFamily="34" charset="0"/>
            </a:lvl8pPr>
            <a:lvl9pPr marL="3886200" indent="-228600" eaLnBrk="0" fontAlgn="base" hangingPunct="0">
              <a:spcBef>
                <a:spcPct val="0"/>
              </a:spcBef>
              <a:spcAft>
                <a:spcPct val="0"/>
              </a:spcAft>
              <a:buFont typeface="Arial" pitchFamily="34" charset="0"/>
            </a:lvl9pPr>
          </a:lstStyle>
          <a:p>
            <a:r>
              <a:rPr lang="zh-CN" altLang="en-US" dirty="0"/>
              <a:t>系统分析</a:t>
            </a:r>
          </a:p>
        </p:txBody>
      </p:sp>
      <p:grpSp>
        <p:nvGrpSpPr>
          <p:cNvPr id="21510" name="组合 13"/>
          <p:cNvGrpSpPr>
            <a:grpSpLocks noChangeAspect="1"/>
          </p:cNvGrpSpPr>
          <p:nvPr/>
        </p:nvGrpSpPr>
        <p:grpSpPr bwMode="auto">
          <a:xfrm>
            <a:off x="6804025" y="3178175"/>
            <a:ext cx="5578475" cy="3481388"/>
            <a:chOff x="0" y="0"/>
            <a:chExt cx="5324473" cy="3322983"/>
          </a:xfrm>
        </p:grpSpPr>
        <p:pic>
          <p:nvPicPr>
            <p:cNvPr id="21513" name="图片 14"/>
            <p:cNvPicPr>
              <a:picLocks noChangeAspect="1" noChangeArrowheads="1"/>
            </p:cNvPicPr>
            <p:nvPr/>
          </p:nvPicPr>
          <p:blipFill>
            <a:blip r:embed="rId3">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图片 15"/>
            <p:cNvPicPr>
              <a:picLocks noChangeAspect="1" noChangeArrowheads="1"/>
            </p:cNvPicPr>
            <p:nvPr/>
          </p:nvPicPr>
          <p:blipFill>
            <a:blip r:embed="rId3">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2" name="文本框 17"/>
          <p:cNvSpPr>
            <a:spLocks/>
          </p:cNvSpPr>
          <p:nvPr/>
        </p:nvSpPr>
        <p:spPr bwMode="auto">
          <a:xfrm>
            <a:off x="341313" y="4933950"/>
            <a:ext cx="2155825" cy="881063"/>
          </a:xfrm>
          <a:custGeom>
            <a:avLst/>
            <a:gdLst>
              <a:gd name="T0" fmla="*/ 351871 w 2156102"/>
              <a:gd name="T1" fmla="*/ 0 h 880167"/>
              <a:gd name="T2" fmla="*/ 1116332 w 2156102"/>
              <a:gd name="T3" fmla="*/ 0 h 880167"/>
              <a:gd name="T4" fmla="*/ 791280 w 2156102"/>
              <a:gd name="T5" fmla="*/ 295205 h 880167"/>
              <a:gd name="T6" fmla="*/ 791280 w 2156102"/>
              <a:gd name="T7" fmla="*/ 308104 h 880167"/>
              <a:gd name="T8" fmla="*/ 2154163 w 2156102"/>
              <a:gd name="T9" fmla="*/ 308104 h 880167"/>
              <a:gd name="T10" fmla="*/ 2154163 w 2156102"/>
              <a:gd name="T11" fmla="*/ 886459 h 880167"/>
              <a:gd name="T12" fmla="*/ 0 w 2156102"/>
              <a:gd name="T13" fmla="*/ 886459 h 880167"/>
              <a:gd name="T14" fmla="*/ 0 w 2156102"/>
              <a:gd name="T15" fmla="*/ 340355 h 880167"/>
              <a:gd name="T16" fmla="*/ 351871 w 2156102"/>
              <a:gd name="T17" fmla="*/ 0 h 880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3" name="图片 2">
            <a:extLst>
              <a:ext uri="{FF2B5EF4-FFF2-40B4-BE49-F238E27FC236}">
                <a16:creationId xmlns:a16="http://schemas.microsoft.com/office/drawing/2014/main" id="{31B55BC8-B3E9-4DBF-8676-89D89F548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391"/>
          <a:stretch>
            <a:fillRect/>
          </a:stretch>
        </p:blipFill>
        <p:spPr bwMode="auto">
          <a:xfrm>
            <a:off x="9841213" y="1460732"/>
            <a:ext cx="2359964" cy="539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毕设logo定稿">
            <a:extLst>
              <a:ext uri="{FF2B5EF4-FFF2-40B4-BE49-F238E27FC236}">
                <a16:creationId xmlns:a16="http://schemas.microsoft.com/office/drawing/2014/main" id="{229C4E4A-5478-4B4D-BA3F-8172108CE75C}"/>
              </a:ext>
            </a:extLst>
          </p:cNvPr>
          <p:cNvPicPr/>
          <p:nvPr/>
        </p:nvPicPr>
        <p:blipFill>
          <a:blip r:embed="rId5">
            <a:extLst>
              <a:ext uri="{28A0092B-C50C-407E-A947-70E740481C1C}">
                <a14:useLocalDpi xmlns:a14="http://schemas.microsoft.com/office/drawing/2010/main" val="0"/>
              </a:ext>
            </a:extLst>
          </a:blip>
          <a:srcRect/>
          <a:stretch>
            <a:fillRect/>
          </a:stretch>
        </p:blipFill>
        <p:spPr>
          <a:xfrm>
            <a:off x="9520238" y="107510"/>
            <a:ext cx="2462530" cy="6216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69"/>
    </mc:Choice>
    <mc:Fallback xmlns="">
      <p:transition spd="slow" advTm="96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43" name="文本框 10">
            <a:extLst>
              <a:ext uri="{FF2B5EF4-FFF2-40B4-BE49-F238E27FC236}">
                <a16:creationId xmlns:a16="http://schemas.microsoft.com/office/drawing/2014/main" id="{34C569DA-8CD5-423E-9265-792CD92D7E0F}"/>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系统分析</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系统需求分析：</a:t>
            </a:r>
          </a:p>
        </p:txBody>
      </p:sp>
      <p:sp>
        <p:nvSpPr>
          <p:cNvPr id="42" name="矩形 41">
            <a:extLst>
              <a:ext uri="{FF2B5EF4-FFF2-40B4-BE49-F238E27FC236}">
                <a16:creationId xmlns:a16="http://schemas.microsoft.com/office/drawing/2014/main" id="{64E91584-6505-4A67-8E44-0E4D10C3CAF5}"/>
              </a:ext>
            </a:extLst>
          </p:cNvPr>
          <p:cNvSpPr/>
          <p:nvPr/>
        </p:nvSpPr>
        <p:spPr>
          <a:xfrm>
            <a:off x="1289538" y="2156433"/>
            <a:ext cx="9022080" cy="1169551"/>
          </a:xfrm>
          <a:prstGeom prst="rect">
            <a:avLst/>
          </a:prstGeom>
        </p:spPr>
        <p:txBody>
          <a:bodyPr wrap="square">
            <a:spAutoFit/>
          </a:bodyPr>
          <a:lstStyle/>
          <a:p>
            <a:pPr indent="306070" algn="just">
              <a:lnSpc>
                <a:spcPts val="2100"/>
              </a:lnSpc>
              <a:spcAft>
                <a:spcPts val="0"/>
              </a:spcAft>
            </a:pPr>
            <a:r>
              <a:rPr lang="zh-CN" altLang="zh-CN" kern="100" dirty="0">
                <a:latin typeface="Times New Roman" panose="02020603050405020304" pitchFamily="18" charset="0"/>
              </a:rPr>
              <a:t>功能</a:t>
            </a:r>
            <a:r>
              <a:rPr lang="en-US" altLang="zh-CN" kern="100" dirty="0">
                <a:latin typeface="Times New Roman" panose="02020603050405020304" pitchFamily="18" charset="0"/>
              </a:rPr>
              <a:t>1</a:t>
            </a:r>
            <a:r>
              <a:rPr lang="zh-CN" altLang="zh-CN" kern="100" dirty="0">
                <a:latin typeface="Times New Roman" panose="02020603050405020304" pitchFamily="18" charset="0"/>
              </a:rPr>
              <a:t>：中文分词。</a:t>
            </a:r>
          </a:p>
          <a:p>
            <a:pPr indent="306070" algn="just">
              <a:lnSpc>
                <a:spcPts val="2100"/>
              </a:lnSpc>
              <a:spcAft>
                <a:spcPts val="0"/>
              </a:spcAft>
            </a:pPr>
            <a:r>
              <a:rPr lang="zh-CN" altLang="zh-CN" kern="100" dirty="0">
                <a:latin typeface="Times New Roman" panose="02020603050405020304" pitchFamily="18" charset="0"/>
              </a:rPr>
              <a:t>功能</a:t>
            </a:r>
            <a:r>
              <a:rPr lang="en-US" altLang="zh-CN" kern="100" dirty="0">
                <a:latin typeface="Times New Roman" panose="02020603050405020304" pitchFamily="18" charset="0"/>
              </a:rPr>
              <a:t>2</a:t>
            </a:r>
            <a:r>
              <a:rPr lang="zh-CN" altLang="zh-CN" kern="100" dirty="0">
                <a:latin typeface="Times New Roman" panose="02020603050405020304" pitchFamily="18" charset="0"/>
              </a:rPr>
              <a:t>：序列标注。</a:t>
            </a:r>
          </a:p>
          <a:p>
            <a:pPr indent="306070" algn="just">
              <a:lnSpc>
                <a:spcPts val="2100"/>
              </a:lnSpc>
              <a:spcAft>
                <a:spcPts val="0"/>
              </a:spcAft>
            </a:pPr>
            <a:r>
              <a:rPr lang="zh-CN" altLang="zh-CN" kern="100" dirty="0">
                <a:latin typeface="Times New Roman" panose="02020603050405020304" pitchFamily="18" charset="0"/>
              </a:rPr>
              <a:t>功能</a:t>
            </a:r>
            <a:r>
              <a:rPr lang="en-US" altLang="zh-CN" kern="100" dirty="0">
                <a:latin typeface="Times New Roman" panose="02020603050405020304" pitchFamily="18" charset="0"/>
              </a:rPr>
              <a:t>3</a:t>
            </a:r>
            <a:r>
              <a:rPr lang="zh-CN" altLang="zh-CN" kern="100" dirty="0">
                <a:latin typeface="Times New Roman" panose="02020603050405020304" pitchFamily="18" charset="0"/>
              </a:rPr>
              <a:t>：命名实体提取。</a:t>
            </a:r>
          </a:p>
          <a:p>
            <a:pPr indent="306070" algn="just">
              <a:lnSpc>
                <a:spcPts val="2100"/>
              </a:lnSpc>
              <a:spcAft>
                <a:spcPts val="0"/>
              </a:spcAft>
            </a:pPr>
            <a:r>
              <a:rPr lang="zh-CN" altLang="zh-CN" kern="100" dirty="0">
                <a:latin typeface="Times New Roman" panose="02020603050405020304" pitchFamily="18" charset="0"/>
              </a:rPr>
              <a:t>功能</a:t>
            </a:r>
            <a:r>
              <a:rPr lang="en-US" altLang="zh-CN" kern="100" dirty="0">
                <a:latin typeface="Times New Roman" panose="02020603050405020304" pitchFamily="18" charset="0"/>
              </a:rPr>
              <a:t>4</a:t>
            </a:r>
            <a:r>
              <a:rPr lang="zh-CN" altLang="zh-CN" kern="100" dirty="0">
                <a:latin typeface="Times New Roman" panose="02020603050405020304" pitchFamily="18" charset="0"/>
              </a:rPr>
              <a:t>：训练和测试过程利用</a:t>
            </a:r>
            <a:r>
              <a:rPr lang="en-US" altLang="zh-CN" kern="100" dirty="0">
                <a:latin typeface="Times New Roman" panose="02020603050405020304" pitchFamily="18" charset="0"/>
              </a:rPr>
              <a:t>matplotlib</a:t>
            </a:r>
            <a:r>
              <a:rPr lang="zh-CN" altLang="zh-CN" kern="100" dirty="0">
                <a:latin typeface="Times New Roman" panose="02020603050405020304" pitchFamily="18" charset="0"/>
              </a:rPr>
              <a:t>绘制结果图，并以</a:t>
            </a:r>
            <a:r>
              <a:rPr lang="en-US" altLang="zh-CN" kern="100" dirty="0">
                <a:latin typeface="Times New Roman" panose="02020603050405020304" pitchFamily="18" charset="0"/>
              </a:rPr>
              <a:t>pdf</a:t>
            </a:r>
            <a:r>
              <a:rPr lang="zh-CN" altLang="zh-CN" kern="100" dirty="0">
                <a:latin typeface="Times New Roman" panose="02020603050405020304" pitchFamily="18" charset="0"/>
              </a:rPr>
              <a:t>格式输出评估指标结果。 </a:t>
            </a:r>
          </a:p>
        </p:txBody>
      </p:sp>
    </p:spTree>
    <p:extLst>
      <p:ext uri="{BB962C8B-B14F-4D97-AF65-F5344CB8AC3E}">
        <p14:creationId xmlns:p14="http://schemas.microsoft.com/office/powerpoint/2010/main" val="4048154499"/>
      </p:ext>
    </p:extLst>
  </p:cSld>
  <p:clrMapOvr>
    <a:masterClrMapping/>
  </p:clrMapOvr>
  <mc:AlternateContent xmlns:mc="http://schemas.openxmlformats.org/markup-compatibility/2006" xmlns:p14="http://schemas.microsoft.com/office/powerpoint/2010/main">
    <mc:Choice Requires="p14">
      <p:transition spd="slow" p14:dur="2000" advTm="4051"/>
    </mc:Choice>
    <mc:Fallback xmlns="">
      <p:transition spd="slow" advTm="405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E5BBC88A-C779-4FEC-9926-4725143F58E7}"/>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系统分析</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系统概要设计：</a:t>
            </a:r>
          </a:p>
        </p:txBody>
      </p:sp>
      <p:pic>
        <p:nvPicPr>
          <p:cNvPr id="28" name="图片 27">
            <a:extLst>
              <a:ext uri="{FF2B5EF4-FFF2-40B4-BE49-F238E27FC236}">
                <a16:creationId xmlns:a16="http://schemas.microsoft.com/office/drawing/2014/main" id="{9B65D88B-7642-4086-B45D-9E75627F3EC8}"/>
              </a:ext>
            </a:extLst>
          </p:cNvPr>
          <p:cNvPicPr>
            <a:picLocks noChangeAspect="1"/>
          </p:cNvPicPr>
          <p:nvPr/>
        </p:nvPicPr>
        <p:blipFill>
          <a:blip r:embed="rId2"/>
          <a:stretch>
            <a:fillRect/>
          </a:stretch>
        </p:blipFill>
        <p:spPr>
          <a:xfrm>
            <a:off x="1912675" y="1006984"/>
            <a:ext cx="8366650" cy="3803023"/>
          </a:xfrm>
          <a:prstGeom prst="rect">
            <a:avLst/>
          </a:prstGeom>
        </p:spPr>
      </p:pic>
      <p:sp>
        <p:nvSpPr>
          <p:cNvPr id="30" name="矩形 29">
            <a:extLst>
              <a:ext uri="{FF2B5EF4-FFF2-40B4-BE49-F238E27FC236}">
                <a16:creationId xmlns:a16="http://schemas.microsoft.com/office/drawing/2014/main" id="{58D6253B-6B9E-4DD3-AB20-BEA37A372D49}"/>
              </a:ext>
            </a:extLst>
          </p:cNvPr>
          <p:cNvSpPr/>
          <p:nvPr/>
        </p:nvSpPr>
        <p:spPr>
          <a:xfrm>
            <a:off x="1561513" y="4925301"/>
            <a:ext cx="8858487" cy="1754326"/>
          </a:xfrm>
          <a:prstGeom prst="rect">
            <a:avLst/>
          </a:prstGeom>
        </p:spPr>
        <p:txBody>
          <a:bodyPr wrap="square">
            <a:spAutoFit/>
          </a:bodyPr>
          <a:lstStyle/>
          <a:p>
            <a:r>
              <a:rPr lang="zh-CN" altLang="zh-CN" dirty="0"/>
              <a:t>（</a:t>
            </a:r>
            <a:r>
              <a:rPr lang="en-US" altLang="zh-CN" dirty="0"/>
              <a:t>1</a:t>
            </a:r>
            <a:r>
              <a:rPr lang="zh-CN" altLang="zh-CN" dirty="0"/>
              <a:t>）中文分词：主要利用</a:t>
            </a:r>
            <a:r>
              <a:rPr lang="en-US" altLang="zh-CN" dirty="0" err="1"/>
              <a:t>jieba</a:t>
            </a:r>
            <a:r>
              <a:rPr lang="en-US" altLang="zh-CN" dirty="0"/>
              <a:t>+</a:t>
            </a:r>
            <a:r>
              <a:rPr lang="zh-CN" altLang="zh-CN" dirty="0"/>
              <a:t>用户自定义词典对医学文本语料进行分词处理。 </a:t>
            </a:r>
          </a:p>
          <a:p>
            <a:r>
              <a:rPr lang="zh-CN" altLang="zh-CN" dirty="0"/>
              <a:t>（</a:t>
            </a:r>
            <a:r>
              <a:rPr lang="en-US" altLang="zh-CN" dirty="0"/>
              <a:t>2</a:t>
            </a:r>
            <a:r>
              <a:rPr lang="zh-CN" altLang="zh-CN" dirty="0"/>
              <a:t>）序列标注：通过代码对分好的词进行实体标注，整理好训练需要的数据集格式。</a:t>
            </a:r>
          </a:p>
          <a:p>
            <a:r>
              <a:rPr lang="zh-CN" altLang="zh-CN" dirty="0"/>
              <a:t>（</a:t>
            </a:r>
            <a:r>
              <a:rPr lang="en-US" altLang="zh-CN" dirty="0"/>
              <a:t>3</a:t>
            </a:r>
            <a:r>
              <a:rPr lang="zh-CN" altLang="zh-CN" dirty="0"/>
              <a:t>）实体提取：通过神经网络训练出我们医学电子病历专用的</a:t>
            </a:r>
            <a:r>
              <a:rPr lang="en-US" altLang="zh-CN" dirty="0"/>
              <a:t>model</a:t>
            </a:r>
            <a:r>
              <a:rPr lang="zh-CN" altLang="zh-CN" dirty="0"/>
              <a:t>，然后利用测试</a:t>
            </a:r>
            <a:r>
              <a:rPr lang="en-US" altLang="zh-CN" dirty="0"/>
              <a:t>     </a:t>
            </a:r>
            <a:r>
              <a:rPr lang="zh-CN" altLang="zh-CN" dirty="0"/>
              <a:t>文</a:t>
            </a:r>
            <a:r>
              <a:rPr lang="en-US" altLang="zh-CN" dirty="0"/>
              <a:t>   </a:t>
            </a:r>
            <a:r>
              <a:rPr lang="zh-CN" altLang="zh-CN" dirty="0"/>
              <a:t>本可以对文本内指实体进行识别提取测试。</a:t>
            </a:r>
          </a:p>
          <a:p>
            <a:r>
              <a:rPr lang="zh-CN" altLang="zh-CN" dirty="0"/>
              <a:t>（</a:t>
            </a:r>
            <a:r>
              <a:rPr lang="en-US" altLang="zh-CN" dirty="0"/>
              <a:t>4</a:t>
            </a:r>
            <a:r>
              <a:rPr lang="zh-CN" altLang="zh-CN" dirty="0"/>
              <a:t>）结果绘制：放入测试数据，执行我们的主方法获得相应的评测指标数据，即准确率，召回率，</a:t>
            </a:r>
            <a:r>
              <a:rPr lang="en-US" altLang="zh-CN" dirty="0"/>
              <a:t>F</a:t>
            </a:r>
            <a:r>
              <a:rPr lang="zh-CN" altLang="zh-CN" dirty="0"/>
              <a:t>值。</a:t>
            </a:r>
          </a:p>
        </p:txBody>
      </p:sp>
    </p:spTree>
    <p:extLst>
      <p:ext uri="{BB962C8B-B14F-4D97-AF65-F5344CB8AC3E}">
        <p14:creationId xmlns:p14="http://schemas.microsoft.com/office/powerpoint/2010/main" val="2309417205"/>
      </p:ext>
    </p:extLst>
  </p:cSld>
  <p:clrMapOvr>
    <a:masterClrMapping/>
  </p:clrMapOvr>
  <mc:AlternateContent xmlns:mc="http://schemas.openxmlformats.org/markup-compatibility/2006" xmlns:p14="http://schemas.microsoft.com/office/powerpoint/2010/main">
    <mc:Choice Requires="p14">
      <p:transition spd="slow" p14:dur="2000" advTm="1174"/>
    </mc:Choice>
    <mc:Fallback xmlns="">
      <p:transition spd="slow" advTm="117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20">
            <a:extLst>
              <a:ext uri="{FF2B5EF4-FFF2-40B4-BE49-F238E27FC236}">
                <a16:creationId xmlns:a16="http://schemas.microsoft.com/office/drawing/2014/main" id="{04C2A83B-CC2C-4782-94CF-E18722EEF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B780151C-AB51-41EE-A1FA-EFB7FADE547E}"/>
              </a:ext>
            </a:extLst>
          </p:cNvPr>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dirty="0">
              <a:solidFill>
                <a:srgbClr val="FFFFFF"/>
              </a:solidFill>
            </a:endParaRPr>
          </a:p>
        </p:txBody>
      </p:sp>
      <p:sp>
        <p:nvSpPr>
          <p:cNvPr id="8" name="文本框 8">
            <a:extLst>
              <a:ext uri="{FF2B5EF4-FFF2-40B4-BE49-F238E27FC236}">
                <a16:creationId xmlns:a16="http://schemas.microsoft.com/office/drawing/2014/main" id="{B0D2E536-73D5-4803-ADA6-029CFBB0758B}"/>
              </a:ext>
            </a:extLst>
          </p:cNvPr>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4400" b="1">
                <a:solidFill>
                  <a:srgbClr val="1C4885"/>
                </a:solidFill>
                <a:latin typeface="微软雅黑" pitchFamily="34" charset="-122"/>
                <a:ea typeface="微软雅黑" pitchFamily="34" charset="-122"/>
              </a:rPr>
              <a:t>3</a:t>
            </a:r>
            <a:endParaRPr lang="zh-CN" altLang="en-US" sz="34400" b="1">
              <a:solidFill>
                <a:srgbClr val="1C4885"/>
              </a:solidFill>
              <a:latin typeface="微软雅黑" pitchFamily="34" charset="-122"/>
              <a:ea typeface="微软雅黑" pitchFamily="34" charset="-122"/>
            </a:endParaRPr>
          </a:p>
        </p:txBody>
      </p:sp>
      <p:sp>
        <p:nvSpPr>
          <p:cNvPr id="9" name="文本框 12">
            <a:extLst>
              <a:ext uri="{FF2B5EF4-FFF2-40B4-BE49-F238E27FC236}">
                <a16:creationId xmlns:a16="http://schemas.microsoft.com/office/drawing/2014/main" id="{01296265-12D9-4760-8327-58021E08F4E6}"/>
              </a:ext>
            </a:extLst>
          </p:cNvPr>
          <p:cNvSpPr txBox="1">
            <a:spLocks noChangeArrowheads="1"/>
          </p:cNvSpPr>
          <p:nvPr/>
        </p:nvSpPr>
        <p:spPr bwMode="auto">
          <a:xfrm>
            <a:off x="2863850" y="3632200"/>
            <a:ext cx="69413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5400" b="1">
                <a:solidFill>
                  <a:srgbClr val="1C4885"/>
                </a:solidFill>
                <a:latin typeface="微软雅黑" pitchFamily="34" charset="-122"/>
                <a:ea typeface="微软雅黑"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buFont typeface="Arial" pitchFamily="34" charset="0"/>
            </a:lvl6pPr>
            <a:lvl7pPr marL="2971800" indent="-228600" eaLnBrk="0" fontAlgn="base" hangingPunct="0">
              <a:spcBef>
                <a:spcPct val="0"/>
              </a:spcBef>
              <a:spcAft>
                <a:spcPct val="0"/>
              </a:spcAft>
              <a:buFont typeface="Arial" pitchFamily="34" charset="0"/>
            </a:lvl7pPr>
            <a:lvl8pPr marL="3429000" indent="-228600" eaLnBrk="0" fontAlgn="base" hangingPunct="0">
              <a:spcBef>
                <a:spcPct val="0"/>
              </a:spcBef>
              <a:spcAft>
                <a:spcPct val="0"/>
              </a:spcAft>
              <a:buFont typeface="Arial" pitchFamily="34" charset="0"/>
            </a:lvl8pPr>
            <a:lvl9pPr marL="3886200" indent="-228600" eaLnBrk="0" fontAlgn="base" hangingPunct="0">
              <a:spcBef>
                <a:spcPct val="0"/>
              </a:spcBef>
              <a:spcAft>
                <a:spcPct val="0"/>
              </a:spcAft>
              <a:buFont typeface="Arial" pitchFamily="34" charset="0"/>
            </a:lvl9pPr>
          </a:lstStyle>
          <a:p>
            <a:r>
              <a:rPr lang="zh-CN" altLang="en-US" dirty="0"/>
              <a:t>系统开发</a:t>
            </a:r>
          </a:p>
        </p:txBody>
      </p:sp>
      <p:grpSp>
        <p:nvGrpSpPr>
          <p:cNvPr id="10" name="组合 13">
            <a:extLst>
              <a:ext uri="{FF2B5EF4-FFF2-40B4-BE49-F238E27FC236}">
                <a16:creationId xmlns:a16="http://schemas.microsoft.com/office/drawing/2014/main" id="{FC26A01B-84A1-41E1-BE30-7FDFC9D0BBCD}"/>
              </a:ext>
            </a:extLst>
          </p:cNvPr>
          <p:cNvGrpSpPr>
            <a:grpSpLocks noChangeAspect="1"/>
          </p:cNvGrpSpPr>
          <p:nvPr/>
        </p:nvGrpSpPr>
        <p:grpSpPr bwMode="auto">
          <a:xfrm>
            <a:off x="6804025" y="3178175"/>
            <a:ext cx="5578475" cy="3481388"/>
            <a:chOff x="0" y="0"/>
            <a:chExt cx="5324473" cy="3322983"/>
          </a:xfrm>
        </p:grpSpPr>
        <p:pic>
          <p:nvPicPr>
            <p:cNvPr id="12" name="图片 14">
              <a:extLst>
                <a:ext uri="{FF2B5EF4-FFF2-40B4-BE49-F238E27FC236}">
                  <a16:creationId xmlns:a16="http://schemas.microsoft.com/office/drawing/2014/main" id="{C9EEE829-4005-4011-939E-64C65EE22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5">
              <a:extLst>
                <a:ext uri="{FF2B5EF4-FFF2-40B4-BE49-F238E27FC236}">
                  <a16:creationId xmlns:a16="http://schemas.microsoft.com/office/drawing/2014/main" id="{2D250930-C190-4858-B85E-695A27F83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文本框 18">
            <a:extLst>
              <a:ext uri="{FF2B5EF4-FFF2-40B4-BE49-F238E27FC236}">
                <a16:creationId xmlns:a16="http://schemas.microsoft.com/office/drawing/2014/main" id="{D4B3DF36-115C-44A4-B7CB-BC18DA7BC9CB}"/>
              </a:ext>
            </a:extLst>
          </p:cNvPr>
          <p:cNvSpPr>
            <a:spLocks/>
          </p:cNvSpPr>
          <p:nvPr/>
        </p:nvSpPr>
        <p:spPr bwMode="auto">
          <a:xfrm>
            <a:off x="428625" y="4899025"/>
            <a:ext cx="2082800" cy="976313"/>
          </a:xfrm>
          <a:custGeom>
            <a:avLst/>
            <a:gdLst>
              <a:gd name="T0" fmla="*/ 1376187 w 2083287"/>
              <a:gd name="T1" fmla="*/ 0 h 976698"/>
              <a:gd name="T2" fmla="*/ 2079880 w 2083287"/>
              <a:gd name="T3" fmla="*/ 0 h 976698"/>
              <a:gd name="T4" fmla="*/ 2060732 w 2083287"/>
              <a:gd name="T5" fmla="*/ 197901 h 976698"/>
              <a:gd name="T6" fmla="*/ 1738045 w 2083287"/>
              <a:gd name="T7" fmla="*/ 710027 h 976698"/>
              <a:gd name="T8" fmla="*/ 820536 w 2083287"/>
              <a:gd name="T9" fmla="*/ 974006 h 976698"/>
              <a:gd name="T10" fmla="*/ 0 w 2083287"/>
              <a:gd name="T11" fmla="*/ 805826 h 976698"/>
              <a:gd name="T12" fmla="*/ 0 w 2083287"/>
              <a:gd name="T13" fmla="*/ 199095 h 976698"/>
              <a:gd name="T14" fmla="*/ 771517 w 2083287"/>
              <a:gd name="T15" fmla="*/ 446048 h 976698"/>
              <a:gd name="T16" fmla="*/ 1214822 w 2083287"/>
              <a:gd name="T17" fmla="*/ 322574 h 976698"/>
              <a:gd name="T18" fmla="*/ 1368672 w 2083287"/>
              <a:gd name="T19" fmla="*/ 78684 h 976698"/>
              <a:gd name="T20" fmla="*/ 1376187 w 2083287"/>
              <a:gd name="T21" fmla="*/ 0 h 976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3287" h="976698">
                <a:moveTo>
                  <a:pt x="1378441" y="0"/>
                </a:moveTo>
                <a:lnTo>
                  <a:pt x="2083287" y="0"/>
                </a:lnTo>
                <a:lnTo>
                  <a:pt x="2064107" y="198447"/>
                </a:lnTo>
                <a:cubicBezTo>
                  <a:pt x="2021012" y="408454"/>
                  <a:pt x="1913273" y="579634"/>
                  <a:pt x="1740892" y="711989"/>
                </a:cubicBezTo>
                <a:cubicBezTo>
                  <a:pt x="1511050" y="888462"/>
                  <a:pt x="1204713" y="976698"/>
                  <a:pt x="821880" y="976698"/>
                </a:cubicBezTo>
                <a:cubicBezTo>
                  <a:pt x="481743" y="976698"/>
                  <a:pt x="207783" y="920483"/>
                  <a:pt x="0" y="808053"/>
                </a:cubicBezTo>
                <a:lnTo>
                  <a:pt x="0" y="199648"/>
                </a:lnTo>
                <a:cubicBezTo>
                  <a:pt x="220592" y="364736"/>
                  <a:pt x="478185" y="447280"/>
                  <a:pt x="772781" y="447280"/>
                </a:cubicBezTo>
                <a:cubicBezTo>
                  <a:pt x="959216" y="447280"/>
                  <a:pt x="1107226" y="406008"/>
                  <a:pt x="1216810" y="323464"/>
                </a:cubicBezTo>
                <a:cubicBezTo>
                  <a:pt x="1298998" y="261556"/>
                  <a:pt x="1350365" y="180035"/>
                  <a:pt x="1370912" y="78901"/>
                </a:cubicBezTo>
                <a:lnTo>
                  <a:pt x="13784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7" name="图片 2">
            <a:extLst>
              <a:ext uri="{FF2B5EF4-FFF2-40B4-BE49-F238E27FC236}">
                <a16:creationId xmlns:a16="http://schemas.microsoft.com/office/drawing/2014/main" id="{52B725EF-3B7D-4426-917D-5C135282BA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391"/>
          <a:stretch>
            <a:fillRect/>
          </a:stretch>
        </p:blipFill>
        <p:spPr bwMode="auto">
          <a:xfrm>
            <a:off x="9520238" y="750888"/>
            <a:ext cx="2671762" cy="610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descr="毕设logo定稿">
            <a:extLst>
              <a:ext uri="{FF2B5EF4-FFF2-40B4-BE49-F238E27FC236}">
                <a16:creationId xmlns:a16="http://schemas.microsoft.com/office/drawing/2014/main" id="{FE30AC93-F0D8-4F76-B42F-1A692DE7B91D}"/>
              </a:ext>
            </a:extLst>
          </p:cNvPr>
          <p:cNvPicPr/>
          <p:nvPr/>
        </p:nvPicPr>
        <p:blipFill>
          <a:blip r:embed="rId5">
            <a:extLst>
              <a:ext uri="{28A0092B-C50C-407E-A947-70E740481C1C}">
                <a14:useLocalDpi xmlns:a14="http://schemas.microsoft.com/office/drawing/2010/main" val="0"/>
              </a:ext>
            </a:extLst>
          </a:blip>
          <a:srcRect/>
          <a:stretch>
            <a:fillRect/>
          </a:stretch>
        </p:blipFill>
        <p:spPr>
          <a:xfrm>
            <a:off x="9520238" y="107510"/>
            <a:ext cx="2462530" cy="621665"/>
          </a:xfrm>
          <a:prstGeom prst="rect">
            <a:avLst/>
          </a:prstGeom>
          <a:noFill/>
          <a:ln>
            <a:noFill/>
          </a:ln>
        </p:spPr>
      </p:pic>
    </p:spTree>
    <p:extLst>
      <p:ext uri="{BB962C8B-B14F-4D97-AF65-F5344CB8AC3E}">
        <p14:creationId xmlns:p14="http://schemas.microsoft.com/office/powerpoint/2010/main" val="3517768480"/>
      </p:ext>
    </p:extLst>
  </p:cSld>
  <p:clrMapOvr>
    <a:masterClrMapping/>
  </p:clrMapOvr>
  <mc:AlternateContent xmlns:mc="http://schemas.openxmlformats.org/markup-compatibility/2006" xmlns:p14="http://schemas.microsoft.com/office/powerpoint/2010/main">
    <mc:Choice Requires="p14">
      <p:transition spd="slow" p14:dur="2000" advTm="1044"/>
    </mc:Choice>
    <mc:Fallback xmlns="">
      <p:transition spd="slow" advTm="104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43" name="文本框 10">
            <a:extLst>
              <a:ext uri="{FF2B5EF4-FFF2-40B4-BE49-F238E27FC236}">
                <a16:creationId xmlns:a16="http://schemas.microsoft.com/office/drawing/2014/main" id="{34C569DA-8CD5-423E-9265-792CD92D7E0F}"/>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系统开发</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开发环境配置：</a:t>
            </a:r>
          </a:p>
        </p:txBody>
      </p:sp>
      <p:sp>
        <p:nvSpPr>
          <p:cNvPr id="42" name="矩形 41">
            <a:extLst>
              <a:ext uri="{FF2B5EF4-FFF2-40B4-BE49-F238E27FC236}">
                <a16:creationId xmlns:a16="http://schemas.microsoft.com/office/drawing/2014/main" id="{64E91584-6505-4A67-8E44-0E4D10C3CAF5}"/>
              </a:ext>
            </a:extLst>
          </p:cNvPr>
          <p:cNvSpPr/>
          <p:nvPr/>
        </p:nvSpPr>
        <p:spPr>
          <a:xfrm>
            <a:off x="1289538" y="1890969"/>
            <a:ext cx="9022080" cy="3139321"/>
          </a:xfrm>
          <a:prstGeom prst="rect">
            <a:avLst/>
          </a:prstGeom>
        </p:spPr>
        <p:txBody>
          <a:bodyPr wrap="square">
            <a:spAutoFit/>
          </a:bodyPr>
          <a:lstStyle/>
          <a:p>
            <a:r>
              <a:rPr lang="zh-CN" altLang="zh-CN" dirty="0"/>
              <a:t>开发语言：</a:t>
            </a:r>
            <a:r>
              <a:rPr lang="en-US" altLang="zh-CN" dirty="0" err="1"/>
              <a:t>python3</a:t>
            </a:r>
            <a:endParaRPr lang="zh-CN" altLang="zh-CN" dirty="0"/>
          </a:p>
          <a:p>
            <a:r>
              <a:rPr lang="zh-CN" altLang="zh-CN" dirty="0"/>
              <a:t>开发环境配置说明文件：</a:t>
            </a:r>
          </a:p>
          <a:p>
            <a:r>
              <a:rPr lang="en-US" altLang="zh-CN" dirty="0"/>
              <a:t>./code/</a:t>
            </a:r>
            <a:r>
              <a:rPr lang="en-US" altLang="zh-CN" dirty="0" err="1">
                <a:hlinkClick r:id="rId2"/>
              </a:rPr>
              <a:t>Instructions-Anaconda+CUDA+CUDNN+CRF+pycharm.docx</a:t>
            </a:r>
            <a:r>
              <a:rPr lang="en-US" altLang="zh-CN" dirty="0">
                <a:hlinkClick r:id="rId2"/>
              </a:rPr>
              <a:t> </a:t>
            </a:r>
            <a:endParaRPr lang="zh-CN" altLang="zh-CN" dirty="0"/>
          </a:p>
          <a:p>
            <a:r>
              <a:rPr lang="en-US" altLang="zh-CN" dirty="0" err="1"/>
              <a:t>1.anaconda</a:t>
            </a:r>
            <a:r>
              <a:rPr lang="zh-CN" altLang="zh-CN" dirty="0"/>
              <a:t>安装</a:t>
            </a:r>
          </a:p>
          <a:p>
            <a:r>
              <a:rPr lang="en-US" altLang="zh-CN" dirty="0"/>
              <a:t>2. </a:t>
            </a:r>
            <a:r>
              <a:rPr lang="en-US" altLang="zh-CN" dirty="0" err="1"/>
              <a:t>pypi</a:t>
            </a:r>
            <a:r>
              <a:rPr lang="en-US" altLang="zh-CN" dirty="0"/>
              <a:t> </a:t>
            </a:r>
            <a:r>
              <a:rPr lang="zh-CN" altLang="zh-CN" dirty="0"/>
              <a:t>镜像使用帮助</a:t>
            </a:r>
          </a:p>
          <a:p>
            <a:r>
              <a:rPr lang="en-US" altLang="zh-CN" dirty="0"/>
              <a:t>3. anaconda</a:t>
            </a:r>
            <a:r>
              <a:rPr lang="zh-CN" altLang="zh-CN" dirty="0"/>
              <a:t>的配置与激活</a:t>
            </a:r>
          </a:p>
          <a:p>
            <a:r>
              <a:rPr lang="en-US" altLang="zh-CN" dirty="0"/>
              <a:t>4.</a:t>
            </a:r>
            <a:r>
              <a:rPr lang="zh-CN" altLang="zh-CN" dirty="0"/>
              <a:t>安装</a:t>
            </a:r>
            <a:r>
              <a:rPr lang="en-US" altLang="zh-CN" dirty="0" err="1"/>
              <a:t>Cuda</a:t>
            </a:r>
            <a:endParaRPr lang="zh-CN" altLang="zh-CN" dirty="0"/>
          </a:p>
          <a:p>
            <a:r>
              <a:rPr lang="en-US" altLang="zh-CN" dirty="0"/>
              <a:t>5.</a:t>
            </a:r>
            <a:r>
              <a:rPr lang="zh-CN" altLang="zh-CN" dirty="0"/>
              <a:t>安装</a:t>
            </a:r>
            <a:r>
              <a:rPr lang="en-US" altLang="zh-CN" dirty="0" err="1"/>
              <a:t>CUDNN</a:t>
            </a:r>
            <a:endParaRPr lang="zh-CN" altLang="zh-CN" dirty="0"/>
          </a:p>
          <a:p>
            <a:r>
              <a:rPr lang="en-US" altLang="zh-CN" dirty="0"/>
              <a:t>6.</a:t>
            </a:r>
            <a:r>
              <a:rPr lang="zh-CN" altLang="zh-CN" dirty="0"/>
              <a:t>安装</a:t>
            </a:r>
            <a:r>
              <a:rPr lang="en-US" altLang="zh-CN" dirty="0" err="1"/>
              <a:t>tensorflow</a:t>
            </a:r>
            <a:endParaRPr lang="zh-CN" altLang="zh-CN" dirty="0"/>
          </a:p>
          <a:p>
            <a:r>
              <a:rPr lang="en-US" altLang="zh-CN" dirty="0"/>
              <a:t>7.</a:t>
            </a:r>
            <a:r>
              <a:rPr lang="zh-CN" altLang="zh-CN" dirty="0"/>
              <a:t>安装</a:t>
            </a:r>
            <a:r>
              <a:rPr lang="en-US" altLang="zh-CN" dirty="0" err="1"/>
              <a:t>CRF</a:t>
            </a:r>
            <a:r>
              <a:rPr lang="en-US" altLang="zh-CN" dirty="0"/>
              <a:t>++</a:t>
            </a:r>
            <a:endParaRPr lang="zh-CN" altLang="zh-CN" dirty="0"/>
          </a:p>
          <a:p>
            <a:r>
              <a:rPr lang="en-US" altLang="zh-CN" dirty="0"/>
              <a:t>8.</a:t>
            </a:r>
            <a:r>
              <a:rPr lang="zh-CN" altLang="zh-CN" dirty="0"/>
              <a:t>安装</a:t>
            </a:r>
            <a:r>
              <a:rPr lang="en-US" altLang="zh-CN" dirty="0" err="1"/>
              <a:t>pycharm</a:t>
            </a:r>
            <a:endParaRPr lang="zh-CN" altLang="zh-CN" dirty="0"/>
          </a:p>
        </p:txBody>
      </p:sp>
    </p:spTree>
    <p:extLst>
      <p:ext uri="{BB962C8B-B14F-4D97-AF65-F5344CB8AC3E}">
        <p14:creationId xmlns:p14="http://schemas.microsoft.com/office/powerpoint/2010/main" val="678428990"/>
      </p:ext>
    </p:extLst>
  </p:cSld>
  <p:clrMapOvr>
    <a:masterClrMapping/>
  </p:clrMapOvr>
  <mc:AlternateContent xmlns:mc="http://schemas.openxmlformats.org/markup-compatibility/2006" xmlns:p14="http://schemas.microsoft.com/office/powerpoint/2010/main">
    <mc:Choice Requires="p14">
      <p:transition spd="slow" p14:dur="2000" advTm="4051"/>
    </mc:Choice>
    <mc:Fallback xmlns="">
      <p:transition spd="slow" advTm="405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43" name="文本框 10">
            <a:extLst>
              <a:ext uri="{FF2B5EF4-FFF2-40B4-BE49-F238E27FC236}">
                <a16:creationId xmlns:a16="http://schemas.microsoft.com/office/drawing/2014/main" id="{34C569DA-8CD5-423E-9265-792CD92D7E0F}"/>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系统开发</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详细过程简要说明：</a:t>
            </a:r>
          </a:p>
        </p:txBody>
      </p:sp>
      <p:sp>
        <p:nvSpPr>
          <p:cNvPr id="42" name="矩形 41">
            <a:extLst>
              <a:ext uri="{FF2B5EF4-FFF2-40B4-BE49-F238E27FC236}">
                <a16:creationId xmlns:a16="http://schemas.microsoft.com/office/drawing/2014/main" id="{64E91584-6505-4A67-8E44-0E4D10C3CAF5}"/>
              </a:ext>
            </a:extLst>
          </p:cNvPr>
          <p:cNvSpPr/>
          <p:nvPr/>
        </p:nvSpPr>
        <p:spPr>
          <a:xfrm>
            <a:off x="802838" y="1109295"/>
            <a:ext cx="9022080" cy="2246769"/>
          </a:xfrm>
          <a:prstGeom prst="rect">
            <a:avLst/>
          </a:prstGeom>
        </p:spPr>
        <p:txBody>
          <a:bodyPr wrap="square">
            <a:spAutoFit/>
          </a:bodyPr>
          <a:lstStyle/>
          <a:p>
            <a:pPr indent="306070" algn="just">
              <a:lnSpc>
                <a:spcPts val="2100"/>
              </a:lnSpc>
              <a:spcAft>
                <a:spcPts val="0"/>
              </a:spcAft>
            </a:pPr>
            <a:r>
              <a:rPr lang="zh-CN" altLang="en-US" kern="100" dirty="0">
                <a:latin typeface="Times New Roman" panose="02020603050405020304" pitchFamily="18" charset="0"/>
              </a:rPr>
              <a:t>详细过程请参阅实训报告，在这里只做简要说明：</a:t>
            </a:r>
            <a:endParaRPr lang="en-US" altLang="zh-CN" kern="100" dirty="0">
              <a:latin typeface="Times New Roman" panose="02020603050405020304" pitchFamily="18" charset="0"/>
            </a:endParaRPr>
          </a:p>
          <a:p>
            <a:pPr indent="306070" algn="just">
              <a:lnSpc>
                <a:spcPts val="2100"/>
              </a:lnSpc>
              <a:spcAft>
                <a:spcPts val="0"/>
              </a:spcAft>
            </a:pPr>
            <a:r>
              <a:rPr lang="en-US" altLang="zh-CN" dirty="0" err="1"/>
              <a:t>Step1</a:t>
            </a:r>
            <a:r>
              <a:rPr lang="zh-CN" altLang="en-US" dirty="0"/>
              <a:t>：</a:t>
            </a:r>
            <a:r>
              <a:rPr lang="zh-CN" altLang="zh-CN" dirty="0"/>
              <a:t>对已标注好的原始文本处理，</a:t>
            </a:r>
            <a:r>
              <a:rPr lang="zh-CN" altLang="en-US" dirty="0"/>
              <a:t>只取第一列（实体特征列），用此生成需要用的词典。</a:t>
            </a:r>
            <a:endParaRPr lang="en-US" altLang="zh-CN" dirty="0"/>
          </a:p>
          <a:p>
            <a:pPr indent="306070" algn="just">
              <a:lnSpc>
                <a:spcPts val="2100"/>
              </a:lnSpc>
              <a:spcAft>
                <a:spcPts val="0"/>
              </a:spcAft>
            </a:pPr>
            <a:r>
              <a:rPr lang="zh-CN" altLang="en-US" dirty="0">
                <a:solidFill>
                  <a:srgbClr val="FF0000"/>
                </a:solidFill>
              </a:rPr>
              <a:t>问：为什么需要用到词典？</a:t>
            </a:r>
            <a:r>
              <a:rPr lang="zh-CN" altLang="en-US" dirty="0"/>
              <a:t>这是因为我们采用了结巴（</a:t>
            </a:r>
            <a:r>
              <a:rPr lang="en-US" altLang="zh-CN" dirty="0" err="1"/>
              <a:t>jieba</a:t>
            </a:r>
            <a:r>
              <a:rPr lang="zh-CN" altLang="en-US" dirty="0"/>
              <a:t>）分词工具，</a:t>
            </a:r>
            <a:r>
              <a:rPr lang="en-US" altLang="zh-CN" dirty="0" err="1"/>
              <a:t>jieba</a:t>
            </a:r>
            <a:r>
              <a:rPr lang="zh-CN" altLang="en-US" dirty="0"/>
              <a:t>相比与其他分词工具来讲，在中文分词中</a:t>
            </a:r>
            <a:r>
              <a:rPr lang="en-US" altLang="zh-CN" dirty="0" err="1"/>
              <a:t>jieba</a:t>
            </a:r>
            <a:r>
              <a:rPr lang="zh-CN" altLang="en-US" dirty="0"/>
              <a:t>表现得非常好。但是由于不同领域对分词的要求有所不同，为了避免语义鸿沟，同时也是提高分词的准确性和改善分词效果，故我们在</a:t>
            </a:r>
            <a:r>
              <a:rPr lang="en-US" altLang="zh-CN" dirty="0" err="1"/>
              <a:t>jieba</a:t>
            </a:r>
            <a:r>
              <a:rPr lang="zh-CN" altLang="en-US" dirty="0"/>
              <a:t>分词时导入了用户自定义词典进行分词。</a:t>
            </a:r>
            <a:endParaRPr lang="en-US" altLang="zh-CN" dirty="0"/>
          </a:p>
          <a:p>
            <a:pPr indent="306070" algn="just">
              <a:lnSpc>
                <a:spcPts val="2100"/>
              </a:lnSpc>
              <a:spcAft>
                <a:spcPts val="0"/>
              </a:spcAft>
            </a:pPr>
            <a:endParaRPr lang="en-US" altLang="zh-CN" dirty="0"/>
          </a:p>
        </p:txBody>
      </p:sp>
      <p:pic>
        <p:nvPicPr>
          <p:cNvPr id="3" name="图片 2">
            <a:extLst>
              <a:ext uri="{FF2B5EF4-FFF2-40B4-BE49-F238E27FC236}">
                <a16:creationId xmlns:a16="http://schemas.microsoft.com/office/drawing/2014/main" id="{2AAFE86C-7CFE-43F7-93BC-53B5621B71A5}"/>
              </a:ext>
            </a:extLst>
          </p:cNvPr>
          <p:cNvPicPr>
            <a:picLocks noChangeAspect="1"/>
          </p:cNvPicPr>
          <p:nvPr/>
        </p:nvPicPr>
        <p:blipFill>
          <a:blip r:embed="rId2"/>
          <a:stretch>
            <a:fillRect/>
          </a:stretch>
        </p:blipFill>
        <p:spPr>
          <a:xfrm>
            <a:off x="979814" y="3768928"/>
            <a:ext cx="3714286" cy="1561905"/>
          </a:xfrm>
          <a:prstGeom prst="rect">
            <a:avLst/>
          </a:prstGeom>
        </p:spPr>
      </p:pic>
      <p:pic>
        <p:nvPicPr>
          <p:cNvPr id="4" name="图片 3">
            <a:extLst>
              <a:ext uri="{FF2B5EF4-FFF2-40B4-BE49-F238E27FC236}">
                <a16:creationId xmlns:a16="http://schemas.microsoft.com/office/drawing/2014/main" id="{D7821D25-80AB-492F-B338-A9E17E2311EB}"/>
              </a:ext>
            </a:extLst>
          </p:cNvPr>
          <p:cNvPicPr>
            <a:picLocks noChangeAspect="1"/>
          </p:cNvPicPr>
          <p:nvPr/>
        </p:nvPicPr>
        <p:blipFill>
          <a:blip r:embed="rId3"/>
          <a:stretch>
            <a:fillRect/>
          </a:stretch>
        </p:blipFill>
        <p:spPr>
          <a:xfrm>
            <a:off x="7654405" y="3835591"/>
            <a:ext cx="2076190" cy="1428571"/>
          </a:xfrm>
          <a:prstGeom prst="rect">
            <a:avLst/>
          </a:prstGeom>
        </p:spPr>
      </p:pic>
      <p:sp>
        <p:nvSpPr>
          <p:cNvPr id="5" name="箭头: 右 4">
            <a:extLst>
              <a:ext uri="{FF2B5EF4-FFF2-40B4-BE49-F238E27FC236}">
                <a16:creationId xmlns:a16="http://schemas.microsoft.com/office/drawing/2014/main" id="{E0E826AC-B9B6-4E23-860B-A48BB3FA1225}"/>
              </a:ext>
            </a:extLst>
          </p:cNvPr>
          <p:cNvSpPr/>
          <p:nvPr/>
        </p:nvSpPr>
        <p:spPr bwMode="auto">
          <a:xfrm>
            <a:off x="4989063" y="4321277"/>
            <a:ext cx="2399870" cy="4572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6" name="文本框 5">
            <a:extLst>
              <a:ext uri="{FF2B5EF4-FFF2-40B4-BE49-F238E27FC236}">
                <a16:creationId xmlns:a16="http://schemas.microsoft.com/office/drawing/2014/main" id="{67F6FC2E-6482-4854-8BC6-EEAD908E7936}"/>
              </a:ext>
            </a:extLst>
          </p:cNvPr>
          <p:cNvSpPr txBox="1"/>
          <p:nvPr/>
        </p:nvSpPr>
        <p:spPr>
          <a:xfrm>
            <a:off x="5191423" y="4049141"/>
            <a:ext cx="1799303" cy="369332"/>
          </a:xfrm>
          <a:prstGeom prst="rect">
            <a:avLst/>
          </a:prstGeom>
          <a:noFill/>
        </p:spPr>
        <p:txBody>
          <a:bodyPr wrap="square" rtlCol="0">
            <a:spAutoFit/>
          </a:bodyPr>
          <a:lstStyle/>
          <a:p>
            <a:r>
              <a:rPr lang="zh-CN" altLang="en-US" dirty="0">
                <a:solidFill>
                  <a:srgbClr val="FF0000"/>
                </a:solidFill>
              </a:rPr>
              <a:t>提取特实体征列</a:t>
            </a:r>
          </a:p>
        </p:txBody>
      </p:sp>
    </p:spTree>
    <p:extLst>
      <p:ext uri="{BB962C8B-B14F-4D97-AF65-F5344CB8AC3E}">
        <p14:creationId xmlns:p14="http://schemas.microsoft.com/office/powerpoint/2010/main" val="262777381"/>
      </p:ext>
    </p:extLst>
  </p:cSld>
  <p:clrMapOvr>
    <a:masterClrMapping/>
  </p:clrMapOvr>
  <mc:AlternateContent xmlns:mc="http://schemas.openxmlformats.org/markup-compatibility/2006" xmlns:p14="http://schemas.microsoft.com/office/powerpoint/2010/main">
    <mc:Choice Requires="p14">
      <p:transition spd="slow" p14:dur="2000" advTm="4051"/>
    </mc:Choice>
    <mc:Fallback xmlns="">
      <p:transition spd="slow" advTm="405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43" name="文本框 10">
            <a:extLst>
              <a:ext uri="{FF2B5EF4-FFF2-40B4-BE49-F238E27FC236}">
                <a16:creationId xmlns:a16="http://schemas.microsoft.com/office/drawing/2014/main" id="{34C569DA-8CD5-423E-9265-792CD92D7E0F}"/>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系统开发</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详细过程简要说明：</a:t>
            </a:r>
          </a:p>
        </p:txBody>
      </p:sp>
      <p:sp>
        <p:nvSpPr>
          <p:cNvPr id="42" name="矩形 41">
            <a:extLst>
              <a:ext uri="{FF2B5EF4-FFF2-40B4-BE49-F238E27FC236}">
                <a16:creationId xmlns:a16="http://schemas.microsoft.com/office/drawing/2014/main" id="{64E91584-6505-4A67-8E44-0E4D10C3CAF5}"/>
              </a:ext>
            </a:extLst>
          </p:cNvPr>
          <p:cNvSpPr/>
          <p:nvPr/>
        </p:nvSpPr>
        <p:spPr>
          <a:xfrm>
            <a:off x="1441938" y="2008150"/>
            <a:ext cx="9022080" cy="369332"/>
          </a:xfrm>
          <a:prstGeom prst="rect">
            <a:avLst/>
          </a:prstGeom>
        </p:spPr>
        <p:txBody>
          <a:bodyPr wrap="square">
            <a:spAutoFit/>
          </a:bodyPr>
          <a:lstStyle/>
          <a:p>
            <a:r>
              <a:rPr lang="zh-CN" altLang="zh-CN" dirty="0"/>
              <a:t>分词后结果与词典对比，还算理想：</a:t>
            </a:r>
          </a:p>
        </p:txBody>
      </p:sp>
      <p:sp>
        <p:nvSpPr>
          <p:cNvPr id="5" name="矩形 4">
            <a:extLst>
              <a:ext uri="{FF2B5EF4-FFF2-40B4-BE49-F238E27FC236}">
                <a16:creationId xmlns:a16="http://schemas.microsoft.com/office/drawing/2014/main" id="{151E9028-35AC-490F-B7A5-256D5790DB18}"/>
              </a:ext>
            </a:extLst>
          </p:cNvPr>
          <p:cNvSpPr/>
          <p:nvPr/>
        </p:nvSpPr>
        <p:spPr>
          <a:xfrm>
            <a:off x="1441938" y="1352228"/>
            <a:ext cx="9022080" cy="646331"/>
          </a:xfrm>
          <a:prstGeom prst="rect">
            <a:avLst/>
          </a:prstGeom>
        </p:spPr>
        <p:txBody>
          <a:bodyPr wrap="square">
            <a:spAutoFit/>
          </a:bodyPr>
          <a:lstStyle/>
          <a:p>
            <a:r>
              <a:rPr lang="en-US" altLang="zh-CN" kern="100" dirty="0" err="1">
                <a:latin typeface="Times New Roman" panose="02020603050405020304" pitchFamily="18" charset="0"/>
              </a:rPr>
              <a:t>Step2</a:t>
            </a:r>
            <a:r>
              <a:rPr lang="zh-CN" altLang="en-US" kern="100" dirty="0">
                <a:latin typeface="Times New Roman" panose="02020603050405020304" pitchFamily="18" charset="0"/>
              </a:rPr>
              <a:t>：</a:t>
            </a:r>
            <a:r>
              <a:rPr lang="zh-CN" altLang="zh-CN" dirty="0"/>
              <a:t>接下来我们开始利用</a:t>
            </a:r>
            <a:r>
              <a:rPr lang="en-US" altLang="zh-CN" dirty="0" err="1"/>
              <a:t>jieba</a:t>
            </a:r>
            <a:r>
              <a:rPr lang="en-US" altLang="zh-CN" dirty="0"/>
              <a:t>+</a:t>
            </a:r>
            <a:r>
              <a:rPr lang="zh-CN" altLang="zh-CN" dirty="0"/>
              <a:t>词典分词：</a:t>
            </a:r>
          </a:p>
          <a:p>
            <a:r>
              <a:rPr lang="zh-CN" altLang="zh-CN" dirty="0"/>
              <a:t>实现的代码我放在了</a:t>
            </a:r>
            <a:r>
              <a:rPr lang="en-US" altLang="zh-CN" dirty="0"/>
              <a:t>./code/</a:t>
            </a:r>
            <a:r>
              <a:rPr lang="en-US" altLang="zh-CN" dirty="0" err="1"/>
              <a:t>src</a:t>
            </a:r>
            <a:r>
              <a:rPr lang="en-US" altLang="zh-CN" dirty="0"/>
              <a:t>/</a:t>
            </a:r>
            <a:r>
              <a:rPr lang="en-US" altLang="zh-CN" dirty="0" err="1"/>
              <a:t>jieba</a:t>
            </a:r>
            <a:r>
              <a:rPr lang="en-US" altLang="zh-CN" dirty="0"/>
              <a:t>/</a:t>
            </a:r>
            <a:r>
              <a:rPr lang="en-US" altLang="zh-CN" dirty="0" err="1"/>
              <a:t>jieba_seg.py</a:t>
            </a:r>
            <a:endParaRPr lang="en-US" altLang="zh-CN" dirty="0"/>
          </a:p>
        </p:txBody>
      </p:sp>
      <p:pic>
        <p:nvPicPr>
          <p:cNvPr id="3" name="图片 2">
            <a:extLst>
              <a:ext uri="{FF2B5EF4-FFF2-40B4-BE49-F238E27FC236}">
                <a16:creationId xmlns:a16="http://schemas.microsoft.com/office/drawing/2014/main" id="{51E7F5A1-FBFC-43C5-864D-1468B4099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938" y="2377482"/>
            <a:ext cx="9671088" cy="4332807"/>
          </a:xfrm>
          <a:prstGeom prst="rect">
            <a:avLst/>
          </a:prstGeom>
        </p:spPr>
      </p:pic>
      <p:sp>
        <p:nvSpPr>
          <p:cNvPr id="6" name="椭圆 5">
            <a:extLst>
              <a:ext uri="{FF2B5EF4-FFF2-40B4-BE49-F238E27FC236}">
                <a16:creationId xmlns:a16="http://schemas.microsoft.com/office/drawing/2014/main" id="{2329D65C-3A61-4E96-9E04-DF9057EF04E8}"/>
              </a:ext>
            </a:extLst>
          </p:cNvPr>
          <p:cNvSpPr/>
          <p:nvPr/>
        </p:nvSpPr>
        <p:spPr bwMode="auto">
          <a:xfrm>
            <a:off x="3314700" y="2525984"/>
            <a:ext cx="209550" cy="194114"/>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9" name="椭圆 8">
            <a:extLst>
              <a:ext uri="{FF2B5EF4-FFF2-40B4-BE49-F238E27FC236}">
                <a16:creationId xmlns:a16="http://schemas.microsoft.com/office/drawing/2014/main" id="{5E1F3F52-77C1-4890-96B2-5E0C10B9810C}"/>
              </a:ext>
            </a:extLst>
          </p:cNvPr>
          <p:cNvSpPr/>
          <p:nvPr/>
        </p:nvSpPr>
        <p:spPr bwMode="auto">
          <a:xfrm>
            <a:off x="4686300" y="2535509"/>
            <a:ext cx="209550" cy="194114"/>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0" name="椭圆 9">
            <a:extLst>
              <a:ext uri="{FF2B5EF4-FFF2-40B4-BE49-F238E27FC236}">
                <a16:creationId xmlns:a16="http://schemas.microsoft.com/office/drawing/2014/main" id="{0B6C3B98-C14D-42B3-A302-80B25562D6DE}"/>
              </a:ext>
            </a:extLst>
          </p:cNvPr>
          <p:cNvSpPr/>
          <p:nvPr/>
        </p:nvSpPr>
        <p:spPr bwMode="auto">
          <a:xfrm>
            <a:off x="2476500" y="2807707"/>
            <a:ext cx="742950" cy="249818"/>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1" name="椭圆 10">
            <a:extLst>
              <a:ext uri="{FF2B5EF4-FFF2-40B4-BE49-F238E27FC236}">
                <a16:creationId xmlns:a16="http://schemas.microsoft.com/office/drawing/2014/main" id="{B3581C00-8EE2-4E87-854B-F327DD784A64}"/>
              </a:ext>
            </a:extLst>
          </p:cNvPr>
          <p:cNvSpPr/>
          <p:nvPr/>
        </p:nvSpPr>
        <p:spPr bwMode="auto">
          <a:xfrm>
            <a:off x="4048125" y="2826757"/>
            <a:ext cx="742950" cy="249818"/>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椭圆 11">
            <a:extLst>
              <a:ext uri="{FF2B5EF4-FFF2-40B4-BE49-F238E27FC236}">
                <a16:creationId xmlns:a16="http://schemas.microsoft.com/office/drawing/2014/main" id="{5E70A4F4-15D4-49E9-8CDC-53DDC40517F3}"/>
              </a:ext>
            </a:extLst>
          </p:cNvPr>
          <p:cNvSpPr/>
          <p:nvPr/>
        </p:nvSpPr>
        <p:spPr bwMode="auto">
          <a:xfrm>
            <a:off x="3238500" y="2826757"/>
            <a:ext cx="742950" cy="249818"/>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椭圆 12">
            <a:extLst>
              <a:ext uri="{FF2B5EF4-FFF2-40B4-BE49-F238E27FC236}">
                <a16:creationId xmlns:a16="http://schemas.microsoft.com/office/drawing/2014/main" id="{C0DFE37F-A104-4F0A-A8CA-8F04A45A78B0}"/>
              </a:ext>
            </a:extLst>
          </p:cNvPr>
          <p:cNvSpPr/>
          <p:nvPr/>
        </p:nvSpPr>
        <p:spPr bwMode="auto">
          <a:xfrm>
            <a:off x="4857750" y="2840696"/>
            <a:ext cx="920262" cy="249818"/>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4" name="椭圆 13">
            <a:extLst>
              <a:ext uri="{FF2B5EF4-FFF2-40B4-BE49-F238E27FC236}">
                <a16:creationId xmlns:a16="http://schemas.microsoft.com/office/drawing/2014/main" id="{67E904A9-36D2-4B98-9732-1982CD0440F3}"/>
              </a:ext>
            </a:extLst>
          </p:cNvPr>
          <p:cNvSpPr/>
          <p:nvPr/>
        </p:nvSpPr>
        <p:spPr bwMode="auto">
          <a:xfrm>
            <a:off x="5863736" y="2826757"/>
            <a:ext cx="1280013" cy="230768"/>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5" name="椭圆 14">
            <a:extLst>
              <a:ext uri="{FF2B5EF4-FFF2-40B4-BE49-F238E27FC236}">
                <a16:creationId xmlns:a16="http://schemas.microsoft.com/office/drawing/2014/main" id="{228C748B-967E-4874-96AC-11DFA0700B72}"/>
              </a:ext>
            </a:extLst>
          </p:cNvPr>
          <p:cNvSpPr/>
          <p:nvPr/>
        </p:nvSpPr>
        <p:spPr bwMode="auto">
          <a:xfrm>
            <a:off x="5892311" y="3591985"/>
            <a:ext cx="920262" cy="208491"/>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6" name="椭圆 15">
            <a:extLst>
              <a:ext uri="{FF2B5EF4-FFF2-40B4-BE49-F238E27FC236}">
                <a16:creationId xmlns:a16="http://schemas.microsoft.com/office/drawing/2014/main" id="{3CE35821-7D87-4532-A02F-09033C2FEE6E}"/>
              </a:ext>
            </a:extLst>
          </p:cNvPr>
          <p:cNvSpPr/>
          <p:nvPr/>
        </p:nvSpPr>
        <p:spPr bwMode="auto">
          <a:xfrm>
            <a:off x="6352442" y="4009750"/>
            <a:ext cx="391258" cy="208490"/>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7" name="椭圆 16">
            <a:extLst>
              <a:ext uri="{FF2B5EF4-FFF2-40B4-BE49-F238E27FC236}">
                <a16:creationId xmlns:a16="http://schemas.microsoft.com/office/drawing/2014/main" id="{DAB3B33B-D6A1-42B4-9A23-08C08E0AC499}"/>
              </a:ext>
            </a:extLst>
          </p:cNvPr>
          <p:cNvSpPr/>
          <p:nvPr/>
        </p:nvSpPr>
        <p:spPr bwMode="auto">
          <a:xfrm>
            <a:off x="4105274" y="4504449"/>
            <a:ext cx="305533" cy="249817"/>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8" name="椭圆 17">
            <a:extLst>
              <a:ext uri="{FF2B5EF4-FFF2-40B4-BE49-F238E27FC236}">
                <a16:creationId xmlns:a16="http://schemas.microsoft.com/office/drawing/2014/main" id="{E790D72E-1A69-4471-9F4B-DBAA5BC71FFC}"/>
              </a:ext>
            </a:extLst>
          </p:cNvPr>
          <p:cNvSpPr/>
          <p:nvPr/>
        </p:nvSpPr>
        <p:spPr bwMode="auto">
          <a:xfrm>
            <a:off x="4595446" y="3076575"/>
            <a:ext cx="529004" cy="194115"/>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9" name="椭圆 18">
            <a:extLst>
              <a:ext uri="{FF2B5EF4-FFF2-40B4-BE49-F238E27FC236}">
                <a16:creationId xmlns:a16="http://schemas.microsoft.com/office/drawing/2014/main" id="{BDE06B69-FC60-46ED-9B40-D382BC1FEE56}"/>
              </a:ext>
            </a:extLst>
          </p:cNvPr>
          <p:cNvSpPr/>
          <p:nvPr/>
        </p:nvSpPr>
        <p:spPr bwMode="auto">
          <a:xfrm>
            <a:off x="5249007" y="3076575"/>
            <a:ext cx="595679" cy="194115"/>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0" name="椭圆 19">
            <a:extLst>
              <a:ext uri="{FF2B5EF4-FFF2-40B4-BE49-F238E27FC236}">
                <a16:creationId xmlns:a16="http://schemas.microsoft.com/office/drawing/2014/main" id="{416BAD89-E2D1-4C4F-B9A3-1F6DD9EC27E5}"/>
              </a:ext>
            </a:extLst>
          </p:cNvPr>
          <p:cNvSpPr/>
          <p:nvPr/>
        </p:nvSpPr>
        <p:spPr bwMode="auto">
          <a:xfrm>
            <a:off x="7296150" y="3057525"/>
            <a:ext cx="407884" cy="194115"/>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1" name="椭圆 20">
            <a:extLst>
              <a:ext uri="{FF2B5EF4-FFF2-40B4-BE49-F238E27FC236}">
                <a16:creationId xmlns:a16="http://schemas.microsoft.com/office/drawing/2014/main" id="{C06084FF-4902-481E-B78E-4054C2E2E4B1}"/>
              </a:ext>
            </a:extLst>
          </p:cNvPr>
          <p:cNvSpPr/>
          <p:nvPr/>
        </p:nvSpPr>
        <p:spPr bwMode="auto">
          <a:xfrm>
            <a:off x="6492527" y="3065105"/>
            <a:ext cx="270224" cy="186536"/>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2757896905"/>
      </p:ext>
    </p:extLst>
  </p:cSld>
  <p:clrMapOvr>
    <a:masterClrMapping/>
  </p:clrMapOvr>
  <mc:AlternateContent xmlns:mc="http://schemas.openxmlformats.org/markup-compatibility/2006" xmlns:p14="http://schemas.microsoft.com/office/powerpoint/2010/main">
    <mc:Choice Requires="p14">
      <p:transition spd="slow" p14:dur="2000" advTm="4051"/>
    </mc:Choice>
    <mc:Fallback xmlns="">
      <p:transition spd="slow" advTm="405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64E91584-6505-4A67-8E44-0E4D10C3CAF5}"/>
              </a:ext>
            </a:extLst>
          </p:cNvPr>
          <p:cNvSpPr/>
          <p:nvPr/>
        </p:nvSpPr>
        <p:spPr>
          <a:xfrm>
            <a:off x="1289538" y="919309"/>
            <a:ext cx="9172274" cy="1998708"/>
          </a:xfrm>
          <a:prstGeom prst="rect">
            <a:avLst/>
          </a:prstGeom>
        </p:spPr>
        <p:txBody>
          <a:bodyPr wrap="square">
            <a:spAutoFit/>
          </a:bodyPr>
          <a:lstStyle/>
          <a:p>
            <a:pPr indent="306070" algn="just">
              <a:lnSpc>
                <a:spcPts val="2100"/>
              </a:lnSpc>
              <a:spcAft>
                <a:spcPts val="0"/>
              </a:spcAft>
            </a:pPr>
            <a:r>
              <a:rPr lang="en-US" altLang="zh-CN" kern="100" dirty="0" err="1">
                <a:latin typeface="Times New Roman" panose="02020603050405020304" pitchFamily="18" charset="0"/>
              </a:rPr>
              <a:t>Step3</a:t>
            </a:r>
            <a:r>
              <a:rPr lang="zh-CN" altLang="en-US" kern="100" dirty="0">
                <a:latin typeface="Times New Roman" panose="02020603050405020304" pitchFamily="18" charset="0"/>
              </a:rPr>
              <a:t>：</a:t>
            </a:r>
            <a:r>
              <a:rPr lang="zh-CN" altLang="zh-CN" dirty="0"/>
              <a:t>分完词之后</a:t>
            </a:r>
            <a:r>
              <a:rPr lang="zh-CN" altLang="en-US" dirty="0"/>
              <a:t>，</a:t>
            </a:r>
            <a:r>
              <a:rPr lang="zh-CN" altLang="zh-CN" dirty="0"/>
              <a:t>我们开始</a:t>
            </a:r>
            <a:r>
              <a:rPr lang="zh-CN" altLang="en-US" dirty="0"/>
              <a:t>对处理好的文本</a:t>
            </a:r>
            <a:r>
              <a:rPr lang="zh-CN" altLang="zh-CN" dirty="0"/>
              <a:t>进行文本特征标注</a:t>
            </a:r>
            <a:r>
              <a:rPr lang="zh-CN" altLang="en-US" dirty="0"/>
              <a:t>即</a:t>
            </a:r>
            <a:r>
              <a:rPr lang="en-US" altLang="zh-CN" dirty="0"/>
              <a:t>labeling</a:t>
            </a:r>
            <a:r>
              <a:rPr lang="zh-CN" altLang="zh-CN" dirty="0"/>
              <a:t>：</a:t>
            </a:r>
            <a:r>
              <a:rPr lang="en-US" altLang="zh-CN" dirty="0"/>
              <a:t>(</a:t>
            </a:r>
            <a:r>
              <a:rPr lang="zh-CN" altLang="zh-CN" dirty="0"/>
              <a:t>标注好之后，我们才可以</a:t>
            </a:r>
            <a:r>
              <a:rPr lang="en-US" altLang="zh-CN" dirty="0"/>
              <a:t>train  model)</a:t>
            </a:r>
          </a:p>
          <a:p>
            <a:pPr indent="306070" algn="just">
              <a:lnSpc>
                <a:spcPts val="2100"/>
              </a:lnSpc>
              <a:spcAft>
                <a:spcPts val="0"/>
              </a:spcAft>
            </a:pPr>
            <a:r>
              <a:rPr lang="zh-CN" altLang="zh-CN" dirty="0"/>
              <a:t>我们需要做的是把被识别的实体在训练文本中用</a:t>
            </a:r>
            <a:r>
              <a:rPr lang="en-US" altLang="zh-CN" dirty="0"/>
              <a:t>5</a:t>
            </a:r>
            <a:r>
              <a:rPr lang="zh-CN" altLang="zh-CN" dirty="0"/>
              <a:t>种特征词标注出来，特征词</a:t>
            </a:r>
            <a:r>
              <a:rPr lang="zh-CN" altLang="en-US" dirty="0"/>
              <a:t>分别是</a:t>
            </a:r>
            <a:r>
              <a:rPr lang="zh-CN" altLang="zh-CN" dirty="0"/>
              <a:t>：解剖部位</a:t>
            </a:r>
            <a:r>
              <a:rPr lang="en-US" altLang="zh-CN" dirty="0" err="1">
                <a:solidFill>
                  <a:srgbClr val="FF0000"/>
                </a:solidFill>
              </a:rPr>
              <a:t>AnatomicSite</a:t>
            </a:r>
            <a:r>
              <a:rPr lang="zh-CN" altLang="zh-CN" dirty="0"/>
              <a:t>、症状描述</a:t>
            </a:r>
            <a:r>
              <a:rPr lang="en-US" altLang="zh-CN" dirty="0" err="1">
                <a:solidFill>
                  <a:srgbClr val="FF0000"/>
                </a:solidFill>
              </a:rPr>
              <a:t>SymptomsDescribed</a:t>
            </a:r>
            <a:r>
              <a:rPr lang="zh-CN" altLang="zh-CN" dirty="0"/>
              <a:t>、独立症状</a:t>
            </a:r>
            <a:r>
              <a:rPr lang="en-US" altLang="zh-CN" dirty="0" err="1">
                <a:solidFill>
                  <a:srgbClr val="FF0000"/>
                </a:solidFill>
              </a:rPr>
              <a:t>IndependentSymptoms</a:t>
            </a:r>
            <a:r>
              <a:rPr lang="zh-CN" altLang="zh-CN" dirty="0"/>
              <a:t>、药品</a:t>
            </a:r>
            <a:r>
              <a:rPr lang="en-US" altLang="zh-CN" dirty="0">
                <a:solidFill>
                  <a:srgbClr val="FF0000"/>
                </a:solidFill>
              </a:rPr>
              <a:t>Medicine</a:t>
            </a:r>
            <a:r>
              <a:rPr lang="zh-CN" altLang="zh-CN" dirty="0"/>
              <a:t>、手术</a:t>
            </a:r>
            <a:r>
              <a:rPr lang="en-US" altLang="zh-CN" dirty="0">
                <a:solidFill>
                  <a:srgbClr val="FF0000"/>
                </a:solidFill>
              </a:rPr>
              <a:t>Operation</a:t>
            </a:r>
            <a:r>
              <a:rPr lang="zh-CN" altLang="zh-CN" dirty="0"/>
              <a:t>）</a:t>
            </a:r>
            <a:r>
              <a:rPr lang="zh-CN" altLang="en-US" dirty="0"/>
              <a:t>。 </a:t>
            </a:r>
            <a:endParaRPr lang="zh-CN" altLang="zh-CN" dirty="0"/>
          </a:p>
          <a:p>
            <a:pPr indent="306070" algn="just">
              <a:lnSpc>
                <a:spcPts val="2100"/>
              </a:lnSpc>
              <a:spcAft>
                <a:spcPts val="0"/>
              </a:spcAft>
            </a:pPr>
            <a:endParaRPr lang="zh-CN" altLang="zh-CN" dirty="0"/>
          </a:p>
          <a:p>
            <a:pPr indent="306070" algn="just">
              <a:lnSpc>
                <a:spcPts val="2100"/>
              </a:lnSpc>
              <a:spcAft>
                <a:spcPts val="0"/>
              </a:spcAft>
            </a:pPr>
            <a:endParaRPr lang="zh-CN" altLang="zh-CN" kern="100" dirty="0">
              <a:latin typeface="Times New Roman" panose="02020603050405020304" pitchFamily="18" charset="0"/>
            </a:endParaRPr>
          </a:p>
        </p:txBody>
      </p:sp>
      <p:sp>
        <p:nvSpPr>
          <p:cNvPr id="4" name="文本框 10">
            <a:extLst>
              <a:ext uri="{FF2B5EF4-FFF2-40B4-BE49-F238E27FC236}">
                <a16:creationId xmlns:a16="http://schemas.microsoft.com/office/drawing/2014/main" id="{3254FA45-7F80-4F5C-9A51-B92B6E4046FF}"/>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系统开发</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详细过程简要说明：</a:t>
            </a:r>
          </a:p>
        </p:txBody>
      </p:sp>
      <p:pic>
        <p:nvPicPr>
          <p:cNvPr id="5" name="图片 4">
            <a:extLst>
              <a:ext uri="{FF2B5EF4-FFF2-40B4-BE49-F238E27FC236}">
                <a16:creationId xmlns:a16="http://schemas.microsoft.com/office/drawing/2014/main" id="{0C5FB36B-1119-4B1E-8CA7-9DEE524DE447}"/>
              </a:ext>
            </a:extLst>
          </p:cNvPr>
          <p:cNvPicPr/>
          <p:nvPr/>
        </p:nvPicPr>
        <p:blipFill>
          <a:blip r:embed="rId2"/>
          <a:stretch>
            <a:fillRect/>
          </a:stretch>
        </p:blipFill>
        <p:spPr>
          <a:xfrm>
            <a:off x="4564522" y="2006600"/>
            <a:ext cx="5128118" cy="4717757"/>
          </a:xfrm>
          <a:prstGeom prst="rect">
            <a:avLst/>
          </a:prstGeom>
        </p:spPr>
      </p:pic>
    </p:spTree>
    <p:extLst>
      <p:ext uri="{BB962C8B-B14F-4D97-AF65-F5344CB8AC3E}">
        <p14:creationId xmlns:p14="http://schemas.microsoft.com/office/powerpoint/2010/main" val="958405797"/>
      </p:ext>
    </p:extLst>
  </p:cSld>
  <p:clrMapOvr>
    <a:masterClrMapping/>
  </p:clrMapOvr>
  <mc:AlternateContent xmlns:mc="http://schemas.openxmlformats.org/markup-compatibility/2006" xmlns:p14="http://schemas.microsoft.com/office/powerpoint/2010/main">
    <mc:Choice Requires="p14">
      <p:transition spd="slow" p14:dur="2000" advTm="4051"/>
    </mc:Choice>
    <mc:Fallback xmlns="">
      <p:transition spd="slow" advTm="405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5EE437AC-585F-48D0-9931-F221ACD683E4}"/>
              </a:ext>
            </a:extLst>
          </p:cNvPr>
          <p:cNvSpPr/>
          <p:nvPr/>
        </p:nvSpPr>
        <p:spPr>
          <a:xfrm>
            <a:off x="0" y="0"/>
            <a:ext cx="12192000" cy="13811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grpSp>
        <p:nvGrpSpPr>
          <p:cNvPr id="6147" name="组合 13">
            <a:extLst>
              <a:ext uri="{FF2B5EF4-FFF2-40B4-BE49-F238E27FC236}">
                <a16:creationId xmlns:a16="http://schemas.microsoft.com/office/drawing/2014/main" id="{1D75ED98-D069-435E-B7DE-DE07642C4902}"/>
              </a:ext>
            </a:extLst>
          </p:cNvPr>
          <p:cNvGrpSpPr>
            <a:grpSpLocks/>
          </p:cNvGrpSpPr>
          <p:nvPr/>
        </p:nvGrpSpPr>
        <p:grpSpPr bwMode="auto">
          <a:xfrm>
            <a:off x="4230688" y="847725"/>
            <a:ext cx="3730625" cy="781050"/>
            <a:chOff x="3725790" y="847725"/>
            <a:chExt cx="3730770" cy="781050"/>
          </a:xfrm>
        </p:grpSpPr>
        <p:grpSp>
          <p:nvGrpSpPr>
            <p:cNvPr id="6148" name="组合 9">
              <a:extLst>
                <a:ext uri="{FF2B5EF4-FFF2-40B4-BE49-F238E27FC236}">
                  <a16:creationId xmlns:a16="http://schemas.microsoft.com/office/drawing/2014/main" id="{DA3BBDDF-9C41-4CAE-907D-CB4A868A92DC}"/>
                </a:ext>
              </a:extLst>
            </p:cNvPr>
            <p:cNvGrpSpPr>
              <a:grpSpLocks/>
            </p:cNvGrpSpPr>
            <p:nvPr/>
          </p:nvGrpSpPr>
          <p:grpSpPr bwMode="auto">
            <a:xfrm>
              <a:off x="3725790" y="1019175"/>
              <a:ext cx="627135" cy="609600"/>
              <a:chOff x="3725790" y="1019175"/>
              <a:chExt cx="627135" cy="609600"/>
            </a:xfrm>
          </p:grpSpPr>
          <p:sp>
            <p:nvSpPr>
              <p:cNvPr id="8" name="任意多边形 7">
                <a:extLst>
                  <a:ext uri="{FF2B5EF4-FFF2-40B4-BE49-F238E27FC236}">
                    <a16:creationId xmlns:a16="http://schemas.microsoft.com/office/drawing/2014/main" id="{0DD93D62-63BF-418E-B9DA-B8C50D52BFE1}"/>
                  </a:ext>
                </a:extLst>
              </p:cNvPr>
              <p:cNvSpPr/>
              <p:nvPr/>
            </p:nvSpPr>
            <p:spPr>
              <a:xfrm>
                <a:off x="3725790" y="1019175"/>
                <a:ext cx="627086"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9" name="直角三角形 8">
                <a:extLst>
                  <a:ext uri="{FF2B5EF4-FFF2-40B4-BE49-F238E27FC236}">
                    <a16:creationId xmlns:a16="http://schemas.microsoft.com/office/drawing/2014/main" id="{A5C8D8EE-E42C-4312-A97E-346CED39665B}"/>
                  </a:ext>
                </a:extLst>
              </p:cNvPr>
              <p:cNvSpPr/>
              <p:nvPr/>
            </p:nvSpPr>
            <p:spPr>
              <a:xfrm rot="5400000" flipV="1">
                <a:off x="4181423" y="1457322"/>
                <a:ext cx="171450" cy="171457"/>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grpSp>
        <p:grpSp>
          <p:nvGrpSpPr>
            <p:cNvPr id="6151" name="组合 10">
              <a:extLst>
                <a:ext uri="{FF2B5EF4-FFF2-40B4-BE49-F238E27FC236}">
                  <a16:creationId xmlns:a16="http://schemas.microsoft.com/office/drawing/2014/main" id="{7D2F12E0-AA80-4B1D-9EAA-1D82FC7E94D8}"/>
                </a:ext>
              </a:extLst>
            </p:cNvPr>
            <p:cNvGrpSpPr>
              <a:grpSpLocks/>
            </p:cNvGrpSpPr>
            <p:nvPr/>
          </p:nvGrpSpPr>
          <p:grpSpPr bwMode="auto">
            <a:xfrm flipH="1">
              <a:off x="6829425" y="1019175"/>
              <a:ext cx="627135" cy="609600"/>
              <a:chOff x="3725790" y="1019175"/>
              <a:chExt cx="627135" cy="609600"/>
            </a:xfrm>
          </p:grpSpPr>
          <p:sp>
            <p:nvSpPr>
              <p:cNvPr id="12" name="任意多边形 11">
                <a:extLst>
                  <a:ext uri="{FF2B5EF4-FFF2-40B4-BE49-F238E27FC236}">
                    <a16:creationId xmlns:a16="http://schemas.microsoft.com/office/drawing/2014/main" id="{2B706030-0594-446F-8665-9B8C2075FCBA}"/>
                  </a:ext>
                </a:extLst>
              </p:cNvPr>
              <p:cNvSpPr/>
              <p:nvPr/>
            </p:nvSpPr>
            <p:spPr>
              <a:xfrm>
                <a:off x="3725790" y="1019175"/>
                <a:ext cx="627087"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13" name="直角三角形 12">
                <a:extLst>
                  <a:ext uri="{FF2B5EF4-FFF2-40B4-BE49-F238E27FC236}">
                    <a16:creationId xmlns:a16="http://schemas.microsoft.com/office/drawing/2014/main" id="{4C942750-BDA5-4FB8-99C5-19F2393534A3}"/>
                  </a:ext>
                </a:extLst>
              </p:cNvPr>
              <p:cNvSpPr/>
              <p:nvPr/>
            </p:nvSpPr>
            <p:spPr>
              <a:xfrm rot="5400000" flipV="1">
                <a:off x="4181424" y="1457322"/>
                <a:ext cx="171450" cy="171457"/>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grpSp>
        <p:sp>
          <p:nvSpPr>
            <p:cNvPr id="5" name="矩形 4">
              <a:extLst>
                <a:ext uri="{FF2B5EF4-FFF2-40B4-BE49-F238E27FC236}">
                  <a16:creationId xmlns:a16="http://schemas.microsoft.com/office/drawing/2014/main" id="{2AEE6175-A4AA-4413-8354-48F39E695651}"/>
                </a:ext>
              </a:extLst>
            </p:cNvPr>
            <p:cNvSpPr/>
            <p:nvPr/>
          </p:nvSpPr>
          <p:spPr>
            <a:xfrm>
              <a:off x="4181420" y="847725"/>
              <a:ext cx="281951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grpSp>
      <p:sp>
        <p:nvSpPr>
          <p:cNvPr id="15" name="文本框 14">
            <a:extLst>
              <a:ext uri="{FF2B5EF4-FFF2-40B4-BE49-F238E27FC236}">
                <a16:creationId xmlns:a16="http://schemas.microsoft.com/office/drawing/2014/main" id="{C62DA609-1054-4626-B519-862639BE700D}"/>
              </a:ext>
            </a:extLst>
          </p:cNvPr>
          <p:cNvSpPr txBox="1"/>
          <p:nvPr/>
        </p:nvSpPr>
        <p:spPr>
          <a:xfrm>
            <a:off x="5521325" y="866775"/>
            <a:ext cx="1149350" cy="523875"/>
          </a:xfrm>
          <a:prstGeom prst="rect">
            <a:avLst/>
          </a:prstGeom>
          <a:noFill/>
        </p:spPr>
        <p:txBody>
          <a:bodyPr wrap="none">
            <a:spAutoFit/>
          </a:bodyPr>
          <a:lstStyle/>
          <a:p>
            <a:pPr algn="ctr" fontAlgn="auto">
              <a:buFontTx/>
              <a:buNone/>
              <a:defRPr/>
            </a:pPr>
            <a:r>
              <a:rPr lang="zh-CN" altLang="en-US" sz="2800" noProof="1">
                <a:solidFill>
                  <a:schemeClr val="accent4"/>
                </a:solidFill>
                <a:latin typeface="+mn-lt"/>
                <a:ea typeface="+mn-ea"/>
                <a:sym typeface="+mn-ea"/>
              </a:rPr>
              <a:t>目   录</a:t>
            </a:r>
            <a:endParaRPr lang="zh-CN" altLang="en-US" sz="2800" noProof="1">
              <a:solidFill>
                <a:schemeClr val="accent4"/>
              </a:solidFill>
              <a:sym typeface="+mn-ea"/>
            </a:endParaRPr>
          </a:p>
        </p:txBody>
      </p:sp>
      <p:sp>
        <p:nvSpPr>
          <p:cNvPr id="6156" name="文本框 18">
            <a:extLst>
              <a:ext uri="{FF2B5EF4-FFF2-40B4-BE49-F238E27FC236}">
                <a16:creationId xmlns:a16="http://schemas.microsoft.com/office/drawing/2014/main" id="{E7D56DCB-1F5D-42B7-A363-A64332C0DF0D}"/>
              </a:ext>
            </a:extLst>
          </p:cNvPr>
          <p:cNvSpPr txBox="1">
            <a:spLocks noChangeArrowheads="1"/>
          </p:cNvSpPr>
          <p:nvPr/>
        </p:nvSpPr>
        <p:spPr bwMode="auto">
          <a:xfrm>
            <a:off x="2363371" y="2622550"/>
            <a:ext cx="2715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2000" dirty="0">
                <a:solidFill>
                  <a:srgbClr val="595959"/>
                </a:solidFill>
                <a:latin typeface="微软雅黑" panose="020B0503020204020204" pitchFamily="34" charset="-122"/>
                <a:sym typeface="微软雅黑" panose="020B0503020204020204" pitchFamily="34" charset="-122"/>
              </a:rPr>
              <a:t> 相关理论与基础技术</a:t>
            </a:r>
          </a:p>
        </p:txBody>
      </p:sp>
      <p:sp>
        <p:nvSpPr>
          <p:cNvPr id="6157" name="文本框 22">
            <a:extLst>
              <a:ext uri="{FF2B5EF4-FFF2-40B4-BE49-F238E27FC236}">
                <a16:creationId xmlns:a16="http://schemas.microsoft.com/office/drawing/2014/main" id="{B1157C7F-A3D0-4312-9696-B79381B1FBEA}"/>
              </a:ext>
            </a:extLst>
          </p:cNvPr>
          <p:cNvSpPr txBox="1">
            <a:spLocks noChangeArrowheads="1"/>
          </p:cNvSpPr>
          <p:nvPr/>
        </p:nvSpPr>
        <p:spPr bwMode="auto">
          <a:xfrm>
            <a:off x="2406650" y="5141913"/>
            <a:ext cx="136127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2000" dirty="0">
                <a:solidFill>
                  <a:srgbClr val="404040"/>
                </a:solidFill>
                <a:latin typeface="微软雅黑" panose="020B0503020204020204" pitchFamily="34" charset="-122"/>
              </a:rPr>
              <a:t>  </a:t>
            </a:r>
            <a:r>
              <a:rPr lang="zh-CN" altLang="en-US" sz="2000" dirty="0">
                <a:solidFill>
                  <a:srgbClr val="404040"/>
                </a:solidFill>
                <a:latin typeface="微软雅黑" panose="020B0503020204020204" pitchFamily="34" charset="-122"/>
                <a:sym typeface="微软雅黑" panose="020B0503020204020204" pitchFamily="34" charset="-122"/>
              </a:rPr>
              <a:t>系统开发</a:t>
            </a:r>
            <a:endParaRPr lang="zh-CN" altLang="en-US" sz="2000" dirty="0">
              <a:solidFill>
                <a:srgbClr val="404040"/>
              </a:solidFill>
              <a:latin typeface="微软雅黑" panose="020B0503020204020204" pitchFamily="34" charset="-122"/>
            </a:endParaRPr>
          </a:p>
          <a:p>
            <a:pPr eaLnBrk="1" hangingPunct="1"/>
            <a:endParaRPr lang="zh-CN" altLang="en-US" sz="2000" dirty="0">
              <a:solidFill>
                <a:srgbClr val="404040"/>
              </a:solidFill>
              <a:latin typeface="微软雅黑" panose="020B0503020204020204" pitchFamily="34" charset="-122"/>
            </a:endParaRPr>
          </a:p>
        </p:txBody>
      </p:sp>
      <p:grpSp>
        <p:nvGrpSpPr>
          <p:cNvPr id="6158" name="组合 3">
            <a:extLst>
              <a:ext uri="{FF2B5EF4-FFF2-40B4-BE49-F238E27FC236}">
                <a16:creationId xmlns:a16="http://schemas.microsoft.com/office/drawing/2014/main" id="{23BED70E-2E32-4C4E-94F8-7B909B3270BF}"/>
              </a:ext>
            </a:extLst>
          </p:cNvPr>
          <p:cNvGrpSpPr>
            <a:grpSpLocks/>
          </p:cNvGrpSpPr>
          <p:nvPr/>
        </p:nvGrpSpPr>
        <p:grpSpPr bwMode="auto">
          <a:xfrm>
            <a:off x="1565275" y="2447925"/>
            <a:ext cx="720725" cy="3248025"/>
            <a:chOff x="2466" y="3855"/>
            <a:chExt cx="1134" cy="5116"/>
          </a:xfrm>
        </p:grpSpPr>
        <p:grpSp>
          <p:nvGrpSpPr>
            <p:cNvPr id="6159" name="组合 17">
              <a:extLst>
                <a:ext uri="{FF2B5EF4-FFF2-40B4-BE49-F238E27FC236}">
                  <a16:creationId xmlns:a16="http://schemas.microsoft.com/office/drawing/2014/main" id="{801936C1-A012-437F-80B3-A81C8216E3DF}"/>
                </a:ext>
              </a:extLst>
            </p:cNvPr>
            <p:cNvGrpSpPr>
              <a:grpSpLocks/>
            </p:cNvGrpSpPr>
            <p:nvPr/>
          </p:nvGrpSpPr>
          <p:grpSpPr bwMode="auto">
            <a:xfrm>
              <a:off x="2466" y="3855"/>
              <a:ext cx="1134" cy="1134"/>
              <a:chOff x="1581150" y="2181225"/>
              <a:chExt cx="720000" cy="720000"/>
            </a:xfrm>
          </p:grpSpPr>
          <p:sp>
            <p:nvSpPr>
              <p:cNvPr id="16" name="矩形 15">
                <a:extLst>
                  <a:ext uri="{FF2B5EF4-FFF2-40B4-BE49-F238E27FC236}">
                    <a16:creationId xmlns:a16="http://schemas.microsoft.com/office/drawing/2014/main" id="{6901EC59-0C20-4779-ADAA-668036AFC7C7}"/>
                  </a:ext>
                </a:extLst>
              </p:cNvPr>
              <p:cNvSpPr/>
              <p:nvPr/>
            </p:nvSpPr>
            <p:spPr>
              <a:xfrm>
                <a:off x="1581150" y="2181225"/>
                <a:ext cx="720000" cy="720776"/>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6161" name="文本框 16">
                <a:extLst>
                  <a:ext uri="{FF2B5EF4-FFF2-40B4-BE49-F238E27FC236}">
                    <a16:creationId xmlns:a16="http://schemas.microsoft.com/office/drawing/2014/main" id="{47226BF6-598D-4428-919D-315782A6306F}"/>
                  </a:ext>
                </a:extLst>
              </p:cNvPr>
              <p:cNvSpPr txBox="1">
                <a:spLocks noChangeArrowheads="1"/>
              </p:cNvSpPr>
              <p:nvPr/>
            </p:nvSpPr>
            <p:spPr bwMode="auto">
              <a:xfrm>
                <a:off x="1760652" y="2218059"/>
                <a:ext cx="360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dirty="0">
                    <a:solidFill>
                      <a:srgbClr val="2E75B6"/>
                    </a:solidFill>
                    <a:latin typeface="Impact" panose="020B0806030902050204" pitchFamily="34" charset="0"/>
                  </a:rPr>
                  <a:t>1</a:t>
                </a:r>
                <a:endParaRPr lang="zh-CN" altLang="en-US" sz="3600" dirty="0">
                  <a:solidFill>
                    <a:srgbClr val="2E75B6"/>
                  </a:solidFill>
                  <a:latin typeface="Impact" panose="020B0806030902050204" pitchFamily="34" charset="0"/>
                </a:endParaRPr>
              </a:p>
            </p:txBody>
          </p:sp>
        </p:grpSp>
        <p:grpSp>
          <p:nvGrpSpPr>
            <p:cNvPr id="6162" name="组合 19">
              <a:extLst>
                <a:ext uri="{FF2B5EF4-FFF2-40B4-BE49-F238E27FC236}">
                  <a16:creationId xmlns:a16="http://schemas.microsoft.com/office/drawing/2014/main" id="{52A8BDE5-E053-482D-A96A-9AB313EB461C}"/>
                </a:ext>
              </a:extLst>
            </p:cNvPr>
            <p:cNvGrpSpPr>
              <a:grpSpLocks/>
            </p:cNvGrpSpPr>
            <p:nvPr/>
          </p:nvGrpSpPr>
          <p:grpSpPr bwMode="auto">
            <a:xfrm>
              <a:off x="2466" y="5846"/>
              <a:ext cx="1134" cy="1134"/>
              <a:chOff x="1581150" y="2181225"/>
              <a:chExt cx="720000" cy="720000"/>
            </a:xfrm>
          </p:grpSpPr>
          <p:sp>
            <p:nvSpPr>
              <p:cNvPr id="21" name="矩形 20">
                <a:extLst>
                  <a:ext uri="{FF2B5EF4-FFF2-40B4-BE49-F238E27FC236}">
                    <a16:creationId xmlns:a16="http://schemas.microsoft.com/office/drawing/2014/main" id="{BF4B5C70-DE89-46E3-9773-483B6542FDFF}"/>
                  </a:ext>
                </a:extLst>
              </p:cNvPr>
              <p:cNvSpPr/>
              <p:nvPr/>
            </p:nvSpPr>
            <p:spPr>
              <a:xfrm>
                <a:off x="1581150" y="2180837"/>
                <a:ext cx="720000" cy="720776"/>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6164" name="文本框 21">
                <a:extLst>
                  <a:ext uri="{FF2B5EF4-FFF2-40B4-BE49-F238E27FC236}">
                    <a16:creationId xmlns:a16="http://schemas.microsoft.com/office/drawing/2014/main" id="{79329FAA-C997-4A03-9D04-EB3C9AA09B3A}"/>
                  </a:ext>
                </a:extLst>
              </p:cNvPr>
              <p:cNvSpPr txBox="1">
                <a:spLocks noChangeArrowheads="1"/>
              </p:cNvSpPr>
              <p:nvPr/>
            </p:nvSpPr>
            <p:spPr bwMode="auto">
              <a:xfrm>
                <a:off x="1732599" y="2218059"/>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dirty="0">
                    <a:solidFill>
                      <a:srgbClr val="2E75B6"/>
                    </a:solidFill>
                    <a:latin typeface="Impact" panose="020B0806030902050204" pitchFamily="34" charset="0"/>
                  </a:rPr>
                  <a:t>2</a:t>
                </a:r>
                <a:endParaRPr lang="zh-CN" altLang="en-US" sz="3600" dirty="0">
                  <a:solidFill>
                    <a:srgbClr val="2E75B6"/>
                  </a:solidFill>
                  <a:latin typeface="Impact" panose="020B0806030902050204" pitchFamily="34" charset="0"/>
                </a:endParaRPr>
              </a:p>
            </p:txBody>
          </p:sp>
        </p:grpSp>
        <p:grpSp>
          <p:nvGrpSpPr>
            <p:cNvPr id="6165" name="组合 23">
              <a:extLst>
                <a:ext uri="{FF2B5EF4-FFF2-40B4-BE49-F238E27FC236}">
                  <a16:creationId xmlns:a16="http://schemas.microsoft.com/office/drawing/2014/main" id="{E9C0AFCC-49CB-42FC-9050-16CA9816E198}"/>
                </a:ext>
              </a:extLst>
            </p:cNvPr>
            <p:cNvGrpSpPr>
              <a:grpSpLocks/>
            </p:cNvGrpSpPr>
            <p:nvPr/>
          </p:nvGrpSpPr>
          <p:grpSpPr bwMode="auto">
            <a:xfrm>
              <a:off x="2466" y="7837"/>
              <a:ext cx="1134" cy="1134"/>
              <a:chOff x="1581150" y="2181225"/>
              <a:chExt cx="720000" cy="720000"/>
            </a:xfrm>
          </p:grpSpPr>
          <p:sp>
            <p:nvSpPr>
              <p:cNvPr id="25" name="矩形 24">
                <a:extLst>
                  <a:ext uri="{FF2B5EF4-FFF2-40B4-BE49-F238E27FC236}">
                    <a16:creationId xmlns:a16="http://schemas.microsoft.com/office/drawing/2014/main" id="{0D3EC635-79D5-4895-B841-D8D55D90C1DA}"/>
                  </a:ext>
                </a:extLst>
              </p:cNvPr>
              <p:cNvSpPr/>
              <p:nvPr/>
            </p:nvSpPr>
            <p:spPr>
              <a:xfrm>
                <a:off x="1581150" y="2180449"/>
                <a:ext cx="720000" cy="720776"/>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6167" name="文本框 25">
                <a:extLst>
                  <a:ext uri="{FF2B5EF4-FFF2-40B4-BE49-F238E27FC236}">
                    <a16:creationId xmlns:a16="http://schemas.microsoft.com/office/drawing/2014/main" id="{402F3003-9C1B-458A-A748-B09E1C82217C}"/>
                  </a:ext>
                </a:extLst>
              </p:cNvPr>
              <p:cNvSpPr txBox="1">
                <a:spLocks noChangeArrowheads="1"/>
              </p:cNvSpPr>
              <p:nvPr/>
            </p:nvSpPr>
            <p:spPr bwMode="auto">
              <a:xfrm>
                <a:off x="1726187" y="2218059"/>
                <a:ext cx="4299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dirty="0">
                    <a:solidFill>
                      <a:srgbClr val="2E75B6"/>
                    </a:solidFill>
                    <a:latin typeface="Impact" panose="020B0806030902050204" pitchFamily="34" charset="0"/>
                  </a:rPr>
                  <a:t>3</a:t>
                </a:r>
                <a:endParaRPr lang="zh-CN" altLang="en-US" sz="3600" dirty="0">
                  <a:solidFill>
                    <a:srgbClr val="2E75B6"/>
                  </a:solidFill>
                  <a:latin typeface="Impact" panose="020B0806030902050204" pitchFamily="34" charset="0"/>
                </a:endParaRPr>
              </a:p>
            </p:txBody>
          </p:sp>
        </p:grpSp>
      </p:grpSp>
      <p:sp>
        <p:nvSpPr>
          <p:cNvPr id="6168" name="文本框 26">
            <a:extLst>
              <a:ext uri="{FF2B5EF4-FFF2-40B4-BE49-F238E27FC236}">
                <a16:creationId xmlns:a16="http://schemas.microsoft.com/office/drawing/2014/main" id="{01D8D1D0-0038-4F9B-861B-33616D7DAB67}"/>
              </a:ext>
            </a:extLst>
          </p:cNvPr>
          <p:cNvSpPr txBox="1">
            <a:spLocks noChangeArrowheads="1"/>
          </p:cNvSpPr>
          <p:nvPr/>
        </p:nvSpPr>
        <p:spPr bwMode="auto">
          <a:xfrm>
            <a:off x="9120177" y="2609850"/>
            <a:ext cx="13612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2000" dirty="0">
                <a:solidFill>
                  <a:srgbClr val="595959"/>
                </a:solidFill>
                <a:latin typeface="微软雅黑" panose="020B0503020204020204" pitchFamily="34" charset="-122"/>
              </a:rPr>
              <a:t>  </a:t>
            </a:r>
            <a:r>
              <a:rPr lang="zh-CN" altLang="en-US" sz="2000" dirty="0">
                <a:solidFill>
                  <a:srgbClr val="595959"/>
                </a:solidFill>
                <a:latin typeface="微软雅黑" panose="020B0503020204020204" pitchFamily="34" charset="-122"/>
                <a:sym typeface="微软雅黑" panose="020B0503020204020204" pitchFamily="34" charset="-122"/>
              </a:rPr>
              <a:t>系统测试</a:t>
            </a:r>
          </a:p>
        </p:txBody>
      </p:sp>
      <p:grpSp>
        <p:nvGrpSpPr>
          <p:cNvPr id="6169" name="组合 27">
            <a:extLst>
              <a:ext uri="{FF2B5EF4-FFF2-40B4-BE49-F238E27FC236}">
                <a16:creationId xmlns:a16="http://schemas.microsoft.com/office/drawing/2014/main" id="{EDF10CC6-374C-4296-B348-D4B4E38CCE0B}"/>
              </a:ext>
            </a:extLst>
          </p:cNvPr>
          <p:cNvGrpSpPr>
            <a:grpSpLocks/>
          </p:cNvGrpSpPr>
          <p:nvPr/>
        </p:nvGrpSpPr>
        <p:grpSpPr bwMode="auto">
          <a:xfrm>
            <a:off x="8312347" y="2447925"/>
            <a:ext cx="720725" cy="720725"/>
            <a:chOff x="1581150" y="2181225"/>
            <a:chExt cx="720000" cy="720000"/>
          </a:xfrm>
        </p:grpSpPr>
        <p:sp>
          <p:nvSpPr>
            <p:cNvPr id="29" name="矩形 28">
              <a:extLst>
                <a:ext uri="{FF2B5EF4-FFF2-40B4-BE49-F238E27FC236}">
                  <a16:creationId xmlns:a16="http://schemas.microsoft.com/office/drawing/2014/main" id="{68137019-9CD3-4943-8413-3189132F566C}"/>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6171" name="文本框 29">
              <a:extLst>
                <a:ext uri="{FF2B5EF4-FFF2-40B4-BE49-F238E27FC236}">
                  <a16:creationId xmlns:a16="http://schemas.microsoft.com/office/drawing/2014/main" id="{94DC27D6-C501-4819-8FBE-E4BC39B603C0}"/>
                </a:ext>
              </a:extLst>
            </p:cNvPr>
            <p:cNvSpPr txBox="1">
              <a:spLocks noChangeArrowheads="1"/>
            </p:cNvSpPr>
            <p:nvPr/>
          </p:nvSpPr>
          <p:spPr bwMode="auto">
            <a:xfrm>
              <a:off x="1733401" y="2218059"/>
              <a:ext cx="4154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dirty="0">
                  <a:solidFill>
                    <a:srgbClr val="2E75B6"/>
                  </a:solidFill>
                  <a:latin typeface="Impact" panose="020B0806030902050204" pitchFamily="34" charset="0"/>
                </a:rPr>
                <a:t>4</a:t>
              </a:r>
              <a:endParaRPr lang="zh-CN" altLang="en-US" sz="3600" dirty="0">
                <a:solidFill>
                  <a:srgbClr val="2E75B6"/>
                </a:solidFill>
                <a:latin typeface="Impact" panose="020B0806030902050204" pitchFamily="34" charset="0"/>
              </a:endParaRPr>
            </a:p>
          </p:txBody>
        </p:sp>
      </p:grpSp>
      <p:grpSp>
        <p:nvGrpSpPr>
          <p:cNvPr id="6172" name="组合 31">
            <a:extLst>
              <a:ext uri="{FF2B5EF4-FFF2-40B4-BE49-F238E27FC236}">
                <a16:creationId xmlns:a16="http://schemas.microsoft.com/office/drawing/2014/main" id="{23773DB8-1FF2-45F8-AA63-A223BA449DA5}"/>
              </a:ext>
            </a:extLst>
          </p:cNvPr>
          <p:cNvGrpSpPr>
            <a:grpSpLocks/>
          </p:cNvGrpSpPr>
          <p:nvPr/>
        </p:nvGrpSpPr>
        <p:grpSpPr bwMode="auto">
          <a:xfrm>
            <a:off x="8312347" y="3711575"/>
            <a:ext cx="720725" cy="720725"/>
            <a:chOff x="1581150" y="2181225"/>
            <a:chExt cx="720000" cy="720000"/>
          </a:xfrm>
        </p:grpSpPr>
        <p:sp>
          <p:nvSpPr>
            <p:cNvPr id="33" name="矩形 32">
              <a:extLst>
                <a:ext uri="{FF2B5EF4-FFF2-40B4-BE49-F238E27FC236}">
                  <a16:creationId xmlns:a16="http://schemas.microsoft.com/office/drawing/2014/main" id="{BB895361-E2B8-44D7-9444-4276FA9F607D}"/>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6174" name="文本框 33">
              <a:extLst>
                <a:ext uri="{FF2B5EF4-FFF2-40B4-BE49-F238E27FC236}">
                  <a16:creationId xmlns:a16="http://schemas.microsoft.com/office/drawing/2014/main" id="{4DD2977B-D899-45A5-A2F6-1A8AE48DAED8}"/>
                </a:ext>
              </a:extLst>
            </p:cNvPr>
            <p:cNvSpPr txBox="1">
              <a:spLocks noChangeArrowheads="1"/>
            </p:cNvSpPr>
            <p:nvPr/>
          </p:nvSpPr>
          <p:spPr bwMode="auto">
            <a:xfrm>
              <a:off x="1724584" y="2218059"/>
              <a:ext cx="4331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600" dirty="0">
                  <a:solidFill>
                    <a:srgbClr val="2E75B6"/>
                  </a:solidFill>
                  <a:latin typeface="Impact" panose="020B0806030902050204" pitchFamily="34" charset="0"/>
                </a:rPr>
                <a:t>5</a:t>
              </a:r>
              <a:endParaRPr lang="zh-CN" altLang="en-US" sz="3600" dirty="0">
                <a:solidFill>
                  <a:srgbClr val="2E75B6"/>
                </a:solidFill>
                <a:latin typeface="Impact" panose="020B0806030902050204" pitchFamily="34" charset="0"/>
              </a:endParaRPr>
            </a:p>
          </p:txBody>
        </p:sp>
      </p:grpSp>
      <p:sp>
        <p:nvSpPr>
          <p:cNvPr id="6176" name="文本框 2">
            <a:extLst>
              <a:ext uri="{FF2B5EF4-FFF2-40B4-BE49-F238E27FC236}">
                <a16:creationId xmlns:a16="http://schemas.microsoft.com/office/drawing/2014/main" id="{1F97B4F0-364C-4C9B-97F6-2D71E76B473D}"/>
              </a:ext>
            </a:extLst>
          </p:cNvPr>
          <p:cNvSpPr txBox="1">
            <a:spLocks noChangeArrowheads="1"/>
          </p:cNvSpPr>
          <p:nvPr/>
        </p:nvSpPr>
        <p:spPr bwMode="auto">
          <a:xfrm>
            <a:off x="2519143" y="3871913"/>
            <a:ext cx="2940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sz="2000" dirty="0">
                <a:solidFill>
                  <a:srgbClr val="595959"/>
                </a:solidFill>
                <a:latin typeface="微软雅黑" panose="020B0503020204020204" pitchFamily="34" charset="-122"/>
                <a:sym typeface="微软雅黑" panose="020B0503020204020204" pitchFamily="34" charset="-122"/>
              </a:rPr>
              <a:t>系统分析</a:t>
            </a:r>
          </a:p>
        </p:txBody>
      </p:sp>
      <p:grpSp>
        <p:nvGrpSpPr>
          <p:cNvPr id="6177" name="组合 5">
            <a:extLst>
              <a:ext uri="{FF2B5EF4-FFF2-40B4-BE49-F238E27FC236}">
                <a16:creationId xmlns:a16="http://schemas.microsoft.com/office/drawing/2014/main" id="{9648B30F-00CE-4AE8-854D-89E6724DBC54}"/>
              </a:ext>
            </a:extLst>
          </p:cNvPr>
          <p:cNvGrpSpPr>
            <a:grpSpLocks/>
          </p:cNvGrpSpPr>
          <p:nvPr/>
        </p:nvGrpSpPr>
        <p:grpSpPr bwMode="auto">
          <a:xfrm>
            <a:off x="8313935" y="4938713"/>
            <a:ext cx="719137" cy="720725"/>
            <a:chOff x="1581150" y="2181225"/>
            <a:chExt cx="720000" cy="720000"/>
          </a:xfrm>
        </p:grpSpPr>
        <p:sp>
          <p:nvSpPr>
            <p:cNvPr id="7" name="矩形 6">
              <a:extLst>
                <a:ext uri="{FF2B5EF4-FFF2-40B4-BE49-F238E27FC236}">
                  <a16:creationId xmlns:a16="http://schemas.microsoft.com/office/drawing/2014/main" id="{103E6119-3BE6-4D87-9E08-FA1D8D596A70}"/>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6179" name="文本框 30">
              <a:extLst>
                <a:ext uri="{FF2B5EF4-FFF2-40B4-BE49-F238E27FC236}">
                  <a16:creationId xmlns:a16="http://schemas.microsoft.com/office/drawing/2014/main" id="{7EC6D980-DA18-4619-AC1B-5EE4CBFA4D2F}"/>
                </a:ext>
              </a:extLst>
            </p:cNvPr>
            <p:cNvSpPr txBox="1">
              <a:spLocks noChangeArrowheads="1"/>
            </p:cNvSpPr>
            <p:nvPr/>
          </p:nvSpPr>
          <p:spPr bwMode="auto">
            <a:xfrm>
              <a:off x="1725885" y="2218059"/>
              <a:ext cx="43053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en-US" sz="3600" dirty="0">
                  <a:solidFill>
                    <a:srgbClr val="2E75B6"/>
                  </a:solidFill>
                  <a:latin typeface="Impact" panose="020B0806030902050204" pitchFamily="34" charset="0"/>
                </a:rPr>
                <a:t>6</a:t>
              </a:r>
            </a:p>
          </p:txBody>
        </p:sp>
      </p:grpSp>
      <p:sp>
        <p:nvSpPr>
          <p:cNvPr id="6180" name="文本框 34">
            <a:extLst>
              <a:ext uri="{FF2B5EF4-FFF2-40B4-BE49-F238E27FC236}">
                <a16:creationId xmlns:a16="http://schemas.microsoft.com/office/drawing/2014/main" id="{CCC93097-60C2-4234-BAF6-5308F1851981}"/>
              </a:ext>
            </a:extLst>
          </p:cNvPr>
          <p:cNvSpPr txBox="1">
            <a:spLocks noChangeArrowheads="1"/>
          </p:cNvSpPr>
          <p:nvPr/>
        </p:nvSpPr>
        <p:spPr bwMode="auto">
          <a:xfrm>
            <a:off x="9269610" y="5012832"/>
            <a:ext cx="2940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r>
              <a:rPr lang="zh-CN" altLang="en-US" sz="2000" dirty="0">
                <a:solidFill>
                  <a:srgbClr val="595959"/>
                </a:solidFill>
                <a:latin typeface="微软雅黑" panose="020B0503020204020204" pitchFamily="34" charset="-122"/>
                <a:sym typeface="微软雅黑" panose="020B0503020204020204" pitchFamily="34" charset="-122"/>
              </a:rPr>
              <a:t> 结论与致谢</a:t>
            </a:r>
          </a:p>
        </p:txBody>
      </p:sp>
      <p:sp>
        <p:nvSpPr>
          <p:cNvPr id="39" name="文本框 26">
            <a:extLst>
              <a:ext uri="{FF2B5EF4-FFF2-40B4-BE49-F238E27FC236}">
                <a16:creationId xmlns:a16="http://schemas.microsoft.com/office/drawing/2014/main" id="{AD3660BC-926F-4917-AE38-D5580C975D8E}"/>
              </a:ext>
            </a:extLst>
          </p:cNvPr>
          <p:cNvSpPr txBox="1">
            <a:spLocks noChangeArrowheads="1"/>
          </p:cNvSpPr>
          <p:nvPr/>
        </p:nvSpPr>
        <p:spPr bwMode="auto">
          <a:xfrm>
            <a:off x="9307282" y="387188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panose="020B0503020204020204" pitchFamily="34" charset="-122"/>
              </a:defRPr>
            </a:lvl1pPr>
            <a:lvl2pPr eaLnBrk="0" hangingPunct="0">
              <a:defRPr>
                <a:solidFill>
                  <a:schemeClr val="tx1"/>
                </a:solidFill>
                <a:latin typeface="Calibri" panose="020F0502020204030204" pitchFamily="34" charset="0"/>
                <a:ea typeface="微软雅黑" panose="020B0503020204020204" pitchFamily="34" charset="-122"/>
              </a:defRPr>
            </a:lvl2pPr>
            <a:lvl3pPr eaLnBrk="0" hangingPunct="0">
              <a:defRPr>
                <a:solidFill>
                  <a:schemeClr val="tx1"/>
                </a:solidFill>
                <a:latin typeface="Calibri" panose="020F0502020204030204" pitchFamily="34" charset="0"/>
                <a:ea typeface="微软雅黑" panose="020B0503020204020204" pitchFamily="34" charset="-122"/>
              </a:defRPr>
            </a:lvl3pPr>
            <a:lvl4pPr eaLnBrk="0" hangingPunct="0">
              <a:defRPr>
                <a:solidFill>
                  <a:schemeClr val="tx1"/>
                </a:solidFill>
                <a:latin typeface="Calibri" panose="020F0502020204030204" pitchFamily="34" charset="0"/>
                <a:ea typeface="微软雅黑" panose="020B0503020204020204" pitchFamily="34" charset="-122"/>
              </a:defRPr>
            </a:lvl4pPr>
            <a:lvl5pPr eaLnBrk="0" hangingPunct="0">
              <a:defRPr>
                <a:solidFill>
                  <a:schemeClr val="tx1"/>
                </a:solidFill>
                <a:latin typeface="Calibri" panose="020F050202020403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sz="2000" dirty="0">
                <a:solidFill>
                  <a:srgbClr val="595959"/>
                </a:solidFill>
                <a:latin typeface="微软雅黑" panose="020B0503020204020204" pitchFamily="34" charset="-122"/>
              </a:rPr>
              <a:t>难点分析</a:t>
            </a:r>
            <a:endParaRPr lang="zh-CN" altLang="en-US" sz="2000" dirty="0">
              <a:solidFill>
                <a:srgbClr val="595959"/>
              </a:solidFill>
              <a:latin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21068645"/>
      </p:ext>
    </p:extLst>
  </p:cSld>
  <p:clrMapOvr>
    <a:masterClrMapping/>
  </p:clrMapOvr>
  <mc:AlternateContent xmlns:mc="http://schemas.openxmlformats.org/markup-compatibility/2006" xmlns:p14="http://schemas.microsoft.com/office/powerpoint/2010/main">
    <mc:Choice Requires="p14">
      <p:transition spd="slow" p14:dur="2000" advTm="984"/>
    </mc:Choice>
    <mc:Fallback xmlns="">
      <p:transition spd="slow" advTm="98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43" name="文本框 10">
            <a:extLst>
              <a:ext uri="{FF2B5EF4-FFF2-40B4-BE49-F238E27FC236}">
                <a16:creationId xmlns:a16="http://schemas.microsoft.com/office/drawing/2014/main" id="{34C569DA-8CD5-423E-9265-792CD92D7E0F}"/>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系统开发</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详细过程简要说明：</a:t>
            </a:r>
          </a:p>
        </p:txBody>
      </p:sp>
      <p:sp>
        <p:nvSpPr>
          <p:cNvPr id="42" name="矩形 41">
            <a:extLst>
              <a:ext uri="{FF2B5EF4-FFF2-40B4-BE49-F238E27FC236}">
                <a16:creationId xmlns:a16="http://schemas.microsoft.com/office/drawing/2014/main" id="{64E91584-6505-4A67-8E44-0E4D10C3CAF5}"/>
              </a:ext>
            </a:extLst>
          </p:cNvPr>
          <p:cNvSpPr/>
          <p:nvPr/>
        </p:nvSpPr>
        <p:spPr>
          <a:xfrm>
            <a:off x="1289538" y="999991"/>
            <a:ext cx="9022080" cy="630942"/>
          </a:xfrm>
          <a:prstGeom prst="rect">
            <a:avLst/>
          </a:prstGeom>
        </p:spPr>
        <p:txBody>
          <a:bodyPr wrap="square">
            <a:spAutoFit/>
          </a:bodyPr>
          <a:lstStyle/>
          <a:p>
            <a:pPr indent="306070" algn="just">
              <a:lnSpc>
                <a:spcPts val="2100"/>
              </a:lnSpc>
              <a:spcAft>
                <a:spcPts val="0"/>
              </a:spcAft>
            </a:pPr>
            <a:r>
              <a:rPr lang="en-US" altLang="zh-CN" kern="100" dirty="0" err="1">
                <a:latin typeface="Times New Roman" panose="02020603050405020304" pitchFamily="18" charset="0"/>
              </a:rPr>
              <a:t>Step4</a:t>
            </a:r>
            <a:r>
              <a:rPr lang="en-US" altLang="zh-CN" kern="100" dirty="0">
                <a:latin typeface="Times New Roman" panose="02020603050405020304" pitchFamily="18" charset="0"/>
              </a:rPr>
              <a:t>:</a:t>
            </a:r>
            <a:r>
              <a:rPr lang="zh-CN" altLang="en-US" kern="100" dirty="0">
                <a:latin typeface="Times New Roman" panose="02020603050405020304" pitchFamily="18" charset="0"/>
              </a:rPr>
              <a:t>训练模型</a:t>
            </a:r>
            <a:r>
              <a:rPr lang="en-US" altLang="zh-CN" kern="100" dirty="0">
                <a:latin typeface="Times New Roman" panose="02020603050405020304" pitchFamily="18" charset="0"/>
              </a:rPr>
              <a:t>(Train Model)</a:t>
            </a:r>
            <a:r>
              <a:rPr lang="zh-CN" altLang="en-US" kern="100" dirty="0">
                <a:latin typeface="Times New Roman" panose="02020603050405020304" pitchFamily="18" charset="0"/>
              </a:rPr>
              <a:t>，之后用我们的处理好的测试集去对</a:t>
            </a:r>
            <a:r>
              <a:rPr lang="en-US" altLang="zh-CN" kern="100" dirty="0">
                <a:latin typeface="Times New Roman" panose="02020603050405020304" pitchFamily="18" charset="0"/>
              </a:rPr>
              <a:t>model</a:t>
            </a:r>
            <a:r>
              <a:rPr lang="zh-CN" altLang="en-US" kern="100" dirty="0">
                <a:latin typeface="Times New Roman" panose="02020603050405020304" pitchFamily="18" charset="0"/>
              </a:rPr>
              <a:t>进行测试。测试结果在后面我们将会给出。</a:t>
            </a:r>
            <a:endParaRPr lang="zh-CN" altLang="zh-CN" kern="100" dirty="0">
              <a:latin typeface="Times New Roman" panose="02020603050405020304" pitchFamily="18" charset="0"/>
            </a:endParaRPr>
          </a:p>
        </p:txBody>
      </p:sp>
      <p:pic>
        <p:nvPicPr>
          <p:cNvPr id="4" name="图片 3">
            <a:extLst>
              <a:ext uri="{FF2B5EF4-FFF2-40B4-BE49-F238E27FC236}">
                <a16:creationId xmlns:a16="http://schemas.microsoft.com/office/drawing/2014/main" id="{7D2C97D4-42D6-4236-A294-E8632087B2F5}"/>
              </a:ext>
            </a:extLst>
          </p:cNvPr>
          <p:cNvPicPr/>
          <p:nvPr/>
        </p:nvPicPr>
        <p:blipFill>
          <a:blip r:embed="rId2"/>
          <a:stretch>
            <a:fillRect/>
          </a:stretch>
        </p:blipFill>
        <p:spPr>
          <a:xfrm>
            <a:off x="2029123" y="1648888"/>
            <a:ext cx="8365450" cy="5195664"/>
          </a:xfrm>
          <a:prstGeom prst="rect">
            <a:avLst/>
          </a:prstGeom>
        </p:spPr>
      </p:pic>
    </p:spTree>
    <p:extLst>
      <p:ext uri="{BB962C8B-B14F-4D97-AF65-F5344CB8AC3E}">
        <p14:creationId xmlns:p14="http://schemas.microsoft.com/office/powerpoint/2010/main" val="3129002987"/>
      </p:ext>
    </p:extLst>
  </p:cSld>
  <p:clrMapOvr>
    <a:masterClrMapping/>
  </p:clrMapOvr>
  <mc:AlternateContent xmlns:mc="http://schemas.openxmlformats.org/markup-compatibility/2006" xmlns:p14="http://schemas.microsoft.com/office/powerpoint/2010/main">
    <mc:Choice Requires="p14">
      <p:transition spd="slow" p14:dur="2000" advTm="4051"/>
    </mc:Choice>
    <mc:Fallback xmlns="">
      <p:transition spd="slow" advTm="405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43" name="文本框 10">
            <a:extLst>
              <a:ext uri="{FF2B5EF4-FFF2-40B4-BE49-F238E27FC236}">
                <a16:creationId xmlns:a16="http://schemas.microsoft.com/office/drawing/2014/main" id="{34C569DA-8CD5-423E-9265-792CD92D7E0F}"/>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系统开发</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详细过程简要说明：</a:t>
            </a:r>
          </a:p>
        </p:txBody>
      </p:sp>
      <p:sp>
        <p:nvSpPr>
          <p:cNvPr id="42" name="矩形 41">
            <a:extLst>
              <a:ext uri="{FF2B5EF4-FFF2-40B4-BE49-F238E27FC236}">
                <a16:creationId xmlns:a16="http://schemas.microsoft.com/office/drawing/2014/main" id="{64E91584-6505-4A67-8E44-0E4D10C3CAF5}"/>
              </a:ext>
            </a:extLst>
          </p:cNvPr>
          <p:cNvSpPr/>
          <p:nvPr/>
        </p:nvSpPr>
        <p:spPr>
          <a:xfrm>
            <a:off x="1114727" y="1295825"/>
            <a:ext cx="9333638" cy="369332"/>
          </a:xfrm>
          <a:prstGeom prst="rect">
            <a:avLst/>
          </a:prstGeom>
        </p:spPr>
        <p:txBody>
          <a:bodyPr wrap="square">
            <a:spAutoFit/>
          </a:bodyPr>
          <a:lstStyle/>
          <a:p>
            <a:r>
              <a:rPr lang="en-US" altLang="zh-CN" dirty="0"/>
              <a:t>    </a:t>
            </a:r>
            <a:r>
              <a:rPr lang="zh-CN" altLang="en-US" dirty="0"/>
              <a:t>测试集实体特征识别出的结果是：</a:t>
            </a:r>
            <a:endParaRPr lang="zh-CN" altLang="zh-CN" dirty="0"/>
          </a:p>
        </p:txBody>
      </p:sp>
      <p:pic>
        <p:nvPicPr>
          <p:cNvPr id="8" name="图片 7">
            <a:extLst>
              <a:ext uri="{FF2B5EF4-FFF2-40B4-BE49-F238E27FC236}">
                <a16:creationId xmlns:a16="http://schemas.microsoft.com/office/drawing/2014/main" id="{32FE2559-2F98-459E-B839-AA1235B2F067}"/>
              </a:ext>
            </a:extLst>
          </p:cNvPr>
          <p:cNvPicPr/>
          <p:nvPr/>
        </p:nvPicPr>
        <p:blipFill>
          <a:blip r:embed="rId2"/>
          <a:stretch>
            <a:fillRect/>
          </a:stretch>
        </p:blipFill>
        <p:spPr>
          <a:xfrm>
            <a:off x="5538061" y="46495"/>
            <a:ext cx="4910304" cy="6794290"/>
          </a:xfrm>
          <a:prstGeom prst="rect">
            <a:avLst/>
          </a:prstGeom>
        </p:spPr>
      </p:pic>
    </p:spTree>
    <p:extLst>
      <p:ext uri="{BB962C8B-B14F-4D97-AF65-F5344CB8AC3E}">
        <p14:creationId xmlns:p14="http://schemas.microsoft.com/office/powerpoint/2010/main" val="21696518"/>
      </p:ext>
    </p:extLst>
  </p:cSld>
  <p:clrMapOvr>
    <a:masterClrMapping/>
  </p:clrMapOvr>
  <mc:AlternateContent xmlns:mc="http://schemas.openxmlformats.org/markup-compatibility/2006" xmlns:p14="http://schemas.microsoft.com/office/powerpoint/2010/main">
    <mc:Choice Requires="p14">
      <p:transition spd="slow" p14:dur="2000" advTm="4051"/>
    </mc:Choice>
    <mc:Fallback xmlns="">
      <p:transition spd="slow" advTm="405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43" name="文本框 10">
            <a:extLst>
              <a:ext uri="{FF2B5EF4-FFF2-40B4-BE49-F238E27FC236}">
                <a16:creationId xmlns:a16="http://schemas.microsoft.com/office/drawing/2014/main" id="{34C569DA-8CD5-423E-9265-792CD92D7E0F}"/>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系统开发</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详细过程简要说明：</a:t>
            </a:r>
          </a:p>
        </p:txBody>
      </p:sp>
      <p:sp>
        <p:nvSpPr>
          <p:cNvPr id="42" name="矩形 41">
            <a:extLst>
              <a:ext uri="{FF2B5EF4-FFF2-40B4-BE49-F238E27FC236}">
                <a16:creationId xmlns:a16="http://schemas.microsoft.com/office/drawing/2014/main" id="{64E91584-6505-4A67-8E44-0E4D10C3CAF5}"/>
              </a:ext>
            </a:extLst>
          </p:cNvPr>
          <p:cNvSpPr/>
          <p:nvPr/>
        </p:nvSpPr>
        <p:spPr>
          <a:xfrm>
            <a:off x="1114727" y="1295825"/>
            <a:ext cx="9333638" cy="369332"/>
          </a:xfrm>
          <a:prstGeom prst="rect">
            <a:avLst/>
          </a:prstGeom>
        </p:spPr>
        <p:txBody>
          <a:bodyPr wrap="square">
            <a:spAutoFit/>
          </a:bodyPr>
          <a:lstStyle/>
          <a:p>
            <a:r>
              <a:rPr lang="en-US" altLang="zh-CN" dirty="0"/>
              <a:t>    </a:t>
            </a:r>
            <a:r>
              <a:rPr lang="zh-CN" altLang="zh-CN" dirty="0"/>
              <a:t>经过了几个小时的漫长训练，验证，测试，和评估，</a:t>
            </a:r>
            <a:r>
              <a:rPr lang="en-US" altLang="zh-CN" dirty="0"/>
              <a:t>100</a:t>
            </a:r>
            <a:r>
              <a:rPr lang="zh-CN" altLang="zh-CN" dirty="0"/>
              <a:t>轮后实验结束，这是实验结果。</a:t>
            </a:r>
          </a:p>
        </p:txBody>
      </p:sp>
      <p:pic>
        <p:nvPicPr>
          <p:cNvPr id="4" name="图片 3">
            <a:extLst>
              <a:ext uri="{FF2B5EF4-FFF2-40B4-BE49-F238E27FC236}">
                <a16:creationId xmlns:a16="http://schemas.microsoft.com/office/drawing/2014/main" id="{480EDD88-A578-479D-8B49-4B6EE2403956}"/>
              </a:ext>
            </a:extLst>
          </p:cNvPr>
          <p:cNvPicPr/>
          <p:nvPr/>
        </p:nvPicPr>
        <p:blipFill>
          <a:blip r:embed="rId2"/>
          <a:stretch>
            <a:fillRect/>
          </a:stretch>
        </p:blipFill>
        <p:spPr>
          <a:xfrm>
            <a:off x="1967079" y="1718944"/>
            <a:ext cx="7741696" cy="5044927"/>
          </a:xfrm>
          <a:prstGeom prst="rect">
            <a:avLst/>
          </a:prstGeom>
        </p:spPr>
      </p:pic>
      <p:sp>
        <p:nvSpPr>
          <p:cNvPr id="3" name="椭圆 2">
            <a:extLst>
              <a:ext uri="{FF2B5EF4-FFF2-40B4-BE49-F238E27FC236}">
                <a16:creationId xmlns:a16="http://schemas.microsoft.com/office/drawing/2014/main" id="{E7026A10-6220-49AB-B356-B4F4B9BEC9DE}"/>
              </a:ext>
            </a:extLst>
          </p:cNvPr>
          <p:cNvSpPr/>
          <p:nvPr/>
        </p:nvSpPr>
        <p:spPr bwMode="auto">
          <a:xfrm>
            <a:off x="5068307" y="4302367"/>
            <a:ext cx="769620" cy="175260"/>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cxnSp>
        <p:nvCxnSpPr>
          <p:cNvPr id="6" name="直接箭头连接符 5">
            <a:extLst>
              <a:ext uri="{FF2B5EF4-FFF2-40B4-BE49-F238E27FC236}">
                <a16:creationId xmlns:a16="http://schemas.microsoft.com/office/drawing/2014/main" id="{77EEF8EC-8B59-4243-A007-BEDFB46742E3}"/>
              </a:ext>
            </a:extLst>
          </p:cNvPr>
          <p:cNvCxnSpPr>
            <a:cxnSpLocks/>
            <a:endCxn id="3" idx="6"/>
          </p:cNvCxnSpPr>
          <p:nvPr/>
        </p:nvCxnSpPr>
        <p:spPr bwMode="auto">
          <a:xfrm flipH="1">
            <a:off x="5837927" y="3749040"/>
            <a:ext cx="768614" cy="64095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圆角 11">
            <a:extLst>
              <a:ext uri="{FF2B5EF4-FFF2-40B4-BE49-F238E27FC236}">
                <a16:creationId xmlns:a16="http://schemas.microsoft.com/office/drawing/2014/main" id="{552396DF-9B66-4471-B243-404532930908}"/>
              </a:ext>
            </a:extLst>
          </p:cNvPr>
          <p:cNvSpPr/>
          <p:nvPr/>
        </p:nvSpPr>
        <p:spPr bwMode="auto">
          <a:xfrm>
            <a:off x="6606541" y="3611880"/>
            <a:ext cx="1150619" cy="297180"/>
          </a:xfrm>
          <a:prstGeom prst="round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en-US" altLang="zh-CN" sz="1200" dirty="0" err="1">
                <a:solidFill>
                  <a:srgbClr val="FF0000"/>
                </a:solidFill>
              </a:rPr>
              <a:t>F1</a:t>
            </a:r>
            <a:r>
              <a:rPr lang="zh-CN" altLang="en-US" sz="1200" dirty="0">
                <a:solidFill>
                  <a:srgbClr val="FF0000"/>
                </a:solidFill>
              </a:rPr>
              <a:t>值还算理想</a:t>
            </a:r>
            <a:endParaRPr kumimoji="0" lang="zh-CN" altLang="en-US" sz="1200" b="0" i="0" u="none" strike="noStrike" cap="none" normalizeH="0" baseline="0" dirty="0">
              <a:ln>
                <a:noFill/>
              </a:ln>
              <a:solidFill>
                <a:srgbClr val="FF0000"/>
              </a:solidFill>
              <a:effectLst/>
              <a:latin typeface="Calibri" pitchFamily="34" charset="0"/>
              <a:ea typeface="宋体" pitchFamily="2" charset="-122"/>
            </a:endParaRPr>
          </a:p>
        </p:txBody>
      </p:sp>
    </p:spTree>
    <p:extLst>
      <p:ext uri="{BB962C8B-B14F-4D97-AF65-F5344CB8AC3E}">
        <p14:creationId xmlns:p14="http://schemas.microsoft.com/office/powerpoint/2010/main" val="3835721314"/>
      </p:ext>
    </p:extLst>
  </p:cSld>
  <p:clrMapOvr>
    <a:masterClrMapping/>
  </p:clrMapOvr>
  <mc:AlternateContent xmlns:mc="http://schemas.openxmlformats.org/markup-compatibility/2006" xmlns:p14="http://schemas.microsoft.com/office/powerpoint/2010/main">
    <mc:Choice Requires="p14">
      <p:transition spd="slow" p14:dur="2000" advTm="4051"/>
    </mc:Choice>
    <mc:Fallback xmlns="">
      <p:transition spd="slow" advTm="405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20">
            <a:extLst>
              <a:ext uri="{FF2B5EF4-FFF2-40B4-BE49-F238E27FC236}">
                <a16:creationId xmlns:a16="http://schemas.microsoft.com/office/drawing/2014/main" id="{32485B58-4A62-479B-919B-F019E7D67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矩形 6">
            <a:extLst>
              <a:ext uri="{FF2B5EF4-FFF2-40B4-BE49-F238E27FC236}">
                <a16:creationId xmlns:a16="http://schemas.microsoft.com/office/drawing/2014/main" id="{43B69081-9B08-42F0-9D03-C1C5A6FC428F}"/>
              </a:ext>
            </a:extLst>
          </p:cNvPr>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5" name="文本框 8">
            <a:extLst>
              <a:ext uri="{FF2B5EF4-FFF2-40B4-BE49-F238E27FC236}">
                <a16:creationId xmlns:a16="http://schemas.microsoft.com/office/drawing/2014/main" id="{BB2D32C7-0054-4F1A-B39A-D448C79FF82F}"/>
              </a:ext>
            </a:extLst>
          </p:cNvPr>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4400" b="1" dirty="0">
                <a:solidFill>
                  <a:srgbClr val="1C4885"/>
                </a:solidFill>
                <a:latin typeface="微软雅黑" pitchFamily="34" charset="-122"/>
                <a:ea typeface="微软雅黑" pitchFamily="34" charset="-122"/>
              </a:rPr>
              <a:t>4</a:t>
            </a:r>
            <a:endParaRPr lang="zh-CN" altLang="en-US" sz="34400" b="1" dirty="0">
              <a:solidFill>
                <a:srgbClr val="1C4885"/>
              </a:solidFill>
              <a:latin typeface="微软雅黑" pitchFamily="34" charset="-122"/>
              <a:ea typeface="微软雅黑" pitchFamily="34" charset="-122"/>
            </a:endParaRPr>
          </a:p>
        </p:txBody>
      </p:sp>
      <p:grpSp>
        <p:nvGrpSpPr>
          <p:cNvPr id="46" name="组合 13">
            <a:extLst>
              <a:ext uri="{FF2B5EF4-FFF2-40B4-BE49-F238E27FC236}">
                <a16:creationId xmlns:a16="http://schemas.microsoft.com/office/drawing/2014/main" id="{DB14A2B7-4D24-44E9-BF3A-FECC5A13BADB}"/>
              </a:ext>
            </a:extLst>
          </p:cNvPr>
          <p:cNvGrpSpPr>
            <a:grpSpLocks noChangeAspect="1"/>
          </p:cNvGrpSpPr>
          <p:nvPr/>
        </p:nvGrpSpPr>
        <p:grpSpPr bwMode="auto">
          <a:xfrm>
            <a:off x="6804025" y="3178175"/>
            <a:ext cx="5578475" cy="3481388"/>
            <a:chOff x="0" y="0"/>
            <a:chExt cx="5324473" cy="3322983"/>
          </a:xfrm>
        </p:grpSpPr>
        <p:pic>
          <p:nvPicPr>
            <p:cNvPr id="47" name="图片 14">
              <a:extLst>
                <a:ext uri="{FF2B5EF4-FFF2-40B4-BE49-F238E27FC236}">
                  <a16:creationId xmlns:a16="http://schemas.microsoft.com/office/drawing/2014/main" id="{03FF9D50-99E8-437A-A730-F9242DB30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图片 15">
              <a:extLst>
                <a:ext uri="{FF2B5EF4-FFF2-40B4-BE49-F238E27FC236}">
                  <a16:creationId xmlns:a16="http://schemas.microsoft.com/office/drawing/2014/main" id="{D04CB34E-B007-4F8F-8125-5F2A94F30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 name="文本框 17">
            <a:extLst>
              <a:ext uri="{FF2B5EF4-FFF2-40B4-BE49-F238E27FC236}">
                <a16:creationId xmlns:a16="http://schemas.microsoft.com/office/drawing/2014/main" id="{1547A1EC-CE31-4354-A050-053C5E8A992B}"/>
              </a:ext>
            </a:extLst>
          </p:cNvPr>
          <p:cNvSpPr>
            <a:spLocks/>
          </p:cNvSpPr>
          <p:nvPr/>
        </p:nvSpPr>
        <p:spPr bwMode="auto">
          <a:xfrm>
            <a:off x="168275" y="4889500"/>
            <a:ext cx="2484438" cy="928688"/>
          </a:xfrm>
          <a:custGeom>
            <a:avLst/>
            <a:gdLst>
              <a:gd name="T0" fmla="*/ 0 w 2484854"/>
              <a:gd name="T1" fmla="*/ 0 h 929514"/>
              <a:gd name="T2" fmla="*/ 2481942 w 2484854"/>
              <a:gd name="T3" fmla="*/ 0 h 929514"/>
              <a:gd name="T4" fmla="*/ 2481942 w 2484854"/>
              <a:gd name="T5" fmla="*/ 206677 h 929514"/>
              <a:gd name="T6" fmla="*/ 2081078 w 2484854"/>
              <a:gd name="T7" fmla="*/ 206677 h 929514"/>
              <a:gd name="T8" fmla="*/ 2081078 w 2484854"/>
              <a:gd name="T9" fmla="*/ 923747 h 929514"/>
              <a:gd name="T10" fmla="*/ 1452066 w 2484854"/>
              <a:gd name="T11" fmla="*/ 923747 h 929514"/>
              <a:gd name="T12" fmla="*/ 1452066 w 2484854"/>
              <a:gd name="T13" fmla="*/ 206677 h 929514"/>
              <a:gd name="T14" fmla="*/ 0 w 2484854"/>
              <a:gd name="T15" fmla="*/ 206677 h 929514"/>
              <a:gd name="T16" fmla="*/ 0 w 2484854"/>
              <a:gd name="T17" fmla="*/ 0 h 9295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84854" h="929514">
                <a:moveTo>
                  <a:pt x="0" y="0"/>
                </a:moveTo>
                <a:lnTo>
                  <a:pt x="2484854" y="0"/>
                </a:lnTo>
                <a:lnTo>
                  <a:pt x="2484854" y="207967"/>
                </a:lnTo>
                <a:lnTo>
                  <a:pt x="2083520" y="207967"/>
                </a:lnTo>
                <a:lnTo>
                  <a:pt x="2083520" y="929514"/>
                </a:lnTo>
                <a:lnTo>
                  <a:pt x="1453767" y="929514"/>
                </a:lnTo>
                <a:lnTo>
                  <a:pt x="1453767" y="207967"/>
                </a:lnTo>
                <a:lnTo>
                  <a:pt x="0" y="2079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文本框 12">
            <a:extLst>
              <a:ext uri="{FF2B5EF4-FFF2-40B4-BE49-F238E27FC236}">
                <a16:creationId xmlns:a16="http://schemas.microsoft.com/office/drawing/2014/main" id="{B8B8BD9D-8243-478F-A486-36D04D69CE17}"/>
              </a:ext>
            </a:extLst>
          </p:cNvPr>
          <p:cNvSpPr txBox="1">
            <a:spLocks noChangeArrowheads="1"/>
          </p:cNvSpPr>
          <p:nvPr/>
        </p:nvSpPr>
        <p:spPr bwMode="auto">
          <a:xfrm>
            <a:off x="2762250" y="3632200"/>
            <a:ext cx="94297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5400" b="1">
                <a:solidFill>
                  <a:srgbClr val="1C4885"/>
                </a:solidFill>
                <a:latin typeface="微软雅黑" pitchFamily="34" charset="-122"/>
                <a:ea typeface="微软雅黑"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buFont typeface="Arial" pitchFamily="34" charset="0"/>
            </a:lvl6pPr>
            <a:lvl7pPr marL="2971800" indent="-228600" eaLnBrk="0" fontAlgn="base" hangingPunct="0">
              <a:spcBef>
                <a:spcPct val="0"/>
              </a:spcBef>
              <a:spcAft>
                <a:spcPct val="0"/>
              </a:spcAft>
              <a:buFont typeface="Arial" pitchFamily="34" charset="0"/>
            </a:lvl7pPr>
            <a:lvl8pPr marL="3429000" indent="-228600" eaLnBrk="0" fontAlgn="base" hangingPunct="0">
              <a:spcBef>
                <a:spcPct val="0"/>
              </a:spcBef>
              <a:spcAft>
                <a:spcPct val="0"/>
              </a:spcAft>
              <a:buFont typeface="Arial" pitchFamily="34" charset="0"/>
            </a:lvl8pPr>
            <a:lvl9pPr marL="3886200" indent="-228600" eaLnBrk="0" fontAlgn="base" hangingPunct="0">
              <a:spcBef>
                <a:spcPct val="0"/>
              </a:spcBef>
              <a:spcAft>
                <a:spcPct val="0"/>
              </a:spcAft>
              <a:buFont typeface="Arial" pitchFamily="34" charset="0"/>
            </a:lvl9pPr>
          </a:lstStyle>
          <a:p>
            <a:r>
              <a:rPr lang="zh-CN" altLang="en-US" dirty="0"/>
              <a:t>系统测试</a:t>
            </a:r>
          </a:p>
        </p:txBody>
      </p:sp>
      <p:pic>
        <p:nvPicPr>
          <p:cNvPr id="13" name="图片 2">
            <a:extLst>
              <a:ext uri="{FF2B5EF4-FFF2-40B4-BE49-F238E27FC236}">
                <a16:creationId xmlns:a16="http://schemas.microsoft.com/office/drawing/2014/main" id="{D7241A7D-6AE7-46AD-B52D-D06F8E22B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391"/>
          <a:stretch>
            <a:fillRect/>
          </a:stretch>
        </p:blipFill>
        <p:spPr bwMode="auto">
          <a:xfrm>
            <a:off x="9835031" y="1455421"/>
            <a:ext cx="2359964" cy="539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毕设logo定稿">
            <a:extLst>
              <a:ext uri="{FF2B5EF4-FFF2-40B4-BE49-F238E27FC236}">
                <a16:creationId xmlns:a16="http://schemas.microsoft.com/office/drawing/2014/main" id="{4E100555-06EE-48EC-B910-1C35D654889C}"/>
              </a:ext>
            </a:extLst>
          </p:cNvPr>
          <p:cNvPicPr/>
          <p:nvPr/>
        </p:nvPicPr>
        <p:blipFill>
          <a:blip r:embed="rId5">
            <a:extLst>
              <a:ext uri="{28A0092B-C50C-407E-A947-70E740481C1C}">
                <a14:useLocalDpi xmlns:a14="http://schemas.microsoft.com/office/drawing/2010/main" val="0"/>
              </a:ext>
            </a:extLst>
          </a:blip>
          <a:srcRect/>
          <a:stretch>
            <a:fillRect/>
          </a:stretch>
        </p:blipFill>
        <p:spPr>
          <a:xfrm>
            <a:off x="9520238" y="107510"/>
            <a:ext cx="2462530" cy="621665"/>
          </a:xfrm>
          <a:prstGeom prst="rect">
            <a:avLst/>
          </a:prstGeom>
          <a:noFill/>
          <a:ln>
            <a:noFill/>
          </a:ln>
        </p:spPr>
      </p:pic>
    </p:spTree>
    <p:extLst>
      <p:ext uri="{BB962C8B-B14F-4D97-AF65-F5344CB8AC3E}">
        <p14:creationId xmlns:p14="http://schemas.microsoft.com/office/powerpoint/2010/main" val="3591486370"/>
      </p:ext>
    </p:extLst>
  </p:cSld>
  <p:clrMapOvr>
    <a:masterClrMapping/>
  </p:clrMapOvr>
  <mc:AlternateContent xmlns:mc="http://schemas.openxmlformats.org/markup-compatibility/2006" xmlns:p14="http://schemas.microsoft.com/office/powerpoint/2010/main">
    <mc:Choice Requires="p14">
      <p:transition spd="slow" p14:dur="2000" advTm="4619"/>
    </mc:Choice>
    <mc:Fallback xmlns="">
      <p:transition spd="slow" advTm="461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文本框 10">
            <a:extLst>
              <a:ext uri="{FF2B5EF4-FFF2-40B4-BE49-F238E27FC236}">
                <a16:creationId xmlns:a16="http://schemas.microsoft.com/office/drawing/2014/main" id="{A8B7CFF9-8EE2-40F9-A92B-31FA2D2860DD}"/>
              </a:ext>
            </a:extLst>
          </p:cNvPr>
          <p:cNvSpPr txBox="1">
            <a:spLocks noChangeArrowheads="1"/>
          </p:cNvSpPr>
          <p:nvPr/>
        </p:nvSpPr>
        <p:spPr bwMode="auto">
          <a:xfrm>
            <a:off x="1020040" y="393760"/>
            <a:ext cx="3025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系统测试</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测试环境</a:t>
            </a:r>
          </a:p>
        </p:txBody>
      </p:sp>
      <p:sp>
        <p:nvSpPr>
          <p:cNvPr id="9" name="矩形 8">
            <a:extLst>
              <a:ext uri="{FF2B5EF4-FFF2-40B4-BE49-F238E27FC236}">
                <a16:creationId xmlns:a16="http://schemas.microsoft.com/office/drawing/2014/main" id="{3CC1BB7F-EE9E-4844-8151-BD350525BE2D}"/>
              </a:ext>
            </a:extLst>
          </p:cNvPr>
          <p:cNvSpPr/>
          <p:nvPr/>
        </p:nvSpPr>
        <p:spPr>
          <a:xfrm>
            <a:off x="1114727" y="1295825"/>
            <a:ext cx="9333638" cy="923330"/>
          </a:xfrm>
          <a:prstGeom prst="rect">
            <a:avLst/>
          </a:prstGeom>
        </p:spPr>
        <p:txBody>
          <a:bodyPr wrap="square">
            <a:spAutoFit/>
          </a:bodyPr>
          <a:lstStyle/>
          <a:p>
            <a:r>
              <a:rPr lang="zh-CN" altLang="en-US" dirty="0"/>
              <a:t>硬件环境：本实训内容是在一台装有</a:t>
            </a:r>
            <a:r>
              <a:rPr lang="en-US" altLang="zh-CN" dirty="0" err="1"/>
              <a:t>ubuntu16.04</a:t>
            </a:r>
            <a:r>
              <a:rPr lang="en-US" altLang="zh-CN" dirty="0"/>
              <a:t> </a:t>
            </a:r>
            <a:r>
              <a:rPr lang="en-US" altLang="zh-CN" dirty="0" err="1"/>
              <a:t>64bit</a:t>
            </a:r>
            <a:r>
              <a:rPr lang="zh-CN" altLang="en-US" dirty="0"/>
              <a:t>操作系统，内存</a:t>
            </a:r>
            <a:r>
              <a:rPr lang="en-US" altLang="zh-CN" dirty="0" err="1"/>
              <a:t>32G</a:t>
            </a:r>
            <a:r>
              <a:rPr lang="zh-CN" altLang="en-US" dirty="0"/>
              <a:t>，</a:t>
            </a:r>
            <a:r>
              <a:rPr lang="en-US" altLang="zh-CN" dirty="0" err="1"/>
              <a:t>256G</a:t>
            </a:r>
            <a:r>
              <a:rPr lang="zh-CN" altLang="en-US" dirty="0"/>
              <a:t>固态，</a:t>
            </a:r>
            <a:r>
              <a:rPr lang="en-US" altLang="zh-CN" dirty="0" err="1"/>
              <a:t>1080Ti</a:t>
            </a:r>
            <a:r>
              <a:rPr lang="zh-CN" altLang="en-US" dirty="0"/>
              <a:t>显卡的计算机上完成的。</a:t>
            </a:r>
            <a:endParaRPr lang="en-US" altLang="zh-CN" dirty="0"/>
          </a:p>
          <a:p>
            <a:r>
              <a:rPr lang="zh-CN" altLang="en-US" dirty="0"/>
              <a:t>软件及虚拟环境：就是第三章系统开发时所用到的环境。</a:t>
            </a:r>
            <a:endParaRPr lang="zh-CN" altLang="zh-CN" dirty="0"/>
          </a:p>
        </p:txBody>
      </p:sp>
    </p:spTree>
    <p:extLst>
      <p:ext uri="{BB962C8B-B14F-4D97-AF65-F5344CB8AC3E}">
        <p14:creationId xmlns:p14="http://schemas.microsoft.com/office/powerpoint/2010/main" val="515378348"/>
      </p:ext>
    </p:extLst>
  </p:cSld>
  <p:clrMapOvr>
    <a:masterClrMapping/>
  </p:clrMapOvr>
  <mc:AlternateContent xmlns:mc="http://schemas.openxmlformats.org/markup-compatibility/2006" xmlns:p14="http://schemas.microsoft.com/office/powerpoint/2010/main">
    <mc:Choice Requires="p14">
      <p:transition spd="slow" p14:dur="2000" advTm="2407"/>
    </mc:Choice>
    <mc:Fallback xmlns="">
      <p:transition spd="slow" advTm="240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00C41D2C-45EC-4583-8931-FF9AA0FF97B2}"/>
              </a:ext>
            </a:extLst>
          </p:cNvPr>
          <p:cNvSpPr txBox="1">
            <a:spLocks noChangeArrowheads="1"/>
          </p:cNvSpPr>
          <p:nvPr/>
        </p:nvSpPr>
        <p:spPr bwMode="auto">
          <a:xfrm>
            <a:off x="1020040" y="393760"/>
            <a:ext cx="3025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系统测试</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功能测试</a:t>
            </a:r>
          </a:p>
        </p:txBody>
      </p:sp>
      <p:sp>
        <p:nvSpPr>
          <p:cNvPr id="2" name="矩形 1">
            <a:extLst>
              <a:ext uri="{FF2B5EF4-FFF2-40B4-BE49-F238E27FC236}">
                <a16:creationId xmlns:a16="http://schemas.microsoft.com/office/drawing/2014/main" id="{87C02196-6384-470B-A4E3-616AED459FDE}"/>
              </a:ext>
            </a:extLst>
          </p:cNvPr>
          <p:cNvSpPr/>
          <p:nvPr/>
        </p:nvSpPr>
        <p:spPr>
          <a:xfrm>
            <a:off x="1020039" y="1269998"/>
            <a:ext cx="9832840" cy="1150187"/>
          </a:xfrm>
          <a:prstGeom prst="rect">
            <a:avLst/>
          </a:prstGeom>
        </p:spPr>
        <p:txBody>
          <a:bodyPr wrap="square">
            <a:spAutoFit/>
          </a:bodyPr>
          <a:lstStyle/>
          <a:p>
            <a:pPr algn="just">
              <a:lnSpc>
                <a:spcPts val="2100"/>
              </a:lnSpc>
              <a:spcAft>
                <a:spcPts val="0"/>
              </a:spcAft>
            </a:pPr>
            <a:r>
              <a:rPr lang="zh-CN" altLang="zh-CN" kern="100" dirty="0">
                <a:latin typeface="Times New Roman" panose="02020603050405020304" pitchFamily="18" charset="0"/>
                <a:cs typeface="Times New Roman" panose="02020603050405020304" pitchFamily="18" charset="0"/>
              </a:rPr>
              <a:t>功能一：中文分词</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ts val="2100"/>
              </a:lnSpc>
              <a:spcAft>
                <a:spcPts val="0"/>
              </a:spcAft>
            </a:pPr>
            <a:r>
              <a:rPr lang="zh-CN" altLang="zh-CN" kern="100" dirty="0">
                <a:latin typeface="Times New Roman" panose="02020603050405020304" pitchFamily="18" charset="0"/>
                <a:cs typeface="Times New Roman" panose="02020603050405020304" pitchFamily="18" charset="0"/>
              </a:rPr>
              <a:t>之前我已经用</a:t>
            </a:r>
            <a:r>
              <a:rPr lang="en-US" altLang="zh-CN" kern="100" dirty="0">
                <a:latin typeface="Times New Roman" panose="02020603050405020304" pitchFamily="18" charset="0"/>
                <a:cs typeface="Times New Roman" panose="02020603050405020304" pitchFamily="18" charset="0"/>
              </a:rPr>
              <a:t>cat</a:t>
            </a:r>
            <a:r>
              <a:rPr lang="zh-CN" altLang="zh-CN" kern="100" dirty="0">
                <a:latin typeface="Times New Roman" panose="02020603050405020304" pitchFamily="18" charset="0"/>
                <a:cs typeface="Times New Roman" panose="02020603050405020304" pitchFamily="18" charset="0"/>
              </a:rPr>
              <a:t>命令将原始文本进行了合拼，合拼后的结果保存在了</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zhangtao</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cat.txt</a:t>
            </a:r>
            <a:r>
              <a:rPr lang="zh-CN" altLang="zh-CN" kern="100" dirty="0">
                <a:latin typeface="Times New Roman" panose="02020603050405020304" pitchFamily="18" charset="0"/>
                <a:cs typeface="Times New Roman" panose="02020603050405020304" pitchFamily="18" charset="0"/>
              </a:rPr>
              <a:t>里，即：</a:t>
            </a:r>
            <a:endParaRPr lang="en-US" altLang="zh-CN" kern="100" dirty="0">
              <a:latin typeface="Times New Roman" panose="02020603050405020304" pitchFamily="18" charset="0"/>
              <a:cs typeface="Times New Roman" panose="02020603050405020304" pitchFamily="18" charset="0"/>
            </a:endParaRPr>
          </a:p>
          <a:p>
            <a:pPr algn="just">
              <a:lnSpc>
                <a:spcPts val="2100"/>
              </a:lnSpc>
              <a:spcAft>
                <a:spcPts val="0"/>
              </a:spcAft>
            </a:pPr>
            <a:r>
              <a:rPr lang="zh-CN" altLang="zh-CN" dirty="0"/>
              <a:t>接下来我们开始利用</a:t>
            </a:r>
            <a:r>
              <a:rPr lang="en-US" altLang="zh-CN" dirty="0" err="1"/>
              <a:t>jieba</a:t>
            </a:r>
            <a:r>
              <a:rPr lang="en-US" altLang="zh-CN" dirty="0"/>
              <a:t>+</a:t>
            </a:r>
            <a:r>
              <a:rPr lang="zh-CN" altLang="zh-CN" dirty="0"/>
              <a:t>词典分词：（注：词典如何做的在</a:t>
            </a:r>
            <a:r>
              <a:rPr lang="zh-CN" altLang="en-US" dirty="0"/>
              <a:t>实训报告</a:t>
            </a:r>
            <a:r>
              <a:rPr lang="en-US" altLang="zh-CN" dirty="0"/>
              <a:t>3.2.1</a:t>
            </a:r>
            <a:r>
              <a:rPr lang="zh-CN" altLang="zh-CN" dirty="0"/>
              <a:t>开发详细过程里有）</a:t>
            </a:r>
          </a:p>
          <a:p>
            <a:pPr algn="just">
              <a:lnSpc>
                <a:spcPts val="2100"/>
              </a:lnSpc>
              <a:spcAft>
                <a:spcPts val="0"/>
              </a:spcAft>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7254A5B0-6780-4BCE-9138-59105E6F0612}"/>
              </a:ext>
            </a:extLst>
          </p:cNvPr>
          <p:cNvSpPr/>
          <p:nvPr/>
        </p:nvSpPr>
        <p:spPr>
          <a:xfrm>
            <a:off x="1020039" y="2420185"/>
            <a:ext cx="9832840" cy="888577"/>
          </a:xfrm>
          <a:prstGeom prst="rect">
            <a:avLst/>
          </a:prstGeom>
        </p:spPr>
        <p:txBody>
          <a:bodyPr wrap="square">
            <a:spAutoFit/>
          </a:bodyPr>
          <a:lstStyle/>
          <a:p>
            <a:r>
              <a:rPr lang="zh-CN" altLang="zh-CN" dirty="0"/>
              <a:t>功能二：序列标注</a:t>
            </a:r>
          </a:p>
          <a:p>
            <a:pPr algn="just">
              <a:lnSpc>
                <a:spcPts val="2100"/>
              </a:lnSpc>
              <a:spcAft>
                <a:spcPts val="0"/>
              </a:spcAft>
            </a:pPr>
            <a:r>
              <a:rPr lang="en-US" altLang="zh-CN" dirty="0"/>
              <a:t>python </a:t>
            </a:r>
            <a:r>
              <a:rPr lang="en-US" altLang="zh-CN" dirty="0" err="1"/>
              <a:t>pos.py</a:t>
            </a:r>
            <a:r>
              <a:rPr lang="en-US" altLang="zh-CN" dirty="0"/>
              <a:t> </a:t>
            </a:r>
            <a:endParaRPr lang="zh-CN" altLang="zh-CN" dirty="0"/>
          </a:p>
          <a:p>
            <a:pPr algn="just">
              <a:lnSpc>
                <a:spcPts val="2100"/>
              </a:lnSpc>
              <a:spcAft>
                <a:spcPts val="0"/>
              </a:spcAft>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334211B9-531E-4BFB-8DBE-E6CF83D3D839}"/>
              </a:ext>
            </a:extLst>
          </p:cNvPr>
          <p:cNvPicPr/>
          <p:nvPr/>
        </p:nvPicPr>
        <p:blipFill>
          <a:blip r:embed="rId2"/>
          <a:stretch>
            <a:fillRect/>
          </a:stretch>
        </p:blipFill>
        <p:spPr>
          <a:xfrm>
            <a:off x="1094989" y="3120674"/>
            <a:ext cx="7378914" cy="1338275"/>
          </a:xfrm>
          <a:prstGeom prst="rect">
            <a:avLst/>
          </a:prstGeom>
        </p:spPr>
      </p:pic>
    </p:spTree>
    <p:extLst>
      <p:ext uri="{BB962C8B-B14F-4D97-AF65-F5344CB8AC3E}">
        <p14:creationId xmlns:p14="http://schemas.microsoft.com/office/powerpoint/2010/main" val="837626990"/>
      </p:ext>
    </p:extLst>
  </p:cSld>
  <p:clrMapOvr>
    <a:masterClrMapping/>
  </p:clrMapOvr>
  <mc:AlternateContent xmlns:mc="http://schemas.openxmlformats.org/markup-compatibility/2006" xmlns:p14="http://schemas.microsoft.com/office/powerpoint/2010/main">
    <mc:Choice Requires="p14">
      <p:transition spd="slow" p14:dur="2000" advTm="2407"/>
    </mc:Choice>
    <mc:Fallback xmlns="">
      <p:transition spd="slow" advTm="240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00C41D2C-45EC-4583-8931-FF9AA0FF97B2}"/>
              </a:ext>
            </a:extLst>
          </p:cNvPr>
          <p:cNvSpPr txBox="1">
            <a:spLocks noChangeArrowheads="1"/>
          </p:cNvSpPr>
          <p:nvPr/>
        </p:nvSpPr>
        <p:spPr bwMode="auto">
          <a:xfrm>
            <a:off x="1020040" y="393760"/>
            <a:ext cx="3025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系统测试</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功能测试</a:t>
            </a:r>
          </a:p>
        </p:txBody>
      </p:sp>
      <p:sp>
        <p:nvSpPr>
          <p:cNvPr id="2" name="矩形 1">
            <a:extLst>
              <a:ext uri="{FF2B5EF4-FFF2-40B4-BE49-F238E27FC236}">
                <a16:creationId xmlns:a16="http://schemas.microsoft.com/office/drawing/2014/main" id="{87C02196-6384-470B-A4E3-616AED459FDE}"/>
              </a:ext>
            </a:extLst>
          </p:cNvPr>
          <p:cNvSpPr/>
          <p:nvPr/>
        </p:nvSpPr>
        <p:spPr>
          <a:xfrm>
            <a:off x="1020039" y="1269998"/>
            <a:ext cx="9832840" cy="1173270"/>
          </a:xfrm>
          <a:prstGeom prst="rect">
            <a:avLst/>
          </a:prstGeom>
        </p:spPr>
        <p:txBody>
          <a:bodyPr wrap="square">
            <a:spAutoFit/>
          </a:bodyPr>
          <a:lstStyle/>
          <a:p>
            <a:r>
              <a:rPr lang="zh-CN" altLang="zh-CN" dirty="0"/>
              <a:t>功能三：实体提取</a:t>
            </a:r>
          </a:p>
          <a:p>
            <a:r>
              <a:rPr lang="zh-CN" altLang="zh-CN" dirty="0"/>
              <a:t>写一个</a:t>
            </a:r>
            <a:r>
              <a:rPr lang="en-US" altLang="zh-CN" dirty="0"/>
              <a:t>test</a:t>
            </a:r>
            <a:r>
              <a:rPr lang="zh-CN" altLang="zh-CN" dirty="0"/>
              <a:t>脚本，用于</a:t>
            </a:r>
            <a:r>
              <a:rPr lang="en-US" altLang="zh-CN" dirty="0"/>
              <a:t>200</a:t>
            </a:r>
            <a:r>
              <a:rPr lang="zh-CN" altLang="zh-CN" dirty="0"/>
              <a:t>个测试数据处理：</a:t>
            </a:r>
            <a:endParaRPr lang="en-US" altLang="zh-CN" dirty="0"/>
          </a:p>
          <a:p>
            <a:endParaRPr lang="zh-CN" altLang="zh-CN" dirty="0"/>
          </a:p>
          <a:p>
            <a:pPr algn="just">
              <a:lnSpc>
                <a:spcPts val="2100"/>
              </a:lnSpc>
              <a:spcAft>
                <a:spcPts val="0"/>
              </a:spcAft>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7254A5B0-6780-4BCE-9138-59105E6F0612}"/>
              </a:ext>
            </a:extLst>
          </p:cNvPr>
          <p:cNvSpPr/>
          <p:nvPr/>
        </p:nvSpPr>
        <p:spPr>
          <a:xfrm>
            <a:off x="1020039" y="3514469"/>
            <a:ext cx="9832840" cy="2004267"/>
          </a:xfrm>
          <a:prstGeom prst="rect">
            <a:avLst/>
          </a:prstGeom>
        </p:spPr>
        <p:txBody>
          <a:bodyPr wrap="square">
            <a:spAutoFit/>
          </a:bodyPr>
          <a:lstStyle/>
          <a:p>
            <a:r>
              <a:rPr lang="zh-CN" altLang="zh-CN" dirty="0"/>
              <a:t>执行脚本之后</a:t>
            </a:r>
          </a:p>
          <a:p>
            <a:r>
              <a:rPr lang="en-US" altLang="zh-CN" dirty="0" err="1"/>
              <a:t>zutnlp@zutnlp-01</a:t>
            </a:r>
            <a:r>
              <a:rPr lang="en-US" altLang="zh-CN" dirty="0"/>
              <a:t>:~/</a:t>
            </a:r>
            <a:r>
              <a:rPr lang="en-US" altLang="zh-CN" dirty="0" err="1"/>
              <a:t>zhangtao</a:t>
            </a:r>
            <a:r>
              <a:rPr lang="en-US" altLang="zh-CN" dirty="0"/>
              <a:t>/</a:t>
            </a:r>
            <a:r>
              <a:rPr lang="en-US" altLang="zh-CN" dirty="0" err="1"/>
              <a:t>CCKS2018</a:t>
            </a:r>
            <a:r>
              <a:rPr lang="en-US" altLang="zh-CN" dirty="0"/>
              <a:t>/</a:t>
            </a:r>
            <a:r>
              <a:rPr lang="en-US" altLang="zh-CN" dirty="0" err="1"/>
              <a:t>src</a:t>
            </a:r>
            <a:r>
              <a:rPr lang="en-US" altLang="zh-CN" dirty="0"/>
              <a:t>$ bash ./</a:t>
            </a:r>
            <a:r>
              <a:rPr lang="en-US" altLang="zh-CN" dirty="0" err="1"/>
              <a:t>test_file.sh</a:t>
            </a:r>
            <a:endParaRPr lang="zh-CN" altLang="zh-CN" dirty="0"/>
          </a:p>
          <a:p>
            <a:r>
              <a:rPr lang="zh-CN" altLang="zh-CN" dirty="0"/>
              <a:t>这是测试数据实体特征识别出来的结果：</a:t>
            </a:r>
          </a:p>
          <a:p>
            <a:r>
              <a:rPr lang="zh-CN" altLang="zh-CN" dirty="0"/>
              <a:t>目录在：</a:t>
            </a:r>
            <a:r>
              <a:rPr lang="en-US" altLang="zh-CN" dirty="0"/>
              <a:t>~/</a:t>
            </a:r>
            <a:r>
              <a:rPr lang="en-US" altLang="zh-CN" dirty="0" err="1"/>
              <a:t>zhangtao</a:t>
            </a:r>
            <a:r>
              <a:rPr lang="en-US" altLang="zh-CN" dirty="0"/>
              <a:t>/</a:t>
            </a:r>
            <a:r>
              <a:rPr lang="en-US" altLang="zh-CN" dirty="0" err="1"/>
              <a:t>CCKS2018</a:t>
            </a:r>
            <a:r>
              <a:rPr lang="en-US" altLang="zh-CN" dirty="0"/>
              <a:t>/data/result/</a:t>
            </a:r>
            <a:r>
              <a:rPr lang="zh-CN" altLang="zh-CN" dirty="0"/>
              <a:t>入院记录现病史</a:t>
            </a:r>
            <a:r>
              <a:rPr lang="en-US" altLang="zh-CN" dirty="0"/>
              <a:t>/</a:t>
            </a:r>
            <a:r>
              <a:rPr lang="en-US" altLang="zh-CN" dirty="0" err="1"/>
              <a:t>test_result</a:t>
            </a:r>
            <a:endParaRPr lang="zh-CN" altLang="zh-CN" dirty="0"/>
          </a:p>
          <a:p>
            <a:r>
              <a:rPr lang="zh-CN" altLang="zh-CN" dirty="0"/>
              <a:t>同时利用</a:t>
            </a:r>
            <a:r>
              <a:rPr lang="en-US" altLang="zh-CN" dirty="0"/>
              <a:t>ANN</a:t>
            </a:r>
            <a:r>
              <a:rPr lang="zh-CN" altLang="zh-CN" dirty="0"/>
              <a:t>提取出来的结果保存在了</a:t>
            </a:r>
          </a:p>
          <a:p>
            <a:r>
              <a:rPr lang="en-US" altLang="zh-CN" dirty="0"/>
              <a:t>~/</a:t>
            </a:r>
            <a:r>
              <a:rPr lang="en-US" altLang="zh-CN" dirty="0" err="1"/>
              <a:t>zhangtao</a:t>
            </a:r>
            <a:r>
              <a:rPr lang="en-US" altLang="zh-CN" dirty="0"/>
              <a:t>/</a:t>
            </a:r>
            <a:r>
              <a:rPr lang="en-US" altLang="zh-CN" dirty="0" err="1"/>
              <a:t>CCKS2018</a:t>
            </a:r>
            <a:r>
              <a:rPr lang="en-US" altLang="zh-CN" dirty="0"/>
              <a:t>/</a:t>
            </a:r>
            <a:r>
              <a:rPr lang="en-US" altLang="zh-CN" dirty="0" err="1"/>
              <a:t>NeuroNER</a:t>
            </a:r>
            <a:r>
              <a:rPr lang="en-US" altLang="zh-CN" dirty="0"/>
              <a:t>/data/</a:t>
            </a:r>
            <a:r>
              <a:rPr lang="en-US" altLang="zh-CN" dirty="0" err="1"/>
              <a:t>conll2003</a:t>
            </a:r>
            <a:r>
              <a:rPr lang="en-US" altLang="zh-CN" dirty="0"/>
              <a:t>/</a:t>
            </a:r>
            <a:r>
              <a:rPr lang="en-US" altLang="zh-CN" dirty="0" err="1"/>
              <a:t>en</a:t>
            </a:r>
            <a:r>
              <a:rPr lang="en-US" altLang="zh-CN" dirty="0"/>
              <a:t>/test</a:t>
            </a:r>
            <a:endParaRPr lang="zh-CN" altLang="zh-CN" dirty="0"/>
          </a:p>
          <a:p>
            <a:pPr algn="just">
              <a:lnSpc>
                <a:spcPts val="2100"/>
              </a:lnSpc>
              <a:spcAft>
                <a:spcPts val="0"/>
              </a:spcAft>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AF80DE73-5157-46FA-BCD0-159462A6C565}"/>
              </a:ext>
            </a:extLst>
          </p:cNvPr>
          <p:cNvPicPr/>
          <p:nvPr/>
        </p:nvPicPr>
        <p:blipFill>
          <a:blip r:embed="rId2"/>
          <a:stretch>
            <a:fillRect/>
          </a:stretch>
        </p:blipFill>
        <p:spPr>
          <a:xfrm>
            <a:off x="1154949" y="1977947"/>
            <a:ext cx="7329484" cy="1470403"/>
          </a:xfrm>
          <a:prstGeom prst="rect">
            <a:avLst/>
          </a:prstGeom>
        </p:spPr>
      </p:pic>
      <p:sp>
        <p:nvSpPr>
          <p:cNvPr id="7" name="矩形 6">
            <a:extLst>
              <a:ext uri="{FF2B5EF4-FFF2-40B4-BE49-F238E27FC236}">
                <a16:creationId xmlns:a16="http://schemas.microsoft.com/office/drawing/2014/main" id="{90CE8F49-7FF1-45AC-9304-F9527E93ED55}"/>
              </a:ext>
            </a:extLst>
          </p:cNvPr>
          <p:cNvSpPr/>
          <p:nvPr/>
        </p:nvSpPr>
        <p:spPr>
          <a:xfrm>
            <a:off x="1020039" y="5512661"/>
            <a:ext cx="9997731" cy="1450269"/>
          </a:xfrm>
          <a:prstGeom prst="rect">
            <a:avLst/>
          </a:prstGeom>
        </p:spPr>
        <p:txBody>
          <a:bodyPr wrap="square">
            <a:spAutoFit/>
          </a:bodyPr>
          <a:lstStyle/>
          <a:p>
            <a:r>
              <a:rPr lang="zh-CN" altLang="zh-CN" dirty="0"/>
              <a:t>功能四：指标评估，结果绘图</a:t>
            </a:r>
          </a:p>
          <a:p>
            <a:r>
              <a:rPr lang="zh-CN" altLang="zh-CN" dirty="0"/>
              <a:t>把我们重整好的</a:t>
            </a:r>
            <a:r>
              <a:rPr lang="en-US" altLang="zh-CN" dirty="0"/>
              <a:t>data set </a:t>
            </a:r>
            <a:r>
              <a:rPr lang="zh-CN" altLang="zh-CN" dirty="0"/>
              <a:t>拷贝到</a:t>
            </a:r>
            <a:r>
              <a:rPr lang="en-US" altLang="zh-CN" dirty="0" err="1"/>
              <a:t>NenroNER</a:t>
            </a:r>
            <a:r>
              <a:rPr lang="zh-CN" altLang="zh-CN" dirty="0"/>
              <a:t>对应的目录下，然后开始</a:t>
            </a:r>
            <a:r>
              <a:rPr lang="en-US" altLang="zh-CN" dirty="0"/>
              <a:t>run</a:t>
            </a:r>
            <a:r>
              <a:rPr lang="zh-CN" altLang="zh-CN" dirty="0"/>
              <a:t>一下代码，测试我们的数据吧！之后就是静静地等待测试结果！</a:t>
            </a:r>
          </a:p>
          <a:p>
            <a:endParaRPr lang="zh-CN" altLang="zh-CN" dirty="0"/>
          </a:p>
          <a:p>
            <a:pPr algn="just">
              <a:lnSpc>
                <a:spcPts val="2100"/>
              </a:lnSpc>
              <a:spcAft>
                <a:spcPts val="0"/>
              </a:spcAft>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474844"/>
      </p:ext>
    </p:extLst>
  </p:cSld>
  <p:clrMapOvr>
    <a:masterClrMapping/>
  </p:clrMapOvr>
  <mc:AlternateContent xmlns:mc="http://schemas.openxmlformats.org/markup-compatibility/2006" xmlns:p14="http://schemas.microsoft.com/office/powerpoint/2010/main">
    <mc:Choice Requires="p14">
      <p:transition spd="slow" p14:dur="2000" advTm="2407"/>
    </mc:Choice>
    <mc:Fallback xmlns="">
      <p:transition spd="slow" advTm="240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00C41D2C-45EC-4583-8931-FF9AA0FF97B2}"/>
              </a:ext>
            </a:extLst>
          </p:cNvPr>
          <p:cNvSpPr txBox="1">
            <a:spLocks noChangeArrowheads="1"/>
          </p:cNvSpPr>
          <p:nvPr/>
        </p:nvSpPr>
        <p:spPr bwMode="auto">
          <a:xfrm>
            <a:off x="1020040" y="393760"/>
            <a:ext cx="34320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系统测试</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测试结果分析</a:t>
            </a:r>
          </a:p>
        </p:txBody>
      </p:sp>
      <p:sp>
        <p:nvSpPr>
          <p:cNvPr id="2" name="矩形 1">
            <a:extLst>
              <a:ext uri="{FF2B5EF4-FFF2-40B4-BE49-F238E27FC236}">
                <a16:creationId xmlns:a16="http://schemas.microsoft.com/office/drawing/2014/main" id="{87C02196-6384-470B-A4E3-616AED459FDE}"/>
              </a:ext>
            </a:extLst>
          </p:cNvPr>
          <p:cNvSpPr/>
          <p:nvPr/>
        </p:nvSpPr>
        <p:spPr>
          <a:xfrm>
            <a:off x="1020039" y="1269999"/>
            <a:ext cx="9952762" cy="361637"/>
          </a:xfrm>
          <a:prstGeom prst="rect">
            <a:avLst/>
          </a:prstGeom>
        </p:spPr>
        <p:txBody>
          <a:bodyPr wrap="square">
            <a:spAutoFit/>
          </a:bodyPr>
          <a:lstStyle/>
          <a:p>
            <a:pPr algn="just">
              <a:lnSpc>
                <a:spcPts val="2100"/>
              </a:lnSpc>
              <a:spcAft>
                <a:spcPts val="0"/>
              </a:spcAft>
            </a:pPr>
            <a:r>
              <a:rPr lang="zh-CN" altLang="zh-CN" dirty="0"/>
              <a:t>中文分词结果：</a:t>
            </a:r>
            <a:endParaRPr lang="en-US" altLang="zh-CN" dirty="0"/>
          </a:p>
        </p:txBody>
      </p:sp>
      <p:pic>
        <p:nvPicPr>
          <p:cNvPr id="7" name="图片 6">
            <a:extLst>
              <a:ext uri="{FF2B5EF4-FFF2-40B4-BE49-F238E27FC236}">
                <a16:creationId xmlns:a16="http://schemas.microsoft.com/office/drawing/2014/main" id="{311A532D-B732-4FA6-A363-0A765EE68F26}"/>
              </a:ext>
            </a:extLst>
          </p:cNvPr>
          <p:cNvPicPr/>
          <p:nvPr/>
        </p:nvPicPr>
        <p:blipFill>
          <a:blip r:embed="rId2"/>
          <a:stretch>
            <a:fillRect/>
          </a:stretch>
        </p:blipFill>
        <p:spPr>
          <a:xfrm>
            <a:off x="2736059" y="1308990"/>
            <a:ext cx="8686446" cy="4471135"/>
          </a:xfrm>
          <a:prstGeom prst="rect">
            <a:avLst/>
          </a:prstGeom>
        </p:spPr>
      </p:pic>
      <p:sp>
        <p:nvSpPr>
          <p:cNvPr id="3" name="文本框 2">
            <a:extLst>
              <a:ext uri="{FF2B5EF4-FFF2-40B4-BE49-F238E27FC236}">
                <a16:creationId xmlns:a16="http://schemas.microsoft.com/office/drawing/2014/main" id="{8FE6FFE0-1E37-4E6C-8842-43E8BECA6D36}"/>
              </a:ext>
            </a:extLst>
          </p:cNvPr>
          <p:cNvSpPr txBox="1"/>
          <p:nvPr/>
        </p:nvSpPr>
        <p:spPr>
          <a:xfrm>
            <a:off x="739509" y="5187658"/>
            <a:ext cx="2153588" cy="923330"/>
          </a:xfrm>
          <a:prstGeom prst="rect">
            <a:avLst/>
          </a:prstGeom>
          <a:noFill/>
        </p:spPr>
        <p:txBody>
          <a:bodyPr wrap="square" rtlCol="0">
            <a:spAutoFit/>
          </a:bodyPr>
          <a:lstStyle/>
          <a:p>
            <a:r>
              <a:rPr lang="zh-CN" altLang="zh-CN" dirty="0"/>
              <a:t>分词后结果与词典对比，还算理想。</a:t>
            </a:r>
          </a:p>
          <a:p>
            <a:endParaRPr lang="zh-CN" altLang="en-US" dirty="0"/>
          </a:p>
        </p:txBody>
      </p:sp>
    </p:spTree>
    <p:extLst>
      <p:ext uri="{BB962C8B-B14F-4D97-AF65-F5344CB8AC3E}">
        <p14:creationId xmlns:p14="http://schemas.microsoft.com/office/powerpoint/2010/main" val="2954620061"/>
      </p:ext>
    </p:extLst>
  </p:cSld>
  <p:clrMapOvr>
    <a:masterClrMapping/>
  </p:clrMapOvr>
  <mc:AlternateContent xmlns:mc="http://schemas.openxmlformats.org/markup-compatibility/2006" xmlns:p14="http://schemas.microsoft.com/office/powerpoint/2010/main">
    <mc:Choice Requires="p14">
      <p:transition spd="slow" p14:dur="2000" advTm="2407"/>
    </mc:Choice>
    <mc:Fallback xmlns="">
      <p:transition spd="slow" advTm="240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00C41D2C-45EC-4583-8931-FF9AA0FF97B2}"/>
              </a:ext>
            </a:extLst>
          </p:cNvPr>
          <p:cNvSpPr txBox="1">
            <a:spLocks noChangeArrowheads="1"/>
          </p:cNvSpPr>
          <p:nvPr/>
        </p:nvSpPr>
        <p:spPr bwMode="auto">
          <a:xfrm>
            <a:off x="1020040" y="393760"/>
            <a:ext cx="33720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系统测试</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测试结果分析</a:t>
            </a:r>
          </a:p>
        </p:txBody>
      </p:sp>
      <p:sp>
        <p:nvSpPr>
          <p:cNvPr id="2" name="矩形 1">
            <a:extLst>
              <a:ext uri="{FF2B5EF4-FFF2-40B4-BE49-F238E27FC236}">
                <a16:creationId xmlns:a16="http://schemas.microsoft.com/office/drawing/2014/main" id="{87C02196-6384-470B-A4E3-616AED459FDE}"/>
              </a:ext>
            </a:extLst>
          </p:cNvPr>
          <p:cNvSpPr/>
          <p:nvPr/>
        </p:nvSpPr>
        <p:spPr>
          <a:xfrm>
            <a:off x="1020039" y="1269998"/>
            <a:ext cx="9832840" cy="646331"/>
          </a:xfrm>
          <a:prstGeom prst="rect">
            <a:avLst/>
          </a:prstGeom>
        </p:spPr>
        <p:txBody>
          <a:bodyPr wrap="square">
            <a:spAutoFit/>
          </a:bodyPr>
          <a:lstStyle/>
          <a:p>
            <a:r>
              <a:rPr lang="zh-CN" altLang="zh-CN" dirty="0"/>
              <a:t>序列标注：</a:t>
            </a:r>
          </a:p>
          <a:p>
            <a:r>
              <a:rPr lang="zh-CN" altLang="zh-CN" dirty="0"/>
              <a:t>这是</a:t>
            </a:r>
            <a:r>
              <a:rPr lang="en-US" altLang="zh-CN" dirty="0"/>
              <a:t>400</a:t>
            </a:r>
            <a:r>
              <a:rPr lang="zh-CN" altLang="zh-CN" dirty="0"/>
              <a:t>个</a:t>
            </a:r>
            <a:r>
              <a:rPr lang="en-US" altLang="zh-CN" dirty="0"/>
              <a:t>train</a:t>
            </a:r>
            <a:r>
              <a:rPr lang="zh-CN" altLang="zh-CN" dirty="0"/>
              <a:t>文件标注的结果：</a:t>
            </a:r>
          </a:p>
        </p:txBody>
      </p:sp>
      <p:pic>
        <p:nvPicPr>
          <p:cNvPr id="7" name="图片 6">
            <a:extLst>
              <a:ext uri="{FF2B5EF4-FFF2-40B4-BE49-F238E27FC236}">
                <a16:creationId xmlns:a16="http://schemas.microsoft.com/office/drawing/2014/main" id="{4DE100AB-7A0B-48D8-A46C-D051CA5473E3}"/>
              </a:ext>
            </a:extLst>
          </p:cNvPr>
          <p:cNvPicPr/>
          <p:nvPr/>
        </p:nvPicPr>
        <p:blipFill>
          <a:blip r:embed="rId2"/>
          <a:stretch>
            <a:fillRect/>
          </a:stretch>
        </p:blipFill>
        <p:spPr>
          <a:xfrm>
            <a:off x="1147187" y="1916329"/>
            <a:ext cx="8019582" cy="4754294"/>
          </a:xfrm>
          <a:prstGeom prst="rect">
            <a:avLst/>
          </a:prstGeom>
        </p:spPr>
      </p:pic>
      <p:sp>
        <p:nvSpPr>
          <p:cNvPr id="3" name="文本框 2">
            <a:extLst>
              <a:ext uri="{FF2B5EF4-FFF2-40B4-BE49-F238E27FC236}">
                <a16:creationId xmlns:a16="http://schemas.microsoft.com/office/drawing/2014/main" id="{FA4E3274-FCDF-43CC-920F-54022313CAA0}"/>
              </a:ext>
            </a:extLst>
          </p:cNvPr>
          <p:cNvSpPr txBox="1"/>
          <p:nvPr/>
        </p:nvSpPr>
        <p:spPr>
          <a:xfrm>
            <a:off x="9293917" y="5220593"/>
            <a:ext cx="2475245" cy="1200329"/>
          </a:xfrm>
          <a:prstGeom prst="rect">
            <a:avLst/>
          </a:prstGeom>
          <a:noFill/>
        </p:spPr>
        <p:txBody>
          <a:bodyPr wrap="square" rtlCol="0">
            <a:spAutoFit/>
          </a:bodyPr>
          <a:lstStyle/>
          <a:p>
            <a:r>
              <a:rPr lang="zh-CN" altLang="zh-CN" dirty="0"/>
              <a:t>标注的结果还算理想，</a:t>
            </a:r>
            <a:endParaRPr lang="en-US" altLang="zh-CN" dirty="0"/>
          </a:p>
          <a:p>
            <a:r>
              <a:rPr lang="zh-CN" altLang="zh-CN" dirty="0"/>
              <a:t>把我们想要的实体给</a:t>
            </a:r>
            <a:endParaRPr lang="en-US" altLang="zh-CN" dirty="0"/>
          </a:p>
          <a:p>
            <a:r>
              <a:rPr lang="zh-CN" altLang="zh-CN" dirty="0"/>
              <a:t>打上了特征标签。</a:t>
            </a:r>
          </a:p>
          <a:p>
            <a:endParaRPr lang="zh-CN" altLang="en-US" dirty="0"/>
          </a:p>
        </p:txBody>
      </p:sp>
    </p:spTree>
    <p:extLst>
      <p:ext uri="{BB962C8B-B14F-4D97-AF65-F5344CB8AC3E}">
        <p14:creationId xmlns:p14="http://schemas.microsoft.com/office/powerpoint/2010/main" val="1277151283"/>
      </p:ext>
    </p:extLst>
  </p:cSld>
  <p:clrMapOvr>
    <a:masterClrMapping/>
  </p:clrMapOvr>
  <mc:AlternateContent xmlns:mc="http://schemas.openxmlformats.org/markup-compatibility/2006" xmlns:p14="http://schemas.microsoft.com/office/powerpoint/2010/main">
    <mc:Choice Requires="p14">
      <p:transition spd="slow" p14:dur="2000" advTm="2407"/>
    </mc:Choice>
    <mc:Fallback xmlns="">
      <p:transition spd="slow" advTm="240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00C41D2C-45EC-4583-8931-FF9AA0FF97B2}"/>
              </a:ext>
            </a:extLst>
          </p:cNvPr>
          <p:cNvSpPr txBox="1">
            <a:spLocks noChangeArrowheads="1"/>
          </p:cNvSpPr>
          <p:nvPr/>
        </p:nvSpPr>
        <p:spPr bwMode="auto">
          <a:xfrm>
            <a:off x="1020040" y="393760"/>
            <a:ext cx="33720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系统测试</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测试结果分析</a:t>
            </a:r>
          </a:p>
        </p:txBody>
      </p:sp>
      <p:sp>
        <p:nvSpPr>
          <p:cNvPr id="2" name="矩形 1">
            <a:extLst>
              <a:ext uri="{FF2B5EF4-FFF2-40B4-BE49-F238E27FC236}">
                <a16:creationId xmlns:a16="http://schemas.microsoft.com/office/drawing/2014/main" id="{87C02196-6384-470B-A4E3-616AED459FDE}"/>
              </a:ext>
            </a:extLst>
          </p:cNvPr>
          <p:cNvSpPr/>
          <p:nvPr/>
        </p:nvSpPr>
        <p:spPr>
          <a:xfrm>
            <a:off x="1020039" y="1269998"/>
            <a:ext cx="9832840" cy="369332"/>
          </a:xfrm>
          <a:prstGeom prst="rect">
            <a:avLst/>
          </a:prstGeom>
        </p:spPr>
        <p:txBody>
          <a:bodyPr wrap="square">
            <a:spAutoFit/>
          </a:bodyPr>
          <a:lstStyle/>
          <a:p>
            <a:r>
              <a:rPr lang="zh-CN" altLang="zh-CN" dirty="0"/>
              <a:t>实体提取：</a:t>
            </a:r>
          </a:p>
        </p:txBody>
      </p:sp>
      <p:pic>
        <p:nvPicPr>
          <p:cNvPr id="6" name="图片 5">
            <a:extLst>
              <a:ext uri="{FF2B5EF4-FFF2-40B4-BE49-F238E27FC236}">
                <a16:creationId xmlns:a16="http://schemas.microsoft.com/office/drawing/2014/main" id="{1CB876BB-A604-4AD6-B97F-2F58A5191484}"/>
              </a:ext>
            </a:extLst>
          </p:cNvPr>
          <p:cNvPicPr/>
          <p:nvPr/>
        </p:nvPicPr>
        <p:blipFill>
          <a:blip r:embed="rId2"/>
          <a:stretch>
            <a:fillRect/>
          </a:stretch>
        </p:blipFill>
        <p:spPr>
          <a:xfrm>
            <a:off x="3149428" y="974360"/>
            <a:ext cx="4270703" cy="5726243"/>
          </a:xfrm>
          <a:prstGeom prst="rect">
            <a:avLst/>
          </a:prstGeom>
        </p:spPr>
      </p:pic>
      <p:sp>
        <p:nvSpPr>
          <p:cNvPr id="4" name="文本框 3">
            <a:extLst>
              <a:ext uri="{FF2B5EF4-FFF2-40B4-BE49-F238E27FC236}">
                <a16:creationId xmlns:a16="http://schemas.microsoft.com/office/drawing/2014/main" id="{7E460A2E-E034-4AE4-85F1-B28A787CE570}"/>
              </a:ext>
            </a:extLst>
          </p:cNvPr>
          <p:cNvSpPr txBox="1"/>
          <p:nvPr/>
        </p:nvSpPr>
        <p:spPr>
          <a:xfrm>
            <a:off x="7629994" y="4347765"/>
            <a:ext cx="4270703" cy="1477328"/>
          </a:xfrm>
          <a:prstGeom prst="rect">
            <a:avLst/>
          </a:prstGeom>
          <a:noFill/>
        </p:spPr>
        <p:txBody>
          <a:bodyPr wrap="square" rtlCol="0">
            <a:spAutoFit/>
          </a:bodyPr>
          <a:lstStyle/>
          <a:p>
            <a:r>
              <a:rPr lang="zh-CN" altLang="zh-CN"/>
              <a:t>从数据看，实体识别的结果还算理想。接下来我们要进行利用工具去评估几个参数：</a:t>
            </a:r>
          </a:p>
          <a:p>
            <a:r>
              <a:rPr lang="zh-CN" altLang="zh-CN"/>
              <a:t>采用精确率（</a:t>
            </a:r>
            <a:r>
              <a:rPr lang="en-US" altLang="zh-CN"/>
              <a:t>Precision</a:t>
            </a:r>
            <a:r>
              <a:rPr lang="zh-CN" altLang="zh-CN"/>
              <a:t>）、召回率（</a:t>
            </a:r>
            <a:r>
              <a:rPr lang="en-US" altLang="zh-CN"/>
              <a:t>Recall</a:t>
            </a:r>
            <a:r>
              <a:rPr lang="zh-CN" altLang="zh-CN"/>
              <a:t>）以及</a:t>
            </a:r>
            <a:r>
              <a:rPr lang="en-US" altLang="zh-CN"/>
              <a:t>F1-Measure</a:t>
            </a:r>
            <a:r>
              <a:rPr lang="zh-CN" altLang="zh-CN"/>
              <a:t>作为评测指标</a:t>
            </a:r>
          </a:p>
        </p:txBody>
      </p:sp>
    </p:spTree>
    <p:extLst>
      <p:ext uri="{BB962C8B-B14F-4D97-AF65-F5344CB8AC3E}">
        <p14:creationId xmlns:p14="http://schemas.microsoft.com/office/powerpoint/2010/main" val="693296865"/>
      </p:ext>
    </p:extLst>
  </p:cSld>
  <p:clrMapOvr>
    <a:masterClrMapping/>
  </p:clrMapOvr>
  <mc:AlternateContent xmlns:mc="http://schemas.openxmlformats.org/markup-compatibility/2006" xmlns:p14="http://schemas.microsoft.com/office/powerpoint/2010/main">
    <mc:Choice Requires="p14">
      <p:transition spd="slow" p14:dur="2000" advTm="2407"/>
    </mc:Choice>
    <mc:Fallback xmlns="">
      <p:transition spd="slow" advTm="24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7410"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12"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4400" b="1" dirty="0">
                <a:solidFill>
                  <a:srgbClr val="1C4885"/>
                </a:solidFill>
                <a:latin typeface="微软雅黑" pitchFamily="34" charset="-122"/>
                <a:ea typeface="微软雅黑" pitchFamily="34" charset="-122"/>
              </a:rPr>
              <a:t>1</a:t>
            </a:r>
            <a:endParaRPr lang="zh-CN" altLang="en-US" sz="34400" b="1" dirty="0">
              <a:solidFill>
                <a:srgbClr val="1C4885"/>
              </a:solidFill>
              <a:latin typeface="微软雅黑" pitchFamily="34" charset="-122"/>
              <a:ea typeface="微软雅黑" pitchFamily="34" charset="-122"/>
            </a:endParaRPr>
          </a:p>
        </p:txBody>
      </p:sp>
      <p:sp>
        <p:nvSpPr>
          <p:cNvPr id="17413" name="文本框 12"/>
          <p:cNvSpPr txBox="1">
            <a:spLocks noChangeArrowheads="1"/>
          </p:cNvSpPr>
          <p:nvPr/>
        </p:nvSpPr>
        <p:spPr bwMode="auto">
          <a:xfrm>
            <a:off x="2762250" y="3632200"/>
            <a:ext cx="764784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5400" b="1" dirty="0">
                <a:solidFill>
                  <a:srgbClr val="1C4885"/>
                </a:solidFill>
                <a:latin typeface="微软雅黑" pitchFamily="34" charset="-122"/>
                <a:ea typeface="微软雅黑" pitchFamily="34" charset="-122"/>
              </a:rPr>
              <a:t>相关理论与基础技术</a:t>
            </a:r>
          </a:p>
        </p:txBody>
      </p:sp>
      <p:grpSp>
        <p:nvGrpSpPr>
          <p:cNvPr id="17414" name="组合 13"/>
          <p:cNvGrpSpPr>
            <a:grpSpLocks noChangeAspect="1"/>
          </p:cNvGrpSpPr>
          <p:nvPr/>
        </p:nvGrpSpPr>
        <p:grpSpPr bwMode="auto">
          <a:xfrm>
            <a:off x="6804025" y="3178175"/>
            <a:ext cx="5578475" cy="3481388"/>
            <a:chOff x="0" y="0"/>
            <a:chExt cx="5324473" cy="3322983"/>
          </a:xfrm>
        </p:grpSpPr>
        <p:pic>
          <p:nvPicPr>
            <p:cNvPr id="17417" name="图片 14"/>
            <p:cNvPicPr>
              <a:picLocks noChangeAspect="1" noChangeArrowheads="1"/>
            </p:cNvPicPr>
            <p:nvPr/>
          </p:nvPicPr>
          <p:blipFill>
            <a:blip r:embed="rId3">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图片 15"/>
            <p:cNvPicPr>
              <a:picLocks noChangeAspect="1" noChangeArrowheads="1"/>
            </p:cNvPicPr>
            <p:nvPr/>
          </p:nvPicPr>
          <p:blipFill>
            <a:blip r:embed="rId3">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6" name="文本框 19"/>
          <p:cNvSpPr>
            <a:spLocks/>
          </p:cNvSpPr>
          <p:nvPr/>
        </p:nvSpPr>
        <p:spPr bwMode="auto">
          <a:xfrm>
            <a:off x="490538" y="4902200"/>
            <a:ext cx="2063750" cy="915988"/>
          </a:xfrm>
          <a:custGeom>
            <a:avLst/>
            <a:gdLst>
              <a:gd name="T0" fmla="*/ 688223 w 2064307"/>
              <a:gd name="T1" fmla="*/ 0 h 916126"/>
              <a:gd name="T2" fmla="*/ 1376448 w 2064307"/>
              <a:gd name="T3" fmla="*/ 0 h 916126"/>
              <a:gd name="T4" fmla="*/ 1376448 w 2064307"/>
              <a:gd name="T5" fmla="*/ 367109 h 916126"/>
              <a:gd name="T6" fmla="*/ 2060411 w 2064307"/>
              <a:gd name="T7" fmla="*/ 367109 h 916126"/>
              <a:gd name="T8" fmla="*/ 2060411 w 2064307"/>
              <a:gd name="T9" fmla="*/ 915160 h 916126"/>
              <a:gd name="T10" fmla="*/ 0 w 2064307"/>
              <a:gd name="T11" fmla="*/ 915160 h 916126"/>
              <a:gd name="T12" fmla="*/ 0 w 2064307"/>
              <a:gd name="T13" fmla="*/ 367109 h 916126"/>
              <a:gd name="T14" fmla="*/ 688223 w 2064307"/>
              <a:gd name="T15" fmla="*/ 367109 h 916126"/>
              <a:gd name="T16" fmla="*/ 688223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3" name="图片 2">
            <a:extLst>
              <a:ext uri="{FF2B5EF4-FFF2-40B4-BE49-F238E27FC236}">
                <a16:creationId xmlns:a16="http://schemas.microsoft.com/office/drawing/2014/main" id="{37E4AA41-BD48-4599-B629-1DCB07BB5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391"/>
          <a:stretch>
            <a:fillRect/>
          </a:stretch>
        </p:blipFill>
        <p:spPr bwMode="auto">
          <a:xfrm>
            <a:off x="9815202" y="1444062"/>
            <a:ext cx="2359964" cy="539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descr="毕设logo定稿">
            <a:extLst>
              <a:ext uri="{FF2B5EF4-FFF2-40B4-BE49-F238E27FC236}">
                <a16:creationId xmlns:a16="http://schemas.microsoft.com/office/drawing/2014/main" id="{20CA996C-BE8B-4C16-BB96-816486790B46}"/>
              </a:ext>
            </a:extLst>
          </p:cNvPr>
          <p:cNvPicPr/>
          <p:nvPr/>
        </p:nvPicPr>
        <p:blipFill>
          <a:blip r:embed="rId5">
            <a:extLst>
              <a:ext uri="{28A0092B-C50C-407E-A947-70E740481C1C}">
                <a14:useLocalDpi xmlns:a14="http://schemas.microsoft.com/office/drawing/2010/main" val="0"/>
              </a:ext>
            </a:extLst>
          </a:blip>
          <a:srcRect/>
          <a:stretch>
            <a:fillRect/>
          </a:stretch>
        </p:blipFill>
        <p:spPr>
          <a:xfrm>
            <a:off x="9520238" y="107510"/>
            <a:ext cx="2462530" cy="6216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674"/>
    </mc:Choice>
    <mc:Fallback xmlns="">
      <p:transition spd="slow" advTm="167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00C41D2C-45EC-4583-8931-FF9AA0FF97B2}"/>
              </a:ext>
            </a:extLst>
          </p:cNvPr>
          <p:cNvSpPr txBox="1">
            <a:spLocks noChangeArrowheads="1"/>
          </p:cNvSpPr>
          <p:nvPr/>
        </p:nvSpPr>
        <p:spPr bwMode="auto">
          <a:xfrm>
            <a:off x="1020040" y="393760"/>
            <a:ext cx="33720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系统测试</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测试结果分析</a:t>
            </a:r>
          </a:p>
        </p:txBody>
      </p:sp>
      <p:sp>
        <p:nvSpPr>
          <p:cNvPr id="2" name="矩形 1">
            <a:extLst>
              <a:ext uri="{FF2B5EF4-FFF2-40B4-BE49-F238E27FC236}">
                <a16:creationId xmlns:a16="http://schemas.microsoft.com/office/drawing/2014/main" id="{87C02196-6384-470B-A4E3-616AED459FDE}"/>
              </a:ext>
            </a:extLst>
          </p:cNvPr>
          <p:cNvSpPr/>
          <p:nvPr/>
        </p:nvSpPr>
        <p:spPr>
          <a:xfrm>
            <a:off x="1020039" y="1269998"/>
            <a:ext cx="9832840" cy="646331"/>
          </a:xfrm>
          <a:prstGeom prst="rect">
            <a:avLst/>
          </a:prstGeom>
        </p:spPr>
        <p:txBody>
          <a:bodyPr wrap="square">
            <a:spAutoFit/>
          </a:bodyPr>
          <a:lstStyle/>
          <a:p>
            <a:r>
              <a:rPr lang="zh-CN" altLang="zh-CN" dirty="0"/>
              <a:t>指标评估，结果绘图：</a:t>
            </a:r>
            <a:endParaRPr lang="en-US" altLang="zh-CN" dirty="0"/>
          </a:p>
          <a:p>
            <a:r>
              <a:rPr lang="zh-CN" altLang="zh-CN" dirty="0"/>
              <a:t>以下是以图表格式输出的测试结果：</a:t>
            </a:r>
          </a:p>
        </p:txBody>
      </p:sp>
      <p:sp>
        <p:nvSpPr>
          <p:cNvPr id="3" name="文本框 2">
            <a:extLst>
              <a:ext uri="{FF2B5EF4-FFF2-40B4-BE49-F238E27FC236}">
                <a16:creationId xmlns:a16="http://schemas.microsoft.com/office/drawing/2014/main" id="{FA4E3274-FCDF-43CC-920F-54022313CAA0}"/>
              </a:ext>
            </a:extLst>
          </p:cNvPr>
          <p:cNvSpPr txBox="1"/>
          <p:nvPr/>
        </p:nvSpPr>
        <p:spPr>
          <a:xfrm>
            <a:off x="6294349" y="3130516"/>
            <a:ext cx="4558530" cy="2308324"/>
          </a:xfrm>
          <a:prstGeom prst="rect">
            <a:avLst/>
          </a:prstGeom>
          <a:noFill/>
        </p:spPr>
        <p:txBody>
          <a:bodyPr wrap="square" rtlCol="0">
            <a:spAutoFit/>
          </a:bodyPr>
          <a:lstStyle/>
          <a:p>
            <a:r>
              <a:rPr lang="zh-CN" altLang="zh-CN" dirty="0"/>
              <a:t>通过测试的指标结果看，本次测试的最优</a:t>
            </a:r>
            <a:r>
              <a:rPr lang="en-US" altLang="zh-CN" dirty="0" err="1"/>
              <a:t>F1</a:t>
            </a:r>
            <a:r>
              <a:rPr lang="zh-CN" altLang="zh-CN" dirty="0"/>
              <a:t>的值是：</a:t>
            </a:r>
            <a:r>
              <a:rPr lang="en-US" altLang="zh-CN" dirty="0"/>
              <a:t>88.33</a:t>
            </a:r>
            <a:r>
              <a:rPr lang="zh-CN" altLang="zh-CN" dirty="0"/>
              <a:t>，而业界做的较好的</a:t>
            </a:r>
            <a:r>
              <a:rPr lang="en-US" altLang="zh-CN" dirty="0" err="1"/>
              <a:t>F1</a:t>
            </a:r>
            <a:r>
              <a:rPr lang="zh-CN" altLang="zh-CN" dirty="0"/>
              <a:t>值一般都是在</a:t>
            </a:r>
            <a:r>
              <a:rPr lang="en-US" altLang="zh-CN" dirty="0"/>
              <a:t>90</a:t>
            </a:r>
            <a:r>
              <a:rPr lang="zh-CN" altLang="zh-CN" dirty="0"/>
              <a:t>以上，这也意味着本次实验的指标结果还有待提高！也许和我们的测试集的数量有关，也许跟使用的方法有关。所以今后我要仔细思考和专研一下，争取能有更好的测试结果。</a:t>
            </a:r>
          </a:p>
          <a:p>
            <a:endParaRPr lang="zh-CN" altLang="en-US" dirty="0"/>
          </a:p>
        </p:txBody>
      </p:sp>
      <p:pic>
        <p:nvPicPr>
          <p:cNvPr id="6" name="图片 5">
            <a:extLst>
              <a:ext uri="{FF2B5EF4-FFF2-40B4-BE49-F238E27FC236}">
                <a16:creationId xmlns:a16="http://schemas.microsoft.com/office/drawing/2014/main" id="{8BA78DA4-4CAD-4AA8-A269-316E2A2FC9F1}"/>
              </a:ext>
            </a:extLst>
          </p:cNvPr>
          <p:cNvPicPr/>
          <p:nvPr/>
        </p:nvPicPr>
        <p:blipFill>
          <a:blip r:embed="rId2"/>
          <a:stretch>
            <a:fillRect/>
          </a:stretch>
        </p:blipFill>
        <p:spPr>
          <a:xfrm>
            <a:off x="1020039" y="1993267"/>
            <a:ext cx="5274310" cy="3962400"/>
          </a:xfrm>
          <a:prstGeom prst="rect">
            <a:avLst/>
          </a:prstGeom>
        </p:spPr>
      </p:pic>
    </p:spTree>
    <p:extLst>
      <p:ext uri="{BB962C8B-B14F-4D97-AF65-F5344CB8AC3E}">
        <p14:creationId xmlns:p14="http://schemas.microsoft.com/office/powerpoint/2010/main" val="2919232238"/>
      </p:ext>
    </p:extLst>
  </p:cSld>
  <p:clrMapOvr>
    <a:masterClrMapping/>
  </p:clrMapOvr>
  <mc:AlternateContent xmlns:mc="http://schemas.openxmlformats.org/markup-compatibility/2006" xmlns:p14="http://schemas.microsoft.com/office/powerpoint/2010/main">
    <mc:Choice Requires="p14">
      <p:transition spd="slow" p14:dur="2000" advTm="2407"/>
    </mc:Choice>
    <mc:Fallback xmlns="">
      <p:transition spd="slow" advTm="240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5842"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5844" name="文本框 8"/>
          <p:cNvSpPr txBox="1">
            <a:spLocks noChangeArrowheads="1"/>
          </p:cNvSpPr>
          <p:nvPr/>
        </p:nvSpPr>
        <p:spPr bwMode="auto">
          <a:xfrm>
            <a:off x="0" y="1539081"/>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4400" b="1" dirty="0">
                <a:solidFill>
                  <a:srgbClr val="1C4885"/>
                </a:solidFill>
                <a:latin typeface="微软雅黑" pitchFamily="34" charset="-122"/>
                <a:ea typeface="微软雅黑" pitchFamily="34" charset="-122"/>
              </a:rPr>
              <a:t>5</a:t>
            </a:r>
            <a:endParaRPr lang="zh-CN" altLang="en-US" sz="34400" b="1" dirty="0">
              <a:solidFill>
                <a:srgbClr val="1C4885"/>
              </a:solidFill>
              <a:latin typeface="微软雅黑" pitchFamily="34" charset="-122"/>
              <a:ea typeface="微软雅黑" pitchFamily="34" charset="-122"/>
            </a:endParaRPr>
          </a:p>
        </p:txBody>
      </p:sp>
      <p:sp>
        <p:nvSpPr>
          <p:cNvPr id="35848" name="文本框 19"/>
          <p:cNvSpPr>
            <a:spLocks/>
          </p:cNvSpPr>
          <p:nvPr/>
        </p:nvSpPr>
        <p:spPr bwMode="auto">
          <a:xfrm>
            <a:off x="475456" y="4898882"/>
            <a:ext cx="2039937" cy="985838"/>
          </a:xfrm>
          <a:custGeom>
            <a:avLst/>
            <a:gdLst>
              <a:gd name="T0" fmla="*/ 1344703 w 2039375"/>
              <a:gd name="T1" fmla="*/ 0 h 987152"/>
              <a:gd name="T2" fmla="*/ 2043312 w 2039375"/>
              <a:gd name="T3" fmla="*/ 0 h 987152"/>
              <a:gd name="T4" fmla="*/ 2033869 w 2039375"/>
              <a:gd name="T5" fmla="*/ 106172 h 987152"/>
              <a:gd name="T6" fmla="*/ 1710030 w 2039375"/>
              <a:gd name="T7" fmla="*/ 676612 h 987152"/>
              <a:gd name="T8" fmla="*/ 791385 w 2039375"/>
              <a:gd name="T9" fmla="*/ 977990 h 987152"/>
              <a:gd name="T10" fmla="*/ 0 w 2039375"/>
              <a:gd name="T11" fmla="*/ 836289 h 987152"/>
              <a:gd name="T12" fmla="*/ 0 w 2039375"/>
              <a:gd name="T13" fmla="*/ 244106 h 987152"/>
              <a:gd name="T14" fmla="*/ 718663 w 2039375"/>
              <a:gd name="T15" fmla="*/ 453487 h 987152"/>
              <a:gd name="T16" fmla="*/ 1180659 w 2039375"/>
              <a:gd name="T17" fmla="*/ 311784 h 987152"/>
              <a:gd name="T18" fmla="*/ 1341073 w 2039375"/>
              <a:gd name="T19" fmla="*/ 39751 h 987152"/>
              <a:gd name="T20" fmla="*/ 1344703 w 2039375"/>
              <a:gd name="T21" fmla="*/ 0 h 987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39375" h="987152">
                <a:moveTo>
                  <a:pt x="1342113" y="0"/>
                </a:moveTo>
                <a:lnTo>
                  <a:pt x="2039375" y="0"/>
                </a:lnTo>
                <a:lnTo>
                  <a:pt x="2029950" y="107167"/>
                </a:lnTo>
                <a:cubicBezTo>
                  <a:pt x="1986855" y="338921"/>
                  <a:pt x="1879117" y="530849"/>
                  <a:pt x="1706735" y="682950"/>
                </a:cubicBezTo>
                <a:cubicBezTo>
                  <a:pt x="1476894" y="885752"/>
                  <a:pt x="1171268" y="987152"/>
                  <a:pt x="789859" y="987152"/>
                </a:cubicBezTo>
                <a:cubicBezTo>
                  <a:pt x="471069" y="987152"/>
                  <a:pt x="207783" y="939476"/>
                  <a:pt x="0" y="844124"/>
                </a:cubicBezTo>
                <a:lnTo>
                  <a:pt x="0" y="246393"/>
                </a:lnTo>
                <a:cubicBezTo>
                  <a:pt x="229130" y="387287"/>
                  <a:pt x="468222" y="457734"/>
                  <a:pt x="717277" y="457734"/>
                </a:cubicBezTo>
                <a:cubicBezTo>
                  <a:pt x="910828" y="457734"/>
                  <a:pt x="1064530" y="410057"/>
                  <a:pt x="1178384" y="314705"/>
                </a:cubicBezTo>
                <a:cubicBezTo>
                  <a:pt x="1263774" y="243191"/>
                  <a:pt x="1317143" y="151663"/>
                  <a:pt x="1338490" y="40122"/>
                </a:cubicBezTo>
                <a:lnTo>
                  <a:pt x="13421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5846" name="组合 13"/>
          <p:cNvGrpSpPr>
            <a:grpSpLocks noChangeAspect="1"/>
          </p:cNvGrpSpPr>
          <p:nvPr/>
        </p:nvGrpSpPr>
        <p:grpSpPr bwMode="auto">
          <a:xfrm>
            <a:off x="6804025" y="3178175"/>
            <a:ext cx="5578475" cy="3481388"/>
            <a:chOff x="0" y="0"/>
            <a:chExt cx="5324473" cy="3322983"/>
          </a:xfrm>
        </p:grpSpPr>
        <p:pic>
          <p:nvPicPr>
            <p:cNvPr id="35849" name="图片 14"/>
            <p:cNvPicPr>
              <a:picLocks noChangeAspect="1" noChangeArrowheads="1"/>
            </p:cNvPicPr>
            <p:nvPr/>
          </p:nvPicPr>
          <p:blipFill>
            <a:blip r:embed="rId3">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图片 15"/>
            <p:cNvPicPr>
              <a:picLocks noChangeAspect="1" noChangeArrowheads="1"/>
            </p:cNvPicPr>
            <p:nvPr/>
          </p:nvPicPr>
          <p:blipFill>
            <a:blip r:embed="rId3">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45" name="文本框 12"/>
          <p:cNvSpPr txBox="1">
            <a:spLocks noChangeArrowheads="1"/>
          </p:cNvSpPr>
          <p:nvPr/>
        </p:nvSpPr>
        <p:spPr bwMode="auto">
          <a:xfrm>
            <a:off x="2762249" y="3632200"/>
            <a:ext cx="89842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5400" b="1">
                <a:solidFill>
                  <a:srgbClr val="1C4885"/>
                </a:solidFill>
                <a:latin typeface="微软雅黑" pitchFamily="34" charset="-122"/>
                <a:ea typeface="微软雅黑"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buFont typeface="Arial" pitchFamily="34" charset="0"/>
            </a:lvl6pPr>
            <a:lvl7pPr marL="2971800" indent="-228600" eaLnBrk="0" fontAlgn="base" hangingPunct="0">
              <a:spcBef>
                <a:spcPct val="0"/>
              </a:spcBef>
              <a:spcAft>
                <a:spcPct val="0"/>
              </a:spcAft>
              <a:buFont typeface="Arial" pitchFamily="34" charset="0"/>
            </a:lvl7pPr>
            <a:lvl8pPr marL="3429000" indent="-228600" eaLnBrk="0" fontAlgn="base" hangingPunct="0">
              <a:spcBef>
                <a:spcPct val="0"/>
              </a:spcBef>
              <a:spcAft>
                <a:spcPct val="0"/>
              </a:spcAft>
              <a:buFont typeface="Arial" pitchFamily="34" charset="0"/>
            </a:lvl8pPr>
            <a:lvl9pPr marL="3886200" indent="-228600" eaLnBrk="0" fontAlgn="base" hangingPunct="0">
              <a:spcBef>
                <a:spcPct val="0"/>
              </a:spcBef>
              <a:spcAft>
                <a:spcPct val="0"/>
              </a:spcAft>
              <a:buFont typeface="Arial" pitchFamily="34" charset="0"/>
            </a:lvl9pPr>
          </a:lstStyle>
          <a:p>
            <a:r>
              <a:rPr lang="zh-CN" altLang="en-US" dirty="0"/>
              <a:t>难点分析</a:t>
            </a:r>
          </a:p>
        </p:txBody>
      </p:sp>
      <p:pic>
        <p:nvPicPr>
          <p:cNvPr id="10" name="图片 2">
            <a:extLst>
              <a:ext uri="{FF2B5EF4-FFF2-40B4-BE49-F238E27FC236}">
                <a16:creationId xmlns:a16="http://schemas.microsoft.com/office/drawing/2014/main" id="{818922A0-DF60-4572-9FC6-31A0F0F6C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391"/>
          <a:stretch>
            <a:fillRect/>
          </a:stretch>
        </p:blipFill>
        <p:spPr bwMode="auto">
          <a:xfrm>
            <a:off x="9820040" y="1455428"/>
            <a:ext cx="2359964" cy="539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毕设logo定稿">
            <a:extLst>
              <a:ext uri="{FF2B5EF4-FFF2-40B4-BE49-F238E27FC236}">
                <a16:creationId xmlns:a16="http://schemas.microsoft.com/office/drawing/2014/main" id="{CA45E3D0-2D0F-48E3-98D1-8D69EA041464}"/>
              </a:ext>
            </a:extLst>
          </p:cNvPr>
          <p:cNvPicPr/>
          <p:nvPr/>
        </p:nvPicPr>
        <p:blipFill>
          <a:blip r:embed="rId5">
            <a:extLst>
              <a:ext uri="{28A0092B-C50C-407E-A947-70E740481C1C}">
                <a14:useLocalDpi xmlns:a14="http://schemas.microsoft.com/office/drawing/2010/main" val="0"/>
              </a:ext>
            </a:extLst>
          </a:blip>
          <a:srcRect/>
          <a:stretch>
            <a:fillRect/>
          </a:stretch>
        </p:blipFill>
        <p:spPr>
          <a:xfrm>
            <a:off x="9520238" y="107510"/>
            <a:ext cx="2462530" cy="6216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797"/>
    </mc:Choice>
    <mc:Fallback xmlns="">
      <p:transition spd="slow" advTm="279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22530" name="文本框 10"/>
          <p:cNvSpPr txBox="1">
            <a:spLocks noChangeArrowheads="1"/>
          </p:cNvSpPr>
          <p:nvPr/>
        </p:nvSpPr>
        <p:spPr bwMode="auto">
          <a:xfrm>
            <a:off x="1040082" y="380824"/>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难点分析</a:t>
            </a:r>
          </a:p>
        </p:txBody>
      </p:sp>
      <p:sp>
        <p:nvSpPr>
          <p:cNvPr id="22531"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36" name="TextBox 13"/>
          <p:cNvSpPr txBox="1">
            <a:spLocks noChangeArrowheads="1"/>
          </p:cNvSpPr>
          <p:nvPr/>
        </p:nvSpPr>
        <p:spPr bwMode="auto">
          <a:xfrm>
            <a:off x="3948968" y="1838546"/>
            <a:ext cx="7430818" cy="38563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342900" indent="-342900" eaLnBrk="1" hangingPunct="1">
              <a:lnSpc>
                <a:spcPct val="150000"/>
              </a:lnSpc>
              <a:spcBef>
                <a:spcPct val="20000"/>
              </a:spcBef>
              <a:buAutoNum type="arabicPeriod"/>
            </a:pPr>
            <a:r>
              <a:rPr lang="zh-CN" altLang="en-US" b="1" dirty="0">
                <a:solidFill>
                  <a:srgbClr val="445469"/>
                </a:solidFill>
                <a:latin typeface="Arial" pitchFamily="34" charset="0"/>
                <a:ea typeface="微软雅黑" pitchFamily="34" charset="-122"/>
                <a:sym typeface="Arial" pitchFamily="34" charset="0"/>
              </a:rPr>
              <a:t>训练语料的数量偏少，对实验结果有一定的影响。</a:t>
            </a:r>
            <a:endParaRPr lang="en-US" altLang="zh-CN" b="1" dirty="0">
              <a:solidFill>
                <a:srgbClr val="445469"/>
              </a:solidFill>
              <a:latin typeface="Arial" pitchFamily="34" charset="0"/>
              <a:ea typeface="微软雅黑" pitchFamily="34" charset="-122"/>
              <a:sym typeface="Arial" pitchFamily="34" charset="0"/>
            </a:endParaRPr>
          </a:p>
          <a:p>
            <a:pPr eaLnBrk="1" hangingPunct="1">
              <a:lnSpc>
                <a:spcPct val="150000"/>
              </a:lnSpc>
              <a:spcBef>
                <a:spcPct val="20000"/>
              </a:spcBef>
            </a:pPr>
            <a:r>
              <a:rPr lang="en-US" altLang="zh-CN" b="1" dirty="0">
                <a:solidFill>
                  <a:srgbClr val="445469"/>
                </a:solidFill>
                <a:latin typeface="Arial" pitchFamily="34" charset="0"/>
                <a:ea typeface="微软雅黑" pitchFamily="34" charset="-122"/>
                <a:sym typeface="Arial" pitchFamily="34" charset="0"/>
              </a:rPr>
              <a:t>2. </a:t>
            </a:r>
            <a:r>
              <a:rPr lang="zh-CN" altLang="en-US" b="1" dirty="0">
                <a:solidFill>
                  <a:srgbClr val="445469"/>
                </a:solidFill>
                <a:latin typeface="Arial" pitchFamily="34" charset="0"/>
                <a:ea typeface="微软雅黑" pitchFamily="34" charset="-122"/>
                <a:sym typeface="Arial" pitchFamily="34" charset="0"/>
              </a:rPr>
              <a:t>数据格式的处理有些难度，需要细心，一个空格的失误就有可能导致实验的失败。</a:t>
            </a:r>
            <a:endParaRPr lang="en-US" altLang="zh-CN" b="1" dirty="0">
              <a:solidFill>
                <a:srgbClr val="445469"/>
              </a:solidFill>
              <a:latin typeface="Arial" pitchFamily="34" charset="0"/>
              <a:ea typeface="微软雅黑" pitchFamily="34" charset="-122"/>
              <a:sym typeface="Arial" pitchFamily="34" charset="0"/>
            </a:endParaRPr>
          </a:p>
          <a:p>
            <a:pPr eaLnBrk="1" hangingPunct="1">
              <a:lnSpc>
                <a:spcPct val="150000"/>
              </a:lnSpc>
              <a:spcBef>
                <a:spcPct val="20000"/>
              </a:spcBef>
            </a:pPr>
            <a:r>
              <a:rPr lang="en-US" altLang="zh-CN" b="1" dirty="0">
                <a:solidFill>
                  <a:srgbClr val="445469"/>
                </a:solidFill>
                <a:latin typeface="Arial" pitchFamily="34" charset="0"/>
                <a:ea typeface="微软雅黑" pitchFamily="34" charset="-122"/>
                <a:sym typeface="Arial" pitchFamily="34" charset="0"/>
              </a:rPr>
              <a:t>3. </a:t>
            </a:r>
            <a:r>
              <a:rPr lang="zh-CN" altLang="en-US" b="1" dirty="0">
                <a:solidFill>
                  <a:srgbClr val="445469"/>
                </a:solidFill>
                <a:latin typeface="Arial" pitchFamily="34" charset="0"/>
                <a:ea typeface="微软雅黑" pitchFamily="34" charset="-122"/>
                <a:sym typeface="Arial" pitchFamily="34" charset="0"/>
              </a:rPr>
              <a:t>最难的就是实验中用到的各种神经网络模型，首先需要明白其工作原理，其次还要具备一定的编程基础去对原理算法做工程应用实现；在各种模型中归根结底用到了好多数学和线性代数相关知识，这对于一个本科生而言是有难度的。</a:t>
            </a:r>
            <a:endParaRPr lang="en-US" altLang="zh-CN" b="1" dirty="0">
              <a:solidFill>
                <a:srgbClr val="445469"/>
              </a:solidFill>
              <a:latin typeface="Arial" pitchFamily="34" charset="0"/>
              <a:ea typeface="微软雅黑" pitchFamily="34" charset="-122"/>
              <a:sym typeface="Arial" pitchFamily="34" charset="0"/>
            </a:endParaRPr>
          </a:p>
          <a:p>
            <a:pPr eaLnBrk="1" hangingPunct="1">
              <a:lnSpc>
                <a:spcPct val="150000"/>
              </a:lnSpc>
              <a:spcBef>
                <a:spcPct val="20000"/>
              </a:spcBef>
            </a:pPr>
            <a:r>
              <a:rPr lang="zh-CN" altLang="en-US" b="1" dirty="0">
                <a:solidFill>
                  <a:srgbClr val="445469"/>
                </a:solidFill>
                <a:latin typeface="Arial" pitchFamily="34" charset="0"/>
                <a:ea typeface="微软雅黑" pitchFamily="34" charset="-122"/>
                <a:sym typeface="Arial" pitchFamily="34" charset="0"/>
              </a:rPr>
              <a:t>目前只是做了医学文本实体提取的实现，今后我会继续学习机器学习相关理论知识，力争开发出一套应用于多领域实体特征提取的工具集。</a:t>
            </a:r>
            <a:endParaRPr lang="en-US" altLang="zh-CN" b="1" dirty="0">
              <a:solidFill>
                <a:srgbClr val="445469"/>
              </a:solidFill>
              <a:latin typeface="Arial" pitchFamily="34" charset="0"/>
              <a:ea typeface="微软雅黑" pitchFamily="34" charset="-122"/>
              <a:sym typeface="Arial" pitchFamily="34" charset="0"/>
            </a:endParaRPr>
          </a:p>
        </p:txBody>
      </p:sp>
      <p:pic>
        <p:nvPicPr>
          <p:cNvPr id="2" name="图片 1">
            <a:extLst>
              <a:ext uri="{FF2B5EF4-FFF2-40B4-BE49-F238E27FC236}">
                <a16:creationId xmlns:a16="http://schemas.microsoft.com/office/drawing/2014/main" id="{4DEE1D9C-901F-4596-9A5F-304DF8CA4E4F}"/>
              </a:ext>
            </a:extLst>
          </p:cNvPr>
          <p:cNvPicPr>
            <a:picLocks noChangeAspect="1"/>
          </p:cNvPicPr>
          <p:nvPr/>
        </p:nvPicPr>
        <p:blipFill>
          <a:blip r:embed="rId2"/>
          <a:stretch>
            <a:fillRect/>
          </a:stretch>
        </p:blipFill>
        <p:spPr>
          <a:xfrm>
            <a:off x="296306" y="1258724"/>
            <a:ext cx="3228975" cy="2708031"/>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2000" advTm="1158"/>
    </mc:Choice>
    <mc:Fallback xmlns="">
      <p:transition spd="slow" advTm="11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animEffect transition="in" filter="wipe(up)">
                                      <p:cBhvr>
                                        <p:cTn id="7"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35843"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pic>
        <p:nvPicPr>
          <p:cNvPr id="35842"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文本框 8"/>
          <p:cNvSpPr txBox="1">
            <a:spLocks noChangeArrowheads="1"/>
          </p:cNvSpPr>
          <p:nvPr/>
        </p:nvSpPr>
        <p:spPr bwMode="auto">
          <a:xfrm>
            <a:off x="-86158" y="1471612"/>
            <a:ext cx="2468967"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4400" b="1" dirty="0">
                <a:solidFill>
                  <a:srgbClr val="1C4885"/>
                </a:solidFill>
                <a:latin typeface="微软雅黑" pitchFamily="34" charset="-122"/>
                <a:ea typeface="微软雅黑" pitchFamily="34" charset="-122"/>
              </a:rPr>
              <a:t>6</a:t>
            </a:r>
            <a:endParaRPr lang="zh-CN" altLang="en-US" sz="34400" b="1" dirty="0">
              <a:solidFill>
                <a:srgbClr val="1C4885"/>
              </a:solidFill>
              <a:latin typeface="微软雅黑" pitchFamily="34" charset="-122"/>
              <a:ea typeface="微软雅黑" pitchFamily="34" charset="-122"/>
            </a:endParaRPr>
          </a:p>
        </p:txBody>
      </p:sp>
      <p:grpSp>
        <p:nvGrpSpPr>
          <p:cNvPr id="35846" name="组合 13"/>
          <p:cNvGrpSpPr>
            <a:grpSpLocks noChangeAspect="1"/>
          </p:cNvGrpSpPr>
          <p:nvPr/>
        </p:nvGrpSpPr>
        <p:grpSpPr bwMode="auto">
          <a:xfrm>
            <a:off x="6804025" y="3178175"/>
            <a:ext cx="5578475" cy="3481388"/>
            <a:chOff x="0" y="0"/>
            <a:chExt cx="5324473" cy="3322983"/>
          </a:xfrm>
        </p:grpSpPr>
        <p:pic>
          <p:nvPicPr>
            <p:cNvPr id="35849" name="图片 14"/>
            <p:cNvPicPr>
              <a:picLocks noChangeAspect="1" noChangeArrowheads="1"/>
            </p:cNvPicPr>
            <p:nvPr/>
          </p:nvPicPr>
          <p:blipFill>
            <a:blip r:embed="rId3">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图片 15"/>
            <p:cNvPicPr>
              <a:picLocks noChangeAspect="1" noChangeArrowheads="1"/>
            </p:cNvPicPr>
            <p:nvPr/>
          </p:nvPicPr>
          <p:blipFill>
            <a:blip r:embed="rId3">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45" name="文本框 12"/>
          <p:cNvSpPr txBox="1">
            <a:spLocks noChangeArrowheads="1"/>
          </p:cNvSpPr>
          <p:nvPr/>
        </p:nvSpPr>
        <p:spPr bwMode="auto">
          <a:xfrm>
            <a:off x="2762249" y="3632200"/>
            <a:ext cx="89842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5400" b="1">
                <a:solidFill>
                  <a:srgbClr val="1C4885"/>
                </a:solidFill>
                <a:latin typeface="微软雅黑" pitchFamily="34" charset="-122"/>
                <a:ea typeface="微软雅黑"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buFont typeface="Arial" pitchFamily="34" charset="0"/>
            </a:lvl6pPr>
            <a:lvl7pPr marL="2971800" indent="-228600" eaLnBrk="0" fontAlgn="base" hangingPunct="0">
              <a:spcBef>
                <a:spcPct val="0"/>
              </a:spcBef>
              <a:spcAft>
                <a:spcPct val="0"/>
              </a:spcAft>
              <a:buFont typeface="Arial" pitchFamily="34" charset="0"/>
            </a:lvl7pPr>
            <a:lvl8pPr marL="3429000" indent="-228600" eaLnBrk="0" fontAlgn="base" hangingPunct="0">
              <a:spcBef>
                <a:spcPct val="0"/>
              </a:spcBef>
              <a:spcAft>
                <a:spcPct val="0"/>
              </a:spcAft>
              <a:buFont typeface="Arial" pitchFamily="34" charset="0"/>
            </a:lvl8pPr>
            <a:lvl9pPr marL="3886200" indent="-228600" eaLnBrk="0" fontAlgn="base" hangingPunct="0">
              <a:spcBef>
                <a:spcPct val="0"/>
              </a:spcBef>
              <a:spcAft>
                <a:spcPct val="0"/>
              </a:spcAft>
              <a:buFont typeface="Arial" pitchFamily="34" charset="0"/>
            </a:lvl9pPr>
          </a:lstStyle>
          <a:p>
            <a:r>
              <a:rPr lang="zh-CN" altLang="en-US" dirty="0"/>
              <a:t>结论与致谢</a:t>
            </a:r>
          </a:p>
        </p:txBody>
      </p:sp>
      <p:pic>
        <p:nvPicPr>
          <p:cNvPr id="2" name="图片 1">
            <a:extLst>
              <a:ext uri="{FF2B5EF4-FFF2-40B4-BE49-F238E27FC236}">
                <a16:creationId xmlns:a16="http://schemas.microsoft.com/office/drawing/2014/main" id="{EDBFC947-AAB7-4641-872D-57473A28CE51}"/>
              </a:ext>
            </a:extLst>
          </p:cNvPr>
          <p:cNvPicPr>
            <a:picLocks noChangeAspect="1"/>
          </p:cNvPicPr>
          <p:nvPr/>
        </p:nvPicPr>
        <p:blipFill>
          <a:blip r:embed="rId4"/>
          <a:stretch>
            <a:fillRect/>
          </a:stretch>
        </p:blipFill>
        <p:spPr>
          <a:xfrm>
            <a:off x="98474" y="4898882"/>
            <a:ext cx="3371380" cy="1835055"/>
          </a:xfrm>
          <a:prstGeom prst="rect">
            <a:avLst/>
          </a:prstGeom>
        </p:spPr>
      </p:pic>
      <p:pic>
        <p:nvPicPr>
          <p:cNvPr id="10" name="图片 2">
            <a:extLst>
              <a:ext uri="{FF2B5EF4-FFF2-40B4-BE49-F238E27FC236}">
                <a16:creationId xmlns:a16="http://schemas.microsoft.com/office/drawing/2014/main" id="{42C12CDE-933B-4621-A753-D9A7C7BC0A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5391"/>
          <a:stretch>
            <a:fillRect/>
          </a:stretch>
        </p:blipFill>
        <p:spPr bwMode="auto">
          <a:xfrm>
            <a:off x="9820040" y="1455429"/>
            <a:ext cx="2359964" cy="539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毕设logo定稿">
            <a:extLst>
              <a:ext uri="{FF2B5EF4-FFF2-40B4-BE49-F238E27FC236}">
                <a16:creationId xmlns:a16="http://schemas.microsoft.com/office/drawing/2014/main" id="{C9C2F84E-A9FB-4C8C-AD3A-9F30CEE22F95}"/>
              </a:ext>
            </a:extLst>
          </p:cNvPr>
          <p:cNvPicPr/>
          <p:nvPr/>
        </p:nvPicPr>
        <p:blipFill>
          <a:blip r:embed="rId6">
            <a:extLst>
              <a:ext uri="{28A0092B-C50C-407E-A947-70E740481C1C}">
                <a14:useLocalDpi xmlns:a14="http://schemas.microsoft.com/office/drawing/2010/main" val="0"/>
              </a:ext>
            </a:extLst>
          </a:blip>
          <a:srcRect/>
          <a:stretch>
            <a:fillRect/>
          </a:stretch>
        </p:blipFill>
        <p:spPr>
          <a:xfrm>
            <a:off x="9520238" y="107510"/>
            <a:ext cx="2462530" cy="621665"/>
          </a:xfrm>
          <a:prstGeom prst="rect">
            <a:avLst/>
          </a:prstGeom>
          <a:noFill/>
          <a:ln>
            <a:noFill/>
          </a:ln>
        </p:spPr>
      </p:pic>
    </p:spTree>
    <p:extLst>
      <p:ext uri="{BB962C8B-B14F-4D97-AF65-F5344CB8AC3E}">
        <p14:creationId xmlns:p14="http://schemas.microsoft.com/office/powerpoint/2010/main" val="1336015541"/>
      </p:ext>
    </p:extLst>
  </p:cSld>
  <p:clrMapOvr>
    <a:masterClrMapping/>
  </p:clrMapOvr>
  <mc:AlternateContent xmlns:mc="http://schemas.openxmlformats.org/markup-compatibility/2006" xmlns:p14="http://schemas.microsoft.com/office/powerpoint/2010/main">
    <mc:Choice Requires="p14">
      <p:transition spd="slow" p14:dur="2000" advTm="421"/>
    </mc:Choice>
    <mc:Fallback xmlns="">
      <p:transition spd="slow" advTm="42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32770" name="文本框 10"/>
          <p:cNvSpPr txBox="1">
            <a:spLocks noChangeArrowheads="1"/>
          </p:cNvSpPr>
          <p:nvPr/>
        </p:nvSpPr>
        <p:spPr bwMode="auto">
          <a:xfrm>
            <a:off x="1040082" y="380824"/>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结论</a:t>
            </a:r>
          </a:p>
        </p:txBody>
      </p:sp>
      <p:sp>
        <p:nvSpPr>
          <p:cNvPr id="4" name="矩形: 折角 3">
            <a:extLst>
              <a:ext uri="{FF2B5EF4-FFF2-40B4-BE49-F238E27FC236}">
                <a16:creationId xmlns:a16="http://schemas.microsoft.com/office/drawing/2014/main" id="{033DFA19-68F6-490F-B2A8-E0072451C9A8}"/>
              </a:ext>
            </a:extLst>
          </p:cNvPr>
          <p:cNvSpPr/>
          <p:nvPr/>
        </p:nvSpPr>
        <p:spPr bwMode="auto">
          <a:xfrm>
            <a:off x="1040082" y="1373866"/>
            <a:ext cx="10450484" cy="4557933"/>
          </a:xfrm>
          <a:prstGeom prst="foldedCorner">
            <a:avLst>
              <a:gd name="adj" fmla="val 18508"/>
            </a:avLst>
          </a:prstGeom>
          <a:noFill/>
          <a:ln w="9525" cap="flat" cmpd="sng" algn="ctr">
            <a:solidFill>
              <a:schemeClr val="accent1"/>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pic>
        <p:nvPicPr>
          <p:cNvPr id="32779" name="组合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221" y="1771746"/>
            <a:ext cx="674808" cy="69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656E88E1-67B0-4AF4-9881-C334BB6B0F9E}"/>
              </a:ext>
            </a:extLst>
          </p:cNvPr>
          <p:cNvSpPr txBox="1"/>
          <p:nvPr/>
        </p:nvSpPr>
        <p:spPr>
          <a:xfrm>
            <a:off x="1727234" y="1928156"/>
            <a:ext cx="9329398" cy="3970318"/>
          </a:xfrm>
          <a:prstGeom prst="rect">
            <a:avLst/>
          </a:prstGeom>
          <a:noFill/>
        </p:spPr>
        <p:txBody>
          <a:bodyPr wrap="square" rtlCol="0">
            <a:spAutoFit/>
          </a:bodyPr>
          <a:lstStyle/>
          <a:p>
            <a:r>
              <a:rPr lang="zh-CN" altLang="zh-CN" dirty="0"/>
              <a:t>主要结论如下</a:t>
            </a:r>
            <a:r>
              <a:rPr lang="en-US" altLang="zh-CN" dirty="0"/>
              <a:t>:</a:t>
            </a:r>
            <a:endParaRPr lang="zh-CN" altLang="zh-CN" dirty="0"/>
          </a:p>
          <a:p>
            <a:r>
              <a:rPr lang="en-US" altLang="zh-CN" dirty="0"/>
              <a:t>(1)</a:t>
            </a:r>
            <a:r>
              <a:rPr lang="zh-CN" altLang="zh-CN" dirty="0"/>
              <a:t>在生物医学命名实体识别任务中</a:t>
            </a:r>
            <a:r>
              <a:rPr lang="en-US" altLang="zh-CN" dirty="0"/>
              <a:t>,</a:t>
            </a:r>
            <a:r>
              <a:rPr lang="zh-CN" altLang="zh-CN" dirty="0"/>
              <a:t>人工特征和领域知识对于结果的影响很大。但是构建合适的人工特征需要大量的特征选择实验</a:t>
            </a:r>
            <a:r>
              <a:rPr lang="en-US" altLang="zh-CN" dirty="0"/>
              <a:t>,</a:t>
            </a:r>
            <a:r>
              <a:rPr lang="zh-CN" altLang="zh-CN" dirty="0"/>
              <a:t>导致了系统的成本提升</a:t>
            </a:r>
            <a:r>
              <a:rPr lang="en-US" altLang="zh-CN" dirty="0"/>
              <a:t>,</a:t>
            </a:r>
            <a:r>
              <a:rPr lang="zh-CN" altLang="zh-CN" dirty="0"/>
              <a:t>泛化能力下降。因而本文构建了</a:t>
            </a:r>
            <a:r>
              <a:rPr lang="en-US" altLang="zh-CN" dirty="0"/>
              <a:t>CNN - </a:t>
            </a:r>
            <a:r>
              <a:rPr lang="en-US" altLang="zh-CN" dirty="0" err="1"/>
              <a:t>BILSTM-CRF</a:t>
            </a:r>
            <a:r>
              <a:rPr lang="zh-CN" altLang="zh-CN" dirty="0"/>
              <a:t>深层神经网络模型</a:t>
            </a:r>
            <a:r>
              <a:rPr lang="en-US" altLang="zh-CN" dirty="0"/>
              <a:t>,</a:t>
            </a:r>
            <a:r>
              <a:rPr lang="zh-CN" altLang="zh-CN" dirty="0"/>
              <a:t>在不使用任何人工特征的情况下</a:t>
            </a:r>
            <a:r>
              <a:rPr lang="en-US" altLang="zh-CN" dirty="0"/>
              <a:t>,</a:t>
            </a:r>
            <a:r>
              <a:rPr lang="zh-CN" altLang="zh-CN" dirty="0"/>
              <a:t>获得了比使用大量丰富特征和领域知识的浅层机器学习方法更好的结果。</a:t>
            </a:r>
          </a:p>
          <a:p>
            <a:r>
              <a:rPr lang="en-US" altLang="zh-CN" dirty="0"/>
              <a:t>(2)</a:t>
            </a:r>
            <a:r>
              <a:rPr lang="zh-CN" altLang="zh-CN" dirty="0"/>
              <a:t>本文提出了利用</a:t>
            </a:r>
            <a:r>
              <a:rPr lang="en-US" altLang="zh-CN" dirty="0"/>
              <a:t>ANN</a:t>
            </a:r>
            <a:r>
              <a:rPr lang="zh-CN" altLang="zh-CN" dirty="0"/>
              <a:t>网络来获得表示单词形态特征的字符向量</a:t>
            </a:r>
            <a:r>
              <a:rPr lang="en-US" altLang="zh-CN" dirty="0"/>
              <a:t>,</a:t>
            </a:r>
            <a:r>
              <a:rPr lang="zh-CN" altLang="zh-CN" dirty="0"/>
              <a:t>用以补充词向量的不足。通过字符向量的加入</a:t>
            </a:r>
            <a:r>
              <a:rPr lang="en-US" altLang="zh-CN" dirty="0"/>
              <a:t>,</a:t>
            </a:r>
            <a:r>
              <a:rPr lang="zh-CN" altLang="zh-CN" dirty="0"/>
              <a:t>使得模型对于含有特殊字符</a:t>
            </a:r>
            <a:r>
              <a:rPr lang="en-US" altLang="zh-CN" dirty="0"/>
              <a:t>,</a:t>
            </a:r>
            <a:r>
              <a:rPr lang="zh-CN" altLang="zh-CN" dirty="0"/>
              <a:t>大小写混合这类实体能够更有效地识别</a:t>
            </a:r>
            <a:r>
              <a:rPr lang="en-US" altLang="zh-CN" dirty="0"/>
              <a:t>,</a:t>
            </a:r>
            <a:r>
              <a:rPr lang="zh-CN" altLang="zh-CN" dirty="0"/>
              <a:t>从而提高了模型的性能。</a:t>
            </a:r>
          </a:p>
          <a:p>
            <a:r>
              <a:rPr lang="en-US" altLang="zh-CN" dirty="0"/>
              <a:t>(3)</a:t>
            </a:r>
            <a:r>
              <a:rPr lang="zh-CN" altLang="zh-CN" dirty="0"/>
              <a:t>为了获得更加准确的识别结果</a:t>
            </a:r>
            <a:r>
              <a:rPr lang="en-US" altLang="zh-CN" dirty="0"/>
              <a:t>,</a:t>
            </a:r>
            <a:r>
              <a:rPr lang="zh-CN" altLang="zh-CN" dirty="0"/>
              <a:t>我们通过</a:t>
            </a:r>
            <a:r>
              <a:rPr lang="en-US" altLang="zh-CN" dirty="0" err="1"/>
              <a:t>CRF</a:t>
            </a:r>
            <a:r>
              <a:rPr lang="zh-CN" altLang="zh-CN" dirty="0"/>
              <a:t>对</a:t>
            </a:r>
            <a:r>
              <a:rPr lang="en-US" altLang="zh-CN" dirty="0"/>
              <a:t>CNN-</a:t>
            </a:r>
            <a:r>
              <a:rPr lang="en-US" altLang="zh-CN" dirty="0" err="1"/>
              <a:t>BILSTM</a:t>
            </a:r>
            <a:r>
              <a:rPr lang="zh-CN" altLang="zh-CN" dirty="0"/>
              <a:t>网络的输出进行解码</a:t>
            </a:r>
            <a:r>
              <a:rPr lang="en-US" altLang="zh-CN" dirty="0"/>
              <a:t>,</a:t>
            </a:r>
            <a:r>
              <a:rPr lang="zh-CN" altLang="zh-CN" dirty="0"/>
              <a:t>获得最优的标记序列。</a:t>
            </a:r>
            <a:r>
              <a:rPr lang="en-US" altLang="zh-CN" dirty="0" err="1"/>
              <a:t>CRF</a:t>
            </a:r>
            <a:r>
              <a:rPr lang="zh-CN" altLang="zh-CN" dirty="0"/>
              <a:t>的融人提升了对于含有多修饰词</a:t>
            </a:r>
            <a:r>
              <a:rPr lang="en-US" altLang="zh-CN" dirty="0"/>
              <a:t>,</a:t>
            </a:r>
            <a:r>
              <a:rPr lang="zh-CN" altLang="zh-CN" dirty="0"/>
              <a:t>边界模糊的生物医学实体的识别性能。</a:t>
            </a:r>
          </a:p>
          <a:p>
            <a:r>
              <a:rPr lang="zh-CN" altLang="zh-CN" dirty="0"/>
              <a:t>综上</a:t>
            </a:r>
            <a:r>
              <a:rPr lang="en-US" altLang="zh-CN" dirty="0"/>
              <a:t>,</a:t>
            </a:r>
            <a:r>
              <a:rPr lang="zh-CN" altLang="zh-CN" dirty="0"/>
              <a:t>在生物医学命名实体识别任务上</a:t>
            </a:r>
            <a:r>
              <a:rPr lang="en-US" altLang="zh-CN" dirty="0"/>
              <a:t>,</a:t>
            </a:r>
            <a:r>
              <a:rPr lang="zh-CN" altLang="zh-CN" dirty="0"/>
              <a:t>本文提出的通过</a:t>
            </a:r>
            <a:r>
              <a:rPr lang="en-US" altLang="zh-CN" dirty="0"/>
              <a:t>CNN</a:t>
            </a:r>
            <a:r>
              <a:rPr lang="zh-CN" altLang="zh-CN" dirty="0"/>
              <a:t>网络获得字符级特征来补充词向量</a:t>
            </a:r>
            <a:r>
              <a:rPr lang="en-US" altLang="zh-CN" dirty="0"/>
              <a:t>,</a:t>
            </a:r>
            <a:r>
              <a:rPr lang="zh-CN" altLang="zh-CN" dirty="0"/>
              <a:t>以及</a:t>
            </a:r>
            <a:r>
              <a:rPr lang="en-US" altLang="zh-CN" dirty="0" err="1"/>
              <a:t>BILSTM</a:t>
            </a:r>
            <a:r>
              <a:rPr lang="zh-CN" altLang="zh-CN" dirty="0"/>
              <a:t>与</a:t>
            </a:r>
            <a:r>
              <a:rPr lang="en-US" altLang="zh-CN" dirty="0" err="1"/>
              <a:t>CRF</a:t>
            </a:r>
            <a:r>
              <a:rPr lang="zh-CN" altLang="zh-CN" dirty="0"/>
              <a:t>模型的融合</a:t>
            </a:r>
            <a:r>
              <a:rPr lang="en-US" altLang="zh-CN" dirty="0"/>
              <a:t>,</a:t>
            </a:r>
            <a:r>
              <a:rPr lang="zh-CN" altLang="zh-CN" dirty="0"/>
              <a:t>都是有效提高识别性能的途径。</a:t>
            </a:r>
          </a:p>
          <a:p>
            <a:r>
              <a:rPr lang="zh-CN" altLang="zh-CN" dirty="0"/>
              <a:t>在这篇文章中，介绍了</a:t>
            </a:r>
            <a:r>
              <a:rPr lang="en-US" altLang="zh-CN" dirty="0" err="1"/>
              <a:t>NeuroNER</a:t>
            </a:r>
            <a:r>
              <a:rPr lang="zh-CN" altLang="zh-CN" dirty="0"/>
              <a:t>，一种基于</a:t>
            </a:r>
            <a:r>
              <a:rPr lang="en-US" altLang="zh-CN" dirty="0"/>
              <a:t>CNN-</a:t>
            </a:r>
            <a:r>
              <a:rPr lang="en-US" altLang="zh-CN" dirty="0" err="1"/>
              <a:t>BILSTM</a:t>
            </a:r>
            <a:r>
              <a:rPr lang="zh-CN" altLang="zh-CN" dirty="0"/>
              <a:t>的</a:t>
            </a:r>
            <a:r>
              <a:rPr lang="en-US" altLang="zh-CN" dirty="0" err="1"/>
              <a:t>NER</a:t>
            </a:r>
            <a:r>
              <a:rPr lang="zh-CN" altLang="zh-CN" dirty="0"/>
              <a:t>工具，非专业用户也可以利用它去实验一些强大的文本标注与识别提取功能。</a:t>
            </a:r>
          </a:p>
        </p:txBody>
      </p:sp>
    </p:spTree>
  </p:cSld>
  <p:clrMapOvr>
    <a:masterClrMapping/>
  </p:clrMapOvr>
  <mc:AlternateContent xmlns:mc="http://schemas.openxmlformats.org/markup-compatibility/2006" xmlns:p14="http://schemas.microsoft.com/office/powerpoint/2010/main">
    <mc:Choice Requires="p14">
      <p:transition spd="slow" p14:dur="2000" advTm="744"/>
    </mc:Choice>
    <mc:Fallback xmlns="">
      <p:transition spd="slow" advTm="7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32770" name="文本框 10"/>
          <p:cNvSpPr txBox="1">
            <a:spLocks noChangeArrowheads="1"/>
          </p:cNvSpPr>
          <p:nvPr/>
        </p:nvSpPr>
        <p:spPr bwMode="auto">
          <a:xfrm>
            <a:off x="1040082" y="380824"/>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致谢</a:t>
            </a:r>
          </a:p>
        </p:txBody>
      </p:sp>
      <p:sp>
        <p:nvSpPr>
          <p:cNvPr id="4" name="矩形: 折角 3">
            <a:extLst>
              <a:ext uri="{FF2B5EF4-FFF2-40B4-BE49-F238E27FC236}">
                <a16:creationId xmlns:a16="http://schemas.microsoft.com/office/drawing/2014/main" id="{033DFA19-68F6-490F-B2A8-E0072451C9A8}"/>
              </a:ext>
            </a:extLst>
          </p:cNvPr>
          <p:cNvSpPr/>
          <p:nvPr/>
        </p:nvSpPr>
        <p:spPr bwMode="auto">
          <a:xfrm>
            <a:off x="1040082" y="1373866"/>
            <a:ext cx="10450484" cy="4557933"/>
          </a:xfrm>
          <a:prstGeom prst="foldedCorner">
            <a:avLst>
              <a:gd name="adj" fmla="val 18508"/>
            </a:avLst>
          </a:prstGeom>
          <a:noFill/>
          <a:ln w="9525" cap="flat" cmpd="sng" algn="ctr">
            <a:solidFill>
              <a:schemeClr val="accent1"/>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pic>
        <p:nvPicPr>
          <p:cNvPr id="32779" name="组合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221" y="1771746"/>
            <a:ext cx="674808" cy="69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656E88E1-67B0-4AF4-9881-C334BB6B0F9E}"/>
              </a:ext>
            </a:extLst>
          </p:cNvPr>
          <p:cNvSpPr txBox="1"/>
          <p:nvPr/>
        </p:nvSpPr>
        <p:spPr>
          <a:xfrm>
            <a:off x="1727234" y="2572729"/>
            <a:ext cx="9329398" cy="2585323"/>
          </a:xfrm>
          <a:prstGeom prst="rect">
            <a:avLst/>
          </a:prstGeom>
          <a:noFill/>
        </p:spPr>
        <p:txBody>
          <a:bodyPr wrap="square" rtlCol="0">
            <a:spAutoFit/>
          </a:bodyPr>
          <a:lstStyle/>
          <a:p>
            <a:pPr indent="457200"/>
            <a:r>
              <a:rPr lang="zh-CN" altLang="zh-CN" dirty="0"/>
              <a:t>这次实训做的是自然语言方面的应用实现，这是人工智能领域的一个重要分支，同时理论和技术难度系数也很大。</a:t>
            </a:r>
          </a:p>
          <a:p>
            <a:pPr indent="457200"/>
            <a:r>
              <a:rPr lang="zh-CN" altLang="zh-CN" dirty="0"/>
              <a:t>虽然实验过程有些艰难，遇到了好多困难，不过最终在老师和同学们的指导和帮助下很多问题得到了解决。在这个过程很感谢我的指导老师刘小明，细心的指导我学习，他真的是很负责任的一位老师，特别感谢！同时也感谢这次实训的主指导老师张俊宝老师，感谢他能给我二次验收的机会，在重做的过程中真的收获到了好多，学会了如何学习新领域新知识，如何解决工程实现中遇到的各种问题。</a:t>
            </a:r>
          </a:p>
          <a:p>
            <a:pPr indent="457200"/>
            <a:r>
              <a:rPr lang="zh-CN" altLang="zh-CN" dirty="0"/>
              <a:t>总之一句话，搞科研就是不断的发现问题，解决问题，创造出新的问题，逐步的提高自己的科研认知和水平。</a:t>
            </a:r>
          </a:p>
        </p:txBody>
      </p:sp>
    </p:spTree>
    <p:extLst>
      <p:ext uri="{BB962C8B-B14F-4D97-AF65-F5344CB8AC3E}">
        <p14:creationId xmlns:p14="http://schemas.microsoft.com/office/powerpoint/2010/main" val="771485964"/>
      </p:ext>
    </p:extLst>
  </p:cSld>
  <p:clrMapOvr>
    <a:masterClrMapping/>
  </p:clrMapOvr>
  <mc:AlternateContent xmlns:mc="http://schemas.openxmlformats.org/markup-compatibility/2006" xmlns:p14="http://schemas.microsoft.com/office/powerpoint/2010/main">
    <mc:Choice Requires="p14">
      <p:transition spd="slow" p14:dur="2000" advTm="744"/>
    </mc:Choice>
    <mc:Fallback xmlns="">
      <p:transition spd="slow" advTm="7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 name="组合 24">
            <a:extLst>
              <a:ext uri="{FF2B5EF4-FFF2-40B4-BE49-F238E27FC236}">
                <a16:creationId xmlns:a16="http://schemas.microsoft.com/office/drawing/2014/main" id="{80ACB71A-6F26-4D3E-A89C-569D0A73C1AC}"/>
              </a:ext>
            </a:extLst>
          </p:cNvPr>
          <p:cNvGrpSpPr>
            <a:grpSpLocks/>
          </p:cNvGrpSpPr>
          <p:nvPr/>
        </p:nvGrpSpPr>
        <p:grpSpPr bwMode="auto">
          <a:xfrm>
            <a:off x="0" y="2462213"/>
            <a:ext cx="12192000" cy="1790700"/>
            <a:chOff x="-1" y="2037922"/>
            <a:chExt cx="12192763" cy="1791128"/>
          </a:xfrm>
        </p:grpSpPr>
        <p:sp>
          <p:nvSpPr>
            <p:cNvPr id="5" name="矩形 4">
              <a:extLst>
                <a:ext uri="{FF2B5EF4-FFF2-40B4-BE49-F238E27FC236}">
                  <a16:creationId xmlns:a16="http://schemas.microsoft.com/office/drawing/2014/main" id="{A6EF778E-D3A4-4E99-99C5-19D95B79A6E6}"/>
                </a:ext>
              </a:extLst>
            </p:cNvPr>
            <p:cNvSpPr/>
            <p:nvPr/>
          </p:nvSpPr>
          <p:spPr>
            <a:xfrm>
              <a:off x="-1" y="2037922"/>
              <a:ext cx="12192763" cy="17911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7" name="矩形 6">
              <a:extLst>
                <a:ext uri="{FF2B5EF4-FFF2-40B4-BE49-F238E27FC236}">
                  <a16:creationId xmlns:a16="http://schemas.microsoft.com/office/drawing/2014/main" id="{B24C75B6-0C82-45ED-BF07-828E617F9677}"/>
                </a:ext>
              </a:extLst>
            </p:cNvPr>
            <p:cNvSpPr/>
            <p:nvPr/>
          </p:nvSpPr>
          <p:spPr>
            <a:xfrm>
              <a:off x="-1" y="2037922"/>
              <a:ext cx="12192763" cy="7145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8" name="矩形 7">
              <a:extLst>
                <a:ext uri="{FF2B5EF4-FFF2-40B4-BE49-F238E27FC236}">
                  <a16:creationId xmlns:a16="http://schemas.microsoft.com/office/drawing/2014/main" id="{239D5FC4-1591-4AA4-81F4-8963BBC04662}"/>
                </a:ext>
              </a:extLst>
            </p:cNvPr>
            <p:cNvSpPr/>
            <p:nvPr/>
          </p:nvSpPr>
          <p:spPr>
            <a:xfrm>
              <a:off x="-1" y="3752832"/>
              <a:ext cx="12192763" cy="7145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grpSp>
      <p:pic>
        <p:nvPicPr>
          <p:cNvPr id="7173" name="图片 2">
            <a:extLst>
              <a:ext uri="{FF2B5EF4-FFF2-40B4-BE49-F238E27FC236}">
                <a16:creationId xmlns:a16="http://schemas.microsoft.com/office/drawing/2014/main" id="{10100F10-41F2-4C7E-9F2F-B053E037D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391"/>
          <a:stretch>
            <a:fillRect/>
          </a:stretch>
        </p:blipFill>
        <p:spPr bwMode="auto">
          <a:xfrm>
            <a:off x="9829736" y="1468343"/>
            <a:ext cx="2359964" cy="539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DE033A42-C8C2-4883-B34E-6593FCBC7372}"/>
              </a:ext>
            </a:extLst>
          </p:cNvPr>
          <p:cNvSpPr txBox="1"/>
          <p:nvPr/>
        </p:nvSpPr>
        <p:spPr>
          <a:xfrm>
            <a:off x="1371600" y="2708275"/>
            <a:ext cx="5753100" cy="1200150"/>
          </a:xfrm>
          <a:prstGeom prst="rect">
            <a:avLst/>
          </a:prstGeom>
          <a:noFill/>
        </p:spPr>
        <p:txBody>
          <a:bodyPr wrap="none">
            <a:spAutoFit/>
          </a:bodyPr>
          <a:lstStyle/>
          <a:p>
            <a:pPr fontAlgn="auto">
              <a:buFontTx/>
              <a:buNone/>
              <a:defRPr/>
            </a:pPr>
            <a:r>
              <a:rPr lang="zh-CN" altLang="en-US" sz="7200" spc="600" noProof="1">
                <a:solidFill>
                  <a:schemeClr val="bg1"/>
                </a:solidFill>
                <a:sym typeface="+mn-ea"/>
              </a:rPr>
              <a:t>        谢 谢！</a:t>
            </a:r>
          </a:p>
        </p:txBody>
      </p:sp>
      <p:pic>
        <p:nvPicPr>
          <p:cNvPr id="11" name="图片 10" descr="毕设logo定稿">
            <a:extLst>
              <a:ext uri="{FF2B5EF4-FFF2-40B4-BE49-F238E27FC236}">
                <a16:creationId xmlns:a16="http://schemas.microsoft.com/office/drawing/2014/main" id="{8668F87A-3441-44F8-8DE9-F7651D7054D8}"/>
              </a:ext>
            </a:extLst>
          </p:cNvPr>
          <p:cNvPicPr/>
          <p:nvPr/>
        </p:nvPicPr>
        <p:blipFill>
          <a:blip r:embed="rId3">
            <a:extLst>
              <a:ext uri="{28A0092B-C50C-407E-A947-70E740481C1C}">
                <a14:useLocalDpi xmlns:a14="http://schemas.microsoft.com/office/drawing/2010/main" val="0"/>
              </a:ext>
            </a:extLst>
          </a:blip>
          <a:srcRect/>
          <a:stretch>
            <a:fillRect/>
          </a:stretch>
        </p:blipFill>
        <p:spPr>
          <a:xfrm>
            <a:off x="9520238" y="107510"/>
            <a:ext cx="2462530" cy="621665"/>
          </a:xfrm>
          <a:prstGeom prst="rect">
            <a:avLst/>
          </a:prstGeom>
          <a:noFill/>
          <a:ln>
            <a:noFill/>
          </a:ln>
        </p:spPr>
      </p:pic>
    </p:spTree>
    <p:extLst>
      <p:ext uri="{BB962C8B-B14F-4D97-AF65-F5344CB8AC3E}">
        <p14:creationId xmlns:p14="http://schemas.microsoft.com/office/powerpoint/2010/main" val="4061611348"/>
      </p:ext>
    </p:extLst>
  </p:cSld>
  <p:clrMapOvr>
    <a:masterClrMapping/>
  </p:clrMapOvr>
  <mc:AlternateContent xmlns:mc="http://schemas.openxmlformats.org/markup-compatibility/2006" xmlns:p14="http://schemas.microsoft.com/office/powerpoint/2010/main">
    <mc:Choice Requires="p14">
      <p:transition spd="slow" p14:dur="2000" advTm="3846"/>
    </mc:Choice>
    <mc:Fallback xmlns="">
      <p:transition spd="slow" advTm="384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8434" name="文本框 10"/>
          <p:cNvSpPr txBox="1">
            <a:spLocks noChangeArrowheads="1"/>
          </p:cNvSpPr>
          <p:nvPr/>
        </p:nvSpPr>
        <p:spPr bwMode="auto">
          <a:xfrm>
            <a:off x="1105218" y="373753"/>
            <a:ext cx="37622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实验内容介绍：</a:t>
            </a:r>
          </a:p>
        </p:txBody>
      </p:sp>
      <p:sp>
        <p:nvSpPr>
          <p:cNvPr id="2" name="文本框 1">
            <a:extLst>
              <a:ext uri="{FF2B5EF4-FFF2-40B4-BE49-F238E27FC236}">
                <a16:creationId xmlns:a16="http://schemas.microsoft.com/office/drawing/2014/main" id="{7840F8D3-8BC0-4D7B-AFB5-734475BD5227}"/>
              </a:ext>
            </a:extLst>
          </p:cNvPr>
          <p:cNvSpPr txBox="1"/>
          <p:nvPr/>
        </p:nvSpPr>
        <p:spPr>
          <a:xfrm>
            <a:off x="1294227" y="1828800"/>
            <a:ext cx="9847384" cy="1200329"/>
          </a:xfrm>
          <a:prstGeom prst="rect">
            <a:avLst/>
          </a:prstGeom>
          <a:noFill/>
        </p:spPr>
        <p:txBody>
          <a:bodyPr wrap="square" rtlCol="0">
            <a:spAutoFit/>
          </a:bodyPr>
          <a:lstStyle/>
          <a:p>
            <a:r>
              <a:rPr lang="zh-CN" altLang="zh-CN" dirty="0"/>
              <a:t>本次实训要实现面向中文电子病历的命名实体识别，采用了基于</a:t>
            </a:r>
            <a:r>
              <a:rPr lang="en-US" altLang="zh-CN" dirty="0" err="1">
                <a:solidFill>
                  <a:srgbClr val="FF0000"/>
                </a:solidFill>
              </a:rPr>
              <a:t>CRF</a:t>
            </a:r>
            <a:r>
              <a:rPr lang="en-US" altLang="zh-CN" dirty="0">
                <a:solidFill>
                  <a:srgbClr val="FF0000"/>
                </a:solidFill>
              </a:rPr>
              <a:t>++</a:t>
            </a:r>
            <a:r>
              <a:rPr lang="zh-CN" altLang="zh-CN" dirty="0"/>
              <a:t>（</a:t>
            </a:r>
            <a:r>
              <a:rPr lang="en-US" altLang="zh-CN" dirty="0"/>
              <a:t>Conditional </a:t>
            </a:r>
            <a:r>
              <a:rPr lang="en-US" altLang="zh-CN" dirty="0" err="1"/>
              <a:t>Rondom</a:t>
            </a:r>
            <a:r>
              <a:rPr lang="en-US" altLang="zh-CN" dirty="0"/>
              <a:t> Fields </a:t>
            </a:r>
            <a:r>
              <a:rPr lang="zh-CN" altLang="zh-CN" dirty="0"/>
              <a:t>条件随机场）和</a:t>
            </a:r>
            <a:r>
              <a:rPr lang="en-US" altLang="zh-CN" dirty="0">
                <a:solidFill>
                  <a:srgbClr val="FF0000"/>
                </a:solidFill>
              </a:rPr>
              <a:t>ANN</a:t>
            </a:r>
            <a:r>
              <a:rPr lang="zh-CN" altLang="zh-CN" dirty="0"/>
              <a:t>（</a:t>
            </a:r>
            <a:r>
              <a:rPr lang="en-US" altLang="zh-CN" dirty="0"/>
              <a:t>Artificial Neural Networks </a:t>
            </a:r>
            <a:r>
              <a:rPr lang="zh-CN" altLang="zh-CN" dirty="0"/>
              <a:t>人造神经网络）的模型。具体任务是对于给定的一组电子病历纯文本文档，任务的目标是识别并抽取出与医学临床相关的实体提及（</a:t>
            </a:r>
            <a:r>
              <a:rPr lang="en-US" altLang="zh-CN" dirty="0">
                <a:solidFill>
                  <a:srgbClr val="FF0000"/>
                </a:solidFill>
              </a:rPr>
              <a:t>entity mention</a:t>
            </a:r>
            <a:r>
              <a:rPr lang="zh-CN" altLang="zh-CN" dirty="0"/>
              <a:t>），并将它们归类到预定义类别（</a:t>
            </a:r>
            <a:r>
              <a:rPr lang="en-US" altLang="zh-CN" dirty="0"/>
              <a:t>pre-defined categories</a:t>
            </a:r>
            <a:r>
              <a:rPr lang="zh-CN" altLang="zh-CN" dirty="0"/>
              <a:t>），比如</a:t>
            </a:r>
            <a:r>
              <a:rPr lang="zh-CN" altLang="zh-CN" dirty="0">
                <a:solidFill>
                  <a:srgbClr val="FF0000"/>
                </a:solidFill>
              </a:rPr>
              <a:t>症状、药品、手术</a:t>
            </a:r>
            <a:r>
              <a:rPr lang="zh-CN" altLang="zh-CN" dirty="0"/>
              <a:t>等。</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2791"/>
    </mc:Choice>
    <mc:Fallback xmlns="">
      <p:transition spd="slow" advTm="527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EEC6F19D-4CEA-48A0-B7B3-30F56BF8A377}"/>
              </a:ext>
            </a:extLst>
          </p:cNvPr>
          <p:cNvSpPr txBox="1">
            <a:spLocks noChangeArrowheads="1"/>
          </p:cNvSpPr>
          <p:nvPr/>
        </p:nvSpPr>
        <p:spPr bwMode="auto">
          <a:xfrm>
            <a:off x="1105218" y="373753"/>
            <a:ext cx="4332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相关理论与基础技术</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CRF</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a:t>
            </a:r>
          </a:p>
        </p:txBody>
      </p:sp>
      <p:sp>
        <p:nvSpPr>
          <p:cNvPr id="8" name="文本框 7">
            <a:extLst>
              <a:ext uri="{FF2B5EF4-FFF2-40B4-BE49-F238E27FC236}">
                <a16:creationId xmlns:a16="http://schemas.microsoft.com/office/drawing/2014/main" id="{910012BD-75C2-4052-8C45-F843332994A7}"/>
              </a:ext>
            </a:extLst>
          </p:cNvPr>
          <p:cNvSpPr txBox="1"/>
          <p:nvPr/>
        </p:nvSpPr>
        <p:spPr>
          <a:xfrm>
            <a:off x="1294227" y="1828800"/>
            <a:ext cx="9847384" cy="1754326"/>
          </a:xfrm>
          <a:prstGeom prst="rect">
            <a:avLst/>
          </a:prstGeom>
          <a:noFill/>
        </p:spPr>
        <p:txBody>
          <a:bodyPr wrap="square" rtlCol="0">
            <a:spAutoFit/>
          </a:bodyPr>
          <a:lstStyle/>
          <a:p>
            <a:r>
              <a:rPr lang="zh-CN" altLang="en-US" dirty="0">
                <a:solidFill>
                  <a:schemeClr val="accent1"/>
                </a:solidFill>
              </a:rPr>
              <a:t>定义：</a:t>
            </a:r>
            <a:r>
              <a:rPr lang="zh-CN" altLang="zh-CN" dirty="0">
                <a:solidFill>
                  <a:srgbClr val="FF0000"/>
                </a:solidFill>
              </a:rPr>
              <a:t>条件随机场</a:t>
            </a:r>
            <a:r>
              <a:rPr lang="zh-CN" altLang="zh-CN" dirty="0"/>
              <a:t>（</a:t>
            </a:r>
            <a:r>
              <a:rPr lang="en-US" altLang="zh-CN" dirty="0" err="1"/>
              <a:t>CRF</a:t>
            </a:r>
            <a:r>
              <a:rPr lang="zh-CN" altLang="zh-CN" dirty="0"/>
              <a:t>）是给定一组输入随机变量条件下，求另一组输出随机变量的条件概率分布的模型；其</a:t>
            </a:r>
            <a:r>
              <a:rPr lang="zh-CN" altLang="zh-CN" dirty="0">
                <a:solidFill>
                  <a:srgbClr val="FF0000"/>
                </a:solidFill>
              </a:rPr>
              <a:t>特点是</a:t>
            </a:r>
            <a:r>
              <a:rPr lang="zh-CN" altLang="zh-CN" dirty="0"/>
              <a:t>假设输出随机变量构成马尔科夫随机场</a:t>
            </a:r>
            <a:r>
              <a:rPr lang="zh-CN" altLang="en-US" dirty="0"/>
              <a:t>。</a:t>
            </a:r>
            <a:r>
              <a:rPr lang="zh-CN" altLang="zh-CN" dirty="0"/>
              <a:t>条件随机场可以用于不同的预测问题，对自然语言处理过程主要是线性（</a:t>
            </a:r>
            <a:r>
              <a:rPr lang="en-US" altLang="zh-CN" dirty="0"/>
              <a:t>linear chain</a:t>
            </a:r>
            <a:r>
              <a:rPr lang="zh-CN" altLang="zh-CN" dirty="0"/>
              <a:t>）条件随机场，这时，问题变成了由输入序列对输出序列预测的判别模型，形式为对数 线性模型，学习方法为极大似然估计或者正则化的极大似然估计。条件随机场和隐马类似，对应得得三个基本问题：</a:t>
            </a:r>
            <a:r>
              <a:rPr lang="zh-CN" altLang="zh-CN" b="1" dirty="0"/>
              <a:t>概率计算问题、学习问题和预测问题</a:t>
            </a:r>
            <a:r>
              <a:rPr lang="zh-CN" altLang="zh-CN" dirty="0"/>
              <a:t>。</a:t>
            </a:r>
            <a:endParaRPr lang="en-US" altLang="zh-CN" dirty="0"/>
          </a:p>
        </p:txBody>
      </p:sp>
      <p:sp>
        <p:nvSpPr>
          <p:cNvPr id="2" name="文本框 1">
            <a:extLst>
              <a:ext uri="{FF2B5EF4-FFF2-40B4-BE49-F238E27FC236}">
                <a16:creationId xmlns:a16="http://schemas.microsoft.com/office/drawing/2014/main" id="{DB17430F-F3C3-4CB0-B4D8-E5D19446ECCE}"/>
              </a:ext>
            </a:extLst>
          </p:cNvPr>
          <p:cNvSpPr txBox="1"/>
          <p:nvPr/>
        </p:nvSpPr>
        <p:spPr>
          <a:xfrm>
            <a:off x="1336431" y="3882683"/>
            <a:ext cx="9720775" cy="1477328"/>
          </a:xfrm>
          <a:prstGeom prst="rect">
            <a:avLst/>
          </a:prstGeom>
          <a:noFill/>
        </p:spPr>
        <p:txBody>
          <a:bodyPr wrap="square" rtlCol="0">
            <a:spAutoFit/>
          </a:bodyPr>
          <a:lstStyle/>
          <a:p>
            <a:r>
              <a:rPr lang="zh-CN" altLang="en-US" dirty="0"/>
              <a:t>具体理论和实现算法就不在这里一一罗列，这里主要说明一下</a:t>
            </a:r>
            <a:r>
              <a:rPr lang="en-US" altLang="zh-CN" dirty="0" err="1"/>
              <a:t>CRF</a:t>
            </a:r>
            <a:r>
              <a:rPr lang="en-US" altLang="zh-CN" dirty="0"/>
              <a:t>++</a:t>
            </a:r>
            <a:r>
              <a:rPr lang="zh-CN" altLang="en-US" dirty="0"/>
              <a:t>的应用场景。</a:t>
            </a:r>
            <a:endParaRPr lang="en-US" altLang="zh-CN" dirty="0"/>
          </a:p>
          <a:p>
            <a:r>
              <a:rPr lang="zh-CN" altLang="en-US" dirty="0"/>
              <a:t>应用场景：主要有两个方面的应用：</a:t>
            </a:r>
            <a:endParaRPr lang="en-US" altLang="zh-CN" dirty="0"/>
          </a:p>
          <a:p>
            <a:pPr marL="342900" indent="-342900">
              <a:buFont typeface="+mj-ea"/>
              <a:buAutoNum type="circleNumDbPlain"/>
            </a:pPr>
            <a:r>
              <a:rPr lang="zh-CN" altLang="en-US" dirty="0">
                <a:solidFill>
                  <a:schemeClr val="accent1"/>
                </a:solidFill>
              </a:rPr>
              <a:t>词性标注</a:t>
            </a:r>
            <a:endParaRPr lang="en-US" altLang="zh-CN" dirty="0">
              <a:solidFill>
                <a:schemeClr val="accent1"/>
              </a:solidFill>
            </a:endParaRPr>
          </a:p>
          <a:p>
            <a:pPr marL="342900" indent="-342900">
              <a:buFont typeface="+mj-ea"/>
              <a:buAutoNum type="circleNumDbPlain"/>
            </a:pPr>
            <a:r>
              <a:rPr lang="zh-CN" altLang="en-US" dirty="0">
                <a:solidFill>
                  <a:schemeClr val="accent1"/>
                </a:solidFill>
              </a:rPr>
              <a:t>中文分词</a:t>
            </a:r>
            <a:endParaRPr lang="zh-CN" altLang="zh-CN" dirty="0">
              <a:solidFill>
                <a:schemeClr val="accent1"/>
              </a:solidFill>
            </a:endParaRPr>
          </a:p>
          <a:p>
            <a:endParaRPr lang="zh-CN" altLang="en-US" dirty="0"/>
          </a:p>
        </p:txBody>
      </p:sp>
    </p:spTree>
    <p:extLst>
      <p:ext uri="{BB962C8B-B14F-4D97-AF65-F5344CB8AC3E}">
        <p14:creationId xmlns:p14="http://schemas.microsoft.com/office/powerpoint/2010/main" val="1430273070"/>
      </p:ext>
    </p:extLst>
  </p:cSld>
  <p:clrMapOvr>
    <a:masterClrMapping/>
  </p:clrMapOvr>
  <mc:AlternateContent xmlns:mc="http://schemas.openxmlformats.org/markup-compatibility/2006" xmlns:p14="http://schemas.microsoft.com/office/powerpoint/2010/main">
    <mc:Choice Requires="p14">
      <p:transition spd="slow" p14:dur="2000" advTm="12769"/>
    </mc:Choice>
    <mc:Fallback xmlns="">
      <p:transition spd="slow" advTm="12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B811899-1A27-4B05-A0C8-2921594DD302}"/>
              </a:ext>
            </a:extLst>
          </p:cNvPr>
          <p:cNvSpPr txBox="1"/>
          <p:nvPr/>
        </p:nvSpPr>
        <p:spPr>
          <a:xfrm>
            <a:off x="1195751" y="1828800"/>
            <a:ext cx="8890784" cy="369332"/>
          </a:xfrm>
          <a:prstGeom prst="rect">
            <a:avLst/>
          </a:prstGeom>
          <a:noFill/>
        </p:spPr>
        <p:txBody>
          <a:bodyPr wrap="square" rtlCol="0">
            <a:spAutoFit/>
          </a:bodyPr>
          <a:lstStyle/>
          <a:p>
            <a:r>
              <a:rPr lang="zh-CN" altLang="zh-CN" dirty="0"/>
              <a:t>人工智能的另一个研究领域是神经网络，它的灵感来自人类神经系统的自然神经网络。</a:t>
            </a:r>
          </a:p>
        </p:txBody>
      </p:sp>
      <p:sp>
        <p:nvSpPr>
          <p:cNvPr id="7" name="文本框 10">
            <a:extLst>
              <a:ext uri="{FF2B5EF4-FFF2-40B4-BE49-F238E27FC236}">
                <a16:creationId xmlns:a16="http://schemas.microsoft.com/office/drawing/2014/main" id="{18B23C6A-3B69-42C7-AC15-2FF54AEC9944}"/>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相关理论与基础技术</a:t>
            </a:r>
            <a:r>
              <a:rPr lang="en-US" altLang="zh-CN" sz="2400" b="1" dirty="0">
                <a:latin typeface="微软雅黑" pitchFamily="34" charset="-122"/>
                <a:ea typeface="微软雅黑" pitchFamily="34" charset="-122"/>
              </a:rPr>
              <a:t>-ANN(</a:t>
            </a:r>
            <a:r>
              <a:rPr lang="zh-CN" altLang="en-US" sz="2400" b="1" dirty="0">
                <a:latin typeface="微软雅黑" pitchFamily="34" charset="-122"/>
                <a:ea typeface="微软雅黑" pitchFamily="34" charset="-122"/>
              </a:rPr>
              <a:t>人工神经网络</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模型：</a:t>
            </a:r>
          </a:p>
        </p:txBody>
      </p:sp>
      <p:sp>
        <p:nvSpPr>
          <p:cNvPr id="8" name="文本框 7">
            <a:extLst>
              <a:ext uri="{FF2B5EF4-FFF2-40B4-BE49-F238E27FC236}">
                <a16:creationId xmlns:a16="http://schemas.microsoft.com/office/drawing/2014/main" id="{AF8BA13D-B5B8-4B3C-A8CD-70CFDFC0B7EB}"/>
              </a:ext>
            </a:extLst>
          </p:cNvPr>
          <p:cNvSpPr txBox="1"/>
          <p:nvPr/>
        </p:nvSpPr>
        <p:spPr>
          <a:xfrm>
            <a:off x="1207471" y="2304757"/>
            <a:ext cx="8890784" cy="1754326"/>
          </a:xfrm>
          <a:prstGeom prst="rect">
            <a:avLst/>
          </a:prstGeom>
          <a:noFill/>
        </p:spPr>
        <p:txBody>
          <a:bodyPr wrap="square" rtlCol="0">
            <a:spAutoFit/>
          </a:bodyPr>
          <a:lstStyle/>
          <a:p>
            <a:r>
              <a:rPr lang="zh-CN" altLang="en-US" dirty="0">
                <a:solidFill>
                  <a:schemeClr val="accent1"/>
                </a:solidFill>
              </a:rPr>
              <a:t>什么是</a:t>
            </a:r>
            <a:r>
              <a:rPr lang="en-US" altLang="zh-CN" dirty="0">
                <a:solidFill>
                  <a:schemeClr val="accent1"/>
                </a:solidFill>
              </a:rPr>
              <a:t>ANN</a:t>
            </a:r>
            <a:r>
              <a:rPr lang="zh-CN" altLang="en-US" dirty="0">
                <a:solidFill>
                  <a:schemeClr val="accent1"/>
                </a:solidFill>
              </a:rPr>
              <a:t>？</a:t>
            </a:r>
            <a:endParaRPr lang="en-US" altLang="zh-CN" dirty="0">
              <a:solidFill>
                <a:schemeClr val="accent1"/>
              </a:solidFill>
            </a:endParaRPr>
          </a:p>
          <a:p>
            <a:r>
              <a:rPr lang="zh-CN" altLang="zh-CN" dirty="0"/>
              <a:t>第一个神经计算机的发明者</a:t>
            </a:r>
            <a:r>
              <a:rPr lang="en-US" altLang="zh-CN" dirty="0"/>
              <a:t>, Dr. Robert Hecht-Nielsen</a:t>
            </a:r>
            <a:r>
              <a:rPr lang="zh-CN" altLang="zh-CN" dirty="0"/>
              <a:t>定义了一个神经网络：</a:t>
            </a:r>
          </a:p>
          <a:p>
            <a:r>
              <a:rPr lang="en-US" altLang="zh-CN" dirty="0"/>
              <a:t>"...a computing system made up of a number of simple, highly interconnected processing elements, which process information by their dynamic state response to external inputs.”</a:t>
            </a:r>
            <a:endParaRPr lang="zh-CN" altLang="zh-CN" dirty="0"/>
          </a:p>
          <a:p>
            <a:r>
              <a:rPr lang="zh-CN" altLang="zh-CN" dirty="0"/>
              <a:t>译文：“一种由许多简单的、高度互联的处理元素组成的计算系统，这些元素通过它们对外部输入的动态状态响应来处理信息。”</a:t>
            </a:r>
          </a:p>
        </p:txBody>
      </p:sp>
    </p:spTree>
    <p:extLst>
      <p:ext uri="{BB962C8B-B14F-4D97-AF65-F5344CB8AC3E}">
        <p14:creationId xmlns:p14="http://schemas.microsoft.com/office/powerpoint/2010/main" val="250077156"/>
      </p:ext>
    </p:extLst>
  </p:cSld>
  <p:clrMapOvr>
    <a:masterClrMapping/>
  </p:clrMapOvr>
  <mc:AlternateContent xmlns:mc="http://schemas.openxmlformats.org/markup-compatibility/2006" xmlns:p14="http://schemas.microsoft.com/office/powerpoint/2010/main">
    <mc:Choice Requires="p14">
      <p:transition spd="slow" p14:dur="2000" advTm="11026"/>
    </mc:Choice>
    <mc:Fallback xmlns="">
      <p:transition spd="slow" advTm="110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E6E6E6"/>
        </a:solidFill>
        <a:effectLst/>
      </p:bgPr>
    </p:bg>
    <p:spTree>
      <p:nvGrpSpPr>
        <p:cNvPr id="1" name=""/>
        <p:cNvGrpSpPr/>
        <p:nvPr/>
      </p:nvGrpSpPr>
      <p:grpSpPr>
        <a:xfrm>
          <a:off x="0" y="0"/>
          <a:ext cx="0" cy="0"/>
          <a:chOff x="0" y="0"/>
          <a:chExt cx="0" cy="0"/>
        </a:xfrm>
      </p:grpSpPr>
      <p:sp>
        <p:nvSpPr>
          <p:cNvPr id="9" name="文本框 10">
            <a:extLst>
              <a:ext uri="{FF2B5EF4-FFF2-40B4-BE49-F238E27FC236}">
                <a16:creationId xmlns:a16="http://schemas.microsoft.com/office/drawing/2014/main" id="{398F769A-AF68-44A7-AA3F-D41D0C196ED8}"/>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相关理论与基础技术</a:t>
            </a:r>
            <a:r>
              <a:rPr lang="en-US" altLang="zh-CN" sz="2400" b="1" dirty="0">
                <a:latin typeface="微软雅黑" pitchFamily="34" charset="-122"/>
                <a:ea typeface="微软雅黑" pitchFamily="34" charset="-122"/>
              </a:rPr>
              <a:t>-ANN(</a:t>
            </a:r>
            <a:r>
              <a:rPr lang="zh-CN" altLang="en-US" sz="2400" b="1" dirty="0">
                <a:latin typeface="微软雅黑" pitchFamily="34" charset="-122"/>
                <a:ea typeface="微软雅黑" pitchFamily="34" charset="-122"/>
              </a:rPr>
              <a:t>人工神经网络</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模型：</a:t>
            </a:r>
          </a:p>
        </p:txBody>
      </p:sp>
      <p:sp>
        <p:nvSpPr>
          <p:cNvPr id="10" name="文本框 9">
            <a:extLst>
              <a:ext uri="{FF2B5EF4-FFF2-40B4-BE49-F238E27FC236}">
                <a16:creationId xmlns:a16="http://schemas.microsoft.com/office/drawing/2014/main" id="{B35602D1-B8B3-4414-A395-1D39BA2773D4}"/>
              </a:ext>
            </a:extLst>
          </p:cNvPr>
          <p:cNvSpPr txBox="1"/>
          <p:nvPr/>
        </p:nvSpPr>
        <p:spPr>
          <a:xfrm>
            <a:off x="1195751" y="1828800"/>
            <a:ext cx="8890784" cy="923330"/>
          </a:xfrm>
          <a:prstGeom prst="rect">
            <a:avLst/>
          </a:prstGeom>
          <a:noFill/>
        </p:spPr>
        <p:txBody>
          <a:bodyPr wrap="square" rtlCol="0">
            <a:spAutoFit/>
          </a:bodyPr>
          <a:lstStyle/>
          <a:p>
            <a:r>
              <a:rPr lang="en-US" altLang="zh-CN" dirty="0">
                <a:solidFill>
                  <a:schemeClr val="accent1"/>
                </a:solidFill>
              </a:rPr>
              <a:t>ANN</a:t>
            </a:r>
            <a:r>
              <a:rPr lang="zh-CN" altLang="en-US" dirty="0">
                <a:solidFill>
                  <a:schemeClr val="accent1"/>
                </a:solidFill>
              </a:rPr>
              <a:t>的基本结构：</a:t>
            </a:r>
            <a:endParaRPr lang="en-US" altLang="zh-CN" dirty="0">
              <a:solidFill>
                <a:schemeClr val="accent1"/>
              </a:solidFill>
            </a:endParaRPr>
          </a:p>
          <a:p>
            <a:endParaRPr lang="zh-CN" altLang="zh-CN" dirty="0"/>
          </a:p>
          <a:p>
            <a:endParaRPr lang="zh-CN" altLang="zh-CN" dirty="0"/>
          </a:p>
        </p:txBody>
      </p:sp>
      <p:pic>
        <p:nvPicPr>
          <p:cNvPr id="11" name="图片 10" descr="Structure of Neuron">
            <a:extLst>
              <a:ext uri="{FF2B5EF4-FFF2-40B4-BE49-F238E27FC236}">
                <a16:creationId xmlns:a16="http://schemas.microsoft.com/office/drawing/2014/main" id="{9614BE43-BF1C-403C-B631-8379A5A4DC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11815" y="1941342"/>
            <a:ext cx="5453576" cy="4637953"/>
          </a:xfrm>
          <a:prstGeom prst="rect">
            <a:avLst/>
          </a:prstGeom>
          <a:noFill/>
          <a:ln>
            <a:noFill/>
          </a:ln>
        </p:spPr>
      </p:pic>
      <p:sp>
        <p:nvSpPr>
          <p:cNvPr id="2" name="文本框 1">
            <a:extLst>
              <a:ext uri="{FF2B5EF4-FFF2-40B4-BE49-F238E27FC236}">
                <a16:creationId xmlns:a16="http://schemas.microsoft.com/office/drawing/2014/main" id="{42235E46-03D6-4F34-9A9C-4A0D533414A4}"/>
              </a:ext>
            </a:extLst>
          </p:cNvPr>
          <p:cNvSpPr txBox="1"/>
          <p:nvPr/>
        </p:nvSpPr>
        <p:spPr>
          <a:xfrm>
            <a:off x="1195751" y="2290465"/>
            <a:ext cx="6083373" cy="2862322"/>
          </a:xfrm>
          <a:prstGeom prst="rect">
            <a:avLst/>
          </a:prstGeom>
          <a:noFill/>
        </p:spPr>
        <p:txBody>
          <a:bodyPr wrap="square" rtlCol="0">
            <a:spAutoFit/>
          </a:bodyPr>
          <a:lstStyle/>
          <a:p>
            <a:r>
              <a:rPr lang="zh-CN" altLang="zh-CN" dirty="0"/>
              <a:t>人工神经网络的概念基于这样一种信念，即人类大脑</a:t>
            </a:r>
            <a:endParaRPr lang="en-US" altLang="zh-CN" dirty="0"/>
          </a:p>
          <a:p>
            <a:r>
              <a:rPr lang="zh-CN" altLang="zh-CN" dirty="0"/>
              <a:t>通过制造正确的连接来工作，可以用硅和电线作为活</a:t>
            </a:r>
            <a:endParaRPr lang="en-US" altLang="zh-CN" dirty="0"/>
          </a:p>
          <a:p>
            <a:r>
              <a:rPr lang="zh-CN" altLang="zh-CN" dirty="0"/>
              <a:t>的</a:t>
            </a:r>
            <a:r>
              <a:rPr lang="zh-CN" altLang="zh-CN" b="1" dirty="0">
                <a:solidFill>
                  <a:srgbClr val="FF0000"/>
                </a:solidFill>
              </a:rPr>
              <a:t>神经元</a:t>
            </a:r>
            <a:r>
              <a:rPr lang="zh-CN" altLang="zh-CN" dirty="0"/>
              <a:t>（</a:t>
            </a:r>
            <a:r>
              <a:rPr lang="en-US" altLang="zh-CN" dirty="0"/>
              <a:t>neurons</a:t>
            </a:r>
            <a:r>
              <a:rPr lang="zh-CN" altLang="zh-CN" dirty="0"/>
              <a:t>）和</a:t>
            </a:r>
            <a:r>
              <a:rPr lang="zh-CN" altLang="zh-CN" b="1" dirty="0">
                <a:solidFill>
                  <a:srgbClr val="FF0000"/>
                </a:solidFill>
              </a:rPr>
              <a:t>树突</a:t>
            </a:r>
            <a:r>
              <a:rPr lang="zh-CN" altLang="zh-CN" dirty="0"/>
              <a:t>（</a:t>
            </a:r>
            <a:r>
              <a:rPr lang="en-US" altLang="zh-CN" dirty="0"/>
              <a:t>dendrites</a:t>
            </a:r>
            <a:r>
              <a:rPr lang="zh-CN" altLang="zh-CN" dirty="0"/>
              <a:t>）进行模仿。</a:t>
            </a:r>
            <a:endParaRPr lang="en-US" altLang="zh-CN" dirty="0"/>
          </a:p>
          <a:p>
            <a:r>
              <a:rPr lang="zh-CN" altLang="zh-CN" dirty="0"/>
              <a:t>人类的大脑由</a:t>
            </a:r>
            <a:r>
              <a:rPr lang="en-US" altLang="zh-CN" dirty="0"/>
              <a:t>860</a:t>
            </a:r>
            <a:r>
              <a:rPr lang="zh-CN" altLang="zh-CN" dirty="0"/>
              <a:t>亿个叫做</a:t>
            </a:r>
            <a:r>
              <a:rPr lang="zh-CN" altLang="zh-CN" b="1" dirty="0">
                <a:solidFill>
                  <a:srgbClr val="FF0000"/>
                </a:solidFill>
              </a:rPr>
              <a:t>神经元</a:t>
            </a:r>
            <a:r>
              <a:rPr lang="zh-CN" altLang="zh-CN" dirty="0"/>
              <a:t>（</a:t>
            </a:r>
            <a:r>
              <a:rPr lang="en-US" altLang="zh-CN" dirty="0"/>
              <a:t>neurons</a:t>
            </a:r>
            <a:r>
              <a:rPr lang="zh-CN" altLang="zh-CN" dirty="0"/>
              <a:t>）的神经</a:t>
            </a:r>
            <a:endParaRPr lang="en-US" altLang="zh-CN" dirty="0"/>
          </a:p>
          <a:p>
            <a:r>
              <a:rPr lang="zh-CN" altLang="zh-CN" dirty="0"/>
              <a:t>细胞组成。它们通过</a:t>
            </a:r>
            <a:r>
              <a:rPr lang="zh-CN" altLang="zh-CN" b="1" dirty="0">
                <a:solidFill>
                  <a:srgbClr val="FF0000"/>
                </a:solidFill>
              </a:rPr>
              <a:t>轴突</a:t>
            </a:r>
            <a:r>
              <a:rPr lang="zh-CN" altLang="zh-CN" dirty="0"/>
              <a:t>（</a:t>
            </a:r>
            <a:r>
              <a:rPr lang="en-US" altLang="zh-CN" dirty="0"/>
              <a:t>Axons</a:t>
            </a:r>
            <a:r>
              <a:rPr lang="zh-CN" altLang="zh-CN" dirty="0"/>
              <a:t>）与其他上千个细</a:t>
            </a:r>
            <a:endParaRPr lang="en-US" altLang="zh-CN" dirty="0"/>
          </a:p>
          <a:p>
            <a:r>
              <a:rPr lang="zh-CN" altLang="zh-CN" dirty="0"/>
              <a:t>胞相连。来自外部环境的刺激或来自感觉器官的输入</a:t>
            </a:r>
            <a:endParaRPr lang="en-US" altLang="zh-CN" dirty="0"/>
          </a:p>
          <a:p>
            <a:r>
              <a:rPr lang="zh-CN" altLang="zh-CN" dirty="0"/>
              <a:t>被树突接受。这些输入产生了电脉冲，电脉冲通过神</a:t>
            </a:r>
            <a:endParaRPr lang="en-US" altLang="zh-CN" dirty="0"/>
          </a:p>
          <a:p>
            <a:r>
              <a:rPr lang="zh-CN" altLang="zh-CN" dirty="0"/>
              <a:t>经网络迅速传播。然后，神经元可以将消息发送给其</a:t>
            </a:r>
            <a:endParaRPr lang="en-US" altLang="zh-CN" dirty="0"/>
          </a:p>
          <a:p>
            <a:r>
              <a:rPr lang="zh-CN" altLang="zh-CN" dirty="0"/>
              <a:t>他神经元来处理这个问题，或者不发送。</a:t>
            </a:r>
          </a:p>
          <a:p>
            <a:endParaRPr lang="zh-CN" altLang="en-US" dirty="0"/>
          </a:p>
        </p:txBody>
      </p:sp>
    </p:spTree>
    <p:extLst>
      <p:ext uri="{BB962C8B-B14F-4D97-AF65-F5344CB8AC3E}">
        <p14:creationId xmlns:p14="http://schemas.microsoft.com/office/powerpoint/2010/main" val="2773244401"/>
      </p:ext>
    </p:extLst>
  </p:cSld>
  <p:clrMapOvr>
    <a:masterClrMapping/>
  </p:clrMapOvr>
  <mc:AlternateContent xmlns:mc="http://schemas.openxmlformats.org/markup-compatibility/2006" xmlns:p14="http://schemas.microsoft.com/office/powerpoint/2010/main">
    <mc:Choice Requires="p14">
      <p:transition spd="slow" p14:dur="2000" advTm="5106"/>
    </mc:Choice>
    <mc:Fallback xmlns="">
      <p:transition spd="slow" advTm="51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F25D0004-F53C-481C-8F89-F7DE5D5632AD}"/>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相关理论与基础技术</a:t>
            </a:r>
            <a:r>
              <a:rPr lang="en-US" altLang="zh-CN" sz="2400" b="1" dirty="0">
                <a:latin typeface="微软雅黑" pitchFamily="34" charset="-122"/>
                <a:ea typeface="微软雅黑" pitchFamily="34" charset="-122"/>
              </a:rPr>
              <a:t>-ANN(</a:t>
            </a:r>
            <a:r>
              <a:rPr lang="zh-CN" altLang="en-US" sz="2400" b="1" dirty="0">
                <a:latin typeface="微软雅黑" pitchFamily="34" charset="-122"/>
                <a:ea typeface="微软雅黑" pitchFamily="34" charset="-122"/>
              </a:rPr>
              <a:t>人工神经网络</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模型：</a:t>
            </a:r>
          </a:p>
        </p:txBody>
      </p:sp>
      <p:sp>
        <p:nvSpPr>
          <p:cNvPr id="9" name="文本框 8">
            <a:extLst>
              <a:ext uri="{FF2B5EF4-FFF2-40B4-BE49-F238E27FC236}">
                <a16:creationId xmlns:a16="http://schemas.microsoft.com/office/drawing/2014/main" id="{AB6A986C-5EE2-4FE3-BCCF-04149D7C0BD4}"/>
              </a:ext>
            </a:extLst>
          </p:cNvPr>
          <p:cNvSpPr txBox="1"/>
          <p:nvPr/>
        </p:nvSpPr>
        <p:spPr>
          <a:xfrm>
            <a:off x="1195751" y="1828800"/>
            <a:ext cx="8890784" cy="1754326"/>
          </a:xfrm>
          <a:prstGeom prst="rect">
            <a:avLst/>
          </a:prstGeom>
          <a:noFill/>
        </p:spPr>
        <p:txBody>
          <a:bodyPr wrap="square" rtlCol="0">
            <a:spAutoFit/>
          </a:bodyPr>
          <a:lstStyle/>
          <a:p>
            <a:r>
              <a:rPr lang="zh-CN" altLang="zh-CN" dirty="0"/>
              <a:t>人工神经网络由多个</a:t>
            </a:r>
            <a:r>
              <a:rPr lang="zh-CN" altLang="zh-CN" b="1" dirty="0">
                <a:solidFill>
                  <a:srgbClr val="FF0000"/>
                </a:solidFill>
              </a:rPr>
              <a:t>节点</a:t>
            </a:r>
            <a:r>
              <a:rPr lang="zh-CN" altLang="zh-CN" dirty="0"/>
              <a:t>（</a:t>
            </a:r>
            <a:r>
              <a:rPr lang="en-US" altLang="zh-CN" dirty="0"/>
              <a:t>nodes</a:t>
            </a:r>
            <a:r>
              <a:rPr lang="zh-CN" altLang="zh-CN" dirty="0"/>
              <a:t>）组成，它们模仿人类大脑的生物神经元</a:t>
            </a:r>
            <a:r>
              <a:rPr lang="en-US" altLang="zh-CN" dirty="0"/>
              <a:t>(neurons)</a:t>
            </a:r>
            <a:r>
              <a:rPr lang="zh-CN" altLang="zh-CN" dirty="0"/>
              <a:t>。神经元是通过链接连接起来的，它们相互作用。节点可以接受输入数据并对数据执行简单的操作。这些操作的结果被传递给其他神经元。每个节点的输出称为其</a:t>
            </a:r>
            <a:r>
              <a:rPr lang="zh-CN" altLang="zh-CN" b="1" dirty="0">
                <a:solidFill>
                  <a:srgbClr val="FF0000"/>
                </a:solidFill>
              </a:rPr>
              <a:t>激活</a:t>
            </a:r>
            <a:r>
              <a:rPr lang="zh-CN" altLang="zh-CN" dirty="0"/>
              <a:t>（</a:t>
            </a:r>
            <a:r>
              <a:rPr lang="en-US" altLang="zh-CN" dirty="0"/>
              <a:t>activation</a:t>
            </a:r>
            <a:r>
              <a:rPr lang="zh-CN" altLang="zh-CN" dirty="0"/>
              <a:t>）或</a:t>
            </a:r>
            <a:r>
              <a:rPr lang="zh-CN" altLang="zh-CN" b="1" dirty="0">
                <a:solidFill>
                  <a:srgbClr val="FF0000"/>
                </a:solidFill>
              </a:rPr>
              <a:t>节点值</a:t>
            </a:r>
            <a:r>
              <a:rPr lang="zh-CN" altLang="zh-CN" dirty="0"/>
              <a:t>（</a:t>
            </a:r>
            <a:r>
              <a:rPr lang="en-US" altLang="zh-CN" dirty="0"/>
              <a:t>node value</a:t>
            </a:r>
            <a:r>
              <a:rPr lang="zh-CN" altLang="zh-CN" dirty="0"/>
              <a:t>）。</a:t>
            </a:r>
          </a:p>
          <a:p>
            <a:r>
              <a:rPr lang="zh-CN" altLang="zh-CN" dirty="0"/>
              <a:t>每个连杆都与</a:t>
            </a:r>
            <a:r>
              <a:rPr lang="zh-CN" altLang="zh-CN" b="1" dirty="0">
                <a:solidFill>
                  <a:srgbClr val="FF0000"/>
                </a:solidFill>
              </a:rPr>
              <a:t>权重</a:t>
            </a:r>
            <a:r>
              <a:rPr lang="zh-CN" altLang="zh-CN" dirty="0"/>
              <a:t>（</a:t>
            </a:r>
            <a:r>
              <a:rPr lang="en-US" altLang="zh-CN" dirty="0"/>
              <a:t>weight</a:t>
            </a:r>
            <a:r>
              <a:rPr lang="zh-CN" altLang="zh-CN" dirty="0"/>
              <a:t>）有关。</a:t>
            </a:r>
            <a:r>
              <a:rPr lang="en-US" altLang="zh-CN" dirty="0" err="1"/>
              <a:t>ANNs</a:t>
            </a:r>
            <a:r>
              <a:rPr lang="zh-CN" altLang="zh-CN" dirty="0"/>
              <a:t>能够通过改变权重值来学习。下面的插图显示了一个简单</a:t>
            </a:r>
            <a:r>
              <a:rPr lang="en-US" altLang="zh-CN" dirty="0"/>
              <a:t>ANN</a:t>
            </a:r>
            <a:r>
              <a:rPr lang="zh-CN" altLang="zh-CN" dirty="0"/>
              <a:t>结构说明。</a:t>
            </a:r>
          </a:p>
        </p:txBody>
      </p:sp>
      <p:pic>
        <p:nvPicPr>
          <p:cNvPr id="10" name="图片 9" descr="A Typical ANN">
            <a:extLst>
              <a:ext uri="{FF2B5EF4-FFF2-40B4-BE49-F238E27FC236}">
                <a16:creationId xmlns:a16="http://schemas.microsoft.com/office/drawing/2014/main" id="{684B266D-503D-4B63-AEE4-EDEAE296A8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04029" y="3429000"/>
            <a:ext cx="4265295" cy="3371215"/>
          </a:xfrm>
          <a:prstGeom prst="rect">
            <a:avLst/>
          </a:prstGeom>
          <a:noFill/>
          <a:ln>
            <a:noFill/>
          </a:ln>
        </p:spPr>
      </p:pic>
    </p:spTree>
    <p:extLst>
      <p:ext uri="{BB962C8B-B14F-4D97-AF65-F5344CB8AC3E}">
        <p14:creationId xmlns:p14="http://schemas.microsoft.com/office/powerpoint/2010/main" val="2749350134"/>
      </p:ext>
    </p:extLst>
  </p:cSld>
  <p:clrMapOvr>
    <a:masterClrMapping/>
  </p:clrMapOvr>
  <mc:AlternateContent xmlns:mc="http://schemas.openxmlformats.org/markup-compatibility/2006" xmlns:p14="http://schemas.microsoft.com/office/powerpoint/2010/main">
    <mc:Choice Requires="p14">
      <p:transition spd="slow" p14:dur="2000" advTm="13229"/>
    </mc:Choice>
    <mc:Fallback xmlns="">
      <p:transition spd="slow" advTm="13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fade">
                                      <p:cBhvr>
                                        <p:cTn id="25" dur="1000"/>
                                        <p:tgtEl>
                                          <p:spTgt spid="9">
                                            <p:txEl>
                                              <p:pRg st="0" end="0"/>
                                            </p:txEl>
                                          </p:spTgt>
                                        </p:tgtEl>
                                      </p:cBhvr>
                                    </p:animEffect>
                                    <p:anim calcmode="lin" valueType="num">
                                      <p:cBhvr>
                                        <p:cTn id="2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1000"/>
                                        <p:tgtEl>
                                          <p:spTgt spid="9">
                                            <p:txEl>
                                              <p:pRg st="1" end="1"/>
                                            </p:txEl>
                                          </p:spTgt>
                                        </p:tgtEl>
                                      </p:cBhvr>
                                    </p:animEffect>
                                    <p:anim calcmode="lin" valueType="num">
                                      <p:cBhvr>
                                        <p:cTn id="3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F25D0004-F53C-481C-8F89-F7DE5D5632AD}"/>
              </a:ext>
            </a:extLst>
          </p:cNvPr>
          <p:cNvSpPr txBox="1">
            <a:spLocks noChangeArrowheads="1"/>
          </p:cNvSpPr>
          <p:nvPr/>
        </p:nvSpPr>
        <p:spPr bwMode="auto">
          <a:xfrm>
            <a:off x="1105218" y="373753"/>
            <a:ext cx="6828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相关理论与基础技术</a:t>
            </a:r>
            <a:r>
              <a:rPr lang="en-US" altLang="zh-CN" sz="2400" b="1" dirty="0">
                <a:latin typeface="微软雅黑" pitchFamily="34" charset="-122"/>
                <a:ea typeface="微软雅黑" pitchFamily="34" charset="-122"/>
              </a:rPr>
              <a:t>-ANN(</a:t>
            </a:r>
            <a:r>
              <a:rPr lang="zh-CN" altLang="en-US" sz="2400" b="1" dirty="0">
                <a:latin typeface="微软雅黑" pitchFamily="34" charset="-122"/>
                <a:ea typeface="微软雅黑" pitchFamily="34" charset="-122"/>
              </a:rPr>
              <a:t>人工神经网络</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模型：</a:t>
            </a:r>
          </a:p>
        </p:txBody>
      </p:sp>
      <p:sp>
        <p:nvSpPr>
          <p:cNvPr id="9" name="文本框 8">
            <a:extLst>
              <a:ext uri="{FF2B5EF4-FFF2-40B4-BE49-F238E27FC236}">
                <a16:creationId xmlns:a16="http://schemas.microsoft.com/office/drawing/2014/main" id="{AB6A986C-5EE2-4FE3-BCCF-04149D7C0BD4}"/>
              </a:ext>
            </a:extLst>
          </p:cNvPr>
          <p:cNvSpPr txBox="1"/>
          <p:nvPr/>
        </p:nvSpPr>
        <p:spPr>
          <a:xfrm>
            <a:off x="1195751" y="1828800"/>
            <a:ext cx="8890784" cy="369332"/>
          </a:xfrm>
          <a:prstGeom prst="rect">
            <a:avLst/>
          </a:prstGeom>
          <a:noFill/>
        </p:spPr>
        <p:txBody>
          <a:bodyPr wrap="square" rtlCol="0">
            <a:spAutoFit/>
          </a:bodyPr>
          <a:lstStyle/>
          <a:p>
            <a:r>
              <a:rPr lang="en-US" altLang="zh-CN" dirty="0">
                <a:solidFill>
                  <a:schemeClr val="accent1"/>
                </a:solidFill>
              </a:rPr>
              <a:t>ANN</a:t>
            </a:r>
            <a:r>
              <a:rPr lang="zh-CN" altLang="en-US" dirty="0">
                <a:solidFill>
                  <a:schemeClr val="accent1"/>
                </a:solidFill>
              </a:rPr>
              <a:t>的类型：</a:t>
            </a:r>
            <a:r>
              <a:rPr lang="zh-CN" altLang="zh-CN" dirty="0"/>
              <a:t>有两种人工神经网络拓扑：前馈（</a:t>
            </a:r>
            <a:r>
              <a:rPr lang="en-US" altLang="zh-CN" dirty="0" err="1"/>
              <a:t>FeedForward</a:t>
            </a:r>
            <a:r>
              <a:rPr lang="zh-CN" altLang="zh-CN" dirty="0"/>
              <a:t>）和反馈（</a:t>
            </a:r>
            <a:r>
              <a:rPr lang="en-US" altLang="zh-CN" dirty="0"/>
              <a:t>Feedback</a:t>
            </a:r>
            <a:r>
              <a:rPr lang="zh-CN" altLang="zh-CN" dirty="0"/>
              <a:t>）</a:t>
            </a:r>
          </a:p>
        </p:txBody>
      </p:sp>
      <p:pic>
        <p:nvPicPr>
          <p:cNvPr id="5" name="图片 4" descr="FeedForward ANN">
            <a:extLst>
              <a:ext uri="{FF2B5EF4-FFF2-40B4-BE49-F238E27FC236}">
                <a16:creationId xmlns:a16="http://schemas.microsoft.com/office/drawing/2014/main" id="{709D869D-61AA-444E-A7CC-6F9FBC8C2AE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8162" y="2236414"/>
            <a:ext cx="3006380" cy="2112117"/>
          </a:xfrm>
          <a:prstGeom prst="rect">
            <a:avLst/>
          </a:prstGeom>
          <a:noFill/>
          <a:ln>
            <a:noFill/>
          </a:ln>
        </p:spPr>
      </p:pic>
      <p:sp>
        <p:nvSpPr>
          <p:cNvPr id="6" name="文本框 5">
            <a:extLst>
              <a:ext uri="{FF2B5EF4-FFF2-40B4-BE49-F238E27FC236}">
                <a16:creationId xmlns:a16="http://schemas.microsoft.com/office/drawing/2014/main" id="{D5881B1D-94EF-4AB4-8EDA-AEF861E24EF9}"/>
              </a:ext>
            </a:extLst>
          </p:cNvPr>
          <p:cNvSpPr txBox="1"/>
          <p:nvPr/>
        </p:nvSpPr>
        <p:spPr>
          <a:xfrm>
            <a:off x="6222609" y="2246016"/>
            <a:ext cx="5713831" cy="2585323"/>
          </a:xfrm>
          <a:prstGeom prst="rect">
            <a:avLst/>
          </a:prstGeom>
          <a:noFill/>
        </p:spPr>
        <p:txBody>
          <a:bodyPr wrap="square" rtlCol="0">
            <a:spAutoFit/>
          </a:bodyPr>
          <a:lstStyle/>
          <a:p>
            <a:pPr lvl="0"/>
            <a:r>
              <a:rPr lang="en-US" altLang="zh-CN" dirty="0" err="1">
                <a:solidFill>
                  <a:srgbClr val="FF0000"/>
                </a:solidFill>
              </a:rPr>
              <a:t>FeedForward</a:t>
            </a:r>
            <a:r>
              <a:rPr lang="en-US" altLang="zh-CN" dirty="0">
                <a:solidFill>
                  <a:srgbClr val="FF0000"/>
                </a:solidFill>
              </a:rPr>
              <a:t> ANN</a:t>
            </a:r>
            <a:endParaRPr lang="zh-CN" altLang="zh-CN" dirty="0">
              <a:solidFill>
                <a:srgbClr val="FF0000"/>
              </a:solidFill>
            </a:endParaRPr>
          </a:p>
          <a:p>
            <a:r>
              <a:rPr lang="zh-CN" altLang="zh-CN" dirty="0"/>
              <a:t>信息流是单向的。单位向不接收任何信息的其他单位发送信息。没有反馈环。它们用于模式生成</a:t>
            </a:r>
            <a:r>
              <a:rPr lang="en-US" altLang="zh-CN" dirty="0"/>
              <a:t>/</a:t>
            </a:r>
            <a:r>
              <a:rPr lang="zh-CN" altLang="zh-CN" dirty="0"/>
              <a:t>识别</a:t>
            </a:r>
            <a:r>
              <a:rPr lang="en-US" altLang="zh-CN" dirty="0"/>
              <a:t>/</a:t>
            </a:r>
            <a:r>
              <a:rPr lang="zh-CN" altLang="zh-CN" dirty="0"/>
              <a:t>分类。它们已经固定了输入和输出。</a:t>
            </a:r>
            <a:endParaRPr lang="en-US" altLang="zh-CN" dirty="0"/>
          </a:p>
          <a:p>
            <a:endParaRPr lang="zh-CN" altLang="zh-CN" dirty="0"/>
          </a:p>
          <a:p>
            <a:r>
              <a:rPr lang="en-US" altLang="zh-CN" dirty="0" err="1">
                <a:solidFill>
                  <a:srgbClr val="FF0000"/>
                </a:solidFill>
              </a:rPr>
              <a:t>FeedBack</a:t>
            </a:r>
            <a:r>
              <a:rPr lang="en-US" altLang="zh-CN" dirty="0">
                <a:solidFill>
                  <a:srgbClr val="FF0000"/>
                </a:solidFill>
              </a:rPr>
              <a:t> ANN</a:t>
            </a:r>
            <a:endParaRPr lang="zh-CN" altLang="zh-CN" dirty="0">
              <a:solidFill>
                <a:srgbClr val="FF0000"/>
              </a:solidFill>
            </a:endParaRPr>
          </a:p>
          <a:p>
            <a:r>
              <a:rPr lang="zh-CN" altLang="zh-CN" dirty="0"/>
              <a:t>在这里，反馈循环是允许的。它们用于内容可寻址的记忆。</a:t>
            </a:r>
          </a:p>
          <a:p>
            <a:endParaRPr lang="zh-CN" altLang="zh-CN" dirty="0"/>
          </a:p>
        </p:txBody>
      </p:sp>
      <p:cxnSp>
        <p:nvCxnSpPr>
          <p:cNvPr id="3" name="直接箭头连接符 2">
            <a:extLst>
              <a:ext uri="{FF2B5EF4-FFF2-40B4-BE49-F238E27FC236}">
                <a16:creationId xmlns:a16="http://schemas.microsoft.com/office/drawing/2014/main" id="{329DF29E-DB66-4226-8FEE-0C36E9C730C2}"/>
              </a:ext>
            </a:extLst>
          </p:cNvPr>
          <p:cNvCxnSpPr>
            <a:cxnSpLocks/>
          </p:cNvCxnSpPr>
          <p:nvPr/>
        </p:nvCxnSpPr>
        <p:spPr bwMode="auto">
          <a:xfrm flipH="1">
            <a:off x="4304714" y="2526502"/>
            <a:ext cx="2067954" cy="1145166"/>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2"/>
          </a:lnRef>
          <a:fillRef idx="0">
            <a:schemeClr val="accent2"/>
          </a:fillRef>
          <a:effectRef idx="2">
            <a:schemeClr val="accent2"/>
          </a:effectRef>
          <a:fontRef idx="minor">
            <a:schemeClr val="tx1"/>
          </a:fontRef>
        </p:style>
      </p:cxnSp>
      <p:pic>
        <p:nvPicPr>
          <p:cNvPr id="17" name="图片 16" descr="FeedBack ANN">
            <a:extLst>
              <a:ext uri="{FF2B5EF4-FFF2-40B4-BE49-F238E27FC236}">
                <a16:creationId xmlns:a16="http://schemas.microsoft.com/office/drawing/2014/main" id="{D4F2B924-8A78-4685-93CE-7F5DB7A6E4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78162" y="4390735"/>
            <a:ext cx="2106048" cy="2432099"/>
          </a:xfrm>
          <a:prstGeom prst="rect">
            <a:avLst/>
          </a:prstGeom>
          <a:noFill/>
          <a:ln>
            <a:noFill/>
          </a:ln>
        </p:spPr>
      </p:pic>
      <p:cxnSp>
        <p:nvCxnSpPr>
          <p:cNvPr id="19" name="直接箭头连接符 18">
            <a:extLst>
              <a:ext uri="{FF2B5EF4-FFF2-40B4-BE49-F238E27FC236}">
                <a16:creationId xmlns:a16="http://schemas.microsoft.com/office/drawing/2014/main" id="{7E0F0291-C795-47AF-9D79-2DA3D89284AA}"/>
              </a:ext>
            </a:extLst>
          </p:cNvPr>
          <p:cNvCxnSpPr>
            <a:cxnSpLocks/>
          </p:cNvCxnSpPr>
          <p:nvPr/>
        </p:nvCxnSpPr>
        <p:spPr bwMode="auto">
          <a:xfrm flipH="1">
            <a:off x="3527926" y="3924026"/>
            <a:ext cx="2844742" cy="157062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22" name="文本框 21">
            <a:extLst>
              <a:ext uri="{FF2B5EF4-FFF2-40B4-BE49-F238E27FC236}">
                <a16:creationId xmlns:a16="http://schemas.microsoft.com/office/drawing/2014/main" id="{6AAD94A2-FEC6-4329-B652-A6BC710F13B7}"/>
              </a:ext>
            </a:extLst>
          </p:cNvPr>
          <p:cNvSpPr txBox="1"/>
          <p:nvPr/>
        </p:nvSpPr>
        <p:spPr>
          <a:xfrm>
            <a:off x="6217920" y="4749981"/>
            <a:ext cx="5974080" cy="1754326"/>
          </a:xfrm>
          <a:prstGeom prst="rect">
            <a:avLst/>
          </a:prstGeom>
          <a:noFill/>
        </p:spPr>
        <p:txBody>
          <a:bodyPr wrap="square" rtlCol="0">
            <a:spAutoFit/>
          </a:bodyPr>
          <a:lstStyle/>
          <a:p>
            <a:r>
              <a:rPr lang="zh-CN" altLang="zh-CN" dirty="0"/>
              <a:t>在图中所示的拓扑图中，每个箭头表示两个神经元之间的连接，并指示信息流动的路径。每个连接都有一个权值，一个控制两个神经元之间信号的整数。</a:t>
            </a:r>
          </a:p>
          <a:p>
            <a:r>
              <a:rPr lang="zh-CN" altLang="zh-CN" dirty="0"/>
              <a:t>如果网络产生</a:t>
            </a:r>
            <a:r>
              <a:rPr lang="en-US" altLang="zh-CN" dirty="0"/>
              <a:t>“</a:t>
            </a:r>
            <a:r>
              <a:rPr lang="zh-CN" altLang="zh-CN" dirty="0"/>
              <a:t>好的或想要的</a:t>
            </a:r>
            <a:r>
              <a:rPr lang="en-US" altLang="zh-CN" dirty="0"/>
              <a:t>”</a:t>
            </a:r>
            <a:r>
              <a:rPr lang="zh-CN" altLang="zh-CN" dirty="0"/>
              <a:t>输出，则不需要调整权重。但是，如果网络产生</a:t>
            </a:r>
            <a:r>
              <a:rPr lang="en-US" altLang="zh-CN" dirty="0"/>
              <a:t>“</a:t>
            </a:r>
            <a:r>
              <a:rPr lang="zh-CN" altLang="zh-CN" dirty="0"/>
              <a:t>糟糕的或不希望的</a:t>
            </a:r>
            <a:r>
              <a:rPr lang="en-US" altLang="zh-CN" dirty="0"/>
              <a:t>”</a:t>
            </a:r>
            <a:r>
              <a:rPr lang="zh-CN" altLang="zh-CN" dirty="0"/>
              <a:t>输出或错误，那么系统就会改变权重，以改进后续的结果。</a:t>
            </a:r>
          </a:p>
        </p:txBody>
      </p:sp>
    </p:spTree>
    <p:extLst>
      <p:ext uri="{BB962C8B-B14F-4D97-AF65-F5344CB8AC3E}">
        <p14:creationId xmlns:p14="http://schemas.microsoft.com/office/powerpoint/2010/main" val="2912672657"/>
      </p:ext>
    </p:extLst>
  </p:cSld>
  <p:clrMapOvr>
    <a:masterClrMapping/>
  </p:clrMapOvr>
  <mc:AlternateContent xmlns:mc="http://schemas.openxmlformats.org/markup-compatibility/2006" xmlns:p14="http://schemas.microsoft.com/office/powerpoint/2010/main">
    <mc:Choice Requires="p14">
      <p:transition spd="slow" p14:dur="2000" advTm="13229"/>
    </mc:Choice>
    <mc:Fallback xmlns="">
      <p:transition spd="slow" advTm="13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fade">
                                      <p:cBhvr>
                                        <p:cTn id="39" dur="1000"/>
                                        <p:tgtEl>
                                          <p:spTgt spid="6">
                                            <p:txEl>
                                              <p:pRg st="3" end="3"/>
                                            </p:txEl>
                                          </p:spTgt>
                                        </p:tgtEl>
                                      </p:cBhvr>
                                    </p:animEffect>
                                    <p:anim calcmode="lin" valueType="num">
                                      <p:cBhvr>
                                        <p:cTn id="4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6">
                                            <p:txEl>
                                              <p:pRg st="4" end="4"/>
                                            </p:txEl>
                                          </p:spTgt>
                                        </p:tgtEl>
                                        <p:attrNameLst>
                                          <p:attrName>style.visibility</p:attrName>
                                        </p:attrNameLst>
                                      </p:cBhvr>
                                      <p:to>
                                        <p:strVal val="visible"/>
                                      </p:to>
                                    </p:set>
                                    <p:animEffect transition="in" filter="fade">
                                      <p:cBhvr>
                                        <p:cTn id="46" dur="1000"/>
                                        <p:tgtEl>
                                          <p:spTgt spid="6">
                                            <p:txEl>
                                              <p:pRg st="4" end="4"/>
                                            </p:txEl>
                                          </p:spTgt>
                                        </p:tgtEl>
                                      </p:cBhvr>
                                    </p:animEffect>
                                    <p:anim calcmode="lin" valueType="num">
                                      <p:cBhvr>
                                        <p:cTn id="4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ppt_x"/>
                                          </p:val>
                                        </p:tav>
                                        <p:tav tm="100000">
                                          <p:val>
                                            <p:strVal val="#ppt_x"/>
                                          </p:val>
                                        </p:tav>
                                      </p:tavLst>
                                    </p:anim>
                                    <p:anim calcmode="lin" valueType="num">
                                      <p:cBhvr additive="base">
                                        <p:cTn id="5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2">
                                            <p:txEl>
                                              <p:pRg st="0" end="0"/>
                                            </p:txEl>
                                          </p:spTgt>
                                        </p:tgtEl>
                                        <p:attrNameLst>
                                          <p:attrName>style.visibility</p:attrName>
                                        </p:attrNameLst>
                                      </p:cBhvr>
                                      <p:to>
                                        <p:strVal val="visible"/>
                                      </p:to>
                                    </p:set>
                                    <p:animEffect transition="in" filter="fade">
                                      <p:cBhvr>
                                        <p:cTn id="64" dur="1000"/>
                                        <p:tgtEl>
                                          <p:spTgt spid="22">
                                            <p:txEl>
                                              <p:pRg st="0" end="0"/>
                                            </p:txEl>
                                          </p:spTgt>
                                        </p:tgtEl>
                                      </p:cBhvr>
                                    </p:animEffect>
                                    <p:anim calcmode="lin" valueType="num">
                                      <p:cBhvr>
                                        <p:cTn id="65"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66"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2">
                                            <p:txEl>
                                              <p:pRg st="1" end="1"/>
                                            </p:txEl>
                                          </p:spTgt>
                                        </p:tgtEl>
                                        <p:attrNameLst>
                                          <p:attrName>style.visibility</p:attrName>
                                        </p:attrNameLst>
                                      </p:cBhvr>
                                      <p:to>
                                        <p:strVal val="visible"/>
                                      </p:to>
                                    </p:set>
                                    <p:animEffect transition="in" filter="fade">
                                      <p:cBhvr>
                                        <p:cTn id="71" dur="1000"/>
                                        <p:tgtEl>
                                          <p:spTgt spid="22">
                                            <p:txEl>
                                              <p:pRg st="1" end="1"/>
                                            </p:txEl>
                                          </p:spTgt>
                                        </p:tgtEl>
                                      </p:cBhvr>
                                    </p:animEffect>
                                    <p:anim calcmode="lin" valueType="num">
                                      <p:cBhvr>
                                        <p:cTn id="72"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73"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1.4|35.4|0.7"/>
</p:tagLst>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2285</TotalTime>
  <Pages>0</Pages>
  <Words>3001</Words>
  <Characters>0</Characters>
  <Application>Microsoft Office PowerPoint</Application>
  <DocSecurity>0</DocSecurity>
  <PresentationFormat>宽屏</PresentationFormat>
  <Lines>0</Lines>
  <Paragraphs>189</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等线</vt:lpstr>
      <vt:lpstr>宋体</vt:lpstr>
      <vt:lpstr>微软雅黑</vt:lpstr>
      <vt:lpstr>Arial</vt:lpstr>
      <vt:lpstr>Calibri</vt:lpstr>
      <vt:lpstr>Calibri Light</vt:lpstr>
      <vt:lpstr>Impact</vt:lpstr>
      <vt:lpstr>Times New Roman</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wulitaotao</cp:lastModifiedBy>
  <cp:revision>153</cp:revision>
  <dcterms:created xsi:type="dcterms:W3CDTF">2015-07-17T02:38:59Z</dcterms:created>
  <dcterms:modified xsi:type="dcterms:W3CDTF">2018-09-02T15:05:24Z</dcterms:modified>
  <cp:category>12sc.taobao.com</cp:category>
  <cp:contentStatus>12sc.taobao.com</cp:contentStatus>
</cp:coreProperties>
</file>