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6AC1-C551-4F56-9B65-795FE984366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3F14-F427-4524-ABD6-378531D8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CommonEvidenceModel/tree/master/informationPre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40B-D4AB-4BF5-95CD-D49A21DB2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CommonEvidenceModel</a:t>
            </a:r>
            <a:br>
              <a:rPr lang="en-US" dirty="0"/>
            </a:br>
            <a:r>
              <a:rPr lang="en-US" dirty="0"/>
              <a:t>(CEM) Code Overview</a:t>
            </a:r>
          </a:p>
        </p:txBody>
      </p:sp>
    </p:spTree>
    <p:extLst>
      <p:ext uri="{BB962C8B-B14F-4D97-AF65-F5344CB8AC3E}">
        <p14:creationId xmlns:p14="http://schemas.microsoft.com/office/powerpoint/2010/main" val="27306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8F15-5EEB-491B-87EC-7350106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High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871F2-B40E-43D3-AC11-2D0DC0D5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EM Process Flow">
            <a:extLst>
              <a:ext uri="{FF2B5EF4-FFF2-40B4-BE49-F238E27FC236}">
                <a16:creationId xmlns:a16="http://schemas.microsoft.com/office/drawing/2014/main" id="{D871523F-31D8-4228-AA69-F8DD45EA0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487"/>
            <a:ext cx="8229600" cy="41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7687-F341-424F-AA1E-F4BF6B8C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B54A-0F27-444E-B3F4-16C0FC1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Portion Lee manages to load “raw” data into “staging” with Pentaho Data Integration:</a:t>
            </a:r>
          </a:p>
          <a:p>
            <a:pPr lvl="1"/>
            <a:r>
              <a:rPr lang="en-US" dirty="0"/>
              <a:t>AEOLUS</a:t>
            </a:r>
          </a:p>
          <a:p>
            <a:pPr lvl="1"/>
            <a:r>
              <a:rPr lang="en-US" dirty="0"/>
              <a:t>EU_PL_ADR</a:t>
            </a:r>
          </a:p>
          <a:p>
            <a:pPr lvl="1"/>
            <a:r>
              <a:rPr lang="en-US" dirty="0"/>
              <a:t>MEDLINE</a:t>
            </a:r>
          </a:p>
          <a:p>
            <a:pPr lvl="1"/>
            <a:r>
              <a:rPr lang="en-US" dirty="0" err="1"/>
              <a:t>SemMedDB</a:t>
            </a:r>
            <a:endParaRPr lang="en-US" dirty="0"/>
          </a:p>
          <a:p>
            <a:pPr lvl="1"/>
            <a:r>
              <a:rPr lang="en-US" dirty="0"/>
              <a:t>UMLS</a:t>
            </a:r>
          </a:p>
          <a:p>
            <a:pPr lvl="1"/>
            <a:r>
              <a:rPr lang="en-US" dirty="0"/>
              <a:t>Vocabulary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https://github.com/OHDSI/CommonEvidenceModel/tree/master/informationPrep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5218-1268-4389-B2FA-92D1B83E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51-5B56-4216-A0DA-CE0C19B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8F68-1B84-4179-9D59-DD70BC79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information as is from raw data into much of a standardized table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599AA-FECC-4FB7-A39D-89F286B7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D8BDE-E913-47C1-82A8-BBFA36F8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1" y="2320748"/>
            <a:ext cx="311467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57C64-CDCC-4C5D-8678-4B9496022C40}"/>
              </a:ext>
            </a:extLst>
          </p:cNvPr>
          <p:cNvCxnSpPr/>
          <p:nvPr/>
        </p:nvCxnSpPr>
        <p:spPr>
          <a:xfrm flipH="1">
            <a:off x="3032911" y="3141549"/>
            <a:ext cx="1881989" cy="1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5FAAC-CAC9-4334-97C8-8CEB90219A90}"/>
              </a:ext>
            </a:extLst>
          </p:cNvPr>
          <p:cNvCxnSpPr/>
          <p:nvPr/>
        </p:nvCxnSpPr>
        <p:spPr>
          <a:xfrm flipH="1">
            <a:off x="3631005" y="5002813"/>
            <a:ext cx="1881989" cy="1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8AC82-6FF5-43F9-BB61-A15CE13425A3}"/>
              </a:ext>
            </a:extLst>
          </p:cNvPr>
          <p:cNvSpPr txBox="1"/>
          <p:nvPr/>
        </p:nvSpPr>
        <p:spPr>
          <a:xfrm>
            <a:off x="4999846" y="2818383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Standardized columns all clean tables have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3BB8D-EBFF-4190-8D5A-239544FA0FE9}"/>
              </a:ext>
            </a:extLst>
          </p:cNvPr>
          <p:cNvSpPr txBox="1"/>
          <p:nvPr/>
        </p:nvSpPr>
        <p:spPr>
          <a:xfrm>
            <a:off x="5549915" y="4796444"/>
            <a:ext cx="26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AEOLUS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197553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3DAB-8F30-468E-81B7-F0E02A9C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DA13-BAE8-40F7-BD4E-C69C2F2F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“Clean” data and translate source codes to standardized terminology</a:t>
            </a:r>
          </a:p>
          <a:p>
            <a:endParaRPr lang="en-US" dirty="0"/>
          </a:p>
          <a:p>
            <a:r>
              <a:rPr lang="en-US" dirty="0"/>
              <a:t>All translations happen off the SOURCE_TO_CONCEPT_MAP:</a:t>
            </a:r>
          </a:p>
          <a:p>
            <a:pPr lvl="1"/>
            <a:r>
              <a:rPr lang="en-US" dirty="0"/>
              <a:t>TRIFIRO_CONDITIONS</a:t>
            </a:r>
          </a:p>
          <a:p>
            <a:pPr lvl="1"/>
            <a:r>
              <a:rPr lang="en-US" dirty="0"/>
              <a:t>MEDDRA_TO_STANDARD</a:t>
            </a:r>
          </a:p>
          <a:p>
            <a:pPr lvl="1"/>
            <a:r>
              <a:rPr lang="en-US" dirty="0"/>
              <a:t>EUPLADR_TO_STANDARD</a:t>
            </a:r>
          </a:p>
          <a:p>
            <a:pPr lvl="1"/>
            <a:r>
              <a:rPr lang="en-US" dirty="0"/>
              <a:t>MESH_TO_STANDARD</a:t>
            </a:r>
          </a:p>
          <a:p>
            <a:pPr lvl="1"/>
            <a:r>
              <a:rPr lang="en-US" dirty="0"/>
              <a:t>SPL_TO_STANDARD_DRUG</a:t>
            </a:r>
          </a:p>
          <a:p>
            <a:pPr lvl="1"/>
            <a:r>
              <a:rPr lang="en-US" dirty="0"/>
              <a:t>STANDARD_TO_MEDDRA</a:t>
            </a:r>
          </a:p>
          <a:p>
            <a:pPr lvl="1"/>
            <a:r>
              <a:rPr lang="en-US" dirty="0"/>
              <a:t>CUI_TO_STANDARD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8DB0-84EF-4DC8-8D41-B66BB6B8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0B350-D12A-424A-B8BF-439A0B44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920041"/>
            <a:ext cx="262890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6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4CFF-43D1-4A01-BFC4-01F11C1A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C376-B46F-4049-AE6C-C3EE662E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38"/>
            <a:ext cx="8229600" cy="4460325"/>
          </a:xfrm>
        </p:spPr>
        <p:txBody>
          <a:bodyPr>
            <a:normAutofit/>
          </a:bodyPr>
          <a:lstStyle/>
          <a:p>
            <a:r>
              <a:rPr lang="en-US" dirty="0"/>
              <a:t>CEM_UNIFIED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Negative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B9F22-709C-4A74-9CFB-F2E6B6C5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362BC-D334-48FF-A3DA-33F53BC6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1094685"/>
            <a:ext cx="1990725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60826-F18B-438F-8252-D95E7851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4485"/>
            <a:ext cx="9144000" cy="1569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2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2EE6-1062-4A7C-82C6-41C36398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1264-00EB-46B5-8A54-A315F416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</a:t>
            </a:r>
          </a:p>
          <a:p>
            <a:pPr lvl="1"/>
            <a:r>
              <a:rPr lang="en-US" dirty="0"/>
              <a:t>Find Universe by Utilizing Data (all pairs)</a:t>
            </a:r>
          </a:p>
          <a:p>
            <a:pPr lvl="1"/>
            <a:r>
              <a:rPr lang="en-US" dirty="0"/>
              <a:t>Define Broad Concepts</a:t>
            </a:r>
          </a:p>
          <a:p>
            <a:pPr lvl="1"/>
            <a:r>
              <a:rPr lang="en-US" dirty="0"/>
              <a:t>Drug Related Concepts</a:t>
            </a:r>
          </a:p>
          <a:p>
            <a:pPr lvl="1"/>
            <a:r>
              <a:rPr lang="en-US" dirty="0"/>
              <a:t>Pregnancy Concepts</a:t>
            </a:r>
          </a:p>
          <a:p>
            <a:r>
              <a:rPr lang="en-US" dirty="0"/>
              <a:t>User Input:</a:t>
            </a:r>
          </a:p>
          <a:p>
            <a:pPr lvl="1"/>
            <a:r>
              <a:rPr lang="en-US" dirty="0"/>
              <a:t>Concepts you want negative controls for</a:t>
            </a:r>
          </a:p>
          <a:p>
            <a:pPr lvl="1"/>
            <a:r>
              <a:rPr lang="en-US" dirty="0"/>
              <a:t>Concepts you already know you want to exclude (optional)</a:t>
            </a:r>
          </a:p>
          <a:p>
            <a:pPr lvl="1"/>
            <a:r>
              <a:rPr lang="en-US" dirty="0"/>
              <a:t>Concepts you already know you want to include (optional)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Based on concepts of interest, find universe</a:t>
            </a:r>
          </a:p>
          <a:p>
            <a:pPr lvl="1"/>
            <a:r>
              <a:rPr lang="en-US" dirty="0"/>
              <a:t>Pull evidence from sources based on universe</a:t>
            </a:r>
          </a:p>
          <a:p>
            <a:pPr lvl="1"/>
            <a:r>
              <a:rPr lang="en-US" dirty="0"/>
              <a:t>Summarize evidence into wide table</a:t>
            </a:r>
          </a:p>
          <a:p>
            <a:pPr lvl="1"/>
            <a:r>
              <a:rPr lang="en-US" dirty="0"/>
              <a:t>Optimize concepts left when all columns of evidence are 0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4135-E759-48A8-9BD3-420E04D97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A62-B3BA-44FA-B692-6A15A87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C26D-BA7E-46DA-867A-8F517458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1822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NEGATIVE_CONTROL</a:t>
            </a:r>
          </a:p>
          <a:p>
            <a:r>
              <a:rPr lang="en-US" dirty="0"/>
              <a:t>OUTCOME_OF_INTEREST_CONCEPT_ID </a:t>
            </a:r>
          </a:p>
          <a:p>
            <a:r>
              <a:rPr lang="en-US" dirty="0"/>
              <a:t>OUTCOME_OF_INTEREST_CONCEPT_NAME </a:t>
            </a:r>
          </a:p>
          <a:p>
            <a:r>
              <a:rPr lang="en-US" dirty="0"/>
              <a:t>PERSON_COUNT_RC </a:t>
            </a:r>
          </a:p>
          <a:p>
            <a:r>
              <a:rPr lang="en-US" dirty="0"/>
              <a:t>PERSON_COUNT_DC </a:t>
            </a:r>
          </a:p>
          <a:p>
            <a:r>
              <a:rPr lang="en-US" dirty="0"/>
              <a:t>DESCENDANT_PMID_COUNT </a:t>
            </a:r>
          </a:p>
          <a:p>
            <a:r>
              <a:rPr lang="en-US" dirty="0"/>
              <a:t>EXACT_PMID_COUNT </a:t>
            </a:r>
          </a:p>
          <a:p>
            <a:r>
              <a:rPr lang="en-US" dirty="0"/>
              <a:t>PARENT_PMID_COUNT </a:t>
            </a:r>
          </a:p>
          <a:p>
            <a:r>
              <a:rPr lang="en-US" dirty="0"/>
              <a:t>ANCESTOR_PMID_COUNT </a:t>
            </a:r>
          </a:p>
          <a:p>
            <a:r>
              <a:rPr lang="en-US" dirty="0"/>
              <a:t>INDICATION </a:t>
            </a:r>
          </a:p>
          <a:p>
            <a:r>
              <a:rPr lang="en-US" dirty="0"/>
              <a:t>TOO_BROAD </a:t>
            </a:r>
          </a:p>
          <a:p>
            <a:r>
              <a:rPr lang="en-US" dirty="0"/>
              <a:t>DRUG_INDUCED </a:t>
            </a:r>
          </a:p>
          <a:p>
            <a:r>
              <a:rPr lang="en-US" dirty="0"/>
              <a:t>PREGNANCY </a:t>
            </a:r>
          </a:p>
          <a:p>
            <a:r>
              <a:rPr lang="en-US" dirty="0"/>
              <a:t>DESCENDANT_SPLICER </a:t>
            </a:r>
          </a:p>
          <a:p>
            <a:r>
              <a:rPr lang="en-US" dirty="0"/>
              <a:t>EXACT_SPLICER </a:t>
            </a:r>
          </a:p>
          <a:p>
            <a:r>
              <a:rPr lang="en-US" dirty="0"/>
              <a:t>PARENT_SPLICER </a:t>
            </a:r>
          </a:p>
          <a:p>
            <a:r>
              <a:rPr lang="en-US" dirty="0"/>
              <a:t>ANCESTOR_SPLICER </a:t>
            </a:r>
          </a:p>
          <a:p>
            <a:r>
              <a:rPr lang="en-US" dirty="0"/>
              <a:t>DESCENDANT_FAERS </a:t>
            </a:r>
          </a:p>
          <a:p>
            <a:r>
              <a:rPr lang="en-US" dirty="0"/>
              <a:t>EXACT_FAERS </a:t>
            </a:r>
          </a:p>
          <a:p>
            <a:r>
              <a:rPr lang="en-US" dirty="0"/>
              <a:t>PARENT_FAERS </a:t>
            </a:r>
          </a:p>
          <a:p>
            <a:r>
              <a:rPr lang="en-US" dirty="0"/>
              <a:t>ANCESTOR_FAERS </a:t>
            </a:r>
          </a:p>
          <a:p>
            <a:r>
              <a:rPr lang="en-US" dirty="0"/>
              <a:t>USER_EXCLUDED </a:t>
            </a:r>
          </a:p>
          <a:p>
            <a:r>
              <a:rPr lang="en-US" dirty="0"/>
              <a:t>USER_INCLUDED </a:t>
            </a:r>
          </a:p>
          <a:p>
            <a:r>
              <a:rPr lang="en-US" dirty="0"/>
              <a:t>OPTIMIZED_OUT </a:t>
            </a:r>
          </a:p>
          <a:p>
            <a:r>
              <a:rPr lang="en-US" dirty="0"/>
              <a:t>NOT_PREVELANT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0FD9-4A87-4E88-8C5C-91115771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98A5-CEBD-4558-AA64-51DDB1B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AD90-9DF4-45B2-B461-ED434152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Issue 30 – Bug – Review Drug Fingolimod</a:t>
            </a:r>
          </a:p>
          <a:p>
            <a:r>
              <a:rPr lang="en-US" sz="2000" dirty="0"/>
              <a:t>Issue 33 – Fix Raw Data Counts</a:t>
            </a:r>
          </a:p>
          <a:p>
            <a:r>
              <a:rPr lang="en-US" sz="2000" dirty="0"/>
              <a:t>Issue 32 – EVIDENCE.EVIDENCE_UNIFIED</a:t>
            </a:r>
          </a:p>
          <a:p>
            <a:r>
              <a:rPr lang="en-US" sz="2000" dirty="0"/>
              <a:t>Issue 44 - </a:t>
            </a:r>
            <a:r>
              <a:rPr lang="en-US" sz="2000" dirty="0" err="1"/>
              <a:t>postProcessingNegativeControlsExport</a:t>
            </a:r>
            <a:endParaRPr lang="en-US" sz="2000" dirty="0"/>
          </a:p>
          <a:p>
            <a:r>
              <a:rPr lang="en-US" sz="2000" dirty="0"/>
              <a:t>Issue 35 – Make code Release</a:t>
            </a:r>
          </a:p>
          <a:p>
            <a:r>
              <a:rPr lang="en-US" sz="2000" dirty="0"/>
              <a:t>Issue 26 – Re-envision Universe (concept exists across data sources)</a:t>
            </a:r>
          </a:p>
          <a:p>
            <a:r>
              <a:rPr lang="en-US" sz="2000" dirty="0"/>
              <a:t>Issue 16 – Redevelop Negative Controls Model</a:t>
            </a:r>
          </a:p>
          <a:p>
            <a:r>
              <a:rPr lang="en-US" sz="2000" dirty="0"/>
              <a:t>Issue 7 – Slow </a:t>
            </a:r>
            <a:r>
              <a:rPr lang="en-US" sz="2000" dirty="0" err="1"/>
              <a:t>CoOccurrence</a:t>
            </a:r>
            <a:r>
              <a:rPr lang="en-US" sz="2000" dirty="0"/>
              <a:t> Query</a:t>
            </a:r>
          </a:p>
          <a:p>
            <a:r>
              <a:rPr lang="en-US" sz="2000" dirty="0"/>
              <a:t>Issue 3 – MedDRA </a:t>
            </a:r>
            <a:r>
              <a:rPr lang="en-US" sz="2000" dirty="0">
                <a:sym typeface="Wingdings" panose="05000000000000000000" pitchFamily="2" charset="2"/>
              </a:rPr>
              <a:t> Standard Condition Map</a:t>
            </a:r>
            <a:endParaRPr lang="en-US" sz="2000" dirty="0"/>
          </a:p>
          <a:p>
            <a:r>
              <a:rPr lang="en-US" sz="2000" dirty="0"/>
              <a:t>Web API Changes</a:t>
            </a:r>
          </a:p>
          <a:p>
            <a:pPr lvl="1"/>
            <a:r>
              <a:rPr lang="en-US" sz="1800" dirty="0"/>
              <a:t>Issue 29 – Mixed Domain Return</a:t>
            </a:r>
          </a:p>
          <a:p>
            <a:pPr lvl="1"/>
            <a:r>
              <a:rPr lang="en-US" sz="1800" dirty="0"/>
              <a:t>Issue 13 – </a:t>
            </a:r>
            <a:r>
              <a:rPr lang="en-US" sz="1800" dirty="0" err="1"/>
              <a:t>WebAPI</a:t>
            </a:r>
            <a:r>
              <a:rPr lang="en-US" sz="1800" dirty="0"/>
              <a:t> Support</a:t>
            </a:r>
          </a:p>
          <a:p>
            <a:pPr lvl="1"/>
            <a:r>
              <a:rPr lang="en-US" sz="1800" dirty="0"/>
              <a:t>Issue 56 &amp; Issue 51 – getting in sync with R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A058D-941D-4FCB-B3B3-9917707B4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88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D83C48-3580-4B4C-8817-1B2294EB4403}" vid="{D74E4C50-B0C5-4596-B266-3AEBB0D0F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</TotalTime>
  <Words>423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Theme1</vt:lpstr>
      <vt:lpstr>CommonEvidenceModel (CEM) Code Overview</vt:lpstr>
      <vt:lpstr>Processing High Level</vt:lpstr>
      <vt:lpstr>Information Prep</vt:lpstr>
      <vt:lpstr>Clean</vt:lpstr>
      <vt:lpstr>Translate</vt:lpstr>
      <vt:lpstr>Evidence</vt:lpstr>
      <vt:lpstr>Negative Controls</vt:lpstr>
      <vt:lpstr>Negative Controls Export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CommonEvidenceModel (CEM) Code Overview</dc:title>
  <dc:creator>Voss, Erica [JRDUS]</dc:creator>
  <cp:lastModifiedBy>Voss, Erica [JRDUS]</cp:lastModifiedBy>
  <cp:revision>10</cp:revision>
  <dcterms:created xsi:type="dcterms:W3CDTF">2018-04-05T14:14:40Z</dcterms:created>
  <dcterms:modified xsi:type="dcterms:W3CDTF">2018-04-05T21:56:12Z</dcterms:modified>
</cp:coreProperties>
</file>