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91" r:id="rId3"/>
    <p:sldId id="258" r:id="rId4"/>
    <p:sldId id="385" r:id="rId5"/>
    <p:sldId id="384" r:id="rId6"/>
    <p:sldId id="386" r:id="rId7"/>
    <p:sldId id="381" r:id="rId8"/>
    <p:sldId id="387" r:id="rId9"/>
    <p:sldId id="388" r:id="rId10"/>
    <p:sldId id="259" r:id="rId11"/>
    <p:sldId id="389" r:id="rId12"/>
    <p:sldId id="390" r:id="rId13"/>
    <p:sldId id="392" r:id="rId14"/>
    <p:sldId id="383" r:id="rId15"/>
    <p:sldId id="378" r:id="rId16"/>
    <p:sldId id="393" r:id="rId17"/>
    <p:sldId id="273" r:id="rId18"/>
    <p:sldId id="261" r:id="rId19"/>
    <p:sldId id="367" r:id="rId20"/>
    <p:sldId id="394" r:id="rId21"/>
    <p:sldId id="368" r:id="rId22"/>
    <p:sldId id="370" r:id="rId23"/>
    <p:sldId id="371" r:id="rId24"/>
    <p:sldId id="395" r:id="rId25"/>
    <p:sldId id="396" r:id="rId26"/>
    <p:sldId id="269" r:id="rId27"/>
    <p:sldId id="403" r:id="rId28"/>
    <p:sldId id="377" r:id="rId29"/>
    <p:sldId id="404" r:id="rId30"/>
    <p:sldId id="398" r:id="rId31"/>
    <p:sldId id="405" r:id="rId32"/>
    <p:sldId id="400" r:id="rId33"/>
    <p:sldId id="406" r:id="rId34"/>
    <p:sldId id="372" r:id="rId35"/>
    <p:sldId id="402" r:id="rId36"/>
    <p:sldId id="374" r:id="rId37"/>
    <p:sldId id="407" r:id="rId38"/>
    <p:sldId id="376" r:id="rId39"/>
    <p:sldId id="408" r:id="rId40"/>
    <p:sldId id="409" r:id="rId41"/>
    <p:sldId id="410" r:id="rId42"/>
    <p:sldId id="411" r:id="rId43"/>
    <p:sldId id="3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ss, Erica [JRDUS]" initials="VE[" lastIdx="11" clrIdx="0">
    <p:extLst>
      <p:ext uri="{19B8F6BF-5375-455C-9EA6-DF929625EA0E}">
        <p15:presenceInfo xmlns:p15="http://schemas.microsoft.com/office/powerpoint/2012/main" userId="S-1-5-21-1614895754-2146847981-1606980848-5221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2T12:31:00.215" idx="5">
    <p:pos x="5343" y="849"/>
    <p:text>[PRR] This works for both outcomes and exposures?</p:text>
    <p:extLst>
      <p:ext uri="{C676402C-5697-4E1C-873F-D02D1690AC5C}">
        <p15:threadingInfo xmlns:p15="http://schemas.microsoft.com/office/powerpoint/2012/main" timeZoneBias="240"/>
      </p:ext>
    </p:extLst>
  </p:cm>
  <p:cm authorId="1" dt="2018-08-12T12:31:37.616" idx="6">
    <p:pos x="5343" y="945"/>
    <p:text>This is a great question!
Publications - yes, works the same
PL - Much harder as for every drug you review you need to open a label
Book - Same you'll have to review each drug
Patrick/Martijn you agree?</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8-12T12:59:34.053" idx="8">
    <p:pos x="4625" y="2110"/>
    <p:text>[PRR] How do you practivally check this condition when you have a 100 negative controls.</p:text>
    <p:extLst>
      <p:ext uri="{C676402C-5697-4E1C-873F-D02D1690AC5C}">
        <p15:threadingInfo xmlns:p15="http://schemas.microsoft.com/office/powerpoint/2012/main" timeZoneBias="240"/>
      </p:ext>
    </p:extLst>
  </p:cm>
  <p:cm authorId="1" dt="2018-08-12T13:00:02.280" idx="9">
    <p:pos x="4625" y="2206"/>
    <p:text>This is a great question.
I think while we show three relationships here you really only need to think of one.  I also think it is easy to imagine confounding relationships exist - instead focus on removing the ones that are two outlandish.
Patrick - how would you respond to this?</p:text>
    <p:extLst>
      <p:ext uri="{C676402C-5697-4E1C-873F-D02D1690AC5C}">
        <p15:threadingInfo xmlns:p15="http://schemas.microsoft.com/office/powerpoint/2012/main" timeZoneBias="240">
          <p15:parentCm authorId="1" idx="8"/>
        </p15:threadingInfo>
      </p:ext>
    </p:extLst>
  </p:cm>
  <p:cm authorId="1" dt="2018-08-13T13:45:06.730" idx="11">
    <p:pos x="4625" y="2302"/>
    <p:text>[PBR] you want your negative control to have some confounding, meaning there are some covariates that impact exposure and outcome.  If there is no confounding, then the negative control will be ‘an easy test’ for the method to produce an unbiased estimate.  It is not necessary to ascertain or quantify all confounder variables, nor is it necessary that the confounders be the same as expected for the question of interest.</p:text>
    <p:extLst>
      <p:ext uri="{C676402C-5697-4E1C-873F-D02D1690AC5C}">
        <p15:threadingInfo xmlns:p15="http://schemas.microsoft.com/office/powerpoint/2012/main" timeZoneBias="24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8-12T12:35:05.882" idx="7">
    <p:pos x="3613" y="1913"/>
    <p:text>Patrick - could you comment on your hesitation with using Vocabulary indications?  I spoke to Anna about what might some of the issues however she wasn't aware.  I would like to know to explain better as well as be able to give feedback to Anna.</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F6BA9-55DC-49C0-82A6-25CFDDA3CC79}" type="datetimeFigureOut">
              <a:rPr lang="en-US" smtClean="0"/>
              <a:t>9/13/2018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C5229-FEB0-409B-9EE0-F1AEA480CBCF}" type="slidenum">
              <a:rPr lang="en-US" smtClean="0"/>
              <a:t>‹#›</a:t>
            </a:fld>
            <a:endParaRPr lang="en-US"/>
          </a:p>
        </p:txBody>
      </p:sp>
    </p:spTree>
    <p:extLst>
      <p:ext uri="{BB962C8B-B14F-4D97-AF65-F5344CB8AC3E}">
        <p14:creationId xmlns:p14="http://schemas.microsoft.com/office/powerpoint/2010/main" val="7729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06BD5-8451-49FF-9774-A9BDF4E8C368}" type="slidenum">
              <a:rPr lang="en-US" smtClean="0"/>
              <a:t>6</a:t>
            </a:fld>
            <a:endParaRPr lang="en-US" dirty="0"/>
          </a:p>
        </p:txBody>
      </p:sp>
    </p:spTree>
    <p:extLst>
      <p:ext uri="{BB962C8B-B14F-4D97-AF65-F5344CB8AC3E}">
        <p14:creationId xmlns:p14="http://schemas.microsoft.com/office/powerpoint/2010/main" val="810958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23</a:t>
            </a:fld>
            <a:endParaRPr lang="en-US" dirty="0"/>
          </a:p>
        </p:txBody>
      </p:sp>
    </p:spTree>
    <p:extLst>
      <p:ext uri="{BB962C8B-B14F-4D97-AF65-F5344CB8AC3E}">
        <p14:creationId xmlns:p14="http://schemas.microsoft.com/office/powerpoint/2010/main" val="73596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24</a:t>
            </a:fld>
            <a:endParaRPr lang="en-US" dirty="0"/>
          </a:p>
        </p:txBody>
      </p:sp>
    </p:spTree>
    <p:extLst>
      <p:ext uri="{BB962C8B-B14F-4D97-AF65-F5344CB8AC3E}">
        <p14:creationId xmlns:p14="http://schemas.microsoft.com/office/powerpoint/2010/main" val="31738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Font typeface="+mj-lt"/>
              <a:buAutoNum type="arabicPeriod"/>
            </a:pPr>
            <a:r>
              <a:rPr lang="en-US" dirty="0"/>
              <a:t>Show where you go to generate negative controls in ATLAS</a:t>
            </a:r>
          </a:p>
          <a:p>
            <a:pPr marL="698830" lvl="1" indent="-232943">
              <a:buFont typeface="+mj-lt"/>
              <a:buAutoNum type="arabicPeriod"/>
            </a:pPr>
            <a:r>
              <a:rPr lang="en-US" dirty="0"/>
              <a:t>Concept Set</a:t>
            </a:r>
          </a:p>
          <a:p>
            <a:pPr marL="698830" lvl="1" indent="-232943">
              <a:buFont typeface="+mj-lt"/>
              <a:buAutoNum type="arabicPeriod"/>
            </a:pPr>
            <a:r>
              <a:rPr lang="en-US" dirty="0"/>
              <a:t>Generate</a:t>
            </a:r>
          </a:p>
          <a:p>
            <a:pPr marL="698830" lvl="1" indent="-232943">
              <a:buFont typeface="+mj-lt"/>
              <a:buAutoNum type="arabicPeriod"/>
            </a:pPr>
            <a:r>
              <a:rPr lang="en-US" dirty="0"/>
              <a:t>Link outs</a:t>
            </a:r>
          </a:p>
          <a:p>
            <a:pPr marL="698830" lvl="1" indent="-232943">
              <a:buFont typeface="+mj-lt"/>
              <a:buAutoNum type="arabicPeriod"/>
            </a:pPr>
            <a:r>
              <a:rPr lang="en-US" dirty="0"/>
              <a:t>Export</a:t>
            </a:r>
          </a:p>
          <a:p>
            <a:pPr marL="698830" lvl="1" indent="-232943">
              <a:buFont typeface="+mj-lt"/>
              <a:buAutoNum type="arabicPeriod"/>
            </a:pPr>
            <a:r>
              <a:rPr lang="en-US" dirty="0"/>
              <a:t>Drug Label Evidence</a:t>
            </a:r>
          </a:p>
          <a:p>
            <a:pPr marL="232943" indent="-232943">
              <a:buFont typeface="+mj-lt"/>
              <a:buAutoNum type="arabicPeriod"/>
            </a:pPr>
            <a:r>
              <a:rPr lang="en-US" dirty="0"/>
              <a:t>Show how to export the list for review (making it more concrete where our next examples come from)</a:t>
            </a:r>
          </a:p>
          <a:p>
            <a:pPr marL="232943" indent="-232943">
              <a:buFont typeface="+mj-lt"/>
              <a:buAutoNum type="arabicPeriod"/>
            </a:pPr>
            <a:r>
              <a:rPr lang="en-US" dirty="0"/>
              <a:t>Show how to view evidence</a:t>
            </a:r>
          </a:p>
          <a:p>
            <a:endParaRPr lang="en-US" dirty="0"/>
          </a:p>
          <a:p>
            <a:r>
              <a:rPr lang="en-US" dirty="0"/>
              <a:t>Example = Omeprazole</a:t>
            </a:r>
          </a:p>
        </p:txBody>
      </p:sp>
      <p:sp>
        <p:nvSpPr>
          <p:cNvPr id="4" name="Slide Number Placeholder 3"/>
          <p:cNvSpPr>
            <a:spLocks noGrp="1"/>
          </p:cNvSpPr>
          <p:nvPr>
            <p:ph type="sldNum" sz="quarter" idx="10"/>
          </p:nvPr>
        </p:nvSpPr>
        <p:spPr/>
        <p:txBody>
          <a:bodyPr/>
          <a:lstStyle/>
          <a:p>
            <a:fld id="{CA04B8E0-A6B1-4F25-B436-B29FBA08F5CA}" type="slidenum">
              <a:rPr lang="en-US" smtClean="0"/>
              <a:t>25</a:t>
            </a:fld>
            <a:endParaRPr lang="en-US" dirty="0"/>
          </a:p>
        </p:txBody>
      </p:sp>
    </p:spTree>
    <p:extLst>
      <p:ext uri="{BB962C8B-B14F-4D97-AF65-F5344CB8AC3E}">
        <p14:creationId xmlns:p14="http://schemas.microsoft.com/office/powerpoint/2010/main" val="315511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sym typeface="Wingdings" panose="05000000000000000000" pitchFamily="2" charset="2"/>
              </a:rPr>
              <a:t>Where people can get confused:  A good negative control, they do not need to be the same magnitude of effect or same variables.</a:t>
            </a:r>
          </a:p>
          <a:p>
            <a:pPr marL="174708" indent="-174708">
              <a:buFont typeface="Arial" panose="020B0604020202020204" pitchFamily="34" charset="0"/>
              <a:buChar char="•"/>
            </a:pPr>
            <a:endParaRPr lang="en-US" dirty="0">
              <a:sym typeface="Wingdings" panose="05000000000000000000" pitchFamily="2" charset="2"/>
            </a:endParaRPr>
          </a:p>
          <a:p>
            <a:pPr marL="174708" indent="-174708">
              <a:buFont typeface="Arial" panose="020B0604020202020204" pitchFamily="34" charset="0"/>
              <a:buChar char="•"/>
            </a:pPr>
            <a:r>
              <a:rPr lang="en-US" dirty="0">
                <a:sym typeface="Wingdings" panose="05000000000000000000" pitchFamily="2" charset="2"/>
              </a:rPr>
              <a:t>Exchangeability Assumption – if we are still finding things are = 1, then there is still some type of bias that we are not handling for</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28</a:t>
            </a:fld>
            <a:endParaRPr lang="en-US" dirty="0"/>
          </a:p>
        </p:txBody>
      </p:sp>
    </p:spTree>
    <p:extLst>
      <p:ext uri="{BB962C8B-B14F-4D97-AF65-F5344CB8AC3E}">
        <p14:creationId xmlns:p14="http://schemas.microsoft.com/office/powerpoint/2010/main" val="2666387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29</a:t>
            </a:fld>
            <a:endParaRPr lang="en-US" dirty="0"/>
          </a:p>
        </p:txBody>
      </p:sp>
    </p:spTree>
    <p:extLst>
      <p:ext uri="{BB962C8B-B14F-4D97-AF65-F5344CB8AC3E}">
        <p14:creationId xmlns:p14="http://schemas.microsoft.com/office/powerpoint/2010/main" val="952059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931774">
              <a:buFont typeface="Arial" panose="020B0604020202020204" pitchFamily="34" charset="0"/>
              <a:buChar char="•"/>
              <a:defRPr/>
            </a:pPr>
            <a:r>
              <a:rPr lang="en-US" dirty="0">
                <a:sym typeface="Wingdings" panose="05000000000000000000" pitchFamily="2" charset="2"/>
              </a:rPr>
              <a:t>By using rosacea as negative control we should get a result of 1 (true effect), we know rosacea has at least 3 confounders, these are also confounders for death – if we get the wrong answer for rosacea then we are susceptible to getting the wrong answer for death.</a:t>
            </a:r>
          </a:p>
          <a:p>
            <a:endParaRPr lang="en-US" dirty="0"/>
          </a:p>
          <a:p>
            <a:pPr marL="171450" indent="-171450">
              <a:buFont typeface="Arial" panose="020B0604020202020204" pitchFamily="34" charset="0"/>
              <a:buChar char="•"/>
            </a:pPr>
            <a:r>
              <a:rPr lang="en-US" dirty="0"/>
              <a:t>you want your negative control to have some confounding, meaning there are some covariates that impact exposure and outcome.  If there is no confounding, then the negative control will be ‘an easy test’ for the method to produce an unbiased estimate.  It is not necessary to ascertain or quantify all confounder variables, nor is it necessary that the confounders be the same as expected for the question of interest.</a:t>
            </a:r>
          </a:p>
        </p:txBody>
      </p:sp>
      <p:sp>
        <p:nvSpPr>
          <p:cNvPr id="4" name="Slide Number Placeholder 3"/>
          <p:cNvSpPr>
            <a:spLocks noGrp="1"/>
          </p:cNvSpPr>
          <p:nvPr>
            <p:ph type="sldNum" sz="quarter" idx="10"/>
          </p:nvPr>
        </p:nvSpPr>
        <p:spPr/>
        <p:txBody>
          <a:bodyPr/>
          <a:lstStyle/>
          <a:p>
            <a:fld id="{CA04B8E0-A6B1-4F25-B436-B29FBA08F5CA}" type="slidenum">
              <a:rPr lang="en-US" smtClean="0"/>
              <a:t>31</a:t>
            </a:fld>
            <a:endParaRPr lang="en-US" dirty="0"/>
          </a:p>
        </p:txBody>
      </p:sp>
    </p:spTree>
    <p:extLst>
      <p:ext uri="{BB962C8B-B14F-4D97-AF65-F5344CB8AC3E}">
        <p14:creationId xmlns:p14="http://schemas.microsoft.com/office/powerpoint/2010/main" val="2586399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32</a:t>
            </a:fld>
            <a:endParaRPr lang="en-US" dirty="0"/>
          </a:p>
        </p:txBody>
      </p:sp>
    </p:spTree>
    <p:extLst>
      <p:ext uri="{BB962C8B-B14F-4D97-AF65-F5344CB8AC3E}">
        <p14:creationId xmlns:p14="http://schemas.microsoft.com/office/powerpoint/2010/main" val="4224589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34</a:t>
            </a:fld>
            <a:endParaRPr lang="en-US" dirty="0"/>
          </a:p>
        </p:txBody>
      </p:sp>
    </p:spTree>
    <p:extLst>
      <p:ext uri="{BB962C8B-B14F-4D97-AF65-F5344CB8AC3E}">
        <p14:creationId xmlns:p14="http://schemas.microsoft.com/office/powerpoint/2010/main" val="353378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35</a:t>
            </a:fld>
            <a:endParaRPr lang="en-US" dirty="0"/>
          </a:p>
        </p:txBody>
      </p:sp>
    </p:spTree>
    <p:extLst>
      <p:ext uri="{BB962C8B-B14F-4D97-AF65-F5344CB8AC3E}">
        <p14:creationId xmlns:p14="http://schemas.microsoft.com/office/powerpoint/2010/main" val="2225048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36</a:t>
            </a:fld>
            <a:endParaRPr lang="en-US" dirty="0"/>
          </a:p>
        </p:txBody>
      </p:sp>
    </p:spTree>
    <p:extLst>
      <p:ext uri="{BB962C8B-B14F-4D97-AF65-F5344CB8AC3E}">
        <p14:creationId xmlns:p14="http://schemas.microsoft.com/office/powerpoint/2010/main" val="411503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06BD5-8451-49FF-9774-A9BDF4E8C368}" type="slidenum">
              <a:rPr lang="en-US" smtClean="0"/>
              <a:t>7</a:t>
            </a:fld>
            <a:endParaRPr lang="en-US" dirty="0"/>
          </a:p>
        </p:txBody>
      </p:sp>
    </p:spTree>
    <p:extLst>
      <p:ext uri="{BB962C8B-B14F-4D97-AF65-F5344CB8AC3E}">
        <p14:creationId xmlns:p14="http://schemas.microsoft.com/office/powerpoint/2010/main" val="3493917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37</a:t>
            </a:fld>
            <a:endParaRPr lang="en-US" dirty="0"/>
          </a:p>
        </p:txBody>
      </p:sp>
    </p:spTree>
    <p:extLst>
      <p:ext uri="{BB962C8B-B14F-4D97-AF65-F5344CB8AC3E}">
        <p14:creationId xmlns:p14="http://schemas.microsoft.com/office/powerpoint/2010/main" val="263919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38</a:t>
            </a:fld>
            <a:endParaRPr lang="en-US" dirty="0"/>
          </a:p>
        </p:txBody>
      </p:sp>
    </p:spTree>
    <p:extLst>
      <p:ext uri="{BB962C8B-B14F-4D97-AF65-F5344CB8AC3E}">
        <p14:creationId xmlns:p14="http://schemas.microsoft.com/office/powerpoint/2010/main" val="2764817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39</a:t>
            </a:fld>
            <a:endParaRPr lang="en-US" dirty="0"/>
          </a:p>
        </p:txBody>
      </p:sp>
    </p:spTree>
    <p:extLst>
      <p:ext uri="{BB962C8B-B14F-4D97-AF65-F5344CB8AC3E}">
        <p14:creationId xmlns:p14="http://schemas.microsoft.com/office/powerpoint/2010/main" val="2350331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931774">
              <a:buFont typeface="Arial" panose="020B0604020202020204" pitchFamily="34" charset="0"/>
              <a:buChar char="•"/>
            </a:pPr>
            <a:r>
              <a:rPr lang="en-US" dirty="0"/>
              <a:t>Indication vocabularies were developed for a different use case than our analytical purposes, and as such, tend to either have terms that are too specific  and don’t map to the place in SNOMED where we’d want, or too broad, meaning they are too high-level.  It isn’t that the current vocabulary mappings are completely useless, it’s just that they aren’t reliable enough for our use cases to be applied broadly without adjudication. </a:t>
            </a:r>
          </a:p>
        </p:txBody>
      </p:sp>
      <p:sp>
        <p:nvSpPr>
          <p:cNvPr id="4" name="Slide Number Placeholder 3"/>
          <p:cNvSpPr>
            <a:spLocks noGrp="1"/>
          </p:cNvSpPr>
          <p:nvPr>
            <p:ph type="sldNum" sz="quarter" idx="10"/>
          </p:nvPr>
        </p:nvSpPr>
        <p:spPr/>
        <p:txBody>
          <a:bodyPr/>
          <a:lstStyle/>
          <a:p>
            <a:fld id="{CA04B8E0-A6B1-4F25-B436-B29FBA08F5CA}" type="slidenum">
              <a:rPr lang="en-US" smtClean="0"/>
              <a:t>42</a:t>
            </a:fld>
            <a:endParaRPr lang="en-US" dirty="0"/>
          </a:p>
        </p:txBody>
      </p:sp>
    </p:spTree>
    <p:extLst>
      <p:ext uri="{BB962C8B-B14F-4D97-AF65-F5344CB8AC3E}">
        <p14:creationId xmlns:p14="http://schemas.microsoft.com/office/powerpoint/2010/main" val="227094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06BD5-8451-49FF-9774-A9BDF4E8C368}" type="slidenum">
              <a:rPr lang="en-US" smtClean="0"/>
              <a:t>8</a:t>
            </a:fld>
            <a:endParaRPr lang="en-US" dirty="0"/>
          </a:p>
        </p:txBody>
      </p:sp>
    </p:spTree>
    <p:extLst>
      <p:ext uri="{BB962C8B-B14F-4D97-AF65-F5344CB8AC3E}">
        <p14:creationId xmlns:p14="http://schemas.microsoft.com/office/powerpoint/2010/main" val="3389672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14</a:t>
            </a:fld>
            <a:endParaRPr lang="en-US" dirty="0"/>
          </a:p>
        </p:txBody>
      </p:sp>
    </p:spTree>
    <p:extLst>
      <p:ext uri="{BB962C8B-B14F-4D97-AF65-F5344CB8AC3E}">
        <p14:creationId xmlns:p14="http://schemas.microsoft.com/office/powerpoint/2010/main" val="2325134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06BD5-8451-49FF-9774-A9BDF4E8C368}" type="slidenum">
              <a:rPr lang="en-US" smtClean="0"/>
              <a:t>15</a:t>
            </a:fld>
            <a:endParaRPr lang="en-US" dirty="0"/>
          </a:p>
        </p:txBody>
      </p:sp>
    </p:spTree>
    <p:extLst>
      <p:ext uri="{BB962C8B-B14F-4D97-AF65-F5344CB8AC3E}">
        <p14:creationId xmlns:p14="http://schemas.microsoft.com/office/powerpoint/2010/main" val="1333864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Negative controls should have the same/similar confounding structure but not cause the outcome.</a:t>
            </a:r>
          </a:p>
        </p:txBody>
      </p:sp>
      <p:sp>
        <p:nvSpPr>
          <p:cNvPr id="4" name="Slide Number Placeholder 3"/>
          <p:cNvSpPr>
            <a:spLocks noGrp="1"/>
          </p:cNvSpPr>
          <p:nvPr>
            <p:ph type="sldNum" sz="quarter" idx="10"/>
          </p:nvPr>
        </p:nvSpPr>
        <p:spPr/>
        <p:txBody>
          <a:bodyPr/>
          <a:lstStyle/>
          <a:p>
            <a:fld id="{CA04B8E0-A6B1-4F25-B436-B29FBA08F5CA}" type="slidenum">
              <a:rPr lang="en-US" smtClean="0"/>
              <a:t>16</a:t>
            </a:fld>
            <a:endParaRPr lang="en-US" dirty="0"/>
          </a:p>
        </p:txBody>
      </p:sp>
    </p:spTree>
    <p:extLst>
      <p:ext uri="{BB962C8B-B14F-4D97-AF65-F5344CB8AC3E}">
        <p14:creationId xmlns:p14="http://schemas.microsoft.com/office/powerpoint/2010/main" val="2909704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p>
          <a:p>
            <a:pPr marL="174708" indent="-174708">
              <a:buFont typeface="Arial" panose="020B0604020202020204" pitchFamily="34" charset="0"/>
              <a:buChar char="•"/>
            </a:pPr>
            <a:r>
              <a:rPr lang="en-US" dirty="0"/>
              <a:t>Negative Control Outcome – Studying the effects of different diabetic medication exposures (e.g. insulin) on the outcome of diabetic ketoacidosis.  Here we need negative control outcomes.</a:t>
            </a:r>
          </a:p>
          <a:p>
            <a:pPr marL="174708" indent="-174708">
              <a:buFont typeface="Arial" panose="020B0604020202020204" pitchFamily="34" charset="0"/>
              <a:buChar char="•"/>
            </a:pPr>
            <a:r>
              <a:rPr lang="en-US" dirty="0"/>
              <a:t>Negative Control Exposure – </a:t>
            </a:r>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r>
              <a:rPr lang="en-US" dirty="0"/>
              <a:t>No, almost always (as in I’ve never seen it otherwise), the question of interest is about ascertaining a causal effect from an exposure on an outcome.  You can use negative control outcomes or negative control exposures to evaluate that purposed question of interest, but almost never (as in, I’ve never seen it) is the question of interest the effect of an outcome on an </a:t>
            </a:r>
            <a:r>
              <a:rPr lang="en-US" dirty="0" err="1"/>
              <a:t>exsposure</a:t>
            </a:r>
            <a:r>
              <a:rPr lang="en-US" dirty="0"/>
              <a:t> (and even if it were, you would reframe it as ‘exposure to the disease’ and the ‘outcome of being exposed’).</a:t>
            </a:r>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endParaRPr lang="en-US" dirty="0"/>
          </a:p>
          <a:p>
            <a:pPr marL="174708" indent="-174708">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19</a:t>
            </a:fld>
            <a:endParaRPr lang="en-US" dirty="0"/>
          </a:p>
        </p:txBody>
      </p:sp>
    </p:spTree>
    <p:extLst>
      <p:ext uri="{BB962C8B-B14F-4D97-AF65-F5344CB8AC3E}">
        <p14:creationId xmlns:p14="http://schemas.microsoft.com/office/powerpoint/2010/main" val="1319265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4B8E0-A6B1-4F25-B436-B29FBA08F5CA}" type="slidenum">
              <a:rPr lang="en-US" smtClean="0"/>
              <a:t>20</a:t>
            </a:fld>
            <a:endParaRPr lang="en-US" dirty="0"/>
          </a:p>
        </p:txBody>
      </p:sp>
    </p:spTree>
    <p:extLst>
      <p:ext uri="{BB962C8B-B14F-4D97-AF65-F5344CB8AC3E}">
        <p14:creationId xmlns:p14="http://schemas.microsoft.com/office/powerpoint/2010/main" val="215783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 8/27/2017</a:t>
            </a:r>
          </a:p>
        </p:txBody>
      </p:sp>
      <p:sp>
        <p:nvSpPr>
          <p:cNvPr id="4" name="Slide Number Placeholder 3"/>
          <p:cNvSpPr>
            <a:spLocks noGrp="1"/>
          </p:cNvSpPr>
          <p:nvPr>
            <p:ph type="sldNum" sz="quarter" idx="10"/>
          </p:nvPr>
        </p:nvSpPr>
        <p:spPr/>
        <p:txBody>
          <a:bodyPr/>
          <a:lstStyle/>
          <a:p>
            <a:fld id="{CA04B8E0-A6B1-4F25-B436-B29FBA08F5CA}" type="slidenum">
              <a:rPr lang="en-US" smtClean="0"/>
              <a:t>22</a:t>
            </a:fld>
            <a:endParaRPr lang="en-US" dirty="0"/>
          </a:p>
        </p:txBody>
      </p:sp>
    </p:spTree>
    <p:extLst>
      <p:ext uri="{BB962C8B-B14F-4D97-AF65-F5344CB8AC3E}">
        <p14:creationId xmlns:p14="http://schemas.microsoft.com/office/powerpoint/2010/main" val="3279003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130427"/>
            <a:ext cx="6096000" cy="175577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2362200" y="4038600"/>
            <a:ext cx="6096000" cy="1752600"/>
          </a:xfrm>
        </p:spPr>
        <p:txBody>
          <a:bodyPr>
            <a:normAutofit/>
          </a:bodyPr>
          <a:lstStyle>
            <a:lvl1pPr marL="0" indent="0" algn="ctr">
              <a:buNone/>
              <a:defRPr sz="2100">
                <a:solidFill>
                  <a:srgbClr val="153153"/>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1027" name="Picture 3" descr="C:\Users\pryan4\Downloads\want-impact-public-health-help-shape-journey-ahead\OHDSI logo with text - vertical - color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75377"/>
            <a:ext cx="2682875" cy="32300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6240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50" name="Picture 2" descr="C:\Users\pryan4\Downloads\want-impact-public-health-help-shape-journey-ahead\OHDSI logo only - colo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900">
                <a:solidFill>
                  <a:srgbClr val="20425A"/>
                </a:solidFill>
              </a:defRPr>
            </a:lvl1pPr>
          </a:lstStyle>
          <a:p>
            <a:fld id="{DD675F17-E1AC-4B32-AB6D-4D75509EA36F}" type="slidenum">
              <a:rPr lang="en-US" smtClean="0"/>
              <a:t>‹#›</a:t>
            </a:fld>
            <a:endParaRPr lang="en-US"/>
          </a:p>
        </p:txBody>
      </p:sp>
    </p:spTree>
    <p:extLst>
      <p:ext uri="{BB962C8B-B14F-4D97-AF65-F5344CB8AC3E}">
        <p14:creationId xmlns:p14="http://schemas.microsoft.com/office/powerpoint/2010/main" val="117262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2" descr="C:\Users\pryan4\Downloads\want-impact-public-health-help-shape-journey-ahead\OHDSI logo only - colo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900">
                <a:solidFill>
                  <a:srgbClr val="20425A"/>
                </a:solidFill>
              </a:defRPr>
            </a:lvl1pPr>
          </a:lstStyle>
          <a:p>
            <a:fld id="{DD675F17-E1AC-4B32-AB6D-4D75509EA36F}" type="slidenum">
              <a:rPr lang="en-US" smtClean="0"/>
              <a:t>‹#›</a:t>
            </a:fld>
            <a:endParaRPr lang="en-US"/>
          </a:p>
        </p:txBody>
      </p:sp>
    </p:spTree>
    <p:extLst>
      <p:ext uri="{BB962C8B-B14F-4D97-AF65-F5344CB8AC3E}">
        <p14:creationId xmlns:p14="http://schemas.microsoft.com/office/powerpoint/2010/main" val="308902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Picture 2" descr="C:\Users\pryan4\Downloads\want-impact-public-health-help-shape-journey-ahead\OHDSI logo only - colo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5"/>
          <p:cNvSpPr>
            <a:spLocks noGrp="1"/>
          </p:cNvSpPr>
          <p:nvPr>
            <p:ph type="sldNum" sz="quarter" idx="10"/>
          </p:nvPr>
        </p:nvSpPr>
        <p:spPr>
          <a:xfrm>
            <a:off x="7010400" y="6492877"/>
            <a:ext cx="2133600" cy="365125"/>
          </a:xfrm>
          <a:prstGeom prst="rect">
            <a:avLst/>
          </a:prstGeom>
        </p:spPr>
        <p:txBody>
          <a:bodyPr vert="horz" lIns="91440" tIns="45720" rIns="91440" bIns="45720" rtlCol="0" anchor="ctr"/>
          <a:lstStyle>
            <a:lvl1pPr algn="r">
              <a:defRPr sz="900">
                <a:solidFill>
                  <a:srgbClr val="20425A"/>
                </a:solidFill>
              </a:defRPr>
            </a:lvl1pPr>
          </a:lstStyle>
          <a:p>
            <a:fld id="{DD675F17-E1AC-4B32-AB6D-4D75509EA36F}" type="slidenum">
              <a:rPr lang="en-US" smtClean="0"/>
              <a:t>‹#›</a:t>
            </a:fld>
            <a:endParaRPr lang="en-US"/>
          </a:p>
        </p:txBody>
      </p:sp>
    </p:spTree>
    <p:extLst>
      <p:ext uri="{BB962C8B-B14F-4D97-AF65-F5344CB8AC3E}">
        <p14:creationId xmlns:p14="http://schemas.microsoft.com/office/powerpoint/2010/main" val="340562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Rectangle 7"/>
          <p:cNvSpPr/>
          <p:nvPr/>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2" descr="C:\Users\pryan4\Downloads\want-impact-public-health-help-shape-journey-ahead\OHDSI logo only - colo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900">
                <a:solidFill>
                  <a:srgbClr val="20425A"/>
                </a:solidFill>
              </a:defRPr>
            </a:lvl1pPr>
          </a:lstStyle>
          <a:p>
            <a:fld id="{DD675F17-E1AC-4B32-AB6D-4D75509EA36F}" type="slidenum">
              <a:rPr lang="en-US" smtClean="0"/>
              <a:t>‹#›</a:t>
            </a:fld>
            <a:endParaRPr lang="en-US"/>
          </a:p>
        </p:txBody>
      </p:sp>
    </p:spTree>
    <p:extLst>
      <p:ext uri="{BB962C8B-B14F-4D97-AF65-F5344CB8AC3E}">
        <p14:creationId xmlns:p14="http://schemas.microsoft.com/office/powerpoint/2010/main" val="73849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p:nvSpPr>
        <p:spPr>
          <a:xfrm>
            <a:off x="0" y="6400800"/>
            <a:ext cx="9144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2" descr="C:\Users\pryan4\Downloads\want-impact-public-health-help-shape-journey-ahead\OHDSI logo only - colo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4"/>
          </p:nvPr>
        </p:nvSpPr>
        <p:spPr>
          <a:xfrm>
            <a:off x="7010400" y="6492877"/>
            <a:ext cx="2133600" cy="365125"/>
          </a:xfrm>
          <a:prstGeom prst="rect">
            <a:avLst/>
          </a:prstGeom>
        </p:spPr>
        <p:txBody>
          <a:bodyPr vert="horz" lIns="91440" tIns="45720" rIns="91440" bIns="45720" rtlCol="0" anchor="ctr"/>
          <a:lstStyle>
            <a:lvl1pPr algn="r">
              <a:defRPr sz="900">
                <a:solidFill>
                  <a:srgbClr val="20425A"/>
                </a:solidFill>
              </a:defRPr>
            </a:lvl1pPr>
          </a:lstStyle>
          <a:p>
            <a:fld id="{DD675F17-E1AC-4B32-AB6D-4D75509EA36F}" type="slidenum">
              <a:rPr lang="en-US" smtClean="0"/>
              <a:t>‹#›</a:t>
            </a:fld>
            <a:endParaRPr lang="en-US"/>
          </a:p>
        </p:txBody>
      </p:sp>
    </p:spTree>
    <p:extLst>
      <p:ext uri="{BB962C8B-B14F-4D97-AF65-F5344CB8AC3E}">
        <p14:creationId xmlns:p14="http://schemas.microsoft.com/office/powerpoint/2010/main" val="2307954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52400"/>
            <a:ext cx="7543800" cy="8382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19202"/>
            <a:ext cx="8229600" cy="4906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366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685800" rtl="0" eaLnBrk="1" latinLnBrk="0" hangingPunct="1">
        <a:spcBef>
          <a:spcPct val="0"/>
        </a:spcBef>
        <a:buNone/>
        <a:defRPr sz="3000" kern="1200">
          <a:solidFill>
            <a:srgbClr val="20425A"/>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rgbClr val="20425A"/>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rgbClr val="20425A"/>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rgbClr val="20425A"/>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rgbClr val="20425A"/>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hdsi.org/web/wiki/doku.php?id=projects:workgroups:kb-wg" TargetMode="External"/><Relationship Id="rId2" Type="http://schemas.openxmlformats.org/officeDocument/2006/relationships/hyperlink" Target="https://github.com/OHDSI/CommonEvidenceMode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hyperlink" Target="https://jnj.sharepoint.com/:w:/t/epi/EbG5P93KvrtCrBB8ry2_fNkBxIeQL82RvkILmhP47EdikQ"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HDSI/CommonEvidenceModel/wiki/Negative-Controls-In-ATLA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19.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38D-67C0-4ECF-930B-97EF6C2E9C41}"/>
              </a:ext>
            </a:extLst>
          </p:cNvPr>
          <p:cNvSpPr>
            <a:spLocks noGrp="1"/>
          </p:cNvSpPr>
          <p:nvPr>
            <p:ph type="ctrTitle"/>
          </p:nvPr>
        </p:nvSpPr>
        <p:spPr/>
        <p:txBody>
          <a:bodyPr/>
          <a:lstStyle/>
          <a:p>
            <a:r>
              <a:rPr lang="en-US" b="1" dirty="0"/>
              <a:t>Common Evidence Model</a:t>
            </a:r>
            <a:br>
              <a:rPr lang="en-US" b="1" dirty="0"/>
            </a:br>
            <a:r>
              <a:rPr lang="en-US" b="1" dirty="0"/>
              <a:t>(CEM)</a:t>
            </a:r>
          </a:p>
        </p:txBody>
      </p:sp>
      <p:sp>
        <p:nvSpPr>
          <p:cNvPr id="3" name="Subtitle 2">
            <a:extLst>
              <a:ext uri="{FF2B5EF4-FFF2-40B4-BE49-F238E27FC236}">
                <a16:creationId xmlns:a16="http://schemas.microsoft.com/office/drawing/2014/main" id="{4B76120A-2B3D-4820-9372-7C19D1542191}"/>
              </a:ext>
            </a:extLst>
          </p:cNvPr>
          <p:cNvSpPr>
            <a:spLocks noGrp="1"/>
          </p:cNvSpPr>
          <p:nvPr>
            <p:ph type="subTitle" idx="1"/>
          </p:nvPr>
        </p:nvSpPr>
        <p:spPr/>
        <p:txBody>
          <a:bodyPr>
            <a:normAutofit fontScale="92500" lnSpcReduction="10000"/>
          </a:bodyPr>
          <a:lstStyle/>
          <a:p>
            <a:r>
              <a:rPr lang="en-US" b="1" i="1" dirty="0"/>
              <a:t>Core Development Team:</a:t>
            </a:r>
          </a:p>
          <a:p>
            <a:r>
              <a:rPr lang="en-US" dirty="0"/>
              <a:t>Erica A. Voss, Lee Evans, Anthony Sena, &amp; Rich Boyce</a:t>
            </a:r>
          </a:p>
          <a:p>
            <a:endParaRPr lang="en-US" dirty="0"/>
          </a:p>
          <a:p>
            <a:r>
              <a:rPr lang="en-US" b="1" i="1" dirty="0"/>
              <a:t>Support:</a:t>
            </a:r>
          </a:p>
          <a:p>
            <a:r>
              <a:rPr lang="en-US" dirty="0"/>
              <a:t>Martijn Schuemie, Peter Rijnbeek, &amp; Patrick Ryan</a:t>
            </a:r>
          </a:p>
        </p:txBody>
      </p:sp>
    </p:spTree>
    <p:extLst>
      <p:ext uri="{BB962C8B-B14F-4D97-AF65-F5344CB8AC3E}">
        <p14:creationId xmlns:p14="http://schemas.microsoft.com/office/powerpoint/2010/main" val="122809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1DA2-566C-4511-9BFF-97F90D077533}"/>
              </a:ext>
            </a:extLst>
          </p:cNvPr>
          <p:cNvSpPr>
            <a:spLocks noGrp="1"/>
          </p:cNvSpPr>
          <p:nvPr>
            <p:ph type="title"/>
          </p:nvPr>
        </p:nvSpPr>
        <p:spPr/>
        <p:txBody>
          <a:bodyPr/>
          <a:lstStyle/>
          <a:p>
            <a:r>
              <a:rPr lang="en-US" dirty="0"/>
              <a:t>Can I Use CEM?</a:t>
            </a:r>
          </a:p>
        </p:txBody>
      </p:sp>
      <p:sp>
        <p:nvSpPr>
          <p:cNvPr id="3" name="Content Placeholder 2">
            <a:extLst>
              <a:ext uri="{FF2B5EF4-FFF2-40B4-BE49-F238E27FC236}">
                <a16:creationId xmlns:a16="http://schemas.microsoft.com/office/drawing/2014/main" id="{D32B6042-8E0D-4CB4-A2CC-01A897A888B8}"/>
              </a:ext>
            </a:extLst>
          </p:cNvPr>
          <p:cNvSpPr>
            <a:spLocks noGrp="1"/>
          </p:cNvSpPr>
          <p:nvPr>
            <p:ph idx="1"/>
          </p:nvPr>
        </p:nvSpPr>
        <p:spPr/>
        <p:txBody>
          <a:bodyPr/>
          <a:lstStyle/>
          <a:p>
            <a:r>
              <a:rPr lang="en-US" dirty="0"/>
              <a:t>CEM is consumed similarly to the Vocabulary, nothing some to run yourself, just consume:</a:t>
            </a:r>
          </a:p>
          <a:p>
            <a:pPr lvl="1"/>
            <a:r>
              <a:rPr lang="en-US" dirty="0"/>
              <a:t>Export of summary table CEM_UNIFIED</a:t>
            </a:r>
          </a:p>
          <a:p>
            <a:pPr lvl="1"/>
            <a:r>
              <a:rPr lang="en-US" dirty="0" err="1"/>
              <a:t>WebAPI</a:t>
            </a:r>
            <a:r>
              <a:rPr lang="en-US" dirty="0"/>
              <a:t> Calls</a:t>
            </a:r>
          </a:p>
          <a:p>
            <a:pPr lvl="1"/>
            <a:endParaRPr lang="en-US" dirty="0"/>
          </a:p>
          <a:p>
            <a:r>
              <a:rPr lang="en-US" dirty="0"/>
              <a:t>All code is shared:</a:t>
            </a:r>
            <a:br>
              <a:rPr lang="en-US" dirty="0"/>
            </a:br>
            <a:r>
              <a:rPr lang="en-US" dirty="0">
                <a:hlinkClick r:id="rId2"/>
              </a:rPr>
              <a:t>https://github.com/OHDSI/CommonEvidenceModel</a:t>
            </a:r>
            <a:endParaRPr lang="en-US" dirty="0"/>
          </a:p>
          <a:p>
            <a:endParaRPr lang="en-US" dirty="0"/>
          </a:p>
          <a:p>
            <a:r>
              <a:rPr lang="en-US" dirty="0"/>
              <a:t>Working Group:  </a:t>
            </a:r>
            <a:br>
              <a:rPr lang="en-US" dirty="0"/>
            </a:br>
            <a:r>
              <a:rPr lang="en-US" dirty="0"/>
              <a:t>Pharmacovigilance Evidence Investigation Workgroup</a:t>
            </a:r>
            <a:br>
              <a:rPr lang="en-US" dirty="0"/>
            </a:br>
            <a:r>
              <a:rPr lang="en-US" dirty="0">
                <a:hlinkClick r:id="rId3"/>
              </a:rPr>
              <a:t>http://www.ohdsi.org/web/wiki/doku.php?id=projects:workgroups:kb-wg</a:t>
            </a:r>
            <a:endParaRPr lang="en-US" dirty="0"/>
          </a:p>
          <a:p>
            <a:endParaRPr lang="en-US" dirty="0"/>
          </a:p>
        </p:txBody>
      </p:sp>
    </p:spTree>
    <p:extLst>
      <p:ext uri="{BB962C8B-B14F-4D97-AF65-F5344CB8AC3E}">
        <p14:creationId xmlns:p14="http://schemas.microsoft.com/office/powerpoint/2010/main" val="153798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6465-E143-426E-A7FA-AA4054C051AB}"/>
              </a:ext>
            </a:extLst>
          </p:cNvPr>
          <p:cNvSpPr>
            <a:spLocks noGrp="1"/>
          </p:cNvSpPr>
          <p:nvPr>
            <p:ph type="title"/>
          </p:nvPr>
        </p:nvSpPr>
        <p:spPr/>
        <p:txBody>
          <a:bodyPr/>
          <a:lstStyle/>
          <a:p>
            <a:r>
              <a:rPr lang="en-US" dirty="0"/>
              <a:t>CEM_UNIFIED</a:t>
            </a:r>
          </a:p>
        </p:txBody>
      </p:sp>
      <p:graphicFrame>
        <p:nvGraphicFramePr>
          <p:cNvPr id="5" name="Content Placeholder 4">
            <a:extLst>
              <a:ext uri="{FF2B5EF4-FFF2-40B4-BE49-F238E27FC236}">
                <a16:creationId xmlns:a16="http://schemas.microsoft.com/office/drawing/2014/main" id="{8857E52D-A74C-479A-A632-7F29F7D30EEB}"/>
              </a:ext>
            </a:extLst>
          </p:cNvPr>
          <p:cNvGraphicFramePr>
            <a:graphicFrameLocks noGrp="1"/>
          </p:cNvGraphicFramePr>
          <p:nvPr>
            <p:ph idx="1"/>
            <p:extLst>
              <p:ext uri="{D42A27DB-BD31-4B8C-83A1-F6EECF244321}">
                <p14:modId xmlns:p14="http://schemas.microsoft.com/office/powerpoint/2010/main" val="1408742856"/>
              </p:ext>
            </p:extLst>
          </p:nvPr>
        </p:nvGraphicFramePr>
        <p:xfrm>
          <a:off x="1313409" y="1197656"/>
          <a:ext cx="6517182" cy="5036529"/>
        </p:xfrm>
        <a:graphic>
          <a:graphicData uri="http://schemas.openxmlformats.org/drawingml/2006/table">
            <a:tbl>
              <a:tblPr>
                <a:tableStyleId>{5940675A-B579-460E-94D1-54222C63F5DA}</a:tableStyleId>
              </a:tblPr>
              <a:tblGrid>
                <a:gridCol w="1999503">
                  <a:extLst>
                    <a:ext uri="{9D8B030D-6E8A-4147-A177-3AD203B41FA5}">
                      <a16:colId xmlns:a16="http://schemas.microsoft.com/office/drawing/2014/main" val="2225581100"/>
                    </a:ext>
                  </a:extLst>
                </a:gridCol>
                <a:gridCol w="4517679">
                  <a:extLst>
                    <a:ext uri="{9D8B030D-6E8A-4147-A177-3AD203B41FA5}">
                      <a16:colId xmlns:a16="http://schemas.microsoft.com/office/drawing/2014/main" val="4180536589"/>
                    </a:ext>
                  </a:extLst>
                </a:gridCol>
              </a:tblGrid>
              <a:tr h="186678">
                <a:tc>
                  <a:txBody>
                    <a:bodyPr/>
                    <a:lstStyle/>
                    <a:p>
                      <a:r>
                        <a:rPr lang="en-US" sz="1000" b="1" dirty="0">
                          <a:effectLst/>
                        </a:rPr>
                        <a:t>Column</a:t>
                      </a:r>
                    </a:p>
                  </a:txBody>
                  <a:tcPr marL="72227" marR="72227" marT="33335" marB="33335" anchor="ctr">
                    <a:solidFill>
                      <a:schemeClr val="bg1">
                        <a:lumMod val="85000"/>
                      </a:schemeClr>
                    </a:solidFill>
                  </a:tcPr>
                </a:tc>
                <a:tc>
                  <a:txBody>
                    <a:bodyPr/>
                    <a:lstStyle/>
                    <a:p>
                      <a:r>
                        <a:rPr lang="en-US" sz="1000" b="1" dirty="0">
                          <a:effectLst/>
                        </a:rPr>
                        <a:t>Description</a:t>
                      </a:r>
                    </a:p>
                  </a:txBody>
                  <a:tcPr marL="72227" marR="72227" marT="33335" marB="33335" anchor="ctr">
                    <a:solidFill>
                      <a:schemeClr val="bg1">
                        <a:lumMod val="85000"/>
                      </a:schemeClr>
                    </a:solidFill>
                  </a:tcPr>
                </a:tc>
                <a:extLst>
                  <a:ext uri="{0D108BD9-81ED-4DB2-BD59-A6C34878D82A}">
                    <a16:rowId xmlns:a16="http://schemas.microsoft.com/office/drawing/2014/main" val="638006714"/>
                  </a:ext>
                </a:extLst>
              </a:tr>
              <a:tr h="186678">
                <a:tc>
                  <a:txBody>
                    <a:bodyPr/>
                    <a:lstStyle/>
                    <a:p>
                      <a:r>
                        <a:rPr lang="en-US" sz="1000" dirty="0">
                          <a:effectLst/>
                        </a:rPr>
                        <a:t>ID</a:t>
                      </a:r>
                    </a:p>
                  </a:txBody>
                  <a:tcPr marL="72227" marR="72227" marT="33335" marB="33335" anchor="ctr"/>
                </a:tc>
                <a:tc>
                  <a:txBody>
                    <a:bodyPr/>
                    <a:lstStyle/>
                    <a:p>
                      <a:r>
                        <a:rPr lang="en-US" sz="1000">
                          <a:effectLst/>
                        </a:rPr>
                        <a:t>Unique identifier for each row</a:t>
                      </a:r>
                    </a:p>
                  </a:txBody>
                  <a:tcPr marL="72227" marR="72227" marT="33335" marB="33335" anchor="ctr"/>
                </a:tc>
                <a:extLst>
                  <a:ext uri="{0D108BD9-81ED-4DB2-BD59-A6C34878D82A}">
                    <a16:rowId xmlns:a16="http://schemas.microsoft.com/office/drawing/2014/main" val="1627809369"/>
                  </a:ext>
                </a:extLst>
              </a:tr>
              <a:tr h="426692">
                <a:tc>
                  <a:txBody>
                    <a:bodyPr/>
                    <a:lstStyle/>
                    <a:p>
                      <a:r>
                        <a:rPr lang="en-US" sz="1000" dirty="0">
                          <a:effectLst/>
                        </a:rPr>
                        <a:t>CONCEPT_ID_1</a:t>
                      </a:r>
                    </a:p>
                  </a:txBody>
                  <a:tcPr marL="72227" marR="72227" marT="33335" marB="33335" anchor="ctr"/>
                </a:tc>
                <a:tc>
                  <a:txBody>
                    <a:bodyPr/>
                    <a:lstStyle/>
                    <a:p>
                      <a:r>
                        <a:rPr lang="en-US" sz="1000">
                          <a:effectLst/>
                        </a:rPr>
                        <a:t>Each row represents a pair of concepts, this is the first of the pair represented by an OMOP Concept ID</a:t>
                      </a:r>
                    </a:p>
                  </a:txBody>
                  <a:tcPr marL="72227" marR="72227" marT="33335" marB="33335" anchor="ctr"/>
                </a:tc>
                <a:extLst>
                  <a:ext uri="{0D108BD9-81ED-4DB2-BD59-A6C34878D82A}">
                    <a16:rowId xmlns:a16="http://schemas.microsoft.com/office/drawing/2014/main" val="496780553"/>
                  </a:ext>
                </a:extLst>
              </a:tr>
              <a:tr h="306685">
                <a:tc>
                  <a:txBody>
                    <a:bodyPr/>
                    <a:lstStyle/>
                    <a:p>
                      <a:r>
                        <a:rPr lang="en-US" sz="1000" dirty="0">
                          <a:effectLst/>
                        </a:rPr>
                        <a:t>SOURCE_CODE_1</a:t>
                      </a:r>
                    </a:p>
                  </a:txBody>
                  <a:tcPr marL="72227" marR="72227" marT="33335" marB="33335" anchor="ctr"/>
                </a:tc>
                <a:tc>
                  <a:txBody>
                    <a:bodyPr/>
                    <a:lstStyle/>
                    <a:p>
                      <a:r>
                        <a:rPr lang="en-US" sz="1000">
                          <a:effectLst/>
                        </a:rPr>
                        <a:t>For CONCEPT_ID_1 what was the original code provided by the source</a:t>
                      </a:r>
                    </a:p>
                  </a:txBody>
                  <a:tcPr marL="72227" marR="72227" marT="33335" marB="33335" anchor="ctr"/>
                </a:tc>
                <a:extLst>
                  <a:ext uri="{0D108BD9-81ED-4DB2-BD59-A6C34878D82A}">
                    <a16:rowId xmlns:a16="http://schemas.microsoft.com/office/drawing/2014/main" val="1304053980"/>
                  </a:ext>
                </a:extLst>
              </a:tr>
              <a:tr h="306685">
                <a:tc>
                  <a:txBody>
                    <a:bodyPr/>
                    <a:lstStyle/>
                    <a:p>
                      <a:r>
                        <a:rPr lang="en-US" sz="1000" dirty="0">
                          <a:effectLst/>
                        </a:rPr>
                        <a:t>SOURCE_CODE_TYPE_1</a:t>
                      </a:r>
                    </a:p>
                  </a:txBody>
                  <a:tcPr marL="72227" marR="72227" marT="33335" marB="33335" anchor="ctr"/>
                </a:tc>
                <a:tc>
                  <a:txBody>
                    <a:bodyPr/>
                    <a:lstStyle/>
                    <a:p>
                      <a:r>
                        <a:rPr lang="en-US" sz="1000">
                          <a:effectLst/>
                        </a:rPr>
                        <a:t>For SOURCE_CODE_1, what was the type of code given by the source (e.g. MeSH)</a:t>
                      </a:r>
                    </a:p>
                  </a:txBody>
                  <a:tcPr marL="72227" marR="72227" marT="33335" marB="33335" anchor="ctr"/>
                </a:tc>
                <a:extLst>
                  <a:ext uri="{0D108BD9-81ED-4DB2-BD59-A6C34878D82A}">
                    <a16:rowId xmlns:a16="http://schemas.microsoft.com/office/drawing/2014/main" val="1498777819"/>
                  </a:ext>
                </a:extLst>
              </a:tr>
              <a:tr h="426692">
                <a:tc>
                  <a:txBody>
                    <a:bodyPr/>
                    <a:lstStyle/>
                    <a:p>
                      <a:r>
                        <a:rPr lang="en-US" sz="1000" dirty="0">
                          <a:effectLst/>
                        </a:rPr>
                        <a:t>CONCEPT_ID_2</a:t>
                      </a:r>
                    </a:p>
                  </a:txBody>
                  <a:tcPr marL="72227" marR="72227" marT="33335" marB="33335" anchor="ctr"/>
                </a:tc>
                <a:tc>
                  <a:txBody>
                    <a:bodyPr/>
                    <a:lstStyle/>
                    <a:p>
                      <a:r>
                        <a:rPr lang="en-US" sz="1000">
                          <a:effectLst/>
                        </a:rPr>
                        <a:t>Each row represents a pair of concepts, this is the second of the pair represented by an OMOP Concept ID</a:t>
                      </a:r>
                    </a:p>
                  </a:txBody>
                  <a:tcPr marL="72227" marR="72227" marT="33335" marB="33335" anchor="ctr"/>
                </a:tc>
                <a:extLst>
                  <a:ext uri="{0D108BD9-81ED-4DB2-BD59-A6C34878D82A}">
                    <a16:rowId xmlns:a16="http://schemas.microsoft.com/office/drawing/2014/main" val="3272590960"/>
                  </a:ext>
                </a:extLst>
              </a:tr>
              <a:tr h="306685">
                <a:tc>
                  <a:txBody>
                    <a:bodyPr/>
                    <a:lstStyle/>
                    <a:p>
                      <a:r>
                        <a:rPr lang="en-US" sz="1000">
                          <a:effectLst/>
                        </a:rPr>
                        <a:t>SOURCE_CODE_2</a:t>
                      </a:r>
                    </a:p>
                  </a:txBody>
                  <a:tcPr marL="72227" marR="72227" marT="33335" marB="33335" anchor="ctr"/>
                </a:tc>
                <a:tc>
                  <a:txBody>
                    <a:bodyPr/>
                    <a:lstStyle/>
                    <a:p>
                      <a:r>
                        <a:rPr lang="en-US" sz="1000">
                          <a:effectLst/>
                        </a:rPr>
                        <a:t>For CONCEPT_ID_2 what was the original code provided by the source</a:t>
                      </a:r>
                    </a:p>
                  </a:txBody>
                  <a:tcPr marL="72227" marR="72227" marT="33335" marB="33335" anchor="ctr"/>
                </a:tc>
                <a:extLst>
                  <a:ext uri="{0D108BD9-81ED-4DB2-BD59-A6C34878D82A}">
                    <a16:rowId xmlns:a16="http://schemas.microsoft.com/office/drawing/2014/main" val="1240328306"/>
                  </a:ext>
                </a:extLst>
              </a:tr>
              <a:tr h="306685">
                <a:tc>
                  <a:txBody>
                    <a:bodyPr/>
                    <a:lstStyle/>
                    <a:p>
                      <a:r>
                        <a:rPr lang="en-US" sz="1000" dirty="0">
                          <a:effectLst/>
                        </a:rPr>
                        <a:t>SOURCE_CODE_TYPE_2</a:t>
                      </a:r>
                    </a:p>
                  </a:txBody>
                  <a:tcPr marL="72227" marR="72227" marT="33335" marB="33335" anchor="ctr"/>
                </a:tc>
                <a:tc>
                  <a:txBody>
                    <a:bodyPr/>
                    <a:lstStyle/>
                    <a:p>
                      <a:r>
                        <a:rPr lang="en-US" sz="1000">
                          <a:effectLst/>
                        </a:rPr>
                        <a:t>For SOURCE_CODE_2, what was the type of code given by the source (e.g. MeSH)</a:t>
                      </a:r>
                    </a:p>
                  </a:txBody>
                  <a:tcPr marL="72227" marR="72227" marT="33335" marB="33335" anchor="ctr"/>
                </a:tc>
                <a:extLst>
                  <a:ext uri="{0D108BD9-81ED-4DB2-BD59-A6C34878D82A}">
                    <a16:rowId xmlns:a16="http://schemas.microsoft.com/office/drawing/2014/main" val="2393044156"/>
                  </a:ext>
                </a:extLst>
              </a:tr>
              <a:tr h="306685">
                <a:tc>
                  <a:txBody>
                    <a:bodyPr/>
                    <a:lstStyle/>
                    <a:p>
                      <a:r>
                        <a:rPr lang="en-US" sz="1000">
                          <a:effectLst/>
                        </a:rPr>
                        <a:t>SOURCE_ID</a:t>
                      </a:r>
                    </a:p>
                  </a:txBody>
                  <a:tcPr marL="72227" marR="72227" marT="33335" marB="33335" anchor="ctr"/>
                </a:tc>
                <a:tc>
                  <a:txBody>
                    <a:bodyPr/>
                    <a:lstStyle/>
                    <a:p>
                      <a:r>
                        <a:rPr lang="en-US" sz="1000">
                          <a:effectLst/>
                        </a:rPr>
                        <a:t>Identifier for the source where this row of evidence came from</a:t>
                      </a:r>
                    </a:p>
                  </a:txBody>
                  <a:tcPr marL="72227" marR="72227" marT="33335" marB="33335" anchor="ctr"/>
                </a:tc>
                <a:extLst>
                  <a:ext uri="{0D108BD9-81ED-4DB2-BD59-A6C34878D82A}">
                    <a16:rowId xmlns:a16="http://schemas.microsoft.com/office/drawing/2014/main" val="3212674405"/>
                  </a:ext>
                </a:extLst>
              </a:tr>
              <a:tr h="546700">
                <a:tc>
                  <a:txBody>
                    <a:bodyPr/>
                    <a:lstStyle/>
                    <a:p>
                      <a:r>
                        <a:rPr lang="en-US" sz="1000" dirty="0">
                          <a:effectLst/>
                        </a:rPr>
                        <a:t>EVIDENCE_TYPE</a:t>
                      </a:r>
                    </a:p>
                  </a:txBody>
                  <a:tcPr marL="72227" marR="72227" marT="33335" marB="33335" anchor="ctr"/>
                </a:tc>
                <a:tc>
                  <a:txBody>
                    <a:bodyPr/>
                    <a:lstStyle/>
                    <a:p>
                      <a:r>
                        <a:rPr lang="en-US" sz="1000">
                          <a:effectLst/>
                        </a:rPr>
                        <a:t>Sometimes the source will provide additional qualifiers of the evidence (e.g. a publication is of type "Clinical Trial" or the stat provided is a PRR score)</a:t>
                      </a:r>
                    </a:p>
                  </a:txBody>
                  <a:tcPr marL="72227" marR="72227" marT="33335" marB="33335" anchor="ctr"/>
                </a:tc>
                <a:extLst>
                  <a:ext uri="{0D108BD9-81ED-4DB2-BD59-A6C34878D82A}">
                    <a16:rowId xmlns:a16="http://schemas.microsoft.com/office/drawing/2014/main" val="3255147234"/>
                  </a:ext>
                </a:extLst>
              </a:tr>
              <a:tr h="306685">
                <a:tc>
                  <a:txBody>
                    <a:bodyPr/>
                    <a:lstStyle/>
                    <a:p>
                      <a:r>
                        <a:rPr lang="en-US" sz="1000">
                          <a:effectLst/>
                        </a:rPr>
                        <a:t>RELATIONSHIP_ID</a:t>
                      </a:r>
                    </a:p>
                  </a:txBody>
                  <a:tcPr marL="72227" marR="72227" marT="33335" marB="33335" anchor="ctr"/>
                </a:tc>
                <a:tc>
                  <a:txBody>
                    <a:bodyPr/>
                    <a:lstStyle/>
                    <a:p>
                      <a:r>
                        <a:rPr lang="en-US" sz="1000">
                          <a:effectLst/>
                        </a:rPr>
                        <a:t>Description of the type of relationship between the two concepts for the row</a:t>
                      </a:r>
                    </a:p>
                  </a:txBody>
                  <a:tcPr marL="72227" marR="72227" marT="33335" marB="33335" anchor="ctr"/>
                </a:tc>
                <a:extLst>
                  <a:ext uri="{0D108BD9-81ED-4DB2-BD59-A6C34878D82A}">
                    <a16:rowId xmlns:a16="http://schemas.microsoft.com/office/drawing/2014/main" val="702843454"/>
                  </a:ext>
                </a:extLst>
              </a:tr>
              <a:tr h="186678">
                <a:tc>
                  <a:txBody>
                    <a:bodyPr/>
                    <a:lstStyle/>
                    <a:p>
                      <a:r>
                        <a:rPr lang="en-US" sz="1000">
                          <a:effectLst/>
                        </a:rPr>
                        <a:t>STATISTIC_VALUE</a:t>
                      </a:r>
                    </a:p>
                  </a:txBody>
                  <a:tcPr marL="72227" marR="72227" marT="33335" marB="33335" anchor="ctr"/>
                </a:tc>
                <a:tc>
                  <a:txBody>
                    <a:bodyPr/>
                    <a:lstStyle/>
                    <a:p>
                      <a:r>
                        <a:rPr lang="en-US" sz="1000" dirty="0">
                          <a:effectLst/>
                        </a:rPr>
                        <a:t>The evidence provided by the source</a:t>
                      </a:r>
                    </a:p>
                  </a:txBody>
                  <a:tcPr marL="72227" marR="72227" marT="33335" marB="33335" anchor="ctr"/>
                </a:tc>
                <a:extLst>
                  <a:ext uri="{0D108BD9-81ED-4DB2-BD59-A6C34878D82A}">
                    <a16:rowId xmlns:a16="http://schemas.microsoft.com/office/drawing/2014/main" val="181421007"/>
                  </a:ext>
                </a:extLst>
              </a:tr>
              <a:tr h="186678">
                <a:tc>
                  <a:txBody>
                    <a:bodyPr/>
                    <a:lstStyle/>
                    <a:p>
                      <a:r>
                        <a:rPr lang="en-US" sz="1000">
                          <a:effectLst/>
                        </a:rPr>
                        <a:t>STATISTIC_VALUE_TYPE</a:t>
                      </a:r>
                    </a:p>
                  </a:txBody>
                  <a:tcPr marL="72227" marR="72227" marT="33335" marB="33335" anchor="ctr"/>
                </a:tc>
                <a:tc>
                  <a:txBody>
                    <a:bodyPr/>
                    <a:lstStyle/>
                    <a:p>
                      <a:r>
                        <a:rPr lang="en-US" sz="1000">
                          <a:effectLst/>
                        </a:rPr>
                        <a:t>Describes what the STATISTIC_VALUE is</a:t>
                      </a:r>
                    </a:p>
                  </a:txBody>
                  <a:tcPr marL="72227" marR="72227" marT="33335" marB="33335" anchor="ctr"/>
                </a:tc>
                <a:extLst>
                  <a:ext uri="{0D108BD9-81ED-4DB2-BD59-A6C34878D82A}">
                    <a16:rowId xmlns:a16="http://schemas.microsoft.com/office/drawing/2014/main" val="1618564013"/>
                  </a:ext>
                </a:extLst>
              </a:tr>
              <a:tr h="306685">
                <a:tc>
                  <a:txBody>
                    <a:bodyPr/>
                    <a:lstStyle/>
                    <a:p>
                      <a:r>
                        <a:rPr lang="en-US" sz="1000">
                          <a:effectLst/>
                        </a:rPr>
                        <a:t>UNIQUE_IDENTIFIER</a:t>
                      </a:r>
                    </a:p>
                  </a:txBody>
                  <a:tcPr marL="72227" marR="72227" marT="33335" marB="33335" anchor="ctr"/>
                </a:tc>
                <a:tc>
                  <a:txBody>
                    <a:bodyPr/>
                    <a:lstStyle/>
                    <a:p>
                      <a:r>
                        <a:rPr lang="en-US" sz="1000" dirty="0">
                          <a:effectLst/>
                        </a:rPr>
                        <a:t>Some rows of evidence have a unique identifier (e.g. PMID), that is listed here</a:t>
                      </a:r>
                    </a:p>
                  </a:txBody>
                  <a:tcPr marL="72227" marR="72227" marT="33335" marB="33335" anchor="ctr"/>
                </a:tc>
                <a:extLst>
                  <a:ext uri="{0D108BD9-81ED-4DB2-BD59-A6C34878D82A}">
                    <a16:rowId xmlns:a16="http://schemas.microsoft.com/office/drawing/2014/main" val="2819311617"/>
                  </a:ext>
                </a:extLst>
              </a:tr>
              <a:tr h="306685">
                <a:tc>
                  <a:txBody>
                    <a:bodyPr/>
                    <a:lstStyle/>
                    <a:p>
                      <a:r>
                        <a:rPr lang="en-US" sz="1000">
                          <a:effectLst/>
                        </a:rPr>
                        <a:t>UNIQUE_IDENTIFIER_TYPE</a:t>
                      </a:r>
                    </a:p>
                  </a:txBody>
                  <a:tcPr marL="72227" marR="72227" marT="33335" marB="33335" anchor="ctr"/>
                </a:tc>
                <a:tc>
                  <a:txBody>
                    <a:bodyPr/>
                    <a:lstStyle/>
                    <a:p>
                      <a:r>
                        <a:rPr lang="en-US" sz="1000" dirty="0">
                          <a:effectLst/>
                        </a:rPr>
                        <a:t>Description of what the UNIQUE_IDENTIFIER is</a:t>
                      </a:r>
                    </a:p>
                  </a:txBody>
                  <a:tcPr marL="72227" marR="72227" marT="33335" marB="33335" anchor="ctr"/>
                </a:tc>
                <a:extLst>
                  <a:ext uri="{0D108BD9-81ED-4DB2-BD59-A6C34878D82A}">
                    <a16:rowId xmlns:a16="http://schemas.microsoft.com/office/drawing/2014/main" val="2596140872"/>
                  </a:ext>
                </a:extLst>
              </a:tr>
              <a:tr h="306685">
                <a:tc>
                  <a:txBody>
                    <a:bodyPr/>
                    <a:lstStyle/>
                    <a:p>
                      <a:r>
                        <a:rPr lang="en-US" sz="1000">
                          <a:effectLst/>
                        </a:rPr>
                        <a:t>COUNT_HOW</a:t>
                      </a:r>
                    </a:p>
                  </a:txBody>
                  <a:tcPr marL="72227" marR="72227" marT="33335" marB="33335" anchor="ctr"/>
                </a:tc>
                <a:tc>
                  <a:txBody>
                    <a:bodyPr/>
                    <a:lstStyle/>
                    <a:p>
                      <a:r>
                        <a:rPr lang="en-US" sz="1000" dirty="0">
                          <a:effectLst/>
                        </a:rPr>
                        <a:t>Describes how to use the evidence in aggregate</a:t>
                      </a:r>
                    </a:p>
                  </a:txBody>
                  <a:tcPr marL="72227" marR="72227" marT="33335" marB="33335" anchor="ctr"/>
                </a:tc>
                <a:extLst>
                  <a:ext uri="{0D108BD9-81ED-4DB2-BD59-A6C34878D82A}">
                    <a16:rowId xmlns:a16="http://schemas.microsoft.com/office/drawing/2014/main" val="2453892097"/>
                  </a:ext>
                </a:extLst>
              </a:tr>
            </a:tbl>
          </a:graphicData>
        </a:graphic>
      </p:graphicFrame>
    </p:spTree>
    <p:extLst>
      <p:ext uri="{BB962C8B-B14F-4D97-AF65-F5344CB8AC3E}">
        <p14:creationId xmlns:p14="http://schemas.microsoft.com/office/powerpoint/2010/main" val="421690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393A-3D56-43A1-A0CF-7AE450069227}"/>
              </a:ext>
            </a:extLst>
          </p:cNvPr>
          <p:cNvSpPr>
            <a:spLocks noGrp="1"/>
          </p:cNvSpPr>
          <p:nvPr>
            <p:ph type="title"/>
          </p:nvPr>
        </p:nvSpPr>
        <p:spPr/>
        <p:txBody>
          <a:bodyPr/>
          <a:lstStyle/>
          <a:p>
            <a:r>
              <a:rPr lang="en-US" dirty="0"/>
              <a:t>CEM_UNIFIED</a:t>
            </a:r>
          </a:p>
        </p:txBody>
      </p:sp>
      <p:sp>
        <p:nvSpPr>
          <p:cNvPr id="3" name="Content Placeholder 2">
            <a:extLst>
              <a:ext uri="{FF2B5EF4-FFF2-40B4-BE49-F238E27FC236}">
                <a16:creationId xmlns:a16="http://schemas.microsoft.com/office/drawing/2014/main" id="{B3EE8466-6188-4530-9098-C268B71BE72F}"/>
              </a:ext>
            </a:extLst>
          </p:cNvPr>
          <p:cNvSpPr>
            <a:spLocks noGrp="1"/>
          </p:cNvSpPr>
          <p:nvPr>
            <p:ph idx="1"/>
          </p:nvPr>
        </p:nvSpPr>
        <p:spPr>
          <a:xfrm>
            <a:off x="457200" y="1219202"/>
            <a:ext cx="8229600" cy="3606295"/>
          </a:xfrm>
        </p:spPr>
        <p:txBody>
          <a:bodyPr>
            <a:normAutofit fontScale="92500" lnSpcReduction="20000"/>
          </a:bodyPr>
          <a:lstStyle/>
          <a:p>
            <a:r>
              <a:rPr lang="en-US" dirty="0"/>
              <a:t>Currently the evidence that is populated in the CEM_UNIFIED table includes:</a:t>
            </a:r>
          </a:p>
          <a:p>
            <a:pPr lvl="1"/>
            <a:r>
              <a:rPr lang="en-US" dirty="0"/>
              <a:t>Label data from SPLICER</a:t>
            </a:r>
          </a:p>
          <a:p>
            <a:pPr lvl="1"/>
            <a:r>
              <a:rPr lang="en-US" dirty="0"/>
              <a:t>Information from Medline using </a:t>
            </a:r>
            <a:r>
              <a:rPr lang="en-US" dirty="0" err="1"/>
              <a:t>Winnenburg</a:t>
            </a:r>
            <a:r>
              <a:rPr lang="en-US" dirty="0"/>
              <a:t> approach</a:t>
            </a:r>
          </a:p>
          <a:p>
            <a:pPr lvl="1"/>
            <a:r>
              <a:rPr lang="en-US" dirty="0"/>
              <a:t>Information from Medline using </a:t>
            </a:r>
            <a:r>
              <a:rPr lang="en-US" dirty="0" err="1"/>
              <a:t>Avillach</a:t>
            </a:r>
            <a:r>
              <a:rPr lang="en-US" dirty="0"/>
              <a:t> approach</a:t>
            </a:r>
          </a:p>
          <a:p>
            <a:pPr lvl="1"/>
            <a:r>
              <a:rPr lang="en-US" dirty="0"/>
              <a:t>Adverse event information from </a:t>
            </a:r>
            <a:r>
              <a:rPr lang="en-US" dirty="0" err="1"/>
              <a:t>SemMedDB</a:t>
            </a:r>
            <a:endParaRPr lang="en-US" dirty="0"/>
          </a:p>
          <a:p>
            <a:pPr lvl="1"/>
            <a:r>
              <a:rPr lang="en-US" dirty="0"/>
              <a:t>European Product Label adverse event information</a:t>
            </a:r>
          </a:p>
          <a:p>
            <a:pPr lvl="1"/>
            <a:r>
              <a:rPr lang="en-US" dirty="0"/>
              <a:t>Spontaneous Report information from AEOLUS</a:t>
            </a:r>
          </a:p>
          <a:p>
            <a:pPr lvl="1"/>
            <a:r>
              <a:rPr lang="en-US" dirty="0"/>
              <a:t>Co-occurrence of terms found from PubMed</a:t>
            </a:r>
          </a:p>
          <a:p>
            <a:endParaRPr lang="en-US" dirty="0"/>
          </a:p>
          <a:p>
            <a:r>
              <a:rPr lang="en-US" dirty="0"/>
              <a:t>Subset of information found in CEM_UNIFIED</a:t>
            </a:r>
          </a:p>
        </p:txBody>
      </p:sp>
      <p:pic>
        <p:nvPicPr>
          <p:cNvPr id="5" name="Picture 4">
            <a:extLst>
              <a:ext uri="{FF2B5EF4-FFF2-40B4-BE49-F238E27FC236}">
                <a16:creationId xmlns:a16="http://schemas.microsoft.com/office/drawing/2014/main" id="{C66AC0B1-A9B6-478A-9903-DF5B098AF7D3}"/>
              </a:ext>
            </a:extLst>
          </p:cNvPr>
          <p:cNvPicPr>
            <a:picLocks noChangeAspect="1"/>
          </p:cNvPicPr>
          <p:nvPr/>
        </p:nvPicPr>
        <p:blipFill>
          <a:blip r:embed="rId2"/>
          <a:stretch>
            <a:fillRect/>
          </a:stretch>
        </p:blipFill>
        <p:spPr>
          <a:xfrm>
            <a:off x="490537" y="4556534"/>
            <a:ext cx="8162925" cy="171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962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17EF1-7154-4BBD-A99A-29A5736B37C0}"/>
              </a:ext>
            </a:extLst>
          </p:cNvPr>
          <p:cNvSpPr>
            <a:spLocks noGrp="1"/>
          </p:cNvSpPr>
          <p:nvPr>
            <p:ph type="ctrTitle"/>
          </p:nvPr>
        </p:nvSpPr>
        <p:spPr/>
        <p:txBody>
          <a:bodyPr/>
          <a:lstStyle/>
          <a:p>
            <a:r>
              <a:rPr lang="en-US" dirty="0"/>
              <a:t>Initial Use Case: </a:t>
            </a:r>
            <a:br>
              <a:rPr lang="en-US" dirty="0"/>
            </a:br>
            <a:r>
              <a:rPr lang="en-US" dirty="0"/>
              <a:t>Finding Negative Controls</a:t>
            </a:r>
          </a:p>
        </p:txBody>
      </p:sp>
    </p:spTree>
    <p:extLst>
      <p:ext uri="{BB962C8B-B14F-4D97-AF65-F5344CB8AC3E}">
        <p14:creationId xmlns:p14="http://schemas.microsoft.com/office/powerpoint/2010/main" val="274714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6CFF-D376-48E0-BC16-ECCF68A9535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12D853C-A203-4BB8-94D7-A305F40C23A1}"/>
              </a:ext>
            </a:extLst>
          </p:cNvPr>
          <p:cNvSpPr>
            <a:spLocks noGrp="1"/>
          </p:cNvSpPr>
          <p:nvPr>
            <p:ph idx="1"/>
          </p:nvPr>
        </p:nvSpPr>
        <p:spPr/>
        <p:txBody>
          <a:bodyPr/>
          <a:lstStyle/>
          <a:p>
            <a:endParaRPr lang="en-US" dirty="0"/>
          </a:p>
        </p:txBody>
      </p:sp>
      <p:pic>
        <p:nvPicPr>
          <p:cNvPr id="5" name="Content Placeholder 9">
            <a:extLst>
              <a:ext uri="{FF2B5EF4-FFF2-40B4-BE49-F238E27FC236}">
                <a16:creationId xmlns:a16="http://schemas.microsoft.com/office/drawing/2014/main" id="{80ED6F01-5C30-4F80-88C6-91D582607133}"/>
              </a:ext>
            </a:extLst>
          </p:cNvPr>
          <p:cNvPicPr>
            <a:picLocks noChangeAspect="1"/>
          </p:cNvPicPr>
          <p:nvPr/>
        </p:nvPicPr>
        <p:blipFill>
          <a:blip r:embed="rId3"/>
          <a:stretch>
            <a:fillRect/>
          </a:stretch>
        </p:blipFill>
        <p:spPr>
          <a:xfrm>
            <a:off x="457199" y="1328773"/>
            <a:ext cx="8229600" cy="4380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ADC0FDBA-D8DC-4DC1-8512-F6A14A1E0B73}"/>
              </a:ext>
            </a:extLst>
          </p:cNvPr>
          <p:cNvSpPr/>
          <p:nvPr/>
        </p:nvSpPr>
        <p:spPr>
          <a:xfrm>
            <a:off x="457199" y="6452608"/>
            <a:ext cx="8216617" cy="400110"/>
          </a:xfrm>
          <a:prstGeom prst="rect">
            <a:avLst/>
          </a:prstGeom>
        </p:spPr>
        <p:txBody>
          <a:bodyPr wrap="square">
            <a:spAutoFit/>
          </a:bodyPr>
          <a:lstStyle/>
          <a:p>
            <a:r>
              <a:rPr lang="en-US" sz="1000" dirty="0">
                <a:solidFill>
                  <a:srgbClr val="20425A"/>
                </a:solidFill>
              </a:rPr>
              <a:t>Schuemie MJ, Ryan PB, DuMouchel W, Suchard MA, Madigan D. Interpreting observational studies: why empirical calibration is needed to correct p-values. Stat Med. 2014 Jan 30;33(2):209-18. doi: 10.1002/sim.5925. Epub 2013 Jul 30. PubMed PMID: 23900808; PubMed Central PMCID: PMC4285234.</a:t>
            </a:r>
          </a:p>
        </p:txBody>
      </p:sp>
      <p:sp>
        <p:nvSpPr>
          <p:cNvPr id="7" name="Slide Number Placeholder 6">
            <a:extLst>
              <a:ext uri="{FF2B5EF4-FFF2-40B4-BE49-F238E27FC236}">
                <a16:creationId xmlns:a16="http://schemas.microsoft.com/office/drawing/2014/main" id="{F781E836-E198-4A8B-91A5-B0C838131F91}"/>
              </a:ext>
            </a:extLst>
          </p:cNvPr>
          <p:cNvSpPr>
            <a:spLocks noGrp="1"/>
          </p:cNvSpPr>
          <p:nvPr>
            <p:ph type="sldNum" sz="quarter" idx="4"/>
          </p:nvPr>
        </p:nvSpPr>
        <p:spPr/>
        <p:txBody>
          <a:bodyPr/>
          <a:lstStyle/>
          <a:p>
            <a:fld id="{6C7F68B8-17AD-4146-95CB-9237D810DA91}" type="slidenum">
              <a:rPr lang="en-US" smtClean="0"/>
              <a:t>14</a:t>
            </a:fld>
            <a:endParaRPr lang="en-US" dirty="0"/>
          </a:p>
        </p:txBody>
      </p:sp>
    </p:spTree>
    <p:extLst>
      <p:ext uri="{BB962C8B-B14F-4D97-AF65-F5344CB8AC3E}">
        <p14:creationId xmlns:p14="http://schemas.microsoft.com/office/powerpoint/2010/main" val="244087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08" y="274638"/>
            <a:ext cx="7305392" cy="1143000"/>
          </a:xfrm>
        </p:spPr>
        <p:txBody>
          <a:bodyPr>
            <a:normAutofit/>
          </a:bodyPr>
          <a:lstStyle/>
          <a:p>
            <a:r>
              <a:rPr lang="en-US" sz="4000" dirty="0">
                <a:solidFill>
                  <a:srgbClr val="20425A"/>
                </a:solidFill>
              </a:rPr>
              <a:t>Motivation</a:t>
            </a:r>
          </a:p>
        </p:txBody>
      </p:sp>
      <p:sp>
        <p:nvSpPr>
          <p:cNvPr id="5" name="Slide Number Placeholder 4"/>
          <p:cNvSpPr>
            <a:spLocks noGrp="1"/>
          </p:cNvSpPr>
          <p:nvPr>
            <p:ph type="sldNum" sz="quarter" idx="12"/>
          </p:nvPr>
        </p:nvSpPr>
        <p:spPr/>
        <p:txBody>
          <a:bodyPr/>
          <a:lstStyle/>
          <a:p>
            <a:fld id="{59495B56-5364-4910-8003-6CCE5EB312F9}" type="slidenum">
              <a:rPr lang="en-US" smtClean="0"/>
              <a:t>15</a:t>
            </a:fld>
            <a:endParaRPr lang="en-US" dirty="0"/>
          </a:p>
        </p:txBody>
      </p:sp>
      <p:sp>
        <p:nvSpPr>
          <p:cNvPr id="4" name="Content Placeholder 3">
            <a:extLst>
              <a:ext uri="{FF2B5EF4-FFF2-40B4-BE49-F238E27FC236}">
                <a16:creationId xmlns:a16="http://schemas.microsoft.com/office/drawing/2014/main" id="{EE1CE412-3BF0-43D3-BA68-7834210A886D}"/>
              </a:ext>
            </a:extLst>
          </p:cNvPr>
          <p:cNvSpPr>
            <a:spLocks noGrp="1"/>
          </p:cNvSpPr>
          <p:nvPr>
            <p:ph idx="1"/>
          </p:nvPr>
        </p:nvSpPr>
        <p:spPr>
          <a:xfrm>
            <a:off x="457200" y="1241946"/>
            <a:ext cx="8229600" cy="4912247"/>
          </a:xfrm>
        </p:spPr>
        <p:txBody>
          <a:bodyPr>
            <a:normAutofit/>
          </a:bodyPr>
          <a:lstStyle/>
          <a:p>
            <a:r>
              <a:rPr lang="en-US" sz="1600" dirty="0"/>
              <a:t>“observational studies are </a:t>
            </a:r>
            <a:r>
              <a:rPr lang="en-US" sz="1600" b="1" dirty="0"/>
              <a:t>more vulnerable than RCTs to systematic error such as bias and confounding</a:t>
            </a:r>
            <a:r>
              <a:rPr lang="en-US" sz="1600" dirty="0"/>
              <a:t>.”</a:t>
            </a:r>
          </a:p>
          <a:p>
            <a:endParaRPr lang="en-US" sz="1600" dirty="0"/>
          </a:p>
          <a:p>
            <a:r>
              <a:rPr lang="en-US" sz="1600" dirty="0"/>
              <a:t>“Although we believe that most researchers are aware of the fact that traditional p-value calculations do not adequately take systematic error into account, likely because of a lack of a better alternative, the notion of statistical significance based on the </a:t>
            </a:r>
            <a:r>
              <a:rPr lang="en-US" sz="1600" b="1" dirty="0"/>
              <a:t>traditional p-value is widespread in the medical literature</a:t>
            </a:r>
            <a:r>
              <a:rPr lang="en-US" sz="1600" dirty="0"/>
              <a:t>.”</a:t>
            </a:r>
          </a:p>
          <a:p>
            <a:endParaRPr lang="en-US" sz="1600" dirty="0"/>
          </a:p>
          <a:p>
            <a:r>
              <a:rPr lang="en-US" sz="1600" dirty="0"/>
              <a:t>“Using </a:t>
            </a:r>
            <a:r>
              <a:rPr lang="en-US" sz="1600" b="1" dirty="0"/>
              <a:t>negative controls to empirically estimate the bias </a:t>
            </a:r>
            <a:r>
              <a:rPr lang="en-US" sz="1600" dirty="0"/>
              <a:t>in a study provides a straightforward approach of interpreting the outcome of a study. The </a:t>
            </a:r>
            <a:r>
              <a:rPr lang="en-US" sz="1600" b="1" dirty="0"/>
              <a:t>observed null distribution incorporates most forms of bias</a:t>
            </a:r>
            <a:r>
              <a:rPr lang="en-US" sz="1600" dirty="0"/>
              <a:t>, including residual confounding, misclassification, and selection bias. The </a:t>
            </a:r>
            <a:r>
              <a:rPr lang="en-US" sz="1600" b="1" dirty="0"/>
              <a:t>error distribution resulting from this bias </a:t>
            </a:r>
            <a:r>
              <a:rPr lang="en-US" sz="1600" dirty="0"/>
              <a:t>(which does not depend on sample size) can be added to the random error distribution (which is based on sample size) </a:t>
            </a:r>
            <a:r>
              <a:rPr lang="en-US" sz="1600" b="1" dirty="0"/>
              <a:t>to produce a single intuitive value: the calibrated p-value</a:t>
            </a:r>
            <a:r>
              <a:rPr lang="en-US" sz="1600" dirty="0"/>
              <a:t>.”</a:t>
            </a:r>
          </a:p>
          <a:p>
            <a:endParaRPr lang="en-US" sz="1600" dirty="0"/>
          </a:p>
          <a:p>
            <a:r>
              <a:rPr lang="en-US" sz="1600" dirty="0"/>
              <a:t>“We recommend that </a:t>
            </a:r>
            <a:r>
              <a:rPr lang="en-US" sz="1600" b="1" dirty="0"/>
              <a:t>observational studies always include negative controls </a:t>
            </a:r>
            <a:r>
              <a:rPr lang="en-US" sz="1600" dirty="0"/>
              <a:t>to derive an empirical null distribution and use these to compute calibrated p-values.”</a:t>
            </a:r>
          </a:p>
        </p:txBody>
      </p:sp>
      <p:sp>
        <p:nvSpPr>
          <p:cNvPr id="7" name="Rectangle 6">
            <a:extLst>
              <a:ext uri="{FF2B5EF4-FFF2-40B4-BE49-F238E27FC236}">
                <a16:creationId xmlns:a16="http://schemas.microsoft.com/office/drawing/2014/main" id="{DC7B48AC-0678-436E-AEE5-CAAD87CB6659}"/>
              </a:ext>
            </a:extLst>
          </p:cNvPr>
          <p:cNvSpPr/>
          <p:nvPr/>
        </p:nvSpPr>
        <p:spPr>
          <a:xfrm>
            <a:off x="457200" y="6457890"/>
            <a:ext cx="8216617" cy="400110"/>
          </a:xfrm>
          <a:prstGeom prst="rect">
            <a:avLst/>
          </a:prstGeom>
        </p:spPr>
        <p:txBody>
          <a:bodyPr wrap="square">
            <a:spAutoFit/>
          </a:bodyPr>
          <a:lstStyle/>
          <a:p>
            <a:r>
              <a:rPr lang="en-US" sz="1000" dirty="0">
                <a:solidFill>
                  <a:srgbClr val="20425A"/>
                </a:solidFill>
              </a:rPr>
              <a:t>Schuemie MJ, Ryan PB, DuMouchel W, Suchard MA, Madigan D. Interpreting observational studies: why empirical calibration is needed to correct p-values. Stat Med. 2014 Jan 30;33(2):209-18. doi: 10.1002/sim.5925. Epub 2013 Jul 30. PubMed PMID: 23900808; PubMed Central PMCID: PMC4285234.</a:t>
            </a:r>
          </a:p>
        </p:txBody>
      </p:sp>
      <p:sp>
        <p:nvSpPr>
          <p:cNvPr id="9" name="Rectangle 8">
            <a:extLst>
              <a:ext uri="{FF2B5EF4-FFF2-40B4-BE49-F238E27FC236}">
                <a16:creationId xmlns:a16="http://schemas.microsoft.com/office/drawing/2014/main" id="{CF3A2303-ED97-4009-A818-2ACA2F1F1038}"/>
              </a:ext>
            </a:extLst>
          </p:cNvPr>
          <p:cNvSpPr/>
          <p:nvPr/>
        </p:nvSpPr>
        <p:spPr>
          <a:xfrm>
            <a:off x="8880787" y="6521857"/>
            <a:ext cx="263213" cy="276999"/>
          </a:xfrm>
          <a:prstGeom prst="rect">
            <a:avLst/>
          </a:prstGeom>
        </p:spPr>
        <p:txBody>
          <a:bodyPr wrap="none">
            <a:spAutoFit/>
          </a:bodyPr>
          <a:lstStyle/>
          <a:p>
            <a:pPr algn="r"/>
            <a:fld id="{59495B56-5364-4910-8003-6CCE5EB312F9}" type="slidenum">
              <a:rPr lang="en-US" sz="1200">
                <a:solidFill>
                  <a:srgbClr val="20425A"/>
                </a:solidFill>
              </a:rPr>
              <a:pPr algn="r"/>
              <a:t>15</a:t>
            </a:fld>
            <a:endParaRPr lang="en-US" dirty="0">
              <a:solidFill>
                <a:srgbClr val="20425A"/>
              </a:solidFill>
            </a:endParaRPr>
          </a:p>
        </p:txBody>
      </p:sp>
    </p:spTree>
    <p:extLst>
      <p:ext uri="{BB962C8B-B14F-4D97-AF65-F5344CB8AC3E}">
        <p14:creationId xmlns:p14="http://schemas.microsoft.com/office/powerpoint/2010/main" val="69503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CD61-48F4-4CCC-9747-F6DE51DCC71D}"/>
              </a:ext>
            </a:extLst>
          </p:cNvPr>
          <p:cNvSpPr>
            <a:spLocks noGrp="1"/>
          </p:cNvSpPr>
          <p:nvPr>
            <p:ph type="title"/>
          </p:nvPr>
        </p:nvSpPr>
        <p:spPr/>
        <p:txBody>
          <a:bodyPr/>
          <a:lstStyle/>
          <a:p>
            <a:r>
              <a:rPr lang="en-US" dirty="0"/>
              <a:t>What are Negative Controls?</a:t>
            </a:r>
          </a:p>
        </p:txBody>
      </p:sp>
      <p:sp>
        <p:nvSpPr>
          <p:cNvPr id="3" name="Content Placeholder 2">
            <a:extLst>
              <a:ext uri="{FF2B5EF4-FFF2-40B4-BE49-F238E27FC236}">
                <a16:creationId xmlns:a16="http://schemas.microsoft.com/office/drawing/2014/main" id="{503D6414-5108-4939-B49F-7F4E1E1A609F}"/>
              </a:ext>
            </a:extLst>
          </p:cNvPr>
          <p:cNvSpPr>
            <a:spLocks noGrp="1"/>
          </p:cNvSpPr>
          <p:nvPr>
            <p:ph idx="1"/>
          </p:nvPr>
        </p:nvSpPr>
        <p:spPr>
          <a:xfrm>
            <a:off x="457200" y="3572106"/>
            <a:ext cx="8229600" cy="2771775"/>
          </a:xfrm>
        </p:spPr>
        <p:txBody>
          <a:bodyPr>
            <a:normAutofit fontScale="77500" lnSpcReduction="20000"/>
          </a:bodyPr>
          <a:lstStyle/>
          <a:p>
            <a:r>
              <a:rPr lang="en-US" dirty="0"/>
              <a:t>Biologists employ “negative controls” as a means of ruling out possible noncausal interpretations of their results</a:t>
            </a:r>
          </a:p>
          <a:p>
            <a:endParaRPr lang="en-US" dirty="0"/>
          </a:p>
          <a:p>
            <a:r>
              <a:rPr lang="en-US" dirty="0"/>
              <a:t>Negative controls are </a:t>
            </a:r>
            <a:r>
              <a:rPr lang="en-US" b="1" dirty="0"/>
              <a:t>either exposures or outcomes </a:t>
            </a:r>
            <a:r>
              <a:rPr lang="en-US" dirty="0"/>
              <a:t>that when used to “</a:t>
            </a:r>
            <a:r>
              <a:rPr lang="en-US" b="1" dirty="0"/>
              <a:t>repeat the experiment under conditions which it is expected to produce a null result and verify that it does indeed produce a null result</a:t>
            </a:r>
            <a:r>
              <a:rPr lang="en-US" dirty="0"/>
              <a:t>”</a:t>
            </a:r>
          </a:p>
          <a:p>
            <a:endParaRPr lang="en-US" dirty="0"/>
          </a:p>
          <a:p>
            <a:r>
              <a:rPr lang="en-US" dirty="0"/>
              <a:t>The essential purpose of a negative control is to reproduce a condition that cannot involve the hypothesized causal mechanism but is very likely to involve the same sources of bias that may have been present in the original association</a:t>
            </a:r>
          </a:p>
        </p:txBody>
      </p:sp>
      <p:grpSp>
        <p:nvGrpSpPr>
          <p:cNvPr id="4" name="Group 3">
            <a:extLst>
              <a:ext uri="{FF2B5EF4-FFF2-40B4-BE49-F238E27FC236}">
                <a16:creationId xmlns:a16="http://schemas.microsoft.com/office/drawing/2014/main" id="{9258BBE0-8FD0-46E7-BB32-062F9671F98F}"/>
              </a:ext>
            </a:extLst>
          </p:cNvPr>
          <p:cNvGrpSpPr/>
          <p:nvPr/>
        </p:nvGrpSpPr>
        <p:grpSpPr>
          <a:xfrm>
            <a:off x="571500" y="1140627"/>
            <a:ext cx="7839075" cy="2213763"/>
            <a:chOff x="108814" y="128225"/>
            <a:chExt cx="8747456" cy="2470291"/>
          </a:xfrm>
        </p:grpSpPr>
        <p:pic>
          <p:nvPicPr>
            <p:cNvPr id="5" name="Picture 4">
              <a:extLst>
                <a:ext uri="{FF2B5EF4-FFF2-40B4-BE49-F238E27FC236}">
                  <a16:creationId xmlns:a16="http://schemas.microsoft.com/office/drawing/2014/main" id="{D56DDD58-D5AA-4A04-98BF-2854C043D5E0}"/>
                </a:ext>
              </a:extLst>
            </p:cNvPr>
            <p:cNvPicPr>
              <a:picLocks noChangeAspect="1"/>
            </p:cNvPicPr>
            <p:nvPr/>
          </p:nvPicPr>
          <p:blipFill>
            <a:blip r:embed="rId3"/>
            <a:stretch>
              <a:fillRect/>
            </a:stretch>
          </p:blipFill>
          <p:spPr>
            <a:xfrm>
              <a:off x="108814" y="128225"/>
              <a:ext cx="8747456" cy="2470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66FFB5D-6C97-497F-AAAA-D5D23C854B8F}"/>
                </a:ext>
              </a:extLst>
            </p:cNvPr>
            <p:cNvPicPr>
              <a:picLocks noChangeAspect="1"/>
            </p:cNvPicPr>
            <p:nvPr/>
          </p:nvPicPr>
          <p:blipFill>
            <a:blip r:embed="rId4"/>
            <a:stretch>
              <a:fillRect/>
            </a:stretch>
          </p:blipFill>
          <p:spPr>
            <a:xfrm>
              <a:off x="5020359" y="672038"/>
              <a:ext cx="3636200" cy="507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7" name="Rectangle 6">
            <a:extLst>
              <a:ext uri="{FF2B5EF4-FFF2-40B4-BE49-F238E27FC236}">
                <a16:creationId xmlns:a16="http://schemas.microsoft.com/office/drawing/2014/main" id="{4FA6A8F6-6671-482F-A357-D317178A3ED4}"/>
              </a:ext>
            </a:extLst>
          </p:cNvPr>
          <p:cNvSpPr/>
          <p:nvPr/>
        </p:nvSpPr>
        <p:spPr>
          <a:xfrm>
            <a:off x="455242" y="6505545"/>
            <a:ext cx="8919316" cy="400110"/>
          </a:xfrm>
          <a:prstGeom prst="rect">
            <a:avLst/>
          </a:prstGeom>
        </p:spPr>
        <p:txBody>
          <a:bodyPr wrap="square">
            <a:spAutoFit/>
          </a:bodyPr>
          <a:lstStyle/>
          <a:p>
            <a:r>
              <a:rPr lang="en-US" sz="1000" dirty="0">
                <a:solidFill>
                  <a:srgbClr val="20425A"/>
                </a:solidFill>
              </a:rPr>
              <a:t>Lipsitch M, Tchetgen Tchetgen E, Cohen T. Negative controls: a tool for detecting confounding and bias in observational studies. Epidemiology. 2010 May; 21(3):</a:t>
            </a:r>
            <a:br>
              <a:rPr lang="en-US" sz="1000" dirty="0">
                <a:solidFill>
                  <a:srgbClr val="20425A"/>
                </a:solidFill>
              </a:rPr>
            </a:br>
            <a:r>
              <a:rPr lang="en-US" sz="1000" dirty="0">
                <a:solidFill>
                  <a:srgbClr val="20425A"/>
                </a:solidFill>
              </a:rPr>
              <a:t>383-8. doi: 10.1097/EDE.0b013e3181d61eeb. Erratum in: Epidemiology. 2010 Jul;21(4):589. PubMed PMID: 20335814; PubMed Central PMCID: PMC3053408.</a:t>
            </a:r>
          </a:p>
        </p:txBody>
      </p:sp>
      <p:sp>
        <p:nvSpPr>
          <p:cNvPr id="9" name="Slide Number Placeholder 8">
            <a:extLst>
              <a:ext uri="{FF2B5EF4-FFF2-40B4-BE49-F238E27FC236}">
                <a16:creationId xmlns:a16="http://schemas.microsoft.com/office/drawing/2014/main" id="{C9164B3B-2D9C-4695-B30E-E70FDAFAA886}"/>
              </a:ext>
            </a:extLst>
          </p:cNvPr>
          <p:cNvSpPr>
            <a:spLocks noGrp="1"/>
          </p:cNvSpPr>
          <p:nvPr>
            <p:ph type="sldNum" sz="quarter" idx="4"/>
          </p:nvPr>
        </p:nvSpPr>
        <p:spPr/>
        <p:txBody>
          <a:bodyPr/>
          <a:lstStyle/>
          <a:p>
            <a:fld id="{8DB2982B-5D0B-479C-A63D-D9D06A6F81FB}" type="slidenum">
              <a:rPr lang="en-US" smtClean="0"/>
              <a:t>16</a:t>
            </a:fld>
            <a:endParaRPr lang="en-US" dirty="0"/>
          </a:p>
        </p:txBody>
      </p:sp>
    </p:spTree>
    <p:extLst>
      <p:ext uri="{BB962C8B-B14F-4D97-AF65-F5344CB8AC3E}">
        <p14:creationId xmlns:p14="http://schemas.microsoft.com/office/powerpoint/2010/main" val="251826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46F6-E936-48A8-AB7E-8C32E292A467}"/>
              </a:ext>
            </a:extLst>
          </p:cNvPr>
          <p:cNvSpPr>
            <a:spLocks noGrp="1"/>
          </p:cNvSpPr>
          <p:nvPr>
            <p:ph type="title"/>
          </p:nvPr>
        </p:nvSpPr>
        <p:spPr/>
        <p:txBody>
          <a:bodyPr/>
          <a:lstStyle/>
          <a:p>
            <a:r>
              <a:rPr lang="en-US" dirty="0"/>
              <a:t>Negative Controls in Calibration</a:t>
            </a:r>
          </a:p>
        </p:txBody>
      </p:sp>
      <p:sp>
        <p:nvSpPr>
          <p:cNvPr id="3" name="Content Placeholder 2">
            <a:extLst>
              <a:ext uri="{FF2B5EF4-FFF2-40B4-BE49-F238E27FC236}">
                <a16:creationId xmlns:a16="http://schemas.microsoft.com/office/drawing/2014/main" id="{31422642-A3E9-427B-B0E1-753122361009}"/>
              </a:ext>
            </a:extLst>
          </p:cNvPr>
          <p:cNvSpPr>
            <a:spLocks noGrp="1"/>
          </p:cNvSpPr>
          <p:nvPr>
            <p:ph idx="1"/>
          </p:nvPr>
        </p:nvSpPr>
        <p:spPr/>
        <p:txBody>
          <a:bodyPr>
            <a:normAutofit/>
          </a:bodyPr>
          <a:lstStyle/>
          <a:p>
            <a:r>
              <a:rPr lang="en-US" dirty="0"/>
              <a:t>“Our proposed approach instead derives an </a:t>
            </a:r>
            <a:r>
              <a:rPr lang="en-US" b="1" dirty="0"/>
              <a:t>empirical null distribution from the actual effect estimates for the negative controls</a:t>
            </a:r>
            <a:r>
              <a:rPr lang="en-US" dirty="0"/>
              <a:t>. These negative control estimates give us an indication of what can be expected when the null hypothesis is true, and we use them to estimate an empirical null distribution.”</a:t>
            </a:r>
          </a:p>
        </p:txBody>
      </p:sp>
      <p:sp>
        <p:nvSpPr>
          <p:cNvPr id="4" name="Rectangle 3">
            <a:extLst>
              <a:ext uri="{FF2B5EF4-FFF2-40B4-BE49-F238E27FC236}">
                <a16:creationId xmlns:a16="http://schemas.microsoft.com/office/drawing/2014/main" id="{9E21D975-7071-4714-8F47-7667BA6DA511}"/>
              </a:ext>
            </a:extLst>
          </p:cNvPr>
          <p:cNvSpPr/>
          <p:nvPr/>
        </p:nvSpPr>
        <p:spPr>
          <a:xfrm>
            <a:off x="457200" y="6505545"/>
            <a:ext cx="8216617" cy="400110"/>
          </a:xfrm>
          <a:prstGeom prst="rect">
            <a:avLst/>
          </a:prstGeom>
        </p:spPr>
        <p:txBody>
          <a:bodyPr wrap="square">
            <a:spAutoFit/>
          </a:bodyPr>
          <a:lstStyle/>
          <a:p>
            <a:r>
              <a:rPr lang="en-US" sz="1000" dirty="0">
                <a:solidFill>
                  <a:srgbClr val="20425A"/>
                </a:solidFill>
              </a:rPr>
              <a:t>Schuemie, M. J., Ryan, P. B., DuMouchel, W., Suchard, M. A., &amp; Madigan, D. (2014). Interpreting observational studies: why empirical calibration is needed to correct p-values. Statistics in Medicine, 33(2), 209–218. http://doi.org/10.1002/sim.5925</a:t>
            </a:r>
          </a:p>
        </p:txBody>
      </p:sp>
      <p:sp>
        <p:nvSpPr>
          <p:cNvPr id="6" name="Slide Number Placeholder 5">
            <a:extLst>
              <a:ext uri="{FF2B5EF4-FFF2-40B4-BE49-F238E27FC236}">
                <a16:creationId xmlns:a16="http://schemas.microsoft.com/office/drawing/2014/main" id="{5125D5A5-783D-4411-A1B1-6DE6BF87DC5D}"/>
              </a:ext>
            </a:extLst>
          </p:cNvPr>
          <p:cNvSpPr>
            <a:spLocks noGrp="1"/>
          </p:cNvSpPr>
          <p:nvPr>
            <p:ph type="sldNum" sz="quarter" idx="4"/>
          </p:nvPr>
        </p:nvSpPr>
        <p:spPr/>
        <p:txBody>
          <a:bodyPr/>
          <a:lstStyle/>
          <a:p>
            <a:fld id="{8DB2982B-5D0B-479C-A63D-D9D06A6F81FB}" type="slidenum">
              <a:rPr lang="en-US" smtClean="0"/>
              <a:t>17</a:t>
            </a:fld>
            <a:endParaRPr lang="en-US" dirty="0"/>
          </a:p>
        </p:txBody>
      </p:sp>
    </p:spTree>
    <p:extLst>
      <p:ext uri="{BB962C8B-B14F-4D97-AF65-F5344CB8AC3E}">
        <p14:creationId xmlns:p14="http://schemas.microsoft.com/office/powerpoint/2010/main" val="87779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85B8-81C5-4630-957C-A5123D1CE056}"/>
              </a:ext>
            </a:extLst>
          </p:cNvPr>
          <p:cNvSpPr>
            <a:spLocks noGrp="1"/>
          </p:cNvSpPr>
          <p:nvPr>
            <p:ph type="title"/>
          </p:nvPr>
        </p:nvSpPr>
        <p:spPr/>
        <p:txBody>
          <a:bodyPr>
            <a:normAutofit/>
          </a:bodyPr>
          <a:lstStyle/>
          <a:p>
            <a:r>
              <a:rPr lang="en-US" dirty="0"/>
              <a:t>Causal Diagrams </a:t>
            </a:r>
          </a:p>
        </p:txBody>
      </p:sp>
      <p:sp>
        <p:nvSpPr>
          <p:cNvPr id="3" name="Content Placeholder 2">
            <a:extLst>
              <a:ext uri="{FF2B5EF4-FFF2-40B4-BE49-F238E27FC236}">
                <a16:creationId xmlns:a16="http://schemas.microsoft.com/office/drawing/2014/main" id="{27FEBB9F-BBC8-46EC-BE5F-F91374F6DB8B}"/>
              </a:ext>
            </a:extLst>
          </p:cNvPr>
          <p:cNvSpPr>
            <a:spLocks noGrp="1"/>
          </p:cNvSpPr>
          <p:nvPr>
            <p:ph idx="1"/>
          </p:nvPr>
        </p:nvSpPr>
        <p:spPr>
          <a:xfrm>
            <a:off x="457200" y="1219202"/>
            <a:ext cx="8229600" cy="5068709"/>
          </a:xfrm>
        </p:spPr>
        <p:txBody>
          <a:bodyPr>
            <a:normAutofit lnSpcReduction="10000"/>
          </a:bodyPr>
          <a:lstStyle/>
          <a:p>
            <a:r>
              <a:rPr lang="en-US" dirty="0"/>
              <a:t>In order to select negative controls, we need to understand the relationship between the exposure and outcome of interest</a:t>
            </a:r>
          </a:p>
          <a:p>
            <a:endParaRPr lang="en-US" b="1" dirty="0"/>
          </a:p>
          <a:p>
            <a:r>
              <a:rPr lang="en-US" b="1" dirty="0"/>
              <a:t>Causal diagrams </a:t>
            </a:r>
            <a:r>
              <a:rPr lang="en-US" dirty="0"/>
              <a:t>visually encode assumptions about causal relations</a:t>
            </a:r>
          </a:p>
          <a:p>
            <a:endParaRPr lang="en-US" dirty="0"/>
          </a:p>
          <a:p>
            <a:endParaRPr lang="en-US" dirty="0"/>
          </a:p>
          <a:p>
            <a:r>
              <a:rPr lang="en-US" dirty="0"/>
              <a:t>In today’s diagrams:</a:t>
            </a:r>
          </a:p>
          <a:p>
            <a:pPr lvl="1"/>
            <a:r>
              <a:rPr lang="en-US" dirty="0"/>
              <a:t>E = Exposure</a:t>
            </a:r>
          </a:p>
          <a:p>
            <a:pPr lvl="1"/>
            <a:r>
              <a:rPr lang="en-US" dirty="0"/>
              <a:t>O = Outcome</a:t>
            </a:r>
          </a:p>
          <a:p>
            <a:pPr lvl="1"/>
            <a:r>
              <a:rPr lang="en-US" dirty="0"/>
              <a:t>N = Negative Control</a:t>
            </a:r>
          </a:p>
          <a:p>
            <a:pPr lvl="1"/>
            <a:r>
              <a:rPr lang="en-US" dirty="0"/>
              <a:t>M = Measured/Unmeasured Variable</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DCC7121-3551-40A8-A0F5-2CCEA5B6C2B0}"/>
              </a:ext>
            </a:extLst>
          </p:cNvPr>
          <p:cNvSpPr/>
          <p:nvPr/>
        </p:nvSpPr>
        <p:spPr>
          <a:xfrm>
            <a:off x="457200" y="6611779"/>
            <a:ext cx="6165791" cy="246221"/>
          </a:xfrm>
          <a:prstGeom prst="rect">
            <a:avLst/>
          </a:prstGeom>
        </p:spPr>
        <p:txBody>
          <a:bodyPr wrap="square">
            <a:spAutoFit/>
          </a:bodyPr>
          <a:lstStyle/>
          <a:p>
            <a:r>
              <a:rPr lang="en-US" sz="1000" dirty="0">
                <a:solidFill>
                  <a:srgbClr val="20425A"/>
                </a:solidFill>
                <a:latin typeface="Calibri" panose="020F0502020204030204" pitchFamily="34" charset="0"/>
              </a:rPr>
              <a:t>Rothman, K. J., et al. (2008). "Modern epidemiology. 3rd." Philadephia: Lippincott Williams &amp; Wilkins.</a:t>
            </a:r>
            <a:endParaRPr lang="en-US" sz="1000" dirty="0">
              <a:solidFill>
                <a:srgbClr val="20425A"/>
              </a:solidFill>
            </a:endParaRPr>
          </a:p>
        </p:txBody>
      </p:sp>
      <p:grpSp>
        <p:nvGrpSpPr>
          <p:cNvPr id="9" name="Group 8">
            <a:extLst>
              <a:ext uri="{FF2B5EF4-FFF2-40B4-BE49-F238E27FC236}">
                <a16:creationId xmlns:a16="http://schemas.microsoft.com/office/drawing/2014/main" id="{EB97F611-9FDA-4A56-9CC0-BD7024D58FBA}"/>
              </a:ext>
            </a:extLst>
          </p:cNvPr>
          <p:cNvGrpSpPr/>
          <p:nvPr/>
        </p:nvGrpSpPr>
        <p:grpSpPr>
          <a:xfrm>
            <a:off x="2637538" y="3522722"/>
            <a:ext cx="4230168" cy="461667"/>
            <a:chOff x="2546647" y="5062733"/>
            <a:chExt cx="4230168" cy="461667"/>
          </a:xfrm>
        </p:grpSpPr>
        <p:sp>
          <p:nvSpPr>
            <p:cNvPr id="5" name="TextBox 4">
              <a:extLst>
                <a:ext uri="{FF2B5EF4-FFF2-40B4-BE49-F238E27FC236}">
                  <a16:creationId xmlns:a16="http://schemas.microsoft.com/office/drawing/2014/main" id="{A87F69A9-6242-4B68-8158-EBFEF9880BC4}"/>
                </a:ext>
              </a:extLst>
            </p:cNvPr>
            <p:cNvSpPr txBox="1"/>
            <p:nvPr/>
          </p:nvSpPr>
          <p:spPr>
            <a:xfrm>
              <a:off x="2546647" y="5062735"/>
              <a:ext cx="1678414" cy="461665"/>
            </a:xfrm>
            <a:prstGeom prst="rect">
              <a:avLst/>
            </a:prstGeom>
            <a:noFill/>
          </p:spPr>
          <p:txBody>
            <a:bodyPr wrap="square" rtlCol="0">
              <a:spAutoFit/>
            </a:bodyPr>
            <a:lstStyle/>
            <a:p>
              <a:pPr algn="ctr"/>
              <a:r>
                <a:rPr lang="en-US" sz="2400" dirty="0"/>
                <a:t>Smoking</a:t>
              </a:r>
            </a:p>
          </p:txBody>
        </p:sp>
        <p:sp>
          <p:nvSpPr>
            <p:cNvPr id="6" name="TextBox 5">
              <a:extLst>
                <a:ext uri="{FF2B5EF4-FFF2-40B4-BE49-F238E27FC236}">
                  <a16:creationId xmlns:a16="http://schemas.microsoft.com/office/drawing/2014/main" id="{A3EAA67B-B762-4AFA-96D5-3E05F9157508}"/>
                </a:ext>
              </a:extLst>
            </p:cNvPr>
            <p:cNvSpPr txBox="1"/>
            <p:nvPr/>
          </p:nvSpPr>
          <p:spPr>
            <a:xfrm>
              <a:off x="4725824" y="5062733"/>
              <a:ext cx="2050991" cy="461665"/>
            </a:xfrm>
            <a:prstGeom prst="rect">
              <a:avLst/>
            </a:prstGeom>
            <a:noFill/>
          </p:spPr>
          <p:txBody>
            <a:bodyPr wrap="square" rtlCol="0">
              <a:spAutoFit/>
            </a:bodyPr>
            <a:lstStyle/>
            <a:p>
              <a:pPr algn="ctr"/>
              <a:r>
                <a:rPr lang="en-US" sz="2400" dirty="0"/>
                <a:t>Lung Cancer</a:t>
              </a:r>
            </a:p>
          </p:txBody>
        </p:sp>
        <p:cxnSp>
          <p:nvCxnSpPr>
            <p:cNvPr id="7" name="Straight Arrow Connector 6">
              <a:extLst>
                <a:ext uri="{FF2B5EF4-FFF2-40B4-BE49-F238E27FC236}">
                  <a16:creationId xmlns:a16="http://schemas.microsoft.com/office/drawing/2014/main" id="{EF209217-83CB-42DF-97DF-8805D4217832}"/>
                </a:ext>
              </a:extLst>
            </p:cNvPr>
            <p:cNvCxnSpPr/>
            <p:nvPr/>
          </p:nvCxnSpPr>
          <p:spPr>
            <a:xfrm flipV="1">
              <a:off x="4225061" y="5293566"/>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sp>
        <p:nvSpPr>
          <p:cNvPr id="8" name="Slide Number Placeholder 7">
            <a:extLst>
              <a:ext uri="{FF2B5EF4-FFF2-40B4-BE49-F238E27FC236}">
                <a16:creationId xmlns:a16="http://schemas.microsoft.com/office/drawing/2014/main" id="{031B6CEB-A5F1-40C1-9C5E-C9E53EA30023}"/>
              </a:ext>
            </a:extLst>
          </p:cNvPr>
          <p:cNvSpPr>
            <a:spLocks noGrp="1"/>
          </p:cNvSpPr>
          <p:nvPr>
            <p:ph type="sldNum" sz="quarter" idx="4"/>
          </p:nvPr>
        </p:nvSpPr>
        <p:spPr/>
        <p:txBody>
          <a:bodyPr/>
          <a:lstStyle/>
          <a:p>
            <a:fld id="{6C7F68B8-17AD-4146-95CB-9237D810DA91}" type="slidenum">
              <a:rPr lang="en-US" smtClean="0"/>
              <a:t>18</a:t>
            </a:fld>
            <a:endParaRPr lang="en-US" dirty="0"/>
          </a:p>
        </p:txBody>
      </p:sp>
    </p:spTree>
    <p:extLst>
      <p:ext uri="{BB962C8B-B14F-4D97-AF65-F5344CB8AC3E}">
        <p14:creationId xmlns:p14="http://schemas.microsoft.com/office/powerpoint/2010/main" val="233792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9297-3E39-44B8-A9EE-EFAB2586DA02}"/>
              </a:ext>
            </a:extLst>
          </p:cNvPr>
          <p:cNvSpPr>
            <a:spLocks noGrp="1"/>
          </p:cNvSpPr>
          <p:nvPr>
            <p:ph type="title"/>
          </p:nvPr>
        </p:nvSpPr>
        <p:spPr>
          <a:xfrm>
            <a:off x="1243261" y="0"/>
            <a:ext cx="7543800" cy="838200"/>
          </a:xfrm>
        </p:spPr>
        <p:txBody>
          <a:bodyPr/>
          <a:lstStyle/>
          <a:p>
            <a:r>
              <a:rPr lang="en-US" dirty="0"/>
              <a:t>Good Negative Controls</a:t>
            </a:r>
          </a:p>
        </p:txBody>
      </p:sp>
      <p:grpSp>
        <p:nvGrpSpPr>
          <p:cNvPr id="30" name="Group 29">
            <a:extLst>
              <a:ext uri="{FF2B5EF4-FFF2-40B4-BE49-F238E27FC236}">
                <a16:creationId xmlns:a16="http://schemas.microsoft.com/office/drawing/2014/main" id="{39D0B624-004F-4366-8FB3-5B55C5F722B9}"/>
              </a:ext>
            </a:extLst>
          </p:cNvPr>
          <p:cNvGrpSpPr/>
          <p:nvPr/>
        </p:nvGrpSpPr>
        <p:grpSpPr>
          <a:xfrm>
            <a:off x="399729" y="1599058"/>
            <a:ext cx="2416587" cy="2792661"/>
            <a:chOff x="3239867" y="3211674"/>
            <a:chExt cx="2416587" cy="2792661"/>
          </a:xfrm>
        </p:grpSpPr>
        <p:sp>
          <p:nvSpPr>
            <p:cNvPr id="31" name="TextBox 30">
              <a:extLst>
                <a:ext uri="{FF2B5EF4-FFF2-40B4-BE49-F238E27FC236}">
                  <a16:creationId xmlns:a16="http://schemas.microsoft.com/office/drawing/2014/main" id="{D705CC2B-1971-45F6-82F8-5F0C1B15022C}"/>
                </a:ext>
              </a:extLst>
            </p:cNvPr>
            <p:cNvSpPr txBox="1"/>
            <p:nvPr/>
          </p:nvSpPr>
          <p:spPr>
            <a:xfrm>
              <a:off x="3358761" y="3696426"/>
              <a:ext cx="417948" cy="461665"/>
            </a:xfrm>
            <a:prstGeom prst="rect">
              <a:avLst/>
            </a:prstGeom>
            <a:noFill/>
          </p:spPr>
          <p:txBody>
            <a:bodyPr wrap="square" rtlCol="0">
              <a:spAutoFit/>
            </a:bodyPr>
            <a:lstStyle/>
            <a:p>
              <a:pPr algn="ctr"/>
              <a:r>
                <a:rPr lang="en-US" sz="2400" dirty="0"/>
                <a:t>M</a:t>
              </a:r>
            </a:p>
          </p:txBody>
        </p:sp>
        <p:sp>
          <p:nvSpPr>
            <p:cNvPr id="32" name="TextBox 31">
              <a:extLst>
                <a:ext uri="{FF2B5EF4-FFF2-40B4-BE49-F238E27FC236}">
                  <a16:creationId xmlns:a16="http://schemas.microsoft.com/office/drawing/2014/main" id="{23A7A862-80D6-43BC-B731-E3C31691C1F4}"/>
                </a:ext>
              </a:extLst>
            </p:cNvPr>
            <p:cNvSpPr txBox="1"/>
            <p:nvPr/>
          </p:nvSpPr>
          <p:spPr>
            <a:xfrm>
              <a:off x="4277473" y="3696424"/>
              <a:ext cx="417948" cy="461665"/>
            </a:xfrm>
            <a:prstGeom prst="rect">
              <a:avLst/>
            </a:prstGeom>
            <a:noFill/>
          </p:spPr>
          <p:txBody>
            <a:bodyPr wrap="square" rtlCol="0">
              <a:spAutoFit/>
            </a:bodyPr>
            <a:lstStyle/>
            <a:p>
              <a:pPr algn="ctr"/>
              <a:r>
                <a:rPr lang="en-US" sz="2400" dirty="0"/>
                <a:t>E</a:t>
              </a:r>
            </a:p>
          </p:txBody>
        </p:sp>
        <p:sp>
          <p:nvSpPr>
            <p:cNvPr id="33" name="TextBox 32">
              <a:extLst>
                <a:ext uri="{FF2B5EF4-FFF2-40B4-BE49-F238E27FC236}">
                  <a16:creationId xmlns:a16="http://schemas.microsoft.com/office/drawing/2014/main" id="{D223D613-1554-408C-B98B-71568364E509}"/>
                </a:ext>
              </a:extLst>
            </p:cNvPr>
            <p:cNvSpPr txBox="1"/>
            <p:nvPr/>
          </p:nvSpPr>
          <p:spPr>
            <a:xfrm>
              <a:off x="5199753" y="3696425"/>
              <a:ext cx="417948" cy="461665"/>
            </a:xfrm>
            <a:prstGeom prst="rect">
              <a:avLst/>
            </a:prstGeom>
            <a:noFill/>
          </p:spPr>
          <p:txBody>
            <a:bodyPr wrap="square" rtlCol="0">
              <a:spAutoFit/>
            </a:bodyPr>
            <a:lstStyle/>
            <a:p>
              <a:pPr algn="ctr"/>
              <a:r>
                <a:rPr lang="en-US" sz="2400" dirty="0"/>
                <a:t>O</a:t>
              </a:r>
            </a:p>
          </p:txBody>
        </p:sp>
        <p:cxnSp>
          <p:nvCxnSpPr>
            <p:cNvPr id="34" name="Connector: Curved 33">
              <a:extLst>
                <a:ext uri="{FF2B5EF4-FFF2-40B4-BE49-F238E27FC236}">
                  <a16:creationId xmlns:a16="http://schemas.microsoft.com/office/drawing/2014/main" id="{96537FA7-2CD7-46B6-817A-02FB2E3B88C5}"/>
                </a:ext>
              </a:extLst>
            </p:cNvPr>
            <p:cNvCxnSpPr>
              <a:stCxn id="31" idx="2"/>
              <a:endCxn id="33" idx="2"/>
            </p:cNvCxnSpPr>
            <p:nvPr/>
          </p:nvCxnSpPr>
          <p:spPr>
            <a:xfrm rot="5400000" flipH="1" flipV="1">
              <a:off x="4488230" y="3237595"/>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C416262-F601-40EE-B784-AB62B4143D09}"/>
                </a:ext>
              </a:extLst>
            </p:cNvPr>
            <p:cNvCxnSpPr/>
            <p:nvPr/>
          </p:nvCxnSpPr>
          <p:spPr>
            <a:xfrm flipV="1">
              <a:off x="3776709" y="3927257"/>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3E92C4EE-7A34-45C7-B415-121CEA7D49E7}"/>
                </a:ext>
              </a:extLst>
            </p:cNvPr>
            <p:cNvCxnSpPr/>
            <p:nvPr/>
          </p:nvCxnSpPr>
          <p:spPr>
            <a:xfrm>
              <a:off x="4695421" y="3927257"/>
              <a:ext cx="504332" cy="1"/>
            </a:xfrm>
            <a:prstGeom prst="straightConnector1">
              <a:avLst/>
            </a:prstGeom>
            <a:ln w="28575">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DB5217E0-0A75-4DCF-8600-A2D85D9AC670}"/>
                </a:ext>
              </a:extLst>
            </p:cNvPr>
            <p:cNvSpPr txBox="1"/>
            <p:nvPr/>
          </p:nvSpPr>
          <p:spPr>
            <a:xfrm>
              <a:off x="4738613" y="3696423"/>
              <a:ext cx="417948" cy="461665"/>
            </a:xfrm>
            <a:prstGeom prst="rect">
              <a:avLst/>
            </a:prstGeom>
            <a:noFill/>
          </p:spPr>
          <p:txBody>
            <a:bodyPr wrap="square" rtlCol="0">
              <a:spAutoFit/>
            </a:bodyPr>
            <a:lstStyle/>
            <a:p>
              <a:pPr algn="ctr"/>
              <a:r>
                <a:rPr lang="en-US" sz="2400" dirty="0"/>
                <a:t>?</a:t>
              </a:r>
            </a:p>
          </p:txBody>
        </p:sp>
        <p:sp>
          <p:nvSpPr>
            <p:cNvPr id="38" name="TextBox 37">
              <a:extLst>
                <a:ext uri="{FF2B5EF4-FFF2-40B4-BE49-F238E27FC236}">
                  <a16:creationId xmlns:a16="http://schemas.microsoft.com/office/drawing/2014/main" id="{9A4ED9B5-0FE1-4853-958F-8ED43430FC9A}"/>
                </a:ext>
              </a:extLst>
            </p:cNvPr>
            <p:cNvSpPr txBox="1"/>
            <p:nvPr/>
          </p:nvSpPr>
          <p:spPr>
            <a:xfrm>
              <a:off x="3381145" y="3211674"/>
              <a:ext cx="2210603" cy="369332"/>
            </a:xfrm>
            <a:prstGeom prst="rect">
              <a:avLst/>
            </a:prstGeom>
            <a:noFill/>
          </p:spPr>
          <p:txBody>
            <a:bodyPr wrap="square" rtlCol="0">
              <a:spAutoFit/>
            </a:bodyPr>
            <a:lstStyle/>
            <a:p>
              <a:pPr algn="ctr"/>
              <a:r>
                <a:rPr lang="en-US" b="1" dirty="0"/>
                <a:t>Question of Interest</a:t>
              </a:r>
            </a:p>
          </p:txBody>
        </p:sp>
        <p:sp>
          <p:nvSpPr>
            <p:cNvPr id="39" name="TextBox 38">
              <a:extLst>
                <a:ext uri="{FF2B5EF4-FFF2-40B4-BE49-F238E27FC236}">
                  <a16:creationId xmlns:a16="http://schemas.microsoft.com/office/drawing/2014/main" id="{59E748E5-31C1-4938-BE31-1348CBB0F85B}"/>
                </a:ext>
              </a:extLst>
            </p:cNvPr>
            <p:cNvSpPr txBox="1"/>
            <p:nvPr/>
          </p:nvSpPr>
          <p:spPr>
            <a:xfrm>
              <a:off x="3239867" y="4588563"/>
              <a:ext cx="2416587" cy="1415772"/>
            </a:xfrm>
            <a:prstGeom prst="rect">
              <a:avLst/>
            </a:prstGeom>
            <a:noFill/>
          </p:spPr>
          <p:txBody>
            <a:bodyPr wrap="square" rtlCol="0">
              <a:spAutoFit/>
            </a:bodyPr>
            <a:lstStyle/>
            <a:p>
              <a:pPr algn="ctr"/>
              <a:endParaRPr lang="en-US" sz="1400" dirty="0">
                <a:solidFill>
                  <a:srgbClr val="20425A"/>
                </a:solidFill>
              </a:endParaRPr>
            </a:p>
            <a:p>
              <a:pPr algn="ctr"/>
              <a:r>
                <a:rPr lang="en-US" dirty="0">
                  <a:solidFill>
                    <a:srgbClr val="20425A"/>
                  </a:solidFill>
                </a:rPr>
                <a:t>We are trying to understand the exposure of a drug on some outcome</a:t>
              </a:r>
            </a:p>
          </p:txBody>
        </p:sp>
      </p:grpSp>
      <p:grpSp>
        <p:nvGrpSpPr>
          <p:cNvPr id="40" name="Group 39">
            <a:extLst>
              <a:ext uri="{FF2B5EF4-FFF2-40B4-BE49-F238E27FC236}">
                <a16:creationId xmlns:a16="http://schemas.microsoft.com/office/drawing/2014/main" id="{CD63049A-4235-478E-ADF0-DD28B8633007}"/>
              </a:ext>
            </a:extLst>
          </p:cNvPr>
          <p:cNvGrpSpPr/>
          <p:nvPr/>
        </p:nvGrpSpPr>
        <p:grpSpPr>
          <a:xfrm>
            <a:off x="3025289" y="1275893"/>
            <a:ext cx="2907266" cy="4465402"/>
            <a:chOff x="5908273" y="2987508"/>
            <a:chExt cx="2907266" cy="4465402"/>
          </a:xfrm>
        </p:grpSpPr>
        <p:sp>
          <p:nvSpPr>
            <p:cNvPr id="41" name="TextBox 40">
              <a:extLst>
                <a:ext uri="{FF2B5EF4-FFF2-40B4-BE49-F238E27FC236}">
                  <a16:creationId xmlns:a16="http://schemas.microsoft.com/office/drawing/2014/main" id="{876C5A73-652B-4C39-8811-3C40AA57E0B0}"/>
                </a:ext>
              </a:extLst>
            </p:cNvPr>
            <p:cNvSpPr txBox="1"/>
            <p:nvPr/>
          </p:nvSpPr>
          <p:spPr>
            <a:xfrm>
              <a:off x="6153613" y="3766230"/>
              <a:ext cx="417948" cy="461665"/>
            </a:xfrm>
            <a:prstGeom prst="rect">
              <a:avLst/>
            </a:prstGeom>
            <a:noFill/>
          </p:spPr>
          <p:txBody>
            <a:bodyPr wrap="square" rtlCol="0">
              <a:spAutoFit/>
            </a:bodyPr>
            <a:lstStyle/>
            <a:p>
              <a:pPr algn="ctr"/>
              <a:r>
                <a:rPr lang="en-US" sz="2400" dirty="0"/>
                <a:t>M</a:t>
              </a:r>
            </a:p>
          </p:txBody>
        </p:sp>
        <p:sp>
          <p:nvSpPr>
            <p:cNvPr id="42" name="TextBox 41">
              <a:extLst>
                <a:ext uri="{FF2B5EF4-FFF2-40B4-BE49-F238E27FC236}">
                  <a16:creationId xmlns:a16="http://schemas.microsoft.com/office/drawing/2014/main" id="{6934975E-0799-47A8-8780-8FE0525434C4}"/>
                </a:ext>
              </a:extLst>
            </p:cNvPr>
            <p:cNvSpPr txBox="1"/>
            <p:nvPr/>
          </p:nvSpPr>
          <p:spPr>
            <a:xfrm>
              <a:off x="7072325" y="3766228"/>
              <a:ext cx="417948" cy="461665"/>
            </a:xfrm>
            <a:prstGeom prst="rect">
              <a:avLst/>
            </a:prstGeom>
            <a:noFill/>
          </p:spPr>
          <p:txBody>
            <a:bodyPr wrap="square" rtlCol="0">
              <a:spAutoFit/>
            </a:bodyPr>
            <a:lstStyle/>
            <a:p>
              <a:pPr algn="ctr"/>
              <a:r>
                <a:rPr lang="en-US" sz="2400" dirty="0"/>
                <a:t>E</a:t>
              </a:r>
            </a:p>
          </p:txBody>
        </p:sp>
        <p:sp>
          <p:nvSpPr>
            <p:cNvPr id="43" name="TextBox 42">
              <a:extLst>
                <a:ext uri="{FF2B5EF4-FFF2-40B4-BE49-F238E27FC236}">
                  <a16:creationId xmlns:a16="http://schemas.microsoft.com/office/drawing/2014/main" id="{705B19E2-F1C8-4205-AFE4-15BA31573AFD}"/>
                </a:ext>
              </a:extLst>
            </p:cNvPr>
            <p:cNvSpPr txBox="1"/>
            <p:nvPr/>
          </p:nvSpPr>
          <p:spPr>
            <a:xfrm>
              <a:off x="7994605" y="3766229"/>
              <a:ext cx="417948" cy="461665"/>
            </a:xfrm>
            <a:prstGeom prst="rect">
              <a:avLst/>
            </a:prstGeom>
            <a:noFill/>
          </p:spPr>
          <p:txBody>
            <a:bodyPr wrap="square" rtlCol="0">
              <a:spAutoFit/>
            </a:bodyPr>
            <a:lstStyle/>
            <a:p>
              <a:pPr algn="ctr"/>
              <a:r>
                <a:rPr lang="en-US" sz="2400" dirty="0">
                  <a:solidFill>
                    <a:srgbClr val="00B050"/>
                  </a:solidFill>
                </a:rPr>
                <a:t>N</a:t>
              </a:r>
            </a:p>
          </p:txBody>
        </p:sp>
        <p:cxnSp>
          <p:nvCxnSpPr>
            <p:cNvPr id="44" name="Connector: Curved 43">
              <a:extLst>
                <a:ext uri="{FF2B5EF4-FFF2-40B4-BE49-F238E27FC236}">
                  <a16:creationId xmlns:a16="http://schemas.microsoft.com/office/drawing/2014/main" id="{FBCD981E-A015-476D-97F2-27B576B55BA8}"/>
                </a:ext>
              </a:extLst>
            </p:cNvPr>
            <p:cNvCxnSpPr>
              <a:stCxn id="41" idx="2"/>
              <a:endCxn id="43" idx="2"/>
            </p:cNvCxnSpPr>
            <p:nvPr/>
          </p:nvCxnSpPr>
          <p:spPr>
            <a:xfrm rot="5400000" flipH="1" flipV="1">
              <a:off x="7283082" y="3307399"/>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44B6081-5578-4C69-852F-F9C366969421}"/>
                </a:ext>
              </a:extLst>
            </p:cNvPr>
            <p:cNvCxnSpPr/>
            <p:nvPr/>
          </p:nvCxnSpPr>
          <p:spPr>
            <a:xfrm flipV="1">
              <a:off x="6571561" y="3997061"/>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7E07C8FF-C328-403F-BD7F-3F61866C8972}"/>
                </a:ext>
              </a:extLst>
            </p:cNvPr>
            <p:cNvSpPr txBox="1"/>
            <p:nvPr/>
          </p:nvSpPr>
          <p:spPr>
            <a:xfrm>
              <a:off x="5908273" y="2987508"/>
              <a:ext cx="2907266" cy="646331"/>
            </a:xfrm>
            <a:prstGeom prst="rect">
              <a:avLst/>
            </a:prstGeom>
            <a:noFill/>
          </p:spPr>
          <p:txBody>
            <a:bodyPr wrap="square" rtlCol="0">
              <a:spAutoFit/>
            </a:bodyPr>
            <a:lstStyle/>
            <a:p>
              <a:pPr algn="ctr"/>
              <a:r>
                <a:rPr lang="en-US" b="1" dirty="0"/>
                <a:t>Proper</a:t>
              </a:r>
            </a:p>
            <a:p>
              <a:pPr algn="ctr"/>
              <a:r>
                <a:rPr lang="en-US" b="1" dirty="0"/>
                <a:t>Negative Control Outcome</a:t>
              </a:r>
            </a:p>
          </p:txBody>
        </p:sp>
        <p:sp>
          <p:nvSpPr>
            <p:cNvPr id="47" name="TextBox 46">
              <a:extLst>
                <a:ext uri="{FF2B5EF4-FFF2-40B4-BE49-F238E27FC236}">
                  <a16:creationId xmlns:a16="http://schemas.microsoft.com/office/drawing/2014/main" id="{40301BA4-C93D-473B-9E15-BB6DDB960295}"/>
                </a:ext>
              </a:extLst>
            </p:cNvPr>
            <p:cNvSpPr txBox="1"/>
            <p:nvPr/>
          </p:nvSpPr>
          <p:spPr>
            <a:xfrm>
              <a:off x="6153613" y="4613671"/>
              <a:ext cx="2416587" cy="2839239"/>
            </a:xfrm>
            <a:prstGeom prst="rect">
              <a:avLst/>
            </a:prstGeom>
            <a:noFill/>
          </p:spPr>
          <p:txBody>
            <a:bodyPr wrap="square" rtlCol="0">
              <a:spAutoFit/>
            </a:bodyPr>
            <a:lstStyle/>
            <a:p>
              <a:pPr algn="ctr"/>
              <a:endParaRPr lang="en-US" sz="1400" dirty="0">
                <a:solidFill>
                  <a:srgbClr val="20425A"/>
                </a:solidFill>
              </a:endParaRPr>
            </a:p>
            <a:p>
              <a:pPr algn="ctr"/>
              <a:r>
                <a:rPr lang="en-US" dirty="0">
                  <a:solidFill>
                    <a:srgbClr val="20425A"/>
                  </a:solidFill>
                </a:rPr>
                <a:t>When finding negative control outcomes, we want something that:</a:t>
              </a:r>
              <a:br>
                <a:rPr lang="en-US" sz="1000" dirty="0">
                  <a:solidFill>
                    <a:srgbClr val="20425A"/>
                  </a:solidFill>
                </a:rPr>
              </a:br>
              <a:endParaRPr lang="en-US" sz="1000" dirty="0">
                <a:solidFill>
                  <a:srgbClr val="20425A"/>
                </a:solidFill>
              </a:endParaRPr>
            </a:p>
            <a:p>
              <a:pPr marL="285750" indent="-285750">
                <a:buFont typeface="Arial" panose="020B0604020202020204" pitchFamily="34" charset="0"/>
                <a:buChar char="•"/>
              </a:pPr>
              <a:r>
                <a:rPr lang="en-US" dirty="0">
                  <a:solidFill>
                    <a:srgbClr val="20425A"/>
                  </a:solidFill>
                </a:rPr>
                <a:t>E does not cause</a:t>
              </a:r>
              <a:r>
                <a:rPr lang="en-US" sz="1050" dirty="0">
                  <a:solidFill>
                    <a:srgbClr val="20425A"/>
                  </a:solidFill>
                </a:rPr>
                <a:t> </a:t>
              </a:r>
              <a:br>
                <a:rPr lang="en-US" sz="1050" dirty="0">
                  <a:solidFill>
                    <a:srgbClr val="20425A"/>
                  </a:solidFill>
                </a:rPr>
              </a:br>
              <a:endParaRPr lang="en-US" sz="1050" dirty="0">
                <a:solidFill>
                  <a:srgbClr val="20425A"/>
                </a:solidFill>
              </a:endParaRPr>
            </a:p>
            <a:p>
              <a:pPr marL="285750" indent="-285750">
                <a:buFont typeface="Arial" panose="020B0604020202020204" pitchFamily="34" charset="0"/>
                <a:buChar char="•"/>
              </a:pPr>
              <a:r>
                <a:rPr lang="en-US" dirty="0">
                  <a:solidFill>
                    <a:srgbClr val="20425A"/>
                  </a:solidFill>
                </a:rPr>
                <a:t>has the same causal associations to other variables either measured or not</a:t>
              </a:r>
            </a:p>
          </p:txBody>
        </p:sp>
      </p:grpSp>
      <p:grpSp>
        <p:nvGrpSpPr>
          <p:cNvPr id="48" name="Group 47">
            <a:extLst>
              <a:ext uri="{FF2B5EF4-FFF2-40B4-BE49-F238E27FC236}">
                <a16:creationId xmlns:a16="http://schemas.microsoft.com/office/drawing/2014/main" id="{2BB20D74-A4B2-466D-8229-47BFCBBEBB6F}"/>
              </a:ext>
            </a:extLst>
          </p:cNvPr>
          <p:cNvGrpSpPr/>
          <p:nvPr/>
        </p:nvGrpSpPr>
        <p:grpSpPr>
          <a:xfrm>
            <a:off x="5879795" y="1275893"/>
            <a:ext cx="2907266" cy="4465402"/>
            <a:chOff x="5908273" y="2987508"/>
            <a:chExt cx="2907266" cy="4465402"/>
          </a:xfrm>
        </p:grpSpPr>
        <p:sp>
          <p:nvSpPr>
            <p:cNvPr id="49" name="TextBox 48">
              <a:extLst>
                <a:ext uri="{FF2B5EF4-FFF2-40B4-BE49-F238E27FC236}">
                  <a16:creationId xmlns:a16="http://schemas.microsoft.com/office/drawing/2014/main" id="{392771B5-AC06-45E6-8B65-F8BDA2C1DA60}"/>
                </a:ext>
              </a:extLst>
            </p:cNvPr>
            <p:cNvSpPr txBox="1"/>
            <p:nvPr/>
          </p:nvSpPr>
          <p:spPr>
            <a:xfrm>
              <a:off x="6153613" y="3766230"/>
              <a:ext cx="417948" cy="461665"/>
            </a:xfrm>
            <a:prstGeom prst="rect">
              <a:avLst/>
            </a:prstGeom>
            <a:noFill/>
          </p:spPr>
          <p:txBody>
            <a:bodyPr wrap="square" rtlCol="0">
              <a:spAutoFit/>
            </a:bodyPr>
            <a:lstStyle/>
            <a:p>
              <a:pPr algn="ctr"/>
              <a:r>
                <a:rPr lang="en-US" sz="2400" dirty="0"/>
                <a:t>M</a:t>
              </a:r>
            </a:p>
          </p:txBody>
        </p:sp>
        <p:sp>
          <p:nvSpPr>
            <p:cNvPr id="50" name="TextBox 49">
              <a:extLst>
                <a:ext uri="{FF2B5EF4-FFF2-40B4-BE49-F238E27FC236}">
                  <a16:creationId xmlns:a16="http://schemas.microsoft.com/office/drawing/2014/main" id="{E476B8DA-CC2E-4643-90C3-D6F71997595A}"/>
                </a:ext>
              </a:extLst>
            </p:cNvPr>
            <p:cNvSpPr txBox="1"/>
            <p:nvPr/>
          </p:nvSpPr>
          <p:spPr>
            <a:xfrm>
              <a:off x="7072325" y="3766228"/>
              <a:ext cx="417948" cy="461665"/>
            </a:xfrm>
            <a:prstGeom prst="rect">
              <a:avLst/>
            </a:prstGeom>
            <a:noFill/>
          </p:spPr>
          <p:txBody>
            <a:bodyPr wrap="square" rtlCol="0">
              <a:spAutoFit/>
            </a:bodyPr>
            <a:lstStyle/>
            <a:p>
              <a:pPr algn="ctr"/>
              <a:r>
                <a:rPr lang="en-US" sz="2400" dirty="0">
                  <a:solidFill>
                    <a:srgbClr val="00B050"/>
                  </a:solidFill>
                </a:rPr>
                <a:t>N</a:t>
              </a:r>
            </a:p>
          </p:txBody>
        </p:sp>
        <p:sp>
          <p:nvSpPr>
            <p:cNvPr id="51" name="TextBox 50">
              <a:extLst>
                <a:ext uri="{FF2B5EF4-FFF2-40B4-BE49-F238E27FC236}">
                  <a16:creationId xmlns:a16="http://schemas.microsoft.com/office/drawing/2014/main" id="{636CD99F-05B4-484D-8F84-D54E94EE454E}"/>
                </a:ext>
              </a:extLst>
            </p:cNvPr>
            <p:cNvSpPr txBox="1"/>
            <p:nvPr/>
          </p:nvSpPr>
          <p:spPr>
            <a:xfrm>
              <a:off x="7994605" y="3766229"/>
              <a:ext cx="417948" cy="461665"/>
            </a:xfrm>
            <a:prstGeom prst="rect">
              <a:avLst/>
            </a:prstGeom>
            <a:noFill/>
          </p:spPr>
          <p:txBody>
            <a:bodyPr wrap="square" rtlCol="0">
              <a:spAutoFit/>
            </a:bodyPr>
            <a:lstStyle/>
            <a:p>
              <a:pPr algn="ctr"/>
              <a:r>
                <a:rPr lang="en-US" sz="2400" dirty="0"/>
                <a:t>O</a:t>
              </a:r>
            </a:p>
          </p:txBody>
        </p:sp>
        <p:cxnSp>
          <p:nvCxnSpPr>
            <p:cNvPr id="52" name="Connector: Curved 51">
              <a:extLst>
                <a:ext uri="{FF2B5EF4-FFF2-40B4-BE49-F238E27FC236}">
                  <a16:creationId xmlns:a16="http://schemas.microsoft.com/office/drawing/2014/main" id="{E625D563-8828-46B6-B382-BB7D4D771055}"/>
                </a:ext>
              </a:extLst>
            </p:cNvPr>
            <p:cNvCxnSpPr>
              <a:stCxn id="49" idx="2"/>
              <a:endCxn id="51" idx="2"/>
            </p:cNvCxnSpPr>
            <p:nvPr/>
          </p:nvCxnSpPr>
          <p:spPr>
            <a:xfrm rot="5400000" flipH="1" flipV="1">
              <a:off x="7283082" y="3307399"/>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961B2F2E-35F5-4FAF-A77D-4F06D0CD1A57}"/>
                </a:ext>
              </a:extLst>
            </p:cNvPr>
            <p:cNvCxnSpPr/>
            <p:nvPr/>
          </p:nvCxnSpPr>
          <p:spPr>
            <a:xfrm flipV="1">
              <a:off x="6571561" y="3997061"/>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E8F66691-660B-486F-9B06-C7E774CE3904}"/>
                </a:ext>
              </a:extLst>
            </p:cNvPr>
            <p:cNvSpPr txBox="1"/>
            <p:nvPr/>
          </p:nvSpPr>
          <p:spPr>
            <a:xfrm>
              <a:off x="5908273" y="2987508"/>
              <a:ext cx="2907266" cy="646331"/>
            </a:xfrm>
            <a:prstGeom prst="rect">
              <a:avLst/>
            </a:prstGeom>
            <a:noFill/>
          </p:spPr>
          <p:txBody>
            <a:bodyPr wrap="square" rtlCol="0">
              <a:spAutoFit/>
            </a:bodyPr>
            <a:lstStyle/>
            <a:p>
              <a:pPr algn="ctr"/>
              <a:r>
                <a:rPr lang="en-US" b="1" dirty="0"/>
                <a:t>Proper</a:t>
              </a:r>
            </a:p>
            <a:p>
              <a:pPr algn="ctr"/>
              <a:r>
                <a:rPr lang="en-US" b="1" dirty="0"/>
                <a:t>Negative Control Exposure</a:t>
              </a:r>
            </a:p>
          </p:txBody>
        </p:sp>
        <p:sp>
          <p:nvSpPr>
            <p:cNvPr id="55" name="TextBox 54">
              <a:extLst>
                <a:ext uri="{FF2B5EF4-FFF2-40B4-BE49-F238E27FC236}">
                  <a16:creationId xmlns:a16="http://schemas.microsoft.com/office/drawing/2014/main" id="{EFC0DF0A-1855-402B-8DE7-1E6F8B8D731B}"/>
                </a:ext>
              </a:extLst>
            </p:cNvPr>
            <p:cNvSpPr txBox="1"/>
            <p:nvPr/>
          </p:nvSpPr>
          <p:spPr>
            <a:xfrm>
              <a:off x="6153613" y="4613671"/>
              <a:ext cx="2416587" cy="2839239"/>
            </a:xfrm>
            <a:prstGeom prst="rect">
              <a:avLst/>
            </a:prstGeom>
            <a:noFill/>
          </p:spPr>
          <p:txBody>
            <a:bodyPr wrap="square" rtlCol="0">
              <a:spAutoFit/>
            </a:bodyPr>
            <a:lstStyle/>
            <a:p>
              <a:pPr algn="ctr"/>
              <a:endParaRPr lang="en-US" sz="1400" dirty="0">
                <a:solidFill>
                  <a:srgbClr val="20425A"/>
                </a:solidFill>
              </a:endParaRPr>
            </a:p>
            <a:p>
              <a:pPr algn="ctr"/>
              <a:r>
                <a:rPr lang="en-US" dirty="0">
                  <a:solidFill>
                    <a:srgbClr val="20425A"/>
                  </a:solidFill>
                </a:rPr>
                <a:t>When finding negative control exposures, we want something that:</a:t>
              </a:r>
              <a:r>
                <a:rPr lang="en-US" sz="1000" dirty="0">
                  <a:solidFill>
                    <a:srgbClr val="20425A"/>
                  </a:solidFill>
                </a:rPr>
                <a:t> </a:t>
              </a:r>
              <a:br>
                <a:rPr lang="en-US" sz="1000" dirty="0">
                  <a:solidFill>
                    <a:srgbClr val="20425A"/>
                  </a:solidFill>
                </a:rPr>
              </a:br>
              <a:endParaRPr lang="en-US" sz="1000" dirty="0">
                <a:solidFill>
                  <a:srgbClr val="20425A"/>
                </a:solidFill>
              </a:endParaRPr>
            </a:p>
            <a:p>
              <a:pPr marL="285750" indent="-285750">
                <a:buFont typeface="Arial" panose="020B0604020202020204" pitchFamily="34" charset="0"/>
                <a:buChar char="•"/>
              </a:pPr>
              <a:r>
                <a:rPr lang="en-US" dirty="0">
                  <a:solidFill>
                    <a:srgbClr val="20425A"/>
                  </a:solidFill>
                </a:rPr>
                <a:t>does not cause O</a:t>
              </a:r>
              <a:br>
                <a:rPr lang="en-US" sz="1000" dirty="0">
                  <a:solidFill>
                    <a:srgbClr val="20425A"/>
                  </a:solidFill>
                </a:rPr>
              </a:br>
              <a:r>
                <a:rPr lang="en-US" sz="1000" dirty="0">
                  <a:solidFill>
                    <a:srgbClr val="20425A"/>
                  </a:solidFill>
                </a:rPr>
                <a:t> </a:t>
              </a:r>
            </a:p>
            <a:p>
              <a:pPr marL="285750" indent="-285750">
                <a:buFont typeface="Arial" panose="020B0604020202020204" pitchFamily="34" charset="0"/>
                <a:buChar char="•"/>
              </a:pPr>
              <a:r>
                <a:rPr lang="en-US" dirty="0">
                  <a:solidFill>
                    <a:srgbClr val="20425A"/>
                  </a:solidFill>
                </a:rPr>
                <a:t>has the same causal associations to other variables either measured or not</a:t>
              </a:r>
            </a:p>
          </p:txBody>
        </p:sp>
      </p:grpSp>
      <p:sp>
        <p:nvSpPr>
          <p:cNvPr id="3" name="Slide Number Placeholder 2">
            <a:extLst>
              <a:ext uri="{FF2B5EF4-FFF2-40B4-BE49-F238E27FC236}">
                <a16:creationId xmlns:a16="http://schemas.microsoft.com/office/drawing/2014/main" id="{FBE85D5F-7C04-49C6-AAAB-715766FA346F}"/>
              </a:ext>
            </a:extLst>
          </p:cNvPr>
          <p:cNvSpPr>
            <a:spLocks noGrp="1"/>
          </p:cNvSpPr>
          <p:nvPr>
            <p:ph type="sldNum" sz="quarter" idx="4"/>
          </p:nvPr>
        </p:nvSpPr>
        <p:spPr/>
        <p:txBody>
          <a:bodyPr/>
          <a:lstStyle/>
          <a:p>
            <a:fld id="{6C7F68B8-17AD-4146-95CB-9237D810DA91}" type="slidenum">
              <a:rPr lang="en-US" smtClean="0"/>
              <a:t>19</a:t>
            </a:fld>
            <a:endParaRPr lang="en-US" dirty="0"/>
          </a:p>
        </p:txBody>
      </p:sp>
      <p:sp>
        <p:nvSpPr>
          <p:cNvPr id="7" name="Rectangle 6">
            <a:extLst>
              <a:ext uri="{FF2B5EF4-FFF2-40B4-BE49-F238E27FC236}">
                <a16:creationId xmlns:a16="http://schemas.microsoft.com/office/drawing/2014/main" id="{FB9D1C13-913A-4520-A30C-FCC372874AE1}"/>
              </a:ext>
            </a:extLst>
          </p:cNvPr>
          <p:cNvSpPr/>
          <p:nvPr/>
        </p:nvSpPr>
        <p:spPr>
          <a:xfrm>
            <a:off x="0" y="5881098"/>
            <a:ext cx="9144000" cy="369332"/>
          </a:xfrm>
          <a:prstGeom prst="rect">
            <a:avLst/>
          </a:prstGeom>
        </p:spPr>
        <p:txBody>
          <a:bodyPr wrap="square">
            <a:spAutoFit/>
          </a:bodyPr>
          <a:lstStyle/>
          <a:p>
            <a:pPr algn="ctr"/>
            <a:r>
              <a:rPr lang="en-US" dirty="0">
                <a:solidFill>
                  <a:srgbClr val="20425A"/>
                </a:solidFill>
              </a:rPr>
              <a:t>E = Exposure; 0 = Outcome; N = Negative Control, M = Measured/Unmeasured Variable</a:t>
            </a:r>
          </a:p>
        </p:txBody>
      </p:sp>
    </p:spTree>
    <p:extLst>
      <p:ext uri="{BB962C8B-B14F-4D97-AF65-F5344CB8AC3E}">
        <p14:creationId xmlns:p14="http://schemas.microsoft.com/office/powerpoint/2010/main" val="35260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AF29-A389-4F4C-8DF6-5882477E3D7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5E6CE0CD-2BAD-4BEF-A2DF-1852450030D5}"/>
              </a:ext>
            </a:extLst>
          </p:cNvPr>
          <p:cNvSpPr>
            <a:spLocks noGrp="1"/>
          </p:cNvSpPr>
          <p:nvPr>
            <p:ph idx="1"/>
          </p:nvPr>
        </p:nvSpPr>
        <p:spPr/>
        <p:txBody>
          <a:bodyPr/>
          <a:lstStyle/>
          <a:p>
            <a:r>
              <a:rPr lang="en-US" dirty="0"/>
              <a:t>What is the Common Evidence Model?</a:t>
            </a:r>
          </a:p>
          <a:p>
            <a:endParaRPr lang="en-US" dirty="0"/>
          </a:p>
          <a:p>
            <a:r>
              <a:rPr lang="en-US" dirty="0"/>
              <a:t>Initial Use Case: Finding Negative Controls</a:t>
            </a:r>
          </a:p>
          <a:p>
            <a:endParaRPr lang="en-US" dirty="0"/>
          </a:p>
        </p:txBody>
      </p:sp>
    </p:spTree>
    <p:extLst>
      <p:ext uri="{BB962C8B-B14F-4D97-AF65-F5344CB8AC3E}">
        <p14:creationId xmlns:p14="http://schemas.microsoft.com/office/powerpoint/2010/main" val="221419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695A-3A35-4956-8E59-5FFB47FF21BE}"/>
              </a:ext>
            </a:extLst>
          </p:cNvPr>
          <p:cNvSpPr>
            <a:spLocks noGrp="1"/>
          </p:cNvSpPr>
          <p:nvPr>
            <p:ph type="title"/>
          </p:nvPr>
        </p:nvSpPr>
        <p:spPr/>
        <p:txBody>
          <a:bodyPr/>
          <a:lstStyle/>
          <a:p>
            <a:r>
              <a:rPr lang="en-US" dirty="0"/>
              <a:t>Good Negative Controls</a:t>
            </a:r>
          </a:p>
        </p:txBody>
      </p:sp>
      <p:grpSp>
        <p:nvGrpSpPr>
          <p:cNvPr id="4" name="Group 3">
            <a:extLst>
              <a:ext uri="{FF2B5EF4-FFF2-40B4-BE49-F238E27FC236}">
                <a16:creationId xmlns:a16="http://schemas.microsoft.com/office/drawing/2014/main" id="{29681090-43DF-40E0-A252-8FDDC23CBEDE}"/>
              </a:ext>
            </a:extLst>
          </p:cNvPr>
          <p:cNvGrpSpPr/>
          <p:nvPr/>
        </p:nvGrpSpPr>
        <p:grpSpPr>
          <a:xfrm>
            <a:off x="1177283" y="3388698"/>
            <a:ext cx="2907266" cy="1240387"/>
            <a:chOff x="5908273" y="2987508"/>
            <a:chExt cx="2907266" cy="1240387"/>
          </a:xfrm>
        </p:grpSpPr>
        <p:sp>
          <p:nvSpPr>
            <p:cNvPr id="5" name="TextBox 4">
              <a:extLst>
                <a:ext uri="{FF2B5EF4-FFF2-40B4-BE49-F238E27FC236}">
                  <a16:creationId xmlns:a16="http://schemas.microsoft.com/office/drawing/2014/main" id="{8EA53EF5-26E8-429C-AEDA-A648EE1FAAFC}"/>
                </a:ext>
              </a:extLst>
            </p:cNvPr>
            <p:cNvSpPr txBox="1"/>
            <p:nvPr/>
          </p:nvSpPr>
          <p:spPr>
            <a:xfrm>
              <a:off x="6153613" y="3766230"/>
              <a:ext cx="417948" cy="461665"/>
            </a:xfrm>
            <a:prstGeom prst="rect">
              <a:avLst/>
            </a:prstGeom>
            <a:noFill/>
          </p:spPr>
          <p:txBody>
            <a:bodyPr wrap="square" rtlCol="0">
              <a:spAutoFit/>
            </a:bodyPr>
            <a:lstStyle/>
            <a:p>
              <a:pPr algn="ctr"/>
              <a:r>
                <a:rPr lang="en-US" sz="2400" dirty="0"/>
                <a:t>M</a:t>
              </a:r>
            </a:p>
          </p:txBody>
        </p:sp>
        <p:sp>
          <p:nvSpPr>
            <p:cNvPr id="6" name="TextBox 5">
              <a:extLst>
                <a:ext uri="{FF2B5EF4-FFF2-40B4-BE49-F238E27FC236}">
                  <a16:creationId xmlns:a16="http://schemas.microsoft.com/office/drawing/2014/main" id="{1AA90910-00AD-40EC-B75F-CBA8080C6FA1}"/>
                </a:ext>
              </a:extLst>
            </p:cNvPr>
            <p:cNvSpPr txBox="1"/>
            <p:nvPr/>
          </p:nvSpPr>
          <p:spPr>
            <a:xfrm>
              <a:off x="7072325" y="3766228"/>
              <a:ext cx="417948" cy="461665"/>
            </a:xfrm>
            <a:prstGeom prst="rect">
              <a:avLst/>
            </a:prstGeom>
            <a:noFill/>
          </p:spPr>
          <p:txBody>
            <a:bodyPr wrap="square" rtlCol="0">
              <a:spAutoFit/>
            </a:bodyPr>
            <a:lstStyle/>
            <a:p>
              <a:pPr algn="ctr"/>
              <a:r>
                <a:rPr lang="en-US" sz="2400" dirty="0"/>
                <a:t>E</a:t>
              </a:r>
            </a:p>
          </p:txBody>
        </p:sp>
        <p:sp>
          <p:nvSpPr>
            <p:cNvPr id="7" name="TextBox 6">
              <a:extLst>
                <a:ext uri="{FF2B5EF4-FFF2-40B4-BE49-F238E27FC236}">
                  <a16:creationId xmlns:a16="http://schemas.microsoft.com/office/drawing/2014/main" id="{99CD9FFE-9B1A-4D43-BDD2-FAAAB32492F2}"/>
                </a:ext>
              </a:extLst>
            </p:cNvPr>
            <p:cNvSpPr txBox="1"/>
            <p:nvPr/>
          </p:nvSpPr>
          <p:spPr>
            <a:xfrm>
              <a:off x="7994605" y="3766229"/>
              <a:ext cx="417948" cy="461665"/>
            </a:xfrm>
            <a:prstGeom prst="rect">
              <a:avLst/>
            </a:prstGeom>
            <a:noFill/>
          </p:spPr>
          <p:txBody>
            <a:bodyPr wrap="square" rtlCol="0">
              <a:spAutoFit/>
            </a:bodyPr>
            <a:lstStyle/>
            <a:p>
              <a:pPr algn="ctr"/>
              <a:r>
                <a:rPr lang="en-US" sz="2400" dirty="0">
                  <a:solidFill>
                    <a:srgbClr val="00B050"/>
                  </a:solidFill>
                </a:rPr>
                <a:t>N</a:t>
              </a:r>
            </a:p>
          </p:txBody>
        </p:sp>
        <p:cxnSp>
          <p:nvCxnSpPr>
            <p:cNvPr id="8" name="Connector: Curved 7">
              <a:extLst>
                <a:ext uri="{FF2B5EF4-FFF2-40B4-BE49-F238E27FC236}">
                  <a16:creationId xmlns:a16="http://schemas.microsoft.com/office/drawing/2014/main" id="{44905DB2-00AE-4292-AD93-2944E16CE860}"/>
                </a:ext>
              </a:extLst>
            </p:cNvPr>
            <p:cNvCxnSpPr>
              <a:stCxn id="5" idx="2"/>
              <a:endCxn id="7" idx="2"/>
            </p:cNvCxnSpPr>
            <p:nvPr/>
          </p:nvCxnSpPr>
          <p:spPr>
            <a:xfrm rot="5400000" flipH="1" flipV="1">
              <a:off x="7283082" y="3307399"/>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8EFB507-6843-49DC-AD01-A33FF40A1376}"/>
                </a:ext>
              </a:extLst>
            </p:cNvPr>
            <p:cNvCxnSpPr/>
            <p:nvPr/>
          </p:nvCxnSpPr>
          <p:spPr>
            <a:xfrm flipV="1">
              <a:off x="6571561" y="3997061"/>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BF253860-B4A1-442A-92DB-153CFBD4817F}"/>
                </a:ext>
              </a:extLst>
            </p:cNvPr>
            <p:cNvSpPr txBox="1"/>
            <p:nvPr/>
          </p:nvSpPr>
          <p:spPr>
            <a:xfrm>
              <a:off x="5908273" y="2987508"/>
              <a:ext cx="2907266" cy="646331"/>
            </a:xfrm>
            <a:prstGeom prst="rect">
              <a:avLst/>
            </a:prstGeom>
            <a:noFill/>
          </p:spPr>
          <p:txBody>
            <a:bodyPr wrap="square" rtlCol="0">
              <a:spAutoFit/>
            </a:bodyPr>
            <a:lstStyle/>
            <a:p>
              <a:pPr algn="ctr"/>
              <a:r>
                <a:rPr lang="en-US" b="1" dirty="0"/>
                <a:t>Proper</a:t>
              </a:r>
            </a:p>
            <a:p>
              <a:pPr algn="ctr"/>
              <a:r>
                <a:rPr lang="en-US" b="1" dirty="0"/>
                <a:t>Negative Control Outcome</a:t>
              </a:r>
            </a:p>
          </p:txBody>
        </p:sp>
      </p:grpSp>
      <p:grpSp>
        <p:nvGrpSpPr>
          <p:cNvPr id="15" name="Group 14">
            <a:extLst>
              <a:ext uri="{FF2B5EF4-FFF2-40B4-BE49-F238E27FC236}">
                <a16:creationId xmlns:a16="http://schemas.microsoft.com/office/drawing/2014/main" id="{25098595-FE2C-441F-A81B-61D12D1ADB62}"/>
              </a:ext>
            </a:extLst>
          </p:cNvPr>
          <p:cNvGrpSpPr/>
          <p:nvPr/>
        </p:nvGrpSpPr>
        <p:grpSpPr>
          <a:xfrm>
            <a:off x="1157926" y="1256335"/>
            <a:ext cx="2907266" cy="1240387"/>
            <a:chOff x="5908273" y="2987508"/>
            <a:chExt cx="2907266" cy="1240387"/>
          </a:xfrm>
        </p:grpSpPr>
        <p:sp>
          <p:nvSpPr>
            <p:cNvPr id="16" name="TextBox 15">
              <a:extLst>
                <a:ext uri="{FF2B5EF4-FFF2-40B4-BE49-F238E27FC236}">
                  <a16:creationId xmlns:a16="http://schemas.microsoft.com/office/drawing/2014/main" id="{6B4A2623-EDC5-4760-9216-C275E3F1B5F0}"/>
                </a:ext>
              </a:extLst>
            </p:cNvPr>
            <p:cNvSpPr txBox="1"/>
            <p:nvPr/>
          </p:nvSpPr>
          <p:spPr>
            <a:xfrm>
              <a:off x="6153613" y="3766230"/>
              <a:ext cx="417948" cy="461665"/>
            </a:xfrm>
            <a:prstGeom prst="rect">
              <a:avLst/>
            </a:prstGeom>
            <a:noFill/>
          </p:spPr>
          <p:txBody>
            <a:bodyPr wrap="square" rtlCol="0">
              <a:spAutoFit/>
            </a:bodyPr>
            <a:lstStyle/>
            <a:p>
              <a:pPr algn="ctr"/>
              <a:r>
                <a:rPr lang="en-US" sz="2400" dirty="0"/>
                <a:t>M</a:t>
              </a:r>
            </a:p>
          </p:txBody>
        </p:sp>
        <p:sp>
          <p:nvSpPr>
            <p:cNvPr id="17" name="TextBox 16">
              <a:extLst>
                <a:ext uri="{FF2B5EF4-FFF2-40B4-BE49-F238E27FC236}">
                  <a16:creationId xmlns:a16="http://schemas.microsoft.com/office/drawing/2014/main" id="{5118C778-7C7E-433D-89AC-24864D6B2502}"/>
                </a:ext>
              </a:extLst>
            </p:cNvPr>
            <p:cNvSpPr txBox="1"/>
            <p:nvPr/>
          </p:nvSpPr>
          <p:spPr>
            <a:xfrm>
              <a:off x="7072325" y="3766228"/>
              <a:ext cx="417948" cy="461665"/>
            </a:xfrm>
            <a:prstGeom prst="rect">
              <a:avLst/>
            </a:prstGeom>
            <a:noFill/>
          </p:spPr>
          <p:txBody>
            <a:bodyPr wrap="square" rtlCol="0">
              <a:spAutoFit/>
            </a:bodyPr>
            <a:lstStyle/>
            <a:p>
              <a:pPr algn="ctr"/>
              <a:r>
                <a:rPr lang="en-US" sz="2400" dirty="0">
                  <a:solidFill>
                    <a:srgbClr val="00B050"/>
                  </a:solidFill>
                </a:rPr>
                <a:t>N</a:t>
              </a:r>
            </a:p>
          </p:txBody>
        </p:sp>
        <p:sp>
          <p:nvSpPr>
            <p:cNvPr id="18" name="TextBox 17">
              <a:extLst>
                <a:ext uri="{FF2B5EF4-FFF2-40B4-BE49-F238E27FC236}">
                  <a16:creationId xmlns:a16="http://schemas.microsoft.com/office/drawing/2014/main" id="{67DCED45-E4E0-4B7C-B7D1-C76D87DB4C73}"/>
                </a:ext>
              </a:extLst>
            </p:cNvPr>
            <p:cNvSpPr txBox="1"/>
            <p:nvPr/>
          </p:nvSpPr>
          <p:spPr>
            <a:xfrm>
              <a:off x="7994605" y="3766229"/>
              <a:ext cx="417948" cy="461665"/>
            </a:xfrm>
            <a:prstGeom prst="rect">
              <a:avLst/>
            </a:prstGeom>
            <a:noFill/>
          </p:spPr>
          <p:txBody>
            <a:bodyPr wrap="square" rtlCol="0">
              <a:spAutoFit/>
            </a:bodyPr>
            <a:lstStyle/>
            <a:p>
              <a:pPr algn="ctr"/>
              <a:r>
                <a:rPr lang="en-US" sz="2400" dirty="0"/>
                <a:t>O</a:t>
              </a:r>
            </a:p>
          </p:txBody>
        </p:sp>
        <p:cxnSp>
          <p:nvCxnSpPr>
            <p:cNvPr id="19" name="Connector: Curved 18">
              <a:extLst>
                <a:ext uri="{FF2B5EF4-FFF2-40B4-BE49-F238E27FC236}">
                  <a16:creationId xmlns:a16="http://schemas.microsoft.com/office/drawing/2014/main" id="{0603C6AC-306C-4D66-BCF5-E07DC6829098}"/>
                </a:ext>
              </a:extLst>
            </p:cNvPr>
            <p:cNvCxnSpPr>
              <a:stCxn id="16" idx="2"/>
              <a:endCxn id="18" idx="2"/>
            </p:cNvCxnSpPr>
            <p:nvPr/>
          </p:nvCxnSpPr>
          <p:spPr>
            <a:xfrm rot="5400000" flipH="1" flipV="1">
              <a:off x="7283082" y="3307399"/>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DCB98C7-77C3-43B4-9AB7-3AF43EA63680}"/>
                </a:ext>
              </a:extLst>
            </p:cNvPr>
            <p:cNvCxnSpPr/>
            <p:nvPr/>
          </p:nvCxnSpPr>
          <p:spPr>
            <a:xfrm flipV="1">
              <a:off x="6571561" y="3997061"/>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7A89944B-08D8-4E24-BA1A-99AA4F9FF312}"/>
                </a:ext>
              </a:extLst>
            </p:cNvPr>
            <p:cNvSpPr txBox="1"/>
            <p:nvPr/>
          </p:nvSpPr>
          <p:spPr>
            <a:xfrm>
              <a:off x="5908273" y="2987508"/>
              <a:ext cx="2907266" cy="646331"/>
            </a:xfrm>
            <a:prstGeom prst="rect">
              <a:avLst/>
            </a:prstGeom>
            <a:noFill/>
          </p:spPr>
          <p:txBody>
            <a:bodyPr wrap="square" rtlCol="0">
              <a:spAutoFit/>
            </a:bodyPr>
            <a:lstStyle/>
            <a:p>
              <a:pPr algn="ctr"/>
              <a:r>
                <a:rPr lang="en-US" b="1" dirty="0"/>
                <a:t>Proper</a:t>
              </a:r>
            </a:p>
            <a:p>
              <a:pPr algn="ctr"/>
              <a:r>
                <a:rPr lang="en-US" b="1" dirty="0"/>
                <a:t>Negative Control Exposure</a:t>
              </a:r>
            </a:p>
          </p:txBody>
        </p:sp>
      </p:grpSp>
      <p:sp>
        <p:nvSpPr>
          <p:cNvPr id="23" name="Slide Number Placeholder 22">
            <a:extLst>
              <a:ext uri="{FF2B5EF4-FFF2-40B4-BE49-F238E27FC236}">
                <a16:creationId xmlns:a16="http://schemas.microsoft.com/office/drawing/2014/main" id="{EAF745E8-AE8A-4E7A-98AA-9EFA90C86A07}"/>
              </a:ext>
            </a:extLst>
          </p:cNvPr>
          <p:cNvSpPr>
            <a:spLocks noGrp="1"/>
          </p:cNvSpPr>
          <p:nvPr>
            <p:ph type="sldNum" sz="quarter" idx="4"/>
          </p:nvPr>
        </p:nvSpPr>
        <p:spPr/>
        <p:txBody>
          <a:bodyPr/>
          <a:lstStyle/>
          <a:p>
            <a:fld id="{6C7F68B8-17AD-4146-95CB-9237D810DA91}" type="slidenum">
              <a:rPr lang="en-US" smtClean="0"/>
              <a:t>20</a:t>
            </a:fld>
            <a:endParaRPr lang="en-US" dirty="0"/>
          </a:p>
        </p:txBody>
      </p:sp>
      <p:sp>
        <p:nvSpPr>
          <p:cNvPr id="22" name="Rectangle: Rounded Corners 21">
            <a:extLst>
              <a:ext uri="{FF2B5EF4-FFF2-40B4-BE49-F238E27FC236}">
                <a16:creationId xmlns:a16="http://schemas.microsoft.com/office/drawing/2014/main" id="{D3A8DB5B-72AA-4F30-88C2-BA28374CD7BF}"/>
              </a:ext>
            </a:extLst>
          </p:cNvPr>
          <p:cNvSpPr/>
          <p:nvPr/>
        </p:nvSpPr>
        <p:spPr>
          <a:xfrm>
            <a:off x="1157926" y="3145696"/>
            <a:ext cx="2913689" cy="2153414"/>
          </a:xfrm>
          <a:prstGeom prst="roundRect">
            <a:avLst/>
          </a:prstGeom>
          <a:noFill/>
          <a:ln w="57150">
            <a:solidFill>
              <a:srgbClr val="204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Speech Bubble: Rectangle with Corners Rounded 23">
            <a:extLst>
              <a:ext uri="{FF2B5EF4-FFF2-40B4-BE49-F238E27FC236}">
                <a16:creationId xmlns:a16="http://schemas.microsoft.com/office/drawing/2014/main" id="{A4C0B599-4270-4D78-9DA5-FCC56CDB3F45}"/>
              </a:ext>
            </a:extLst>
          </p:cNvPr>
          <p:cNvSpPr/>
          <p:nvPr/>
        </p:nvSpPr>
        <p:spPr>
          <a:xfrm>
            <a:off x="165275" y="5548489"/>
            <a:ext cx="2735969" cy="993651"/>
          </a:xfrm>
          <a:prstGeom prst="wedgeRoundRectCallout">
            <a:avLst>
              <a:gd name="adj1" fmla="val 22411"/>
              <a:gd name="adj2" fmla="val -71668"/>
              <a:gd name="adj3" fmla="val 16667"/>
            </a:avLst>
          </a:prstGeom>
          <a:solidFill>
            <a:srgbClr val="20425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Today’s examples will focus on Negative Control Outcomes</a:t>
            </a:r>
          </a:p>
        </p:txBody>
      </p:sp>
      <p:sp>
        <p:nvSpPr>
          <p:cNvPr id="25" name="Rectangle: Rounded Corners 24">
            <a:extLst>
              <a:ext uri="{FF2B5EF4-FFF2-40B4-BE49-F238E27FC236}">
                <a16:creationId xmlns:a16="http://schemas.microsoft.com/office/drawing/2014/main" id="{9357E5BB-C06B-40FA-9835-11639803495F}"/>
              </a:ext>
            </a:extLst>
          </p:cNvPr>
          <p:cNvSpPr/>
          <p:nvPr/>
        </p:nvSpPr>
        <p:spPr>
          <a:xfrm>
            <a:off x="4805031" y="1564987"/>
            <a:ext cx="3948157" cy="7093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Exposure Does Not Cause the Outcome</a:t>
            </a:r>
          </a:p>
        </p:txBody>
      </p:sp>
      <p:sp>
        <p:nvSpPr>
          <p:cNvPr id="27" name="Rectangle: Rounded Corners 26">
            <a:extLst>
              <a:ext uri="{FF2B5EF4-FFF2-40B4-BE49-F238E27FC236}">
                <a16:creationId xmlns:a16="http://schemas.microsoft.com/office/drawing/2014/main" id="{AC0AFA76-9706-4F50-933F-FC3C6B78E62C}"/>
              </a:ext>
            </a:extLst>
          </p:cNvPr>
          <p:cNvSpPr/>
          <p:nvPr/>
        </p:nvSpPr>
        <p:spPr>
          <a:xfrm>
            <a:off x="4805030" y="2848675"/>
            <a:ext cx="3948157" cy="111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Ideally, Similar Confounding Relationships to Measured and Unmeasured Variables</a:t>
            </a:r>
          </a:p>
        </p:txBody>
      </p:sp>
    </p:spTree>
    <p:extLst>
      <p:ext uri="{BB962C8B-B14F-4D97-AF65-F5344CB8AC3E}">
        <p14:creationId xmlns:p14="http://schemas.microsoft.com/office/powerpoint/2010/main" val="136932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F090-675F-463A-B84B-8ED1A2B2102F}"/>
              </a:ext>
            </a:extLst>
          </p:cNvPr>
          <p:cNvSpPr>
            <a:spLocks noGrp="1"/>
          </p:cNvSpPr>
          <p:nvPr>
            <p:ph type="title"/>
          </p:nvPr>
        </p:nvSpPr>
        <p:spPr/>
        <p:txBody>
          <a:bodyPr>
            <a:normAutofit fontScale="90000"/>
          </a:bodyPr>
          <a:lstStyle/>
          <a:p>
            <a:r>
              <a:rPr lang="en-US" dirty="0"/>
              <a:t>What Relationships Make a </a:t>
            </a:r>
            <a:br>
              <a:rPr lang="en-US" dirty="0"/>
            </a:br>
            <a:r>
              <a:rPr lang="en-US" dirty="0"/>
              <a:t>Bad Negative Control Outcomes?</a:t>
            </a:r>
          </a:p>
        </p:txBody>
      </p:sp>
      <p:sp>
        <p:nvSpPr>
          <p:cNvPr id="4" name="Rectangle: Rounded Corners 3">
            <a:extLst>
              <a:ext uri="{FF2B5EF4-FFF2-40B4-BE49-F238E27FC236}">
                <a16:creationId xmlns:a16="http://schemas.microsoft.com/office/drawing/2014/main" id="{8CF8DDC4-E575-478F-AF2D-B9A9DE711847}"/>
              </a:ext>
            </a:extLst>
          </p:cNvPr>
          <p:cNvSpPr/>
          <p:nvPr/>
        </p:nvSpPr>
        <p:spPr>
          <a:xfrm>
            <a:off x="2540272" y="1202236"/>
            <a:ext cx="3948157" cy="709301"/>
          </a:xfrm>
          <a:prstGeom prst="roundRect">
            <a:avLst/>
          </a:prstGeom>
          <a:solidFill>
            <a:srgbClr val="20425A"/>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Exposure Causes/Prevents the Outcome</a:t>
            </a:r>
          </a:p>
        </p:txBody>
      </p:sp>
      <p:sp>
        <p:nvSpPr>
          <p:cNvPr id="6" name="Rectangle: Rounded Corners 5">
            <a:extLst>
              <a:ext uri="{FF2B5EF4-FFF2-40B4-BE49-F238E27FC236}">
                <a16:creationId xmlns:a16="http://schemas.microsoft.com/office/drawing/2014/main" id="{5FF56932-9AB7-4180-A116-9C05ECC4ECE0}"/>
              </a:ext>
            </a:extLst>
          </p:cNvPr>
          <p:cNvSpPr/>
          <p:nvPr/>
        </p:nvSpPr>
        <p:spPr>
          <a:xfrm>
            <a:off x="2540272" y="2962670"/>
            <a:ext cx="3948157" cy="709301"/>
          </a:xfrm>
          <a:prstGeom prst="roundRect">
            <a:avLst/>
          </a:prstGeom>
          <a:solidFill>
            <a:srgbClr val="20425A"/>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Exposure Causes/Prevents a variable that causes the Outcome</a:t>
            </a:r>
          </a:p>
        </p:txBody>
      </p:sp>
      <p:sp>
        <p:nvSpPr>
          <p:cNvPr id="8" name="Rectangle: Rounded Corners 7">
            <a:extLst>
              <a:ext uri="{FF2B5EF4-FFF2-40B4-BE49-F238E27FC236}">
                <a16:creationId xmlns:a16="http://schemas.microsoft.com/office/drawing/2014/main" id="{41B9C673-36B5-45CC-9490-60C80E67AB42}"/>
              </a:ext>
            </a:extLst>
          </p:cNvPr>
          <p:cNvSpPr/>
          <p:nvPr/>
        </p:nvSpPr>
        <p:spPr>
          <a:xfrm>
            <a:off x="2540272" y="4574251"/>
            <a:ext cx="3948157" cy="709301"/>
          </a:xfrm>
          <a:prstGeom prst="roundRect">
            <a:avLst/>
          </a:prstGeom>
          <a:solidFill>
            <a:srgbClr val="20425A"/>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No Confounding Relationships</a:t>
            </a:r>
          </a:p>
        </p:txBody>
      </p:sp>
      <p:grpSp>
        <p:nvGrpSpPr>
          <p:cNvPr id="10" name="Group 9">
            <a:extLst>
              <a:ext uri="{FF2B5EF4-FFF2-40B4-BE49-F238E27FC236}">
                <a16:creationId xmlns:a16="http://schemas.microsoft.com/office/drawing/2014/main" id="{2BD33D2F-4966-4B6C-85E9-BA2CB2374897}"/>
              </a:ext>
            </a:extLst>
          </p:cNvPr>
          <p:cNvGrpSpPr/>
          <p:nvPr/>
        </p:nvGrpSpPr>
        <p:grpSpPr>
          <a:xfrm>
            <a:off x="3384880" y="1983983"/>
            <a:ext cx="2258940" cy="461667"/>
            <a:chOff x="5237855" y="1069600"/>
            <a:chExt cx="2258940" cy="461667"/>
          </a:xfrm>
        </p:grpSpPr>
        <p:sp>
          <p:nvSpPr>
            <p:cNvPr id="11" name="TextBox 10">
              <a:extLst>
                <a:ext uri="{FF2B5EF4-FFF2-40B4-BE49-F238E27FC236}">
                  <a16:creationId xmlns:a16="http://schemas.microsoft.com/office/drawing/2014/main" id="{8C39E181-42C3-49F2-80A7-7E117C6FF71D}"/>
                </a:ext>
              </a:extLst>
            </p:cNvPr>
            <p:cNvSpPr txBox="1"/>
            <p:nvPr/>
          </p:nvSpPr>
          <p:spPr>
            <a:xfrm>
              <a:off x="5237855" y="1069602"/>
              <a:ext cx="417948" cy="461665"/>
            </a:xfrm>
            <a:prstGeom prst="rect">
              <a:avLst/>
            </a:prstGeom>
            <a:noFill/>
          </p:spPr>
          <p:txBody>
            <a:bodyPr wrap="square" rtlCol="0">
              <a:spAutoFit/>
            </a:bodyPr>
            <a:lstStyle/>
            <a:p>
              <a:pPr algn="ctr"/>
              <a:r>
                <a:rPr lang="en-US" sz="2400" dirty="0"/>
                <a:t>M</a:t>
              </a:r>
            </a:p>
          </p:txBody>
        </p:sp>
        <p:sp>
          <p:nvSpPr>
            <p:cNvPr id="12" name="TextBox 11">
              <a:extLst>
                <a:ext uri="{FF2B5EF4-FFF2-40B4-BE49-F238E27FC236}">
                  <a16:creationId xmlns:a16="http://schemas.microsoft.com/office/drawing/2014/main" id="{672931D7-F505-4544-A5F2-5F85467E58AC}"/>
                </a:ext>
              </a:extLst>
            </p:cNvPr>
            <p:cNvSpPr txBox="1"/>
            <p:nvPr/>
          </p:nvSpPr>
          <p:spPr>
            <a:xfrm>
              <a:off x="6156567" y="1069600"/>
              <a:ext cx="417948" cy="461665"/>
            </a:xfrm>
            <a:prstGeom prst="rect">
              <a:avLst/>
            </a:prstGeom>
            <a:noFill/>
          </p:spPr>
          <p:txBody>
            <a:bodyPr wrap="square" rtlCol="0">
              <a:spAutoFit/>
            </a:bodyPr>
            <a:lstStyle/>
            <a:p>
              <a:pPr algn="ctr"/>
              <a:r>
                <a:rPr lang="en-US" sz="2400" dirty="0"/>
                <a:t>E</a:t>
              </a:r>
            </a:p>
          </p:txBody>
        </p:sp>
        <p:sp>
          <p:nvSpPr>
            <p:cNvPr id="13" name="TextBox 12">
              <a:extLst>
                <a:ext uri="{FF2B5EF4-FFF2-40B4-BE49-F238E27FC236}">
                  <a16:creationId xmlns:a16="http://schemas.microsoft.com/office/drawing/2014/main" id="{2CAA96B1-1243-493B-BB7E-A878057C98B6}"/>
                </a:ext>
              </a:extLst>
            </p:cNvPr>
            <p:cNvSpPr txBox="1"/>
            <p:nvPr/>
          </p:nvSpPr>
          <p:spPr>
            <a:xfrm>
              <a:off x="7078847" y="1069601"/>
              <a:ext cx="417948" cy="461665"/>
            </a:xfrm>
            <a:prstGeom prst="rect">
              <a:avLst/>
            </a:prstGeom>
            <a:noFill/>
          </p:spPr>
          <p:txBody>
            <a:bodyPr wrap="square" rtlCol="0">
              <a:spAutoFit/>
            </a:bodyPr>
            <a:lstStyle/>
            <a:p>
              <a:pPr algn="ctr"/>
              <a:r>
                <a:rPr lang="en-US" sz="2400" dirty="0"/>
                <a:t>N</a:t>
              </a:r>
            </a:p>
          </p:txBody>
        </p:sp>
        <p:cxnSp>
          <p:nvCxnSpPr>
            <p:cNvPr id="14" name="Connector: Curved 13">
              <a:extLst>
                <a:ext uri="{FF2B5EF4-FFF2-40B4-BE49-F238E27FC236}">
                  <a16:creationId xmlns:a16="http://schemas.microsoft.com/office/drawing/2014/main" id="{76881285-5D9C-4195-A65B-00DEA15A0FC8}"/>
                </a:ext>
              </a:extLst>
            </p:cNvPr>
            <p:cNvCxnSpPr>
              <a:stCxn id="11" idx="2"/>
              <a:endCxn id="13" idx="2"/>
            </p:cNvCxnSpPr>
            <p:nvPr/>
          </p:nvCxnSpPr>
          <p:spPr>
            <a:xfrm rot="5400000" flipH="1" flipV="1">
              <a:off x="6367324" y="610771"/>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C4C2B50-3335-4CB2-BE15-E386B9E06998}"/>
                </a:ext>
              </a:extLst>
            </p:cNvPr>
            <p:cNvCxnSpPr/>
            <p:nvPr/>
          </p:nvCxnSpPr>
          <p:spPr>
            <a:xfrm flipV="1">
              <a:off x="5655803" y="1300433"/>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F9D6557A-4465-4C55-94BF-468BF64CA309}"/>
                </a:ext>
              </a:extLst>
            </p:cNvPr>
            <p:cNvCxnSpPr/>
            <p:nvPr/>
          </p:nvCxnSpPr>
          <p:spPr>
            <a:xfrm flipV="1">
              <a:off x="6574515" y="1289746"/>
              <a:ext cx="500764" cy="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1E9462FF-5D49-4E3E-9A7C-78C71DCF0109}"/>
              </a:ext>
            </a:extLst>
          </p:cNvPr>
          <p:cNvGrpSpPr/>
          <p:nvPr/>
        </p:nvGrpSpPr>
        <p:grpSpPr>
          <a:xfrm>
            <a:off x="3384880" y="3684074"/>
            <a:ext cx="2258940" cy="461667"/>
            <a:chOff x="5399586" y="2853026"/>
            <a:chExt cx="2258940" cy="461667"/>
          </a:xfrm>
        </p:grpSpPr>
        <p:sp>
          <p:nvSpPr>
            <p:cNvPr id="18" name="TextBox 17">
              <a:extLst>
                <a:ext uri="{FF2B5EF4-FFF2-40B4-BE49-F238E27FC236}">
                  <a16:creationId xmlns:a16="http://schemas.microsoft.com/office/drawing/2014/main" id="{C320778A-1127-4942-98C2-F803593ED894}"/>
                </a:ext>
              </a:extLst>
            </p:cNvPr>
            <p:cNvSpPr txBox="1"/>
            <p:nvPr/>
          </p:nvSpPr>
          <p:spPr>
            <a:xfrm>
              <a:off x="5399586" y="2853028"/>
              <a:ext cx="417948" cy="461665"/>
            </a:xfrm>
            <a:prstGeom prst="rect">
              <a:avLst/>
            </a:prstGeom>
            <a:noFill/>
          </p:spPr>
          <p:txBody>
            <a:bodyPr wrap="square" rtlCol="0">
              <a:spAutoFit/>
            </a:bodyPr>
            <a:lstStyle/>
            <a:p>
              <a:pPr algn="ctr"/>
              <a:r>
                <a:rPr lang="en-US" sz="2400" dirty="0"/>
                <a:t>M</a:t>
              </a:r>
            </a:p>
          </p:txBody>
        </p:sp>
        <p:sp>
          <p:nvSpPr>
            <p:cNvPr id="19" name="TextBox 18">
              <a:extLst>
                <a:ext uri="{FF2B5EF4-FFF2-40B4-BE49-F238E27FC236}">
                  <a16:creationId xmlns:a16="http://schemas.microsoft.com/office/drawing/2014/main" id="{23269824-89DF-43A4-99C8-09D2AD49DDE3}"/>
                </a:ext>
              </a:extLst>
            </p:cNvPr>
            <p:cNvSpPr txBox="1"/>
            <p:nvPr/>
          </p:nvSpPr>
          <p:spPr>
            <a:xfrm>
              <a:off x="6318298" y="2853026"/>
              <a:ext cx="417948" cy="461665"/>
            </a:xfrm>
            <a:prstGeom prst="rect">
              <a:avLst/>
            </a:prstGeom>
            <a:noFill/>
          </p:spPr>
          <p:txBody>
            <a:bodyPr wrap="square" rtlCol="0">
              <a:spAutoFit/>
            </a:bodyPr>
            <a:lstStyle/>
            <a:p>
              <a:pPr algn="ctr"/>
              <a:r>
                <a:rPr lang="en-US" sz="2400" dirty="0"/>
                <a:t>E</a:t>
              </a:r>
            </a:p>
          </p:txBody>
        </p:sp>
        <p:sp>
          <p:nvSpPr>
            <p:cNvPr id="20" name="TextBox 19">
              <a:extLst>
                <a:ext uri="{FF2B5EF4-FFF2-40B4-BE49-F238E27FC236}">
                  <a16:creationId xmlns:a16="http://schemas.microsoft.com/office/drawing/2014/main" id="{C42F6391-3955-437C-B0CE-E41C9C910617}"/>
                </a:ext>
              </a:extLst>
            </p:cNvPr>
            <p:cNvSpPr txBox="1"/>
            <p:nvPr/>
          </p:nvSpPr>
          <p:spPr>
            <a:xfrm>
              <a:off x="7240578" y="2853027"/>
              <a:ext cx="417948" cy="461665"/>
            </a:xfrm>
            <a:prstGeom prst="rect">
              <a:avLst/>
            </a:prstGeom>
            <a:noFill/>
          </p:spPr>
          <p:txBody>
            <a:bodyPr wrap="square" rtlCol="0">
              <a:spAutoFit/>
            </a:bodyPr>
            <a:lstStyle/>
            <a:p>
              <a:pPr algn="ctr"/>
              <a:r>
                <a:rPr lang="en-US" sz="2400" dirty="0"/>
                <a:t>N</a:t>
              </a:r>
            </a:p>
          </p:txBody>
        </p:sp>
        <p:cxnSp>
          <p:nvCxnSpPr>
            <p:cNvPr id="21" name="Connector: Curved 20">
              <a:extLst>
                <a:ext uri="{FF2B5EF4-FFF2-40B4-BE49-F238E27FC236}">
                  <a16:creationId xmlns:a16="http://schemas.microsoft.com/office/drawing/2014/main" id="{6D30E775-C542-4DB7-A3AF-08736A039200}"/>
                </a:ext>
              </a:extLst>
            </p:cNvPr>
            <p:cNvCxnSpPr>
              <a:stCxn id="18" idx="2"/>
              <a:endCxn id="20" idx="2"/>
            </p:cNvCxnSpPr>
            <p:nvPr/>
          </p:nvCxnSpPr>
          <p:spPr>
            <a:xfrm rot="5400000" flipH="1" flipV="1">
              <a:off x="6529055" y="2394197"/>
              <a:ext cx="1" cy="1840992"/>
            </a:xfrm>
            <a:prstGeom prst="curvedConnector3">
              <a:avLst>
                <a:gd name="adj1" fmla="val -22860000000"/>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8D0B12ED-6B9E-4600-B918-2FD09E2161AE}"/>
                </a:ext>
              </a:extLst>
            </p:cNvPr>
            <p:cNvCxnSpPr>
              <a:cxnSpLocks/>
              <a:stCxn id="19" idx="1"/>
              <a:endCxn id="18" idx="3"/>
            </p:cNvCxnSpPr>
            <p:nvPr/>
          </p:nvCxnSpPr>
          <p:spPr>
            <a:xfrm flipH="1">
              <a:off x="5817534" y="3083859"/>
              <a:ext cx="500764" cy="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23" name="Rectangle 22">
            <a:extLst>
              <a:ext uri="{FF2B5EF4-FFF2-40B4-BE49-F238E27FC236}">
                <a16:creationId xmlns:a16="http://schemas.microsoft.com/office/drawing/2014/main" id="{086C690A-CA36-4524-A7EA-08AE759A273F}"/>
              </a:ext>
            </a:extLst>
          </p:cNvPr>
          <p:cNvSpPr/>
          <p:nvPr/>
        </p:nvSpPr>
        <p:spPr>
          <a:xfrm>
            <a:off x="-1" y="6047216"/>
            <a:ext cx="9144001" cy="810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4DB0BCC-8DD6-4319-A36D-BFC511C7392D}"/>
              </a:ext>
            </a:extLst>
          </p:cNvPr>
          <p:cNvGrpSpPr/>
          <p:nvPr/>
        </p:nvGrpSpPr>
        <p:grpSpPr>
          <a:xfrm>
            <a:off x="3345608" y="5399541"/>
            <a:ext cx="2258940" cy="461667"/>
            <a:chOff x="5190612" y="6110319"/>
            <a:chExt cx="2258940" cy="461667"/>
          </a:xfrm>
        </p:grpSpPr>
        <p:sp>
          <p:nvSpPr>
            <p:cNvPr id="38" name="TextBox 37">
              <a:extLst>
                <a:ext uri="{FF2B5EF4-FFF2-40B4-BE49-F238E27FC236}">
                  <a16:creationId xmlns:a16="http://schemas.microsoft.com/office/drawing/2014/main" id="{B87EA179-2CF7-4D04-ABB7-E3ED66C3F3B9}"/>
                </a:ext>
              </a:extLst>
            </p:cNvPr>
            <p:cNvSpPr txBox="1"/>
            <p:nvPr/>
          </p:nvSpPr>
          <p:spPr>
            <a:xfrm>
              <a:off x="5190612" y="6110321"/>
              <a:ext cx="417948" cy="461665"/>
            </a:xfrm>
            <a:prstGeom prst="rect">
              <a:avLst/>
            </a:prstGeom>
            <a:noFill/>
          </p:spPr>
          <p:txBody>
            <a:bodyPr wrap="square" rtlCol="0">
              <a:spAutoFit/>
            </a:bodyPr>
            <a:lstStyle/>
            <a:p>
              <a:pPr algn="ctr"/>
              <a:r>
                <a:rPr lang="en-US" sz="2400" dirty="0"/>
                <a:t>M</a:t>
              </a:r>
            </a:p>
          </p:txBody>
        </p:sp>
        <p:sp>
          <p:nvSpPr>
            <p:cNvPr id="39" name="TextBox 38">
              <a:extLst>
                <a:ext uri="{FF2B5EF4-FFF2-40B4-BE49-F238E27FC236}">
                  <a16:creationId xmlns:a16="http://schemas.microsoft.com/office/drawing/2014/main" id="{536DAE6E-55CD-4756-AEDB-E22C23073BF6}"/>
                </a:ext>
              </a:extLst>
            </p:cNvPr>
            <p:cNvSpPr txBox="1"/>
            <p:nvPr/>
          </p:nvSpPr>
          <p:spPr>
            <a:xfrm>
              <a:off x="6109324" y="6110319"/>
              <a:ext cx="417948" cy="461665"/>
            </a:xfrm>
            <a:prstGeom prst="rect">
              <a:avLst/>
            </a:prstGeom>
            <a:noFill/>
          </p:spPr>
          <p:txBody>
            <a:bodyPr wrap="square" rtlCol="0">
              <a:spAutoFit/>
            </a:bodyPr>
            <a:lstStyle/>
            <a:p>
              <a:pPr algn="ctr"/>
              <a:r>
                <a:rPr lang="en-US" sz="2400" dirty="0"/>
                <a:t>E</a:t>
              </a:r>
            </a:p>
          </p:txBody>
        </p:sp>
        <p:sp>
          <p:nvSpPr>
            <p:cNvPr id="40" name="TextBox 39">
              <a:extLst>
                <a:ext uri="{FF2B5EF4-FFF2-40B4-BE49-F238E27FC236}">
                  <a16:creationId xmlns:a16="http://schemas.microsoft.com/office/drawing/2014/main" id="{A2E5DA81-BFBC-4F80-899B-9AF60E90DAE0}"/>
                </a:ext>
              </a:extLst>
            </p:cNvPr>
            <p:cNvSpPr txBox="1"/>
            <p:nvPr/>
          </p:nvSpPr>
          <p:spPr>
            <a:xfrm>
              <a:off x="7031604" y="6110320"/>
              <a:ext cx="417948" cy="461665"/>
            </a:xfrm>
            <a:prstGeom prst="rect">
              <a:avLst/>
            </a:prstGeom>
            <a:noFill/>
          </p:spPr>
          <p:txBody>
            <a:bodyPr wrap="square" rtlCol="0">
              <a:spAutoFit/>
            </a:bodyPr>
            <a:lstStyle/>
            <a:p>
              <a:pPr algn="ctr"/>
              <a:r>
                <a:rPr lang="en-US" sz="2400" dirty="0"/>
                <a:t>N</a:t>
              </a:r>
            </a:p>
          </p:txBody>
        </p:sp>
        <p:cxnSp>
          <p:nvCxnSpPr>
            <p:cNvPr id="41" name="Straight Arrow Connector 40">
              <a:extLst>
                <a:ext uri="{FF2B5EF4-FFF2-40B4-BE49-F238E27FC236}">
                  <a16:creationId xmlns:a16="http://schemas.microsoft.com/office/drawing/2014/main" id="{C50D86B2-5C6F-4C9C-BA06-D7BD5B7D171A}"/>
                </a:ext>
              </a:extLst>
            </p:cNvPr>
            <p:cNvCxnSpPr/>
            <p:nvPr/>
          </p:nvCxnSpPr>
          <p:spPr>
            <a:xfrm flipV="1">
              <a:off x="5608560" y="6341152"/>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42" name="Group 41">
            <a:extLst>
              <a:ext uri="{FF2B5EF4-FFF2-40B4-BE49-F238E27FC236}">
                <a16:creationId xmlns:a16="http://schemas.microsoft.com/office/drawing/2014/main" id="{F7E0B7AA-7BB4-4EC4-AA62-755450B1B3F8}"/>
              </a:ext>
            </a:extLst>
          </p:cNvPr>
          <p:cNvGrpSpPr/>
          <p:nvPr/>
        </p:nvGrpSpPr>
        <p:grpSpPr>
          <a:xfrm>
            <a:off x="6238047" y="5352290"/>
            <a:ext cx="2258940" cy="461667"/>
            <a:chOff x="8983808" y="5879487"/>
            <a:chExt cx="2258940" cy="461667"/>
          </a:xfrm>
        </p:grpSpPr>
        <p:sp>
          <p:nvSpPr>
            <p:cNvPr id="43" name="TextBox 42">
              <a:extLst>
                <a:ext uri="{FF2B5EF4-FFF2-40B4-BE49-F238E27FC236}">
                  <a16:creationId xmlns:a16="http://schemas.microsoft.com/office/drawing/2014/main" id="{F9B6035C-2A50-45B9-80EB-25B769E26D61}"/>
                </a:ext>
              </a:extLst>
            </p:cNvPr>
            <p:cNvSpPr txBox="1"/>
            <p:nvPr/>
          </p:nvSpPr>
          <p:spPr>
            <a:xfrm>
              <a:off x="8983808" y="5879489"/>
              <a:ext cx="417948" cy="461665"/>
            </a:xfrm>
            <a:prstGeom prst="rect">
              <a:avLst/>
            </a:prstGeom>
            <a:noFill/>
          </p:spPr>
          <p:txBody>
            <a:bodyPr wrap="square" rtlCol="0">
              <a:spAutoFit/>
            </a:bodyPr>
            <a:lstStyle/>
            <a:p>
              <a:pPr algn="ctr"/>
              <a:r>
                <a:rPr lang="en-US" sz="2400" dirty="0"/>
                <a:t>M</a:t>
              </a:r>
            </a:p>
          </p:txBody>
        </p:sp>
        <p:sp>
          <p:nvSpPr>
            <p:cNvPr id="44" name="TextBox 43">
              <a:extLst>
                <a:ext uri="{FF2B5EF4-FFF2-40B4-BE49-F238E27FC236}">
                  <a16:creationId xmlns:a16="http://schemas.microsoft.com/office/drawing/2014/main" id="{4BC439AE-D77E-449D-9D21-C0B91D54DA26}"/>
                </a:ext>
              </a:extLst>
            </p:cNvPr>
            <p:cNvSpPr txBox="1"/>
            <p:nvPr/>
          </p:nvSpPr>
          <p:spPr>
            <a:xfrm>
              <a:off x="9902520" y="5879487"/>
              <a:ext cx="417948" cy="461665"/>
            </a:xfrm>
            <a:prstGeom prst="rect">
              <a:avLst/>
            </a:prstGeom>
            <a:noFill/>
          </p:spPr>
          <p:txBody>
            <a:bodyPr wrap="square" rtlCol="0">
              <a:spAutoFit/>
            </a:bodyPr>
            <a:lstStyle/>
            <a:p>
              <a:pPr algn="ctr"/>
              <a:r>
                <a:rPr lang="en-US" sz="2400" dirty="0"/>
                <a:t>E</a:t>
              </a:r>
            </a:p>
          </p:txBody>
        </p:sp>
        <p:sp>
          <p:nvSpPr>
            <p:cNvPr id="45" name="TextBox 44">
              <a:extLst>
                <a:ext uri="{FF2B5EF4-FFF2-40B4-BE49-F238E27FC236}">
                  <a16:creationId xmlns:a16="http://schemas.microsoft.com/office/drawing/2014/main" id="{E2923B9C-7C30-4D0A-832D-77A14256B151}"/>
                </a:ext>
              </a:extLst>
            </p:cNvPr>
            <p:cNvSpPr txBox="1"/>
            <p:nvPr/>
          </p:nvSpPr>
          <p:spPr>
            <a:xfrm>
              <a:off x="10824800" y="5879488"/>
              <a:ext cx="417948" cy="461665"/>
            </a:xfrm>
            <a:prstGeom prst="rect">
              <a:avLst/>
            </a:prstGeom>
            <a:noFill/>
          </p:spPr>
          <p:txBody>
            <a:bodyPr wrap="square" rtlCol="0">
              <a:spAutoFit/>
            </a:bodyPr>
            <a:lstStyle/>
            <a:p>
              <a:pPr algn="ctr"/>
              <a:r>
                <a:rPr lang="en-US" sz="2400" dirty="0"/>
                <a:t>N</a:t>
              </a:r>
            </a:p>
          </p:txBody>
        </p:sp>
        <p:cxnSp>
          <p:nvCxnSpPr>
            <p:cNvPr id="46" name="Connector: Curved 45">
              <a:extLst>
                <a:ext uri="{FF2B5EF4-FFF2-40B4-BE49-F238E27FC236}">
                  <a16:creationId xmlns:a16="http://schemas.microsoft.com/office/drawing/2014/main" id="{CA4B7B22-7C97-45B5-9A05-86D090AD1B3E}"/>
                </a:ext>
              </a:extLst>
            </p:cNvPr>
            <p:cNvCxnSpPr>
              <a:stCxn id="43" idx="2"/>
              <a:endCxn id="45" idx="2"/>
            </p:cNvCxnSpPr>
            <p:nvPr/>
          </p:nvCxnSpPr>
          <p:spPr>
            <a:xfrm rot="5400000" flipH="1" flipV="1">
              <a:off x="10113277" y="5420658"/>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3B9EC5EF-A501-4987-9D5A-4B6B6402FC26}"/>
              </a:ext>
            </a:extLst>
          </p:cNvPr>
          <p:cNvGrpSpPr/>
          <p:nvPr/>
        </p:nvGrpSpPr>
        <p:grpSpPr>
          <a:xfrm>
            <a:off x="3345608" y="6047214"/>
            <a:ext cx="2258940" cy="461667"/>
            <a:chOff x="8937191" y="2437736"/>
            <a:chExt cx="2258940" cy="461667"/>
          </a:xfrm>
        </p:grpSpPr>
        <p:cxnSp>
          <p:nvCxnSpPr>
            <p:cNvPr id="48" name="Connector: Curved 47">
              <a:extLst>
                <a:ext uri="{FF2B5EF4-FFF2-40B4-BE49-F238E27FC236}">
                  <a16:creationId xmlns:a16="http://schemas.microsoft.com/office/drawing/2014/main" id="{2FFEF236-62FF-4A8A-A385-1878FEB39595}"/>
                </a:ext>
              </a:extLst>
            </p:cNvPr>
            <p:cNvCxnSpPr>
              <a:cxnSpLocks/>
              <a:stCxn id="52" idx="2"/>
              <a:endCxn id="50" idx="2"/>
            </p:cNvCxnSpPr>
            <p:nvPr/>
          </p:nvCxnSpPr>
          <p:spPr>
            <a:xfrm rot="5400000">
              <a:off x="10066661" y="1978906"/>
              <a:ext cx="1" cy="1840992"/>
            </a:xfrm>
            <a:prstGeom prst="curvedConnector3">
              <a:avLst>
                <a:gd name="adj1" fmla="val 22860100000"/>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49" name="Group 48">
              <a:extLst>
                <a:ext uri="{FF2B5EF4-FFF2-40B4-BE49-F238E27FC236}">
                  <a16:creationId xmlns:a16="http://schemas.microsoft.com/office/drawing/2014/main" id="{36FDAC09-CAA9-4F3C-ADBE-DF963C73AE93}"/>
                </a:ext>
              </a:extLst>
            </p:cNvPr>
            <p:cNvGrpSpPr/>
            <p:nvPr/>
          </p:nvGrpSpPr>
          <p:grpSpPr>
            <a:xfrm>
              <a:off x="8937191" y="2437736"/>
              <a:ext cx="2258940" cy="461667"/>
              <a:chOff x="8937191" y="2437736"/>
              <a:chExt cx="2258940" cy="461667"/>
            </a:xfrm>
          </p:grpSpPr>
          <p:sp>
            <p:nvSpPr>
              <p:cNvPr id="50" name="TextBox 49">
                <a:extLst>
                  <a:ext uri="{FF2B5EF4-FFF2-40B4-BE49-F238E27FC236}">
                    <a16:creationId xmlns:a16="http://schemas.microsoft.com/office/drawing/2014/main" id="{5303D1B2-7AD0-4988-91FE-71C3EA3C815E}"/>
                  </a:ext>
                </a:extLst>
              </p:cNvPr>
              <p:cNvSpPr txBox="1"/>
              <p:nvPr/>
            </p:nvSpPr>
            <p:spPr>
              <a:xfrm>
                <a:off x="8937191" y="2437738"/>
                <a:ext cx="417948" cy="461665"/>
              </a:xfrm>
              <a:prstGeom prst="rect">
                <a:avLst/>
              </a:prstGeom>
              <a:noFill/>
            </p:spPr>
            <p:txBody>
              <a:bodyPr wrap="square" rtlCol="0">
                <a:spAutoFit/>
              </a:bodyPr>
              <a:lstStyle/>
              <a:p>
                <a:pPr algn="ctr"/>
                <a:r>
                  <a:rPr lang="en-US" sz="2400" dirty="0"/>
                  <a:t>M</a:t>
                </a:r>
              </a:p>
            </p:txBody>
          </p:sp>
          <p:sp>
            <p:nvSpPr>
              <p:cNvPr id="51" name="TextBox 50">
                <a:extLst>
                  <a:ext uri="{FF2B5EF4-FFF2-40B4-BE49-F238E27FC236}">
                    <a16:creationId xmlns:a16="http://schemas.microsoft.com/office/drawing/2014/main" id="{4A2EDBC3-1655-4390-B171-79FCD6D3D557}"/>
                  </a:ext>
                </a:extLst>
              </p:cNvPr>
              <p:cNvSpPr txBox="1"/>
              <p:nvPr/>
            </p:nvSpPr>
            <p:spPr>
              <a:xfrm>
                <a:off x="9855903" y="2437736"/>
                <a:ext cx="417948" cy="461665"/>
              </a:xfrm>
              <a:prstGeom prst="rect">
                <a:avLst/>
              </a:prstGeom>
              <a:noFill/>
            </p:spPr>
            <p:txBody>
              <a:bodyPr wrap="square" rtlCol="0">
                <a:spAutoFit/>
              </a:bodyPr>
              <a:lstStyle/>
              <a:p>
                <a:pPr algn="ctr"/>
                <a:r>
                  <a:rPr lang="en-US" sz="2400" dirty="0"/>
                  <a:t>E</a:t>
                </a:r>
              </a:p>
            </p:txBody>
          </p:sp>
          <p:sp>
            <p:nvSpPr>
              <p:cNvPr id="52" name="TextBox 51">
                <a:extLst>
                  <a:ext uri="{FF2B5EF4-FFF2-40B4-BE49-F238E27FC236}">
                    <a16:creationId xmlns:a16="http://schemas.microsoft.com/office/drawing/2014/main" id="{8721FD2D-ECAF-4848-920C-17E1EF08EF8C}"/>
                  </a:ext>
                </a:extLst>
              </p:cNvPr>
              <p:cNvSpPr txBox="1"/>
              <p:nvPr/>
            </p:nvSpPr>
            <p:spPr>
              <a:xfrm>
                <a:off x="10778183" y="2437737"/>
                <a:ext cx="417948" cy="461665"/>
              </a:xfrm>
              <a:prstGeom prst="rect">
                <a:avLst/>
              </a:prstGeom>
              <a:noFill/>
            </p:spPr>
            <p:txBody>
              <a:bodyPr wrap="square" rtlCol="0">
                <a:spAutoFit/>
              </a:bodyPr>
              <a:lstStyle/>
              <a:p>
                <a:pPr algn="ctr"/>
                <a:r>
                  <a:rPr lang="en-US" sz="2400" dirty="0"/>
                  <a:t>N</a:t>
                </a:r>
              </a:p>
            </p:txBody>
          </p:sp>
          <p:cxnSp>
            <p:nvCxnSpPr>
              <p:cNvPr id="53" name="Straight Arrow Connector 52">
                <a:extLst>
                  <a:ext uri="{FF2B5EF4-FFF2-40B4-BE49-F238E27FC236}">
                    <a16:creationId xmlns:a16="http://schemas.microsoft.com/office/drawing/2014/main" id="{84AC1425-094A-4B8E-AF77-A71D12AB08C3}"/>
                  </a:ext>
                </a:extLst>
              </p:cNvPr>
              <p:cNvCxnSpPr>
                <a:cxnSpLocks/>
                <a:stCxn id="51" idx="1"/>
                <a:endCxn id="50" idx="3"/>
              </p:cNvCxnSpPr>
              <p:nvPr/>
            </p:nvCxnSpPr>
            <p:spPr>
              <a:xfrm flipH="1">
                <a:off x="9355139" y="2668569"/>
                <a:ext cx="500764" cy="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grpSp>
      </p:grpSp>
      <p:grpSp>
        <p:nvGrpSpPr>
          <p:cNvPr id="54" name="Group 53">
            <a:extLst>
              <a:ext uri="{FF2B5EF4-FFF2-40B4-BE49-F238E27FC236}">
                <a16:creationId xmlns:a16="http://schemas.microsoft.com/office/drawing/2014/main" id="{6F5F302C-60B3-4305-AE4D-C63042F3CA4B}"/>
              </a:ext>
            </a:extLst>
          </p:cNvPr>
          <p:cNvGrpSpPr/>
          <p:nvPr/>
        </p:nvGrpSpPr>
        <p:grpSpPr>
          <a:xfrm>
            <a:off x="6269701" y="6097184"/>
            <a:ext cx="2258940" cy="461667"/>
            <a:chOff x="8937191" y="3585234"/>
            <a:chExt cx="2258940" cy="461667"/>
          </a:xfrm>
        </p:grpSpPr>
        <p:sp>
          <p:nvSpPr>
            <p:cNvPr id="55" name="TextBox 54">
              <a:extLst>
                <a:ext uri="{FF2B5EF4-FFF2-40B4-BE49-F238E27FC236}">
                  <a16:creationId xmlns:a16="http://schemas.microsoft.com/office/drawing/2014/main" id="{75CAC59C-0BF3-44D7-B827-AB3B04B025FC}"/>
                </a:ext>
              </a:extLst>
            </p:cNvPr>
            <p:cNvSpPr txBox="1"/>
            <p:nvPr/>
          </p:nvSpPr>
          <p:spPr>
            <a:xfrm>
              <a:off x="8937191" y="3585236"/>
              <a:ext cx="417948" cy="461665"/>
            </a:xfrm>
            <a:prstGeom prst="rect">
              <a:avLst/>
            </a:prstGeom>
            <a:noFill/>
          </p:spPr>
          <p:txBody>
            <a:bodyPr wrap="square" rtlCol="0">
              <a:spAutoFit/>
            </a:bodyPr>
            <a:lstStyle/>
            <a:p>
              <a:pPr algn="ctr"/>
              <a:r>
                <a:rPr lang="en-US" sz="2400" dirty="0"/>
                <a:t>M</a:t>
              </a:r>
            </a:p>
          </p:txBody>
        </p:sp>
        <p:sp>
          <p:nvSpPr>
            <p:cNvPr id="56" name="TextBox 55">
              <a:extLst>
                <a:ext uri="{FF2B5EF4-FFF2-40B4-BE49-F238E27FC236}">
                  <a16:creationId xmlns:a16="http://schemas.microsoft.com/office/drawing/2014/main" id="{0BDC361D-D302-466F-878E-5376BBFD550F}"/>
                </a:ext>
              </a:extLst>
            </p:cNvPr>
            <p:cNvSpPr txBox="1"/>
            <p:nvPr/>
          </p:nvSpPr>
          <p:spPr>
            <a:xfrm>
              <a:off x="9855903" y="3585234"/>
              <a:ext cx="417948" cy="461665"/>
            </a:xfrm>
            <a:prstGeom prst="rect">
              <a:avLst/>
            </a:prstGeom>
            <a:noFill/>
          </p:spPr>
          <p:txBody>
            <a:bodyPr wrap="square" rtlCol="0">
              <a:spAutoFit/>
            </a:bodyPr>
            <a:lstStyle/>
            <a:p>
              <a:pPr algn="ctr"/>
              <a:r>
                <a:rPr lang="en-US" sz="2400" dirty="0"/>
                <a:t>E</a:t>
              </a:r>
            </a:p>
          </p:txBody>
        </p:sp>
        <p:sp>
          <p:nvSpPr>
            <p:cNvPr id="57" name="TextBox 56">
              <a:extLst>
                <a:ext uri="{FF2B5EF4-FFF2-40B4-BE49-F238E27FC236}">
                  <a16:creationId xmlns:a16="http://schemas.microsoft.com/office/drawing/2014/main" id="{4C550E8F-BEBA-45C2-A9B3-78603DD07870}"/>
                </a:ext>
              </a:extLst>
            </p:cNvPr>
            <p:cNvSpPr txBox="1"/>
            <p:nvPr/>
          </p:nvSpPr>
          <p:spPr>
            <a:xfrm>
              <a:off x="10778183" y="3585235"/>
              <a:ext cx="417948" cy="461665"/>
            </a:xfrm>
            <a:prstGeom prst="rect">
              <a:avLst/>
            </a:prstGeom>
            <a:noFill/>
          </p:spPr>
          <p:txBody>
            <a:bodyPr wrap="square" rtlCol="0">
              <a:spAutoFit/>
            </a:bodyPr>
            <a:lstStyle/>
            <a:p>
              <a:pPr algn="ctr"/>
              <a:r>
                <a:rPr lang="en-US" sz="2400" dirty="0"/>
                <a:t>N</a:t>
              </a:r>
            </a:p>
          </p:txBody>
        </p:sp>
        <p:cxnSp>
          <p:nvCxnSpPr>
            <p:cNvPr id="58" name="Connector: Curved 57">
              <a:extLst>
                <a:ext uri="{FF2B5EF4-FFF2-40B4-BE49-F238E27FC236}">
                  <a16:creationId xmlns:a16="http://schemas.microsoft.com/office/drawing/2014/main" id="{B31E49EF-10AA-494E-B97B-EA484F05AAC7}"/>
                </a:ext>
              </a:extLst>
            </p:cNvPr>
            <p:cNvCxnSpPr>
              <a:cxnSpLocks/>
              <a:stCxn id="57" idx="2"/>
              <a:endCxn id="55" idx="2"/>
            </p:cNvCxnSpPr>
            <p:nvPr/>
          </p:nvCxnSpPr>
          <p:spPr>
            <a:xfrm rot="5400000">
              <a:off x="10066661" y="3126404"/>
              <a:ext cx="1" cy="1840992"/>
            </a:xfrm>
            <a:prstGeom prst="curvedConnector3">
              <a:avLst>
                <a:gd name="adj1" fmla="val 22860100000"/>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grpSp>
      <p:grpSp>
        <p:nvGrpSpPr>
          <p:cNvPr id="59" name="Group 58">
            <a:extLst>
              <a:ext uri="{FF2B5EF4-FFF2-40B4-BE49-F238E27FC236}">
                <a16:creationId xmlns:a16="http://schemas.microsoft.com/office/drawing/2014/main" id="{DA1D6C11-6B57-481D-9229-64340EB0680A}"/>
              </a:ext>
            </a:extLst>
          </p:cNvPr>
          <p:cNvGrpSpPr/>
          <p:nvPr/>
        </p:nvGrpSpPr>
        <p:grpSpPr>
          <a:xfrm>
            <a:off x="630489" y="6084959"/>
            <a:ext cx="2258940" cy="461667"/>
            <a:chOff x="8983807" y="4592170"/>
            <a:chExt cx="2258940" cy="461667"/>
          </a:xfrm>
        </p:grpSpPr>
        <p:sp>
          <p:nvSpPr>
            <p:cNvPr id="60" name="TextBox 59">
              <a:extLst>
                <a:ext uri="{FF2B5EF4-FFF2-40B4-BE49-F238E27FC236}">
                  <a16:creationId xmlns:a16="http://schemas.microsoft.com/office/drawing/2014/main" id="{8566BCDA-FDB9-45C0-95DB-7AA471FB9D6E}"/>
                </a:ext>
              </a:extLst>
            </p:cNvPr>
            <p:cNvSpPr txBox="1"/>
            <p:nvPr/>
          </p:nvSpPr>
          <p:spPr>
            <a:xfrm>
              <a:off x="8983807" y="4592172"/>
              <a:ext cx="417948" cy="461665"/>
            </a:xfrm>
            <a:prstGeom prst="rect">
              <a:avLst/>
            </a:prstGeom>
            <a:noFill/>
          </p:spPr>
          <p:txBody>
            <a:bodyPr wrap="square" rtlCol="0">
              <a:spAutoFit/>
            </a:bodyPr>
            <a:lstStyle/>
            <a:p>
              <a:pPr algn="ctr"/>
              <a:r>
                <a:rPr lang="en-US" sz="2400" dirty="0"/>
                <a:t>M</a:t>
              </a:r>
            </a:p>
          </p:txBody>
        </p:sp>
        <p:sp>
          <p:nvSpPr>
            <p:cNvPr id="61" name="TextBox 60">
              <a:extLst>
                <a:ext uri="{FF2B5EF4-FFF2-40B4-BE49-F238E27FC236}">
                  <a16:creationId xmlns:a16="http://schemas.microsoft.com/office/drawing/2014/main" id="{221F562F-B741-45F9-99D2-200E9B848C5E}"/>
                </a:ext>
              </a:extLst>
            </p:cNvPr>
            <p:cNvSpPr txBox="1"/>
            <p:nvPr/>
          </p:nvSpPr>
          <p:spPr>
            <a:xfrm>
              <a:off x="9902519" y="4592170"/>
              <a:ext cx="417948" cy="461665"/>
            </a:xfrm>
            <a:prstGeom prst="rect">
              <a:avLst/>
            </a:prstGeom>
            <a:noFill/>
          </p:spPr>
          <p:txBody>
            <a:bodyPr wrap="square" rtlCol="0">
              <a:spAutoFit/>
            </a:bodyPr>
            <a:lstStyle/>
            <a:p>
              <a:pPr algn="ctr"/>
              <a:r>
                <a:rPr lang="en-US" sz="2400" dirty="0"/>
                <a:t>E</a:t>
              </a:r>
            </a:p>
          </p:txBody>
        </p:sp>
        <p:sp>
          <p:nvSpPr>
            <p:cNvPr id="62" name="TextBox 61">
              <a:extLst>
                <a:ext uri="{FF2B5EF4-FFF2-40B4-BE49-F238E27FC236}">
                  <a16:creationId xmlns:a16="http://schemas.microsoft.com/office/drawing/2014/main" id="{F10E1E1E-D0F9-4C9C-8005-364EFF330DB3}"/>
                </a:ext>
              </a:extLst>
            </p:cNvPr>
            <p:cNvSpPr txBox="1"/>
            <p:nvPr/>
          </p:nvSpPr>
          <p:spPr>
            <a:xfrm>
              <a:off x="10824799" y="4592171"/>
              <a:ext cx="417948" cy="461665"/>
            </a:xfrm>
            <a:prstGeom prst="rect">
              <a:avLst/>
            </a:prstGeom>
            <a:noFill/>
          </p:spPr>
          <p:txBody>
            <a:bodyPr wrap="square" rtlCol="0">
              <a:spAutoFit/>
            </a:bodyPr>
            <a:lstStyle/>
            <a:p>
              <a:pPr algn="ctr"/>
              <a:r>
                <a:rPr lang="en-US" sz="2400" dirty="0"/>
                <a:t>N</a:t>
              </a:r>
            </a:p>
          </p:txBody>
        </p:sp>
        <p:cxnSp>
          <p:nvCxnSpPr>
            <p:cNvPr id="63" name="Straight Arrow Connector 62">
              <a:extLst>
                <a:ext uri="{FF2B5EF4-FFF2-40B4-BE49-F238E27FC236}">
                  <a16:creationId xmlns:a16="http://schemas.microsoft.com/office/drawing/2014/main" id="{AC5AFD27-4C0F-45CD-BF25-3210B18EEAA4}"/>
                </a:ext>
              </a:extLst>
            </p:cNvPr>
            <p:cNvCxnSpPr>
              <a:cxnSpLocks/>
              <a:stCxn id="61" idx="1"/>
              <a:endCxn id="60" idx="3"/>
            </p:cNvCxnSpPr>
            <p:nvPr/>
          </p:nvCxnSpPr>
          <p:spPr>
            <a:xfrm flipH="1">
              <a:off x="9401755" y="4823003"/>
              <a:ext cx="500764" cy="2"/>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grpSp>
      <p:grpSp>
        <p:nvGrpSpPr>
          <p:cNvPr id="64" name="Group 63">
            <a:extLst>
              <a:ext uri="{FF2B5EF4-FFF2-40B4-BE49-F238E27FC236}">
                <a16:creationId xmlns:a16="http://schemas.microsoft.com/office/drawing/2014/main" id="{1ADA934B-CB99-42AE-B12B-66A24C8EF311}"/>
              </a:ext>
            </a:extLst>
          </p:cNvPr>
          <p:cNvGrpSpPr/>
          <p:nvPr/>
        </p:nvGrpSpPr>
        <p:grpSpPr>
          <a:xfrm>
            <a:off x="582336" y="5399539"/>
            <a:ext cx="2258940" cy="461667"/>
            <a:chOff x="8983807" y="5161703"/>
            <a:chExt cx="2258940" cy="461667"/>
          </a:xfrm>
        </p:grpSpPr>
        <p:sp>
          <p:nvSpPr>
            <p:cNvPr id="65" name="TextBox 64">
              <a:extLst>
                <a:ext uri="{FF2B5EF4-FFF2-40B4-BE49-F238E27FC236}">
                  <a16:creationId xmlns:a16="http://schemas.microsoft.com/office/drawing/2014/main" id="{21D2FD1D-E690-4D2B-AC91-D715F5D87CE9}"/>
                </a:ext>
              </a:extLst>
            </p:cNvPr>
            <p:cNvSpPr txBox="1"/>
            <p:nvPr/>
          </p:nvSpPr>
          <p:spPr>
            <a:xfrm>
              <a:off x="8983807" y="5161705"/>
              <a:ext cx="417948" cy="461665"/>
            </a:xfrm>
            <a:prstGeom prst="rect">
              <a:avLst/>
            </a:prstGeom>
            <a:noFill/>
          </p:spPr>
          <p:txBody>
            <a:bodyPr wrap="square" rtlCol="0">
              <a:spAutoFit/>
            </a:bodyPr>
            <a:lstStyle/>
            <a:p>
              <a:pPr algn="ctr"/>
              <a:r>
                <a:rPr lang="en-US" sz="2400" dirty="0"/>
                <a:t>M</a:t>
              </a:r>
            </a:p>
          </p:txBody>
        </p:sp>
        <p:sp>
          <p:nvSpPr>
            <p:cNvPr id="66" name="TextBox 65">
              <a:extLst>
                <a:ext uri="{FF2B5EF4-FFF2-40B4-BE49-F238E27FC236}">
                  <a16:creationId xmlns:a16="http://schemas.microsoft.com/office/drawing/2014/main" id="{188E1651-7FB9-4473-8BA2-2A604320177F}"/>
                </a:ext>
              </a:extLst>
            </p:cNvPr>
            <p:cNvSpPr txBox="1"/>
            <p:nvPr/>
          </p:nvSpPr>
          <p:spPr>
            <a:xfrm>
              <a:off x="9902519" y="5161703"/>
              <a:ext cx="417948" cy="461665"/>
            </a:xfrm>
            <a:prstGeom prst="rect">
              <a:avLst/>
            </a:prstGeom>
            <a:noFill/>
          </p:spPr>
          <p:txBody>
            <a:bodyPr wrap="square" rtlCol="0">
              <a:spAutoFit/>
            </a:bodyPr>
            <a:lstStyle/>
            <a:p>
              <a:pPr algn="ctr"/>
              <a:r>
                <a:rPr lang="en-US" sz="2400" dirty="0"/>
                <a:t>E</a:t>
              </a:r>
            </a:p>
          </p:txBody>
        </p:sp>
        <p:sp>
          <p:nvSpPr>
            <p:cNvPr id="67" name="TextBox 66">
              <a:extLst>
                <a:ext uri="{FF2B5EF4-FFF2-40B4-BE49-F238E27FC236}">
                  <a16:creationId xmlns:a16="http://schemas.microsoft.com/office/drawing/2014/main" id="{1025AEF9-C03B-4757-AD7B-8BEED953CE17}"/>
                </a:ext>
              </a:extLst>
            </p:cNvPr>
            <p:cNvSpPr txBox="1"/>
            <p:nvPr/>
          </p:nvSpPr>
          <p:spPr>
            <a:xfrm>
              <a:off x="10824799" y="5161704"/>
              <a:ext cx="417948" cy="461665"/>
            </a:xfrm>
            <a:prstGeom prst="rect">
              <a:avLst/>
            </a:prstGeom>
            <a:noFill/>
          </p:spPr>
          <p:txBody>
            <a:bodyPr wrap="square" rtlCol="0">
              <a:spAutoFit/>
            </a:bodyPr>
            <a:lstStyle/>
            <a:p>
              <a:pPr algn="ctr"/>
              <a:r>
                <a:rPr lang="en-US" sz="2400" dirty="0"/>
                <a:t>N</a:t>
              </a:r>
            </a:p>
          </p:txBody>
        </p:sp>
      </p:grpSp>
      <p:sp>
        <p:nvSpPr>
          <p:cNvPr id="3" name="Slide Number Placeholder 2">
            <a:extLst>
              <a:ext uri="{FF2B5EF4-FFF2-40B4-BE49-F238E27FC236}">
                <a16:creationId xmlns:a16="http://schemas.microsoft.com/office/drawing/2014/main" id="{61E363C5-B1E0-4820-97E8-3FF1B44DFEA9}"/>
              </a:ext>
            </a:extLst>
          </p:cNvPr>
          <p:cNvSpPr>
            <a:spLocks noGrp="1"/>
          </p:cNvSpPr>
          <p:nvPr>
            <p:ph type="sldNum" sz="quarter" idx="4"/>
          </p:nvPr>
        </p:nvSpPr>
        <p:spPr/>
        <p:txBody>
          <a:bodyPr/>
          <a:lstStyle/>
          <a:p>
            <a:fld id="{6C7F68B8-17AD-4146-95CB-9237D810DA91}" type="slidenum">
              <a:rPr lang="en-US" smtClean="0"/>
              <a:t>21</a:t>
            </a:fld>
            <a:endParaRPr lang="en-US" dirty="0"/>
          </a:p>
        </p:txBody>
      </p:sp>
    </p:spTree>
    <p:extLst>
      <p:ext uri="{BB962C8B-B14F-4D97-AF65-F5344CB8AC3E}">
        <p14:creationId xmlns:p14="http://schemas.microsoft.com/office/powerpoint/2010/main" val="14233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FC43-0B55-4AD1-B026-FF05C130F562}"/>
              </a:ext>
            </a:extLst>
          </p:cNvPr>
          <p:cNvSpPr>
            <a:spLocks noGrp="1"/>
          </p:cNvSpPr>
          <p:nvPr>
            <p:ph type="title"/>
          </p:nvPr>
        </p:nvSpPr>
        <p:spPr/>
        <p:txBody>
          <a:bodyPr/>
          <a:lstStyle/>
          <a:p>
            <a:r>
              <a:rPr lang="en-US" dirty="0"/>
              <a:t>Example Study</a:t>
            </a:r>
          </a:p>
        </p:txBody>
      </p:sp>
      <p:pic>
        <p:nvPicPr>
          <p:cNvPr id="7" name="Content Placeholder 6">
            <a:extLst>
              <a:ext uri="{FF2B5EF4-FFF2-40B4-BE49-F238E27FC236}">
                <a16:creationId xmlns:a16="http://schemas.microsoft.com/office/drawing/2014/main" id="{897FDFEA-3B79-4D0B-A438-053AFE8172A1}"/>
              </a:ext>
            </a:extLst>
          </p:cNvPr>
          <p:cNvPicPr>
            <a:picLocks noGrp="1" noChangeAspect="1"/>
          </p:cNvPicPr>
          <p:nvPr>
            <p:ph idx="1"/>
          </p:nvPr>
        </p:nvPicPr>
        <p:blipFill>
          <a:blip r:embed="rId3"/>
          <a:stretch>
            <a:fillRect/>
          </a:stretch>
        </p:blipFill>
        <p:spPr>
          <a:xfrm>
            <a:off x="2213647" y="3488013"/>
            <a:ext cx="4840615" cy="1707505"/>
          </a:xfrm>
          <a:prstGeom prst="rect">
            <a:avLst/>
          </a:prstGeom>
        </p:spPr>
      </p:pic>
      <p:pic>
        <p:nvPicPr>
          <p:cNvPr id="6" name="Picture 5">
            <a:extLst>
              <a:ext uri="{FF2B5EF4-FFF2-40B4-BE49-F238E27FC236}">
                <a16:creationId xmlns:a16="http://schemas.microsoft.com/office/drawing/2014/main" id="{5CDFE79B-0482-4584-9587-FC3B98319F20}"/>
              </a:ext>
            </a:extLst>
          </p:cNvPr>
          <p:cNvPicPr>
            <a:picLocks noChangeAspect="1"/>
          </p:cNvPicPr>
          <p:nvPr/>
        </p:nvPicPr>
        <p:blipFill>
          <a:blip r:embed="rId4"/>
          <a:stretch>
            <a:fillRect/>
          </a:stretch>
        </p:blipFill>
        <p:spPr>
          <a:xfrm>
            <a:off x="901579" y="1239368"/>
            <a:ext cx="7464753" cy="2104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07DD2840-803C-4CFA-9288-F7C34805E06A}"/>
              </a:ext>
            </a:extLst>
          </p:cNvPr>
          <p:cNvPicPr>
            <a:picLocks noChangeAspect="1"/>
          </p:cNvPicPr>
          <p:nvPr/>
        </p:nvPicPr>
        <p:blipFill>
          <a:blip r:embed="rId5"/>
          <a:stretch>
            <a:fillRect/>
          </a:stretch>
        </p:blipFill>
        <p:spPr>
          <a:xfrm>
            <a:off x="2258913" y="5339664"/>
            <a:ext cx="4750082" cy="1365936"/>
          </a:xfrm>
          <a:prstGeom prst="rect">
            <a:avLst/>
          </a:prstGeom>
        </p:spPr>
      </p:pic>
      <p:sp>
        <p:nvSpPr>
          <p:cNvPr id="3" name="Slide Number Placeholder 2">
            <a:extLst>
              <a:ext uri="{FF2B5EF4-FFF2-40B4-BE49-F238E27FC236}">
                <a16:creationId xmlns:a16="http://schemas.microsoft.com/office/drawing/2014/main" id="{E1DAE1EE-FB61-4B2A-A5D8-1CB704C733B6}"/>
              </a:ext>
            </a:extLst>
          </p:cNvPr>
          <p:cNvSpPr>
            <a:spLocks noGrp="1"/>
          </p:cNvSpPr>
          <p:nvPr>
            <p:ph type="sldNum" sz="quarter" idx="4"/>
          </p:nvPr>
        </p:nvSpPr>
        <p:spPr/>
        <p:txBody>
          <a:bodyPr/>
          <a:lstStyle/>
          <a:p>
            <a:fld id="{6C7F68B8-17AD-4146-95CB-9237D810DA91}" type="slidenum">
              <a:rPr lang="en-US" smtClean="0"/>
              <a:t>22</a:t>
            </a:fld>
            <a:endParaRPr lang="en-US" dirty="0"/>
          </a:p>
        </p:txBody>
      </p:sp>
    </p:spTree>
    <p:extLst>
      <p:ext uri="{BB962C8B-B14F-4D97-AF65-F5344CB8AC3E}">
        <p14:creationId xmlns:p14="http://schemas.microsoft.com/office/powerpoint/2010/main" val="228666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D203-CF39-4B0E-A43C-07B8D57EAAD0}"/>
              </a:ext>
            </a:extLst>
          </p:cNvPr>
          <p:cNvSpPr>
            <a:spLocks noGrp="1"/>
          </p:cNvSpPr>
          <p:nvPr>
            <p:ph type="title"/>
          </p:nvPr>
        </p:nvSpPr>
        <p:spPr/>
        <p:txBody>
          <a:bodyPr/>
          <a:lstStyle/>
          <a:p>
            <a:r>
              <a:rPr lang="en-US" dirty="0"/>
              <a:t>Study Set Up</a:t>
            </a:r>
          </a:p>
        </p:txBody>
      </p:sp>
      <p:sp>
        <p:nvSpPr>
          <p:cNvPr id="3" name="Content Placeholder 2">
            <a:extLst>
              <a:ext uri="{FF2B5EF4-FFF2-40B4-BE49-F238E27FC236}">
                <a16:creationId xmlns:a16="http://schemas.microsoft.com/office/drawing/2014/main" id="{0772F4C4-7B3A-4625-AA5E-8D06AE009AF5}"/>
              </a:ext>
            </a:extLst>
          </p:cNvPr>
          <p:cNvSpPr>
            <a:spLocks noGrp="1"/>
          </p:cNvSpPr>
          <p:nvPr>
            <p:ph idx="1"/>
          </p:nvPr>
        </p:nvSpPr>
        <p:spPr>
          <a:xfrm>
            <a:off x="145280" y="5429250"/>
            <a:ext cx="8541520" cy="904875"/>
          </a:xfrm>
        </p:spPr>
        <p:txBody>
          <a:bodyPr>
            <a:normAutofit fontScale="77500" lnSpcReduction="20000"/>
          </a:bodyPr>
          <a:lstStyle/>
          <a:p>
            <a:pPr marL="0" indent="0" algn="ctr">
              <a:buNone/>
            </a:pPr>
            <a:r>
              <a:rPr lang="en-US" dirty="0"/>
              <a:t>While the authors discussed how they tried to control for bias, </a:t>
            </a:r>
            <a:br>
              <a:rPr lang="en-US" dirty="0"/>
            </a:br>
            <a:r>
              <a:rPr lang="en-US" dirty="0"/>
              <a:t>empirical calibration was not one of the methods</a:t>
            </a:r>
          </a:p>
          <a:p>
            <a:pPr marL="0" indent="0" algn="ctr">
              <a:buNone/>
            </a:pPr>
            <a:endParaRPr lang="en-US" sz="400" dirty="0"/>
          </a:p>
          <a:p>
            <a:pPr marL="0" indent="0" algn="ctr">
              <a:buNone/>
            </a:pPr>
            <a:r>
              <a:rPr lang="en-US" dirty="0"/>
              <a:t>Let us find negative controls for this study . . . </a:t>
            </a:r>
          </a:p>
        </p:txBody>
      </p:sp>
      <p:graphicFrame>
        <p:nvGraphicFramePr>
          <p:cNvPr id="6" name="Table 5">
            <a:extLst>
              <a:ext uri="{FF2B5EF4-FFF2-40B4-BE49-F238E27FC236}">
                <a16:creationId xmlns:a16="http://schemas.microsoft.com/office/drawing/2014/main" id="{72693068-DD16-403C-9E05-23A867B69999}"/>
              </a:ext>
            </a:extLst>
          </p:cNvPr>
          <p:cNvGraphicFramePr>
            <a:graphicFrameLocks noGrp="1"/>
          </p:cNvGraphicFramePr>
          <p:nvPr>
            <p:extLst/>
          </p:nvPr>
        </p:nvGraphicFramePr>
        <p:xfrm>
          <a:off x="145280" y="1176213"/>
          <a:ext cx="8541520" cy="4182365"/>
        </p:xfrm>
        <a:graphic>
          <a:graphicData uri="http://schemas.openxmlformats.org/drawingml/2006/table">
            <a:tbl>
              <a:tblPr/>
              <a:tblGrid>
                <a:gridCol w="616444">
                  <a:extLst>
                    <a:ext uri="{9D8B030D-6E8A-4147-A177-3AD203B41FA5}">
                      <a16:colId xmlns:a16="http://schemas.microsoft.com/office/drawing/2014/main" val="329945271"/>
                    </a:ext>
                  </a:extLst>
                </a:gridCol>
                <a:gridCol w="1105534">
                  <a:extLst>
                    <a:ext uri="{9D8B030D-6E8A-4147-A177-3AD203B41FA5}">
                      <a16:colId xmlns:a16="http://schemas.microsoft.com/office/drawing/2014/main" val="2486965145"/>
                    </a:ext>
                  </a:extLst>
                </a:gridCol>
                <a:gridCol w="1418602">
                  <a:extLst>
                    <a:ext uri="{9D8B030D-6E8A-4147-A177-3AD203B41FA5}">
                      <a16:colId xmlns:a16="http://schemas.microsoft.com/office/drawing/2014/main" val="3301906085"/>
                    </a:ext>
                  </a:extLst>
                </a:gridCol>
                <a:gridCol w="5400940">
                  <a:extLst>
                    <a:ext uri="{9D8B030D-6E8A-4147-A177-3AD203B41FA5}">
                      <a16:colId xmlns:a16="http://schemas.microsoft.com/office/drawing/2014/main" val="1642889092"/>
                    </a:ext>
                  </a:extLst>
                </a:gridCol>
              </a:tblGrid>
              <a:tr h="173928">
                <a:tc gridSpan="4">
                  <a:txBody>
                    <a:bodyPr/>
                    <a:lstStyle/>
                    <a:p>
                      <a:pPr algn="l" rtl="0" fontAlgn="base"/>
                      <a:r>
                        <a:rPr lang="en-US" sz="1600" b="1" i="0" dirty="0">
                          <a:effectLst/>
                          <a:latin typeface="Calibri" panose="020F0502020204030204" pitchFamily="34" charset="0"/>
                        </a:rPr>
                        <a:t>Comparative Cohort Analysis</a:t>
                      </a:r>
                      <a:r>
                        <a:rPr lang="en-US" sz="1600" b="0" i="0" dirty="0">
                          <a:effectLst/>
                          <a:latin typeface="Calibri" panose="020F0502020204030204" pitchFamily="34" charset="0"/>
                        </a:rPr>
                        <a:t> </a:t>
                      </a:r>
                      <a:endParaRPr lang="en-US" sz="3600" b="0" i="0" dirty="0">
                        <a:effectLst/>
                      </a:endParaRPr>
                    </a:p>
                  </a:txBody>
                  <a:tcPr marL="61386" marR="61386" marT="30693" marB="306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9841086"/>
                  </a:ext>
                </a:extLst>
              </a:tr>
              <a:tr h="245545">
                <a:tc rowSpan="10">
                  <a:txBody>
                    <a:bodyPr/>
                    <a:lstStyle/>
                    <a:p>
                      <a:pPr algn="ctr" rtl="0" fontAlgn="base"/>
                      <a:r>
                        <a:rPr lang="en-US" sz="1400" b="1" i="0" dirty="0">
                          <a:effectLst/>
                          <a:latin typeface="Calibri" panose="020F0502020204030204" pitchFamily="34" charset="0"/>
                        </a:rPr>
                        <a:t>Inputs</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gridSpan="2">
                  <a:txBody>
                    <a:bodyPr/>
                    <a:lstStyle/>
                    <a:p>
                      <a:pPr algn="ctr" rtl="0" fontAlgn="base"/>
                      <a:r>
                        <a:rPr lang="en-US" sz="1400" b="1" i="0" dirty="0">
                          <a:effectLst/>
                          <a:latin typeface="Calibri" panose="020F0502020204030204" pitchFamily="34" charset="0"/>
                        </a:rPr>
                        <a:t>Target Cohort (T)</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rtl="0" fontAlgn="base"/>
                      <a:r>
                        <a:rPr lang="en-US" sz="1400" b="0" i="1" dirty="0">
                          <a:effectLst/>
                          <a:latin typeface="Calibri" panose="020F0502020204030204" pitchFamily="34" charset="0"/>
                        </a:rPr>
                        <a:t>New Users of a Proton Pump Inhibitor (PPI)</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618549"/>
                  </a:ext>
                </a:extLst>
              </a:tr>
              <a:tr h="337625">
                <a:tc vMerge="1">
                  <a:txBody>
                    <a:bodyPr/>
                    <a:lstStyle/>
                    <a:p>
                      <a:endParaRPr lang="en-US"/>
                    </a:p>
                  </a:txBody>
                  <a:tcPr/>
                </a:tc>
                <a:tc gridSpan="2">
                  <a:txBody>
                    <a:bodyPr/>
                    <a:lstStyle/>
                    <a:p>
                      <a:pPr algn="ctr" rtl="0" fontAlgn="base"/>
                      <a:r>
                        <a:rPr lang="en-US" sz="1400" b="1" i="0" dirty="0">
                          <a:effectLst/>
                          <a:latin typeface="Calibri" panose="020F0502020204030204" pitchFamily="34" charset="0"/>
                        </a:rPr>
                        <a:t>Comparator Cohort (C)</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rtl="0" fontAlgn="base"/>
                      <a:r>
                        <a:rPr lang="en-US" sz="1400" b="0" i="1" dirty="0">
                          <a:effectLst/>
                          <a:latin typeface="Calibri" panose="020F0502020204030204" pitchFamily="34" charset="0"/>
                        </a:rPr>
                        <a:t>New Users of Histamine H2 Receptor Antagonist (H2 Blockers)</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759172"/>
                  </a:ext>
                </a:extLst>
              </a:tr>
              <a:tr h="245545">
                <a:tc vMerge="1">
                  <a:txBody>
                    <a:bodyPr/>
                    <a:lstStyle/>
                    <a:p>
                      <a:endParaRPr lang="en-US"/>
                    </a:p>
                  </a:txBody>
                  <a:tcPr/>
                </a:tc>
                <a:tc gridSpan="2">
                  <a:txBody>
                    <a:bodyPr/>
                    <a:lstStyle/>
                    <a:p>
                      <a:pPr algn="ctr" rtl="0" fontAlgn="base"/>
                      <a:r>
                        <a:rPr lang="en-US" sz="1400" b="1" i="0" dirty="0">
                          <a:effectLst/>
                          <a:latin typeface="Calibri" panose="020F0502020204030204" pitchFamily="34" charset="0"/>
                        </a:rPr>
                        <a:t>Outcome Cohort (O)</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rtl="0" fontAlgn="base"/>
                      <a:r>
                        <a:rPr lang="en-US" sz="1400" b="0" i="1" dirty="0">
                          <a:effectLst/>
                          <a:latin typeface="Calibri" panose="020F0502020204030204" pitchFamily="34" charset="0"/>
                        </a:rPr>
                        <a:t>Death</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25574"/>
                  </a:ext>
                </a:extLst>
              </a:tr>
              <a:tr h="0">
                <a:tc vMerge="1">
                  <a:txBody>
                    <a:bodyPr/>
                    <a:lstStyle/>
                    <a:p>
                      <a:endParaRPr lang="en-US"/>
                    </a:p>
                  </a:txBody>
                  <a:tcPr/>
                </a:tc>
                <a:tc gridSpan="2">
                  <a:txBody>
                    <a:bodyPr/>
                    <a:lstStyle/>
                    <a:p>
                      <a:pPr algn="ctr" rtl="0" fontAlgn="base"/>
                      <a:r>
                        <a:rPr lang="en-US" sz="1400" b="1" i="0" kern="1200" dirty="0">
                          <a:solidFill>
                            <a:schemeClr val="tx1"/>
                          </a:solidFill>
                          <a:effectLst/>
                          <a:latin typeface="Calibri" panose="020F0502020204030204" pitchFamily="34" charset="0"/>
                          <a:ea typeface="+mn-ea"/>
                          <a:cs typeface="+mn-cs"/>
                        </a:rPr>
                        <a:t>Database</a:t>
                      </a: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rtl="0" fontAlgn="base"/>
                      <a:r>
                        <a:rPr lang="en-US" sz="1400" b="0" i="1" kern="1200" dirty="0">
                          <a:solidFill>
                            <a:schemeClr val="tx1"/>
                          </a:solidFill>
                          <a:effectLst/>
                          <a:latin typeface="Calibri" panose="020F0502020204030204" pitchFamily="34" charset="0"/>
                          <a:ea typeface="+mn-ea"/>
                          <a:cs typeface="+mn-cs"/>
                        </a:rPr>
                        <a:t>Dept. Of Veterans Affairs Database</a:t>
                      </a: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4544126"/>
                  </a:ext>
                </a:extLst>
              </a:tr>
              <a:tr h="153466">
                <a:tc vMerge="1">
                  <a:txBody>
                    <a:bodyPr/>
                    <a:lstStyle/>
                    <a:p>
                      <a:endParaRPr lang="en-US"/>
                    </a:p>
                  </a:txBody>
                  <a:tcPr/>
                </a:tc>
                <a:tc rowSpan="6">
                  <a:txBody>
                    <a:bodyPr/>
                    <a:lstStyle/>
                    <a:p>
                      <a:pPr algn="ctr" rtl="0" fontAlgn="base"/>
                      <a:r>
                        <a:rPr lang="en-US" sz="1400" b="1" i="0" dirty="0">
                          <a:effectLst/>
                          <a:latin typeface="Calibri" panose="020F0502020204030204" pitchFamily="34" charset="0"/>
                        </a:rPr>
                        <a:t>Effect Estimate Parameters</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rtl="0" fontAlgn="base"/>
                      <a:r>
                        <a:rPr lang="en-US" sz="1400" b="1" i="0" dirty="0">
                          <a:effectLst/>
                          <a:latin typeface="Calibri" panose="020F0502020204030204" pitchFamily="34" charset="0"/>
                        </a:rPr>
                        <a:t>Model Type</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rtl="0" fontAlgn="base"/>
                      <a:r>
                        <a:rPr lang="en-US" sz="1400" b="0" i="1" dirty="0">
                          <a:effectLst/>
                          <a:latin typeface="Calibri" panose="020F0502020204030204" pitchFamily="34" charset="0"/>
                        </a:rPr>
                        <a:t>Cox </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1515962"/>
                  </a:ext>
                </a:extLst>
              </a:tr>
              <a:tr h="245545">
                <a:tc vMerge="1">
                  <a:txBody>
                    <a:bodyPr/>
                    <a:lstStyle/>
                    <a:p>
                      <a:endParaRPr lang="en-US"/>
                    </a:p>
                  </a:txBody>
                  <a:tcPr/>
                </a:tc>
                <a:tc vMerge="1">
                  <a:txBody>
                    <a:bodyPr/>
                    <a:lstStyle/>
                    <a:p>
                      <a:endParaRPr lang="en-US"/>
                    </a:p>
                  </a:txBody>
                  <a:tcPr/>
                </a:tc>
                <a:tc>
                  <a:txBody>
                    <a:bodyPr/>
                    <a:lstStyle/>
                    <a:p>
                      <a:pPr algn="ctr" rtl="0" fontAlgn="base"/>
                      <a:r>
                        <a:rPr lang="en-US" sz="1400" b="1" i="0" dirty="0">
                          <a:effectLst/>
                          <a:latin typeface="Calibri" panose="020F0502020204030204" pitchFamily="34" charset="0"/>
                        </a:rPr>
                        <a:t>Time at Risk </a:t>
                      </a:r>
                      <a:br>
                        <a:rPr lang="en-US" sz="1400" b="1" i="0" dirty="0">
                          <a:effectLst/>
                          <a:latin typeface="Calibri" panose="020F0502020204030204" pitchFamily="34" charset="0"/>
                        </a:rPr>
                      </a:br>
                      <a:r>
                        <a:rPr lang="en-US" sz="1400" b="1" i="0" dirty="0">
                          <a:effectLst/>
                          <a:latin typeface="Calibri" panose="020F0502020204030204" pitchFamily="34" charset="0"/>
                        </a:rPr>
                        <a:t>Start and End</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rtl="0" fontAlgn="base"/>
                      <a:r>
                        <a:rPr lang="en-US" sz="1400" b="0" i="1" dirty="0">
                          <a:effectLst/>
                          <a:latin typeface="Calibri" panose="020F0502020204030204" pitchFamily="34" charset="0"/>
                        </a:rPr>
                        <a:t>Start:  Index (exposure to drug)</a:t>
                      </a:r>
                    </a:p>
                    <a:p>
                      <a:pPr algn="l" rtl="0" fontAlgn="base"/>
                      <a:r>
                        <a:rPr lang="en-US" sz="1400" b="0" i="1" dirty="0">
                          <a:effectLst/>
                          <a:latin typeface="Calibri" panose="020F0502020204030204" pitchFamily="34" charset="0"/>
                        </a:rPr>
                        <a:t>End:  Until End of Observation Periods (Intend to Treat Analysis)</a:t>
                      </a: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460824"/>
                  </a:ext>
                </a:extLst>
              </a:tr>
              <a:tr h="245545">
                <a:tc vMerge="1">
                  <a:txBody>
                    <a:bodyPr/>
                    <a:lstStyle/>
                    <a:p>
                      <a:endParaRPr lang="en-US"/>
                    </a:p>
                  </a:txBody>
                  <a:tcPr/>
                </a:tc>
                <a:tc vMerge="1">
                  <a:txBody>
                    <a:bodyPr/>
                    <a:lstStyle/>
                    <a:p>
                      <a:endParaRPr lang="en-US"/>
                    </a:p>
                  </a:txBody>
                  <a:tcPr/>
                </a:tc>
                <a:tc>
                  <a:txBody>
                    <a:bodyPr/>
                    <a:lstStyle/>
                    <a:p>
                      <a:pPr algn="ctr" rtl="0" fontAlgn="base"/>
                      <a:r>
                        <a:rPr lang="en-US" sz="1400" b="1" i="0" dirty="0">
                          <a:effectLst/>
                          <a:latin typeface="Calibri" panose="020F0502020204030204" pitchFamily="34" charset="0"/>
                        </a:rPr>
                        <a:t>Washout Period</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rtl="0" fontAlgn="base"/>
                      <a:r>
                        <a:rPr lang="en-US" sz="1400" b="0" i="1" dirty="0">
                          <a:effectLst/>
                          <a:latin typeface="Calibri" panose="020F0502020204030204" pitchFamily="34" charset="0"/>
                        </a:rPr>
                        <a:t>N/A</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450423"/>
                  </a:ext>
                </a:extLst>
              </a:tr>
              <a:tr h="245545">
                <a:tc vMerge="1">
                  <a:txBody>
                    <a:bodyPr/>
                    <a:lstStyle/>
                    <a:p>
                      <a:endParaRPr lang="en-US"/>
                    </a:p>
                  </a:txBody>
                  <a:tcPr/>
                </a:tc>
                <a:tc vMerge="1">
                  <a:txBody>
                    <a:bodyPr/>
                    <a:lstStyle/>
                    <a:p>
                      <a:endParaRPr lang="en-US"/>
                    </a:p>
                  </a:txBody>
                  <a:tcPr/>
                </a:tc>
                <a:tc>
                  <a:txBody>
                    <a:bodyPr/>
                    <a:lstStyle/>
                    <a:p>
                      <a:pPr algn="ctr" rtl="0" fontAlgn="base"/>
                      <a:r>
                        <a:rPr lang="en-US" sz="1400" b="1" i="0" dirty="0">
                          <a:effectLst/>
                          <a:latin typeface="Calibri" panose="020F0502020204030204" pitchFamily="34" charset="0"/>
                        </a:rPr>
                        <a:t>Minimum Days at Risk</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rtl="0" fontAlgn="base"/>
                      <a:r>
                        <a:rPr lang="en-US" sz="1400" b="0" i="1" kern="1200" dirty="0">
                          <a:solidFill>
                            <a:schemeClr val="tx1"/>
                          </a:solidFill>
                          <a:effectLst/>
                          <a:latin typeface="Calibri" panose="020F0502020204030204" pitchFamily="34" charset="0"/>
                          <a:ea typeface="+mn-ea"/>
                          <a:cs typeface="+mn-cs"/>
                        </a:rPr>
                        <a:t>N/A</a:t>
                      </a: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4676062"/>
                  </a:ext>
                </a:extLst>
              </a:tr>
              <a:tr h="153466">
                <a:tc vMerge="1">
                  <a:txBody>
                    <a:bodyPr/>
                    <a:lstStyle/>
                    <a:p>
                      <a:endParaRPr lang="en-US"/>
                    </a:p>
                  </a:txBody>
                  <a:tcPr/>
                </a:tc>
                <a:tc vMerge="1">
                  <a:txBody>
                    <a:bodyPr/>
                    <a:lstStyle/>
                    <a:p>
                      <a:endParaRPr lang="en-US"/>
                    </a:p>
                  </a:txBody>
                  <a:tcPr/>
                </a:tc>
                <a:tc>
                  <a:txBody>
                    <a:bodyPr/>
                    <a:lstStyle/>
                    <a:p>
                      <a:pPr algn="ctr" rtl="0" fontAlgn="base"/>
                      <a:r>
                        <a:rPr lang="en-US" sz="1400" b="1" i="0" dirty="0">
                          <a:effectLst/>
                          <a:latin typeface="Calibri" panose="020F0502020204030204" pitchFamily="34" charset="0"/>
                        </a:rPr>
                        <a:t>Remove subjects with prior outcomes?</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rtl="0" fontAlgn="base"/>
                      <a:r>
                        <a:rPr lang="en-US" sz="1400" b="0" i="1" dirty="0">
                          <a:effectLst/>
                          <a:latin typeface="Calibri" panose="020F0502020204030204" pitchFamily="34" charset="0"/>
                        </a:rPr>
                        <a:t>N/A</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33942"/>
                  </a:ext>
                </a:extLst>
              </a:tr>
              <a:tr h="337625">
                <a:tc vMerge="1">
                  <a:txBody>
                    <a:bodyPr/>
                    <a:lstStyle/>
                    <a:p>
                      <a:endParaRPr lang="en-US"/>
                    </a:p>
                  </a:txBody>
                  <a:tcPr/>
                </a:tc>
                <a:tc vMerge="1">
                  <a:txBody>
                    <a:bodyPr/>
                    <a:lstStyle/>
                    <a:p>
                      <a:endParaRPr lang="en-US"/>
                    </a:p>
                  </a:txBody>
                  <a:tcPr/>
                </a:tc>
                <a:tc>
                  <a:txBody>
                    <a:bodyPr/>
                    <a:lstStyle/>
                    <a:p>
                      <a:pPr algn="ctr" rtl="0" fontAlgn="base"/>
                      <a:r>
                        <a:rPr lang="en-US" sz="1400" b="1" i="0" dirty="0">
                          <a:effectLst/>
                          <a:latin typeface="Calibri" panose="020F0502020204030204" pitchFamily="34" charset="0"/>
                        </a:rPr>
                        <a:t>Methods to adjust for bias</a:t>
                      </a:r>
                      <a:r>
                        <a:rPr lang="en-US" sz="1400" b="0" i="0" dirty="0">
                          <a:effectLst/>
                          <a:latin typeface="Calibri" panose="020F0502020204030204" pitchFamily="34" charset="0"/>
                        </a:rPr>
                        <a:t> </a:t>
                      </a:r>
                      <a:endParaRPr lang="en-US" sz="3600" b="0" i="0" dirty="0">
                        <a:effectLst/>
                      </a:endParaRP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marL="0" indent="0" algn="l" rtl="0" fontAlgn="base">
                        <a:buFont typeface="Arial" panose="020B0604020202020204" pitchFamily="34" charset="0"/>
                        <a:buNone/>
                      </a:pPr>
                      <a:r>
                        <a:rPr lang="en-US" sz="1400" b="0" i="1" dirty="0">
                          <a:effectLst/>
                          <a:latin typeface="Calibri" panose="020F0502020204030204" pitchFamily="34" charset="0"/>
                        </a:rPr>
                        <a:t>1:1 propensity score matching</a:t>
                      </a:r>
                    </a:p>
                  </a:txBody>
                  <a:tcPr marL="61386" marR="61386" marT="30693" marB="306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4062160"/>
                  </a:ext>
                </a:extLst>
              </a:tr>
            </a:tbl>
          </a:graphicData>
        </a:graphic>
      </p:graphicFrame>
      <p:sp>
        <p:nvSpPr>
          <p:cNvPr id="4" name="Slide Number Placeholder 3">
            <a:extLst>
              <a:ext uri="{FF2B5EF4-FFF2-40B4-BE49-F238E27FC236}">
                <a16:creationId xmlns:a16="http://schemas.microsoft.com/office/drawing/2014/main" id="{38AB3EA5-C929-4305-9A1A-45DCCD9F1119}"/>
              </a:ext>
            </a:extLst>
          </p:cNvPr>
          <p:cNvSpPr>
            <a:spLocks noGrp="1"/>
          </p:cNvSpPr>
          <p:nvPr>
            <p:ph type="sldNum" sz="quarter" idx="4"/>
          </p:nvPr>
        </p:nvSpPr>
        <p:spPr/>
        <p:txBody>
          <a:bodyPr/>
          <a:lstStyle/>
          <a:p>
            <a:fld id="{6C7F68B8-17AD-4146-95CB-9237D810DA91}" type="slidenum">
              <a:rPr lang="en-US" smtClean="0"/>
              <a:t>23</a:t>
            </a:fld>
            <a:endParaRPr lang="en-US" dirty="0"/>
          </a:p>
        </p:txBody>
      </p:sp>
      <p:sp>
        <p:nvSpPr>
          <p:cNvPr id="7" name="Rectangle 6">
            <a:extLst>
              <a:ext uri="{FF2B5EF4-FFF2-40B4-BE49-F238E27FC236}">
                <a16:creationId xmlns:a16="http://schemas.microsoft.com/office/drawing/2014/main" id="{3A63A160-A333-40FC-BC17-7B5D7EB95A30}"/>
              </a:ext>
            </a:extLst>
          </p:cNvPr>
          <p:cNvSpPr/>
          <p:nvPr/>
        </p:nvSpPr>
        <p:spPr>
          <a:xfrm>
            <a:off x="307731" y="6582489"/>
            <a:ext cx="8216617" cy="246221"/>
          </a:xfrm>
          <a:prstGeom prst="rect">
            <a:avLst/>
          </a:prstGeom>
        </p:spPr>
        <p:txBody>
          <a:bodyPr wrap="square">
            <a:spAutoFit/>
          </a:bodyPr>
          <a:lstStyle/>
          <a:p>
            <a:r>
              <a:rPr lang="en-US" sz="1000" dirty="0">
                <a:solidFill>
                  <a:srgbClr val="20425A"/>
                </a:solidFill>
              </a:rPr>
              <a:t>Epi Analytics Menu - </a:t>
            </a:r>
            <a:r>
              <a:rPr lang="en-US" sz="1000" dirty="0">
                <a:solidFill>
                  <a:srgbClr val="20425A"/>
                </a:solidFill>
                <a:hlinkClick r:id="rId3"/>
              </a:rPr>
              <a:t>https://jnj.sharepoint.com/:w:/t/epi/EbG5P93KvrtCrBB8ry2_fNkBxIeQL82RvkILmhP47EdikQ</a:t>
            </a:r>
            <a:endParaRPr lang="en-US" sz="1000" dirty="0">
              <a:solidFill>
                <a:srgbClr val="20425A"/>
              </a:solidFill>
            </a:endParaRPr>
          </a:p>
        </p:txBody>
      </p:sp>
    </p:spTree>
    <p:extLst>
      <p:ext uri="{BB962C8B-B14F-4D97-AF65-F5344CB8AC3E}">
        <p14:creationId xmlns:p14="http://schemas.microsoft.com/office/powerpoint/2010/main" val="5632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68FF-EC03-46CD-A6A1-8533CC099590}"/>
              </a:ext>
            </a:extLst>
          </p:cNvPr>
          <p:cNvSpPr>
            <a:spLocks noGrp="1"/>
          </p:cNvSpPr>
          <p:nvPr>
            <p:ph type="title"/>
          </p:nvPr>
        </p:nvSpPr>
        <p:spPr/>
        <p:txBody>
          <a:bodyPr/>
          <a:lstStyle/>
          <a:p>
            <a:r>
              <a:rPr lang="en-US" dirty="0"/>
              <a:t>How to Find Negative Controls?</a:t>
            </a:r>
          </a:p>
        </p:txBody>
      </p:sp>
      <p:sp>
        <p:nvSpPr>
          <p:cNvPr id="3" name="Content Placeholder 2">
            <a:extLst>
              <a:ext uri="{FF2B5EF4-FFF2-40B4-BE49-F238E27FC236}">
                <a16:creationId xmlns:a16="http://schemas.microsoft.com/office/drawing/2014/main" id="{48B29089-9EC4-4AF4-8549-F35941E81B6F}"/>
              </a:ext>
            </a:extLst>
          </p:cNvPr>
          <p:cNvSpPr>
            <a:spLocks noGrp="1"/>
          </p:cNvSpPr>
          <p:nvPr>
            <p:ph idx="1"/>
          </p:nvPr>
        </p:nvSpPr>
        <p:spPr>
          <a:xfrm>
            <a:off x="457200" y="1219202"/>
            <a:ext cx="8229600" cy="5486398"/>
          </a:xfrm>
        </p:spPr>
        <p:txBody>
          <a:bodyPr>
            <a:normAutofit/>
          </a:bodyPr>
          <a:lstStyle/>
          <a:p>
            <a:r>
              <a:rPr lang="en-US" dirty="0"/>
              <a:t>Finding negative controls manually:</a:t>
            </a:r>
          </a:p>
          <a:p>
            <a:endParaRPr lang="en-US" dirty="0"/>
          </a:p>
          <a:p>
            <a:pPr lvl="1"/>
            <a:r>
              <a:rPr lang="en-US" b="1" dirty="0"/>
              <a:t>FDA product labels </a:t>
            </a:r>
            <a:r>
              <a:rPr lang="en-US" dirty="0"/>
              <a:t>does not associate the drug and outcome</a:t>
            </a:r>
          </a:p>
          <a:p>
            <a:pPr lvl="1"/>
            <a:endParaRPr lang="en-US" dirty="0"/>
          </a:p>
          <a:p>
            <a:pPr lvl="1"/>
            <a:r>
              <a:rPr lang="en-US" dirty="0"/>
              <a:t>There are now spontaneous reports signals in the </a:t>
            </a:r>
            <a:r>
              <a:rPr lang="en-US" b="1" dirty="0"/>
              <a:t>U.S. FDA's Adverse Event Reporting System (FAERS)</a:t>
            </a:r>
          </a:p>
          <a:p>
            <a:pPr lvl="1"/>
            <a:endParaRPr lang="en-US" dirty="0"/>
          </a:p>
          <a:p>
            <a:pPr lvl="1"/>
            <a:r>
              <a:rPr lang="en-US" dirty="0"/>
              <a:t>Manual review in PubMed that there is </a:t>
            </a:r>
            <a:r>
              <a:rPr lang="en-US" b="1" dirty="0"/>
              <a:t>no studies </a:t>
            </a:r>
            <a:r>
              <a:rPr lang="en-US" dirty="0"/>
              <a:t>showing the drug causes the condition</a:t>
            </a:r>
          </a:p>
          <a:p>
            <a:endParaRPr lang="en-US" dirty="0"/>
          </a:p>
          <a:p>
            <a:r>
              <a:rPr lang="en-US" dirty="0"/>
              <a:t>However OHDSI has developed tools in ATLAS to make this easier . . . </a:t>
            </a:r>
          </a:p>
          <a:p>
            <a:pPr lvl="1"/>
            <a:endParaRPr lang="en-US" dirty="0"/>
          </a:p>
        </p:txBody>
      </p:sp>
      <p:sp>
        <p:nvSpPr>
          <p:cNvPr id="5" name="Slide Number Placeholder 4">
            <a:extLst>
              <a:ext uri="{FF2B5EF4-FFF2-40B4-BE49-F238E27FC236}">
                <a16:creationId xmlns:a16="http://schemas.microsoft.com/office/drawing/2014/main" id="{4EA8F46F-2A1E-45FE-88B5-94908E583694}"/>
              </a:ext>
            </a:extLst>
          </p:cNvPr>
          <p:cNvSpPr>
            <a:spLocks noGrp="1"/>
          </p:cNvSpPr>
          <p:nvPr>
            <p:ph type="sldNum" sz="quarter" idx="4"/>
          </p:nvPr>
        </p:nvSpPr>
        <p:spPr/>
        <p:txBody>
          <a:bodyPr/>
          <a:lstStyle/>
          <a:p>
            <a:fld id="{6C7F68B8-17AD-4146-95CB-9237D810DA91}" type="slidenum">
              <a:rPr lang="en-US" smtClean="0"/>
              <a:t>24</a:t>
            </a:fld>
            <a:endParaRPr lang="en-US" dirty="0"/>
          </a:p>
        </p:txBody>
      </p:sp>
    </p:spTree>
    <p:extLst>
      <p:ext uri="{BB962C8B-B14F-4D97-AF65-F5344CB8AC3E}">
        <p14:creationId xmlns:p14="http://schemas.microsoft.com/office/powerpoint/2010/main" val="3344282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4B82-15F5-4AD3-BC7E-FBF1234DB7C2}"/>
              </a:ext>
            </a:extLst>
          </p:cNvPr>
          <p:cNvSpPr>
            <a:spLocks noGrp="1"/>
          </p:cNvSpPr>
          <p:nvPr>
            <p:ph type="title"/>
          </p:nvPr>
        </p:nvSpPr>
        <p:spPr/>
        <p:txBody>
          <a:bodyPr>
            <a:normAutofit fontScale="90000"/>
          </a:bodyPr>
          <a:lstStyle/>
          <a:p>
            <a:r>
              <a:rPr lang="en-US" dirty="0"/>
              <a:t>Use ATLAS to Build </a:t>
            </a:r>
            <a:br>
              <a:rPr lang="en-US" dirty="0"/>
            </a:br>
            <a:r>
              <a:rPr lang="en-US" dirty="0"/>
              <a:t>Negative Control Outcomes</a:t>
            </a:r>
          </a:p>
        </p:txBody>
      </p:sp>
      <p:pic>
        <p:nvPicPr>
          <p:cNvPr id="4" name="Content Placeholder 3">
            <a:extLst>
              <a:ext uri="{FF2B5EF4-FFF2-40B4-BE49-F238E27FC236}">
                <a16:creationId xmlns:a16="http://schemas.microsoft.com/office/drawing/2014/main" id="{7464A92B-81D9-4845-809C-B56024DCD351}"/>
              </a:ext>
            </a:extLst>
          </p:cNvPr>
          <p:cNvPicPr>
            <a:picLocks noGrp="1" noChangeAspect="1"/>
          </p:cNvPicPr>
          <p:nvPr>
            <p:ph idx="1"/>
          </p:nvPr>
        </p:nvPicPr>
        <p:blipFill>
          <a:blip r:embed="rId3"/>
          <a:stretch>
            <a:fillRect/>
          </a:stretch>
        </p:blipFill>
        <p:spPr>
          <a:xfrm>
            <a:off x="457200" y="1875785"/>
            <a:ext cx="8229600" cy="3593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id="{09A82A40-0776-4572-ACDD-47CF85A9A827}"/>
              </a:ext>
            </a:extLst>
          </p:cNvPr>
          <p:cNvSpPr>
            <a:spLocks noGrp="1"/>
          </p:cNvSpPr>
          <p:nvPr>
            <p:ph type="sldNum" sz="quarter" idx="4"/>
          </p:nvPr>
        </p:nvSpPr>
        <p:spPr/>
        <p:txBody>
          <a:bodyPr/>
          <a:lstStyle/>
          <a:p>
            <a:fld id="{6C7F68B8-17AD-4146-95CB-9237D810DA91}" type="slidenum">
              <a:rPr lang="en-US" smtClean="0"/>
              <a:t>25</a:t>
            </a:fld>
            <a:endParaRPr lang="en-US" dirty="0"/>
          </a:p>
        </p:txBody>
      </p:sp>
    </p:spTree>
    <p:extLst>
      <p:ext uri="{BB962C8B-B14F-4D97-AF65-F5344CB8AC3E}">
        <p14:creationId xmlns:p14="http://schemas.microsoft.com/office/powerpoint/2010/main" val="365044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873-131E-4BE2-AFC2-EA5C1AF45CDA}"/>
              </a:ext>
            </a:extLst>
          </p:cNvPr>
          <p:cNvSpPr>
            <a:spLocks noGrp="1"/>
          </p:cNvSpPr>
          <p:nvPr>
            <p:ph type="title"/>
          </p:nvPr>
        </p:nvSpPr>
        <p:spPr/>
        <p:txBody>
          <a:bodyPr>
            <a:normAutofit/>
          </a:bodyPr>
          <a:lstStyle/>
          <a:p>
            <a:r>
              <a:rPr lang="en-US" dirty="0"/>
              <a:t>Generating Negative Controls in ATLAS</a:t>
            </a:r>
          </a:p>
        </p:txBody>
      </p:sp>
      <p:sp>
        <p:nvSpPr>
          <p:cNvPr id="3" name="Content Placeholder 2">
            <a:extLst>
              <a:ext uri="{FF2B5EF4-FFF2-40B4-BE49-F238E27FC236}">
                <a16:creationId xmlns:a16="http://schemas.microsoft.com/office/drawing/2014/main" id="{BA0113EA-CA1D-4D0D-BF8A-BFAE9708AE75}"/>
              </a:ext>
            </a:extLst>
          </p:cNvPr>
          <p:cNvSpPr>
            <a:spLocks noGrp="1"/>
          </p:cNvSpPr>
          <p:nvPr>
            <p:ph idx="1"/>
          </p:nvPr>
        </p:nvSpPr>
        <p:spPr/>
        <p:txBody>
          <a:bodyPr>
            <a:normAutofit fontScale="70000" lnSpcReduction="20000"/>
          </a:bodyPr>
          <a:lstStyle/>
          <a:p>
            <a:r>
              <a:rPr lang="en-US" dirty="0"/>
              <a:t>ATLAS can be used to generate and suggest negative controls for a study.</a:t>
            </a:r>
          </a:p>
          <a:p>
            <a:endParaRPr lang="en-US" dirty="0"/>
          </a:p>
          <a:p>
            <a:r>
              <a:rPr lang="en-US" dirty="0"/>
              <a:t>Suggested negative controls:</a:t>
            </a:r>
          </a:p>
          <a:p>
            <a:pPr lvl="1"/>
            <a:r>
              <a:rPr lang="en-US" dirty="0"/>
              <a:t>have no published literature adverse event association </a:t>
            </a:r>
          </a:p>
          <a:p>
            <a:pPr lvl="1"/>
            <a:r>
              <a:rPr lang="en-US" dirty="0"/>
              <a:t>not existing on the product label</a:t>
            </a:r>
          </a:p>
          <a:p>
            <a:pPr lvl="1"/>
            <a:r>
              <a:rPr lang="en-US" dirty="0"/>
              <a:t>not considered a FAERS signal</a:t>
            </a:r>
          </a:p>
          <a:p>
            <a:pPr lvl="1"/>
            <a:r>
              <a:rPr lang="en-US" dirty="0"/>
              <a:t>have no indication or contraindication listed in the OMOP Vocabulary for the pair</a:t>
            </a:r>
          </a:p>
          <a:p>
            <a:pPr lvl="1"/>
            <a:r>
              <a:rPr lang="en-US" dirty="0"/>
              <a:t>are not considered a broad concepts</a:t>
            </a:r>
          </a:p>
          <a:p>
            <a:pPr lvl="1"/>
            <a:r>
              <a:rPr lang="en-US" dirty="0"/>
              <a:t>are not considered a drug induced concept</a:t>
            </a:r>
          </a:p>
          <a:p>
            <a:pPr lvl="1"/>
            <a:r>
              <a:rPr lang="en-US" dirty="0"/>
              <a:t>not considered a pregnancy related concept</a:t>
            </a:r>
          </a:p>
          <a:p>
            <a:pPr lvl="1"/>
            <a:r>
              <a:rPr lang="en-US" dirty="0"/>
              <a:t>was not suggested to be excluded by the user</a:t>
            </a:r>
          </a:p>
          <a:p>
            <a:pPr lvl="1"/>
            <a:r>
              <a:rPr lang="en-US" dirty="0"/>
              <a:t>was not optimized out, meaning another parent concept existed that was also considered a good negative, so the lower level concept was excluded</a:t>
            </a:r>
          </a:p>
          <a:p>
            <a:pPr marL="0" indent="0">
              <a:buNone/>
            </a:pPr>
            <a:endParaRPr lang="en-US" dirty="0"/>
          </a:p>
          <a:p>
            <a:r>
              <a:rPr lang="en-US" dirty="0"/>
              <a:t>All information known about the drug-condition pair is provided so if the user wishes to loosen this criteria they can (i.e. ignore evidence from ancestor restrictions).</a:t>
            </a:r>
          </a:p>
          <a:p>
            <a:pPr marL="0" indent="0">
              <a:buNone/>
            </a:pPr>
            <a:endParaRPr lang="en-US" dirty="0"/>
          </a:p>
          <a:p>
            <a:r>
              <a:rPr lang="en-US" dirty="0">
                <a:hlinkClick r:id="rId2"/>
              </a:rPr>
              <a:t>https://github.com/OHDSI/CommonEvidenceModel/wiki/Negative-Controls-In-ATLAS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92F6580-7E2E-4316-AA48-73754D5F59E2}"/>
              </a:ext>
            </a:extLst>
          </p:cNvPr>
          <p:cNvSpPr>
            <a:spLocks noGrp="1"/>
          </p:cNvSpPr>
          <p:nvPr>
            <p:ph type="sldNum" sz="quarter" idx="4"/>
          </p:nvPr>
        </p:nvSpPr>
        <p:spPr/>
        <p:txBody>
          <a:bodyPr/>
          <a:lstStyle/>
          <a:p>
            <a:fld id="{8DB2982B-5D0B-479C-A63D-D9D06A6F81FB}" type="slidenum">
              <a:rPr lang="en-US" smtClean="0"/>
              <a:t>26</a:t>
            </a:fld>
            <a:endParaRPr lang="en-US" dirty="0"/>
          </a:p>
        </p:txBody>
      </p:sp>
    </p:spTree>
    <p:extLst>
      <p:ext uri="{BB962C8B-B14F-4D97-AF65-F5344CB8AC3E}">
        <p14:creationId xmlns:p14="http://schemas.microsoft.com/office/powerpoint/2010/main" val="410205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B4C228-233A-491B-B1DE-6C5155A55BD0}"/>
              </a:ext>
            </a:extLst>
          </p:cNvPr>
          <p:cNvSpPr>
            <a:spLocks noGrp="1"/>
          </p:cNvSpPr>
          <p:nvPr>
            <p:ph type="ctrTitle"/>
          </p:nvPr>
        </p:nvSpPr>
        <p:spPr/>
        <p:txBody>
          <a:bodyPr/>
          <a:lstStyle/>
          <a:p>
            <a:r>
              <a:rPr lang="en-US" dirty="0"/>
              <a:t>Finding Good </a:t>
            </a:r>
            <a:br>
              <a:rPr lang="en-US" dirty="0"/>
            </a:br>
            <a:r>
              <a:rPr lang="en-US" dirty="0"/>
              <a:t>Negative Control Outcomes</a:t>
            </a:r>
          </a:p>
        </p:txBody>
      </p:sp>
      <p:sp>
        <p:nvSpPr>
          <p:cNvPr id="4" name="Slide Number Placeholder 3">
            <a:extLst>
              <a:ext uri="{FF2B5EF4-FFF2-40B4-BE49-F238E27FC236}">
                <a16:creationId xmlns:a16="http://schemas.microsoft.com/office/drawing/2014/main" id="{BA92113B-4C8B-4248-97D2-587C36128307}"/>
              </a:ext>
            </a:extLst>
          </p:cNvPr>
          <p:cNvSpPr>
            <a:spLocks noGrp="1"/>
          </p:cNvSpPr>
          <p:nvPr>
            <p:ph type="sldNum" sz="quarter" idx="4294967295"/>
          </p:nvPr>
        </p:nvSpPr>
        <p:spPr>
          <a:xfrm>
            <a:off x="7010400" y="6492875"/>
            <a:ext cx="2133600" cy="365125"/>
          </a:xfrm>
          <a:prstGeom prst="rect">
            <a:avLst/>
          </a:prstGeom>
        </p:spPr>
        <p:txBody>
          <a:bodyPr anchor="ctr"/>
          <a:lstStyle/>
          <a:p>
            <a:pPr algn="r"/>
            <a:fld id="{6C7F68B8-17AD-4146-95CB-9237D810DA91}" type="slidenum">
              <a:rPr lang="en-US" sz="1200" smtClean="0">
                <a:solidFill>
                  <a:srgbClr val="20425A"/>
                </a:solidFill>
              </a:rPr>
              <a:pPr algn="r"/>
              <a:t>27</a:t>
            </a:fld>
            <a:endParaRPr lang="en-US" sz="1200" dirty="0">
              <a:solidFill>
                <a:srgbClr val="20425A"/>
              </a:solidFill>
            </a:endParaRPr>
          </a:p>
        </p:txBody>
      </p:sp>
    </p:spTree>
    <p:extLst>
      <p:ext uri="{BB962C8B-B14F-4D97-AF65-F5344CB8AC3E}">
        <p14:creationId xmlns:p14="http://schemas.microsoft.com/office/powerpoint/2010/main" val="169356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A0BD-71DC-4C5E-85E4-1F2E4B1AEBB6}"/>
              </a:ext>
            </a:extLst>
          </p:cNvPr>
          <p:cNvSpPr>
            <a:spLocks noGrp="1"/>
          </p:cNvSpPr>
          <p:nvPr>
            <p:ph type="title"/>
          </p:nvPr>
        </p:nvSpPr>
        <p:spPr/>
        <p:txBody>
          <a:bodyPr/>
          <a:lstStyle/>
          <a:p>
            <a:r>
              <a:rPr lang="en-US" dirty="0"/>
              <a:t>Good Negative Control Outcome</a:t>
            </a:r>
          </a:p>
        </p:txBody>
      </p:sp>
      <p:sp>
        <p:nvSpPr>
          <p:cNvPr id="3" name="Content Placeholder 2">
            <a:extLst>
              <a:ext uri="{FF2B5EF4-FFF2-40B4-BE49-F238E27FC236}">
                <a16:creationId xmlns:a16="http://schemas.microsoft.com/office/drawing/2014/main" id="{CCEF00F5-399A-4E12-9B8D-2E6B65DD9B72}"/>
              </a:ext>
            </a:extLst>
          </p:cNvPr>
          <p:cNvSpPr>
            <a:spLocks noGrp="1"/>
          </p:cNvSpPr>
          <p:nvPr>
            <p:ph idx="1"/>
          </p:nvPr>
        </p:nvSpPr>
        <p:spPr>
          <a:xfrm>
            <a:off x="457200" y="3341523"/>
            <a:ext cx="4225895" cy="2784642"/>
          </a:xfrm>
        </p:spPr>
        <p:txBody>
          <a:bodyPr>
            <a:normAutofit/>
          </a:bodyPr>
          <a:lstStyle/>
          <a:p>
            <a:r>
              <a:rPr lang="en-US" sz="2800" dirty="0"/>
              <a:t>E = PPI or H2 Blocker</a:t>
            </a:r>
          </a:p>
          <a:p>
            <a:r>
              <a:rPr lang="en-US" sz="2800" dirty="0"/>
              <a:t>N = Rosacea</a:t>
            </a:r>
            <a:br>
              <a:rPr lang="en-US" sz="2800" dirty="0"/>
            </a:br>
            <a:r>
              <a:rPr lang="en-US" sz="2000" i="1" dirty="0"/>
              <a:t>(CEM Suggested)</a:t>
            </a:r>
            <a:endParaRPr lang="en-US" sz="2000" dirty="0"/>
          </a:p>
        </p:txBody>
      </p:sp>
      <p:grpSp>
        <p:nvGrpSpPr>
          <p:cNvPr id="13" name="Group 12">
            <a:extLst>
              <a:ext uri="{FF2B5EF4-FFF2-40B4-BE49-F238E27FC236}">
                <a16:creationId xmlns:a16="http://schemas.microsoft.com/office/drawing/2014/main" id="{B1B237DE-36CD-493A-A3BC-ECD8B70E11BE}"/>
              </a:ext>
            </a:extLst>
          </p:cNvPr>
          <p:cNvGrpSpPr/>
          <p:nvPr/>
        </p:nvGrpSpPr>
        <p:grpSpPr>
          <a:xfrm>
            <a:off x="1143000" y="2274288"/>
            <a:ext cx="2258940" cy="461667"/>
            <a:chOff x="1395500" y="1259854"/>
            <a:chExt cx="2258940" cy="461667"/>
          </a:xfrm>
        </p:grpSpPr>
        <p:cxnSp>
          <p:nvCxnSpPr>
            <p:cNvPr id="7" name="Connector: Curved 6">
              <a:extLst>
                <a:ext uri="{FF2B5EF4-FFF2-40B4-BE49-F238E27FC236}">
                  <a16:creationId xmlns:a16="http://schemas.microsoft.com/office/drawing/2014/main" id="{4170C665-E50C-47FB-B59F-0FB10D127B8A}"/>
                </a:ext>
              </a:extLst>
            </p:cNvPr>
            <p:cNvCxnSpPr>
              <a:stCxn id="4" idx="2"/>
              <a:endCxn id="6" idx="2"/>
            </p:cNvCxnSpPr>
            <p:nvPr/>
          </p:nvCxnSpPr>
          <p:spPr>
            <a:xfrm rot="5400000" flipH="1" flipV="1">
              <a:off x="2524969" y="801025"/>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grpSp>
          <p:nvGrpSpPr>
            <p:cNvPr id="12" name="Group 11">
              <a:extLst>
                <a:ext uri="{FF2B5EF4-FFF2-40B4-BE49-F238E27FC236}">
                  <a16:creationId xmlns:a16="http://schemas.microsoft.com/office/drawing/2014/main" id="{3A26511F-5CD3-4F15-BA78-4BCE5AB4CBD6}"/>
                </a:ext>
              </a:extLst>
            </p:cNvPr>
            <p:cNvGrpSpPr/>
            <p:nvPr/>
          </p:nvGrpSpPr>
          <p:grpSpPr>
            <a:xfrm>
              <a:off x="1395500" y="1259854"/>
              <a:ext cx="2258940" cy="461667"/>
              <a:chOff x="1395500" y="1259854"/>
              <a:chExt cx="2258940" cy="461667"/>
            </a:xfrm>
          </p:grpSpPr>
          <p:sp>
            <p:nvSpPr>
              <p:cNvPr id="4" name="TextBox 3">
                <a:extLst>
                  <a:ext uri="{FF2B5EF4-FFF2-40B4-BE49-F238E27FC236}">
                    <a16:creationId xmlns:a16="http://schemas.microsoft.com/office/drawing/2014/main" id="{18EF0307-A7E4-4CF5-9DDD-0CC7BDCDD70D}"/>
                  </a:ext>
                </a:extLst>
              </p:cNvPr>
              <p:cNvSpPr txBox="1"/>
              <p:nvPr/>
            </p:nvSpPr>
            <p:spPr>
              <a:xfrm>
                <a:off x="1395500" y="1259856"/>
                <a:ext cx="417948" cy="461665"/>
              </a:xfrm>
              <a:prstGeom prst="rect">
                <a:avLst/>
              </a:prstGeom>
              <a:noFill/>
            </p:spPr>
            <p:txBody>
              <a:bodyPr wrap="square" rtlCol="0">
                <a:spAutoFit/>
              </a:bodyPr>
              <a:lstStyle/>
              <a:p>
                <a:pPr algn="ctr"/>
                <a:r>
                  <a:rPr lang="en-US" sz="2400" dirty="0"/>
                  <a:t>M</a:t>
                </a:r>
              </a:p>
            </p:txBody>
          </p:sp>
          <p:sp>
            <p:nvSpPr>
              <p:cNvPr id="5" name="TextBox 4">
                <a:extLst>
                  <a:ext uri="{FF2B5EF4-FFF2-40B4-BE49-F238E27FC236}">
                    <a16:creationId xmlns:a16="http://schemas.microsoft.com/office/drawing/2014/main" id="{F899B2DF-4B36-4185-A308-82E646F3BBA2}"/>
                  </a:ext>
                </a:extLst>
              </p:cNvPr>
              <p:cNvSpPr txBox="1"/>
              <p:nvPr/>
            </p:nvSpPr>
            <p:spPr>
              <a:xfrm>
                <a:off x="2314212" y="1259854"/>
                <a:ext cx="417948" cy="461665"/>
              </a:xfrm>
              <a:prstGeom prst="rect">
                <a:avLst/>
              </a:prstGeom>
              <a:noFill/>
            </p:spPr>
            <p:txBody>
              <a:bodyPr wrap="square" rtlCol="0">
                <a:spAutoFit/>
              </a:bodyPr>
              <a:lstStyle/>
              <a:p>
                <a:pPr algn="ctr"/>
                <a:r>
                  <a:rPr lang="en-US" sz="2400" dirty="0"/>
                  <a:t>E</a:t>
                </a:r>
              </a:p>
            </p:txBody>
          </p:sp>
          <p:sp>
            <p:nvSpPr>
              <p:cNvPr id="6" name="TextBox 5">
                <a:extLst>
                  <a:ext uri="{FF2B5EF4-FFF2-40B4-BE49-F238E27FC236}">
                    <a16:creationId xmlns:a16="http://schemas.microsoft.com/office/drawing/2014/main" id="{BCF22A9B-03D1-4F67-8A1A-D2554FA34874}"/>
                  </a:ext>
                </a:extLst>
              </p:cNvPr>
              <p:cNvSpPr txBox="1"/>
              <p:nvPr/>
            </p:nvSpPr>
            <p:spPr>
              <a:xfrm>
                <a:off x="3236492" y="1259855"/>
                <a:ext cx="417948" cy="461665"/>
              </a:xfrm>
              <a:prstGeom prst="rect">
                <a:avLst/>
              </a:prstGeom>
              <a:noFill/>
            </p:spPr>
            <p:txBody>
              <a:bodyPr wrap="square" rtlCol="0">
                <a:spAutoFit/>
              </a:bodyPr>
              <a:lstStyle/>
              <a:p>
                <a:pPr algn="ctr"/>
                <a:r>
                  <a:rPr lang="en-US" sz="2400" dirty="0"/>
                  <a:t>N</a:t>
                </a:r>
              </a:p>
            </p:txBody>
          </p:sp>
          <p:cxnSp>
            <p:nvCxnSpPr>
              <p:cNvPr id="8" name="Straight Arrow Connector 7">
                <a:extLst>
                  <a:ext uri="{FF2B5EF4-FFF2-40B4-BE49-F238E27FC236}">
                    <a16:creationId xmlns:a16="http://schemas.microsoft.com/office/drawing/2014/main" id="{6956D5D9-C944-47A5-BA2C-209A39C95C92}"/>
                  </a:ext>
                </a:extLst>
              </p:cNvPr>
              <p:cNvCxnSpPr/>
              <p:nvPr/>
            </p:nvCxnSpPr>
            <p:spPr>
              <a:xfrm flipV="1">
                <a:off x="1813448" y="1490687"/>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sp>
        <p:nvSpPr>
          <p:cNvPr id="14" name="Slide Number Placeholder 13">
            <a:extLst>
              <a:ext uri="{FF2B5EF4-FFF2-40B4-BE49-F238E27FC236}">
                <a16:creationId xmlns:a16="http://schemas.microsoft.com/office/drawing/2014/main" id="{876980C7-CD12-4780-A0DC-833577BFDE09}"/>
              </a:ext>
            </a:extLst>
          </p:cNvPr>
          <p:cNvSpPr>
            <a:spLocks noGrp="1"/>
          </p:cNvSpPr>
          <p:nvPr>
            <p:ph type="sldNum" sz="quarter" idx="4"/>
          </p:nvPr>
        </p:nvSpPr>
        <p:spPr/>
        <p:txBody>
          <a:bodyPr/>
          <a:lstStyle/>
          <a:p>
            <a:fld id="{6C7F68B8-17AD-4146-95CB-9237D810DA91}" type="slidenum">
              <a:rPr lang="en-US" smtClean="0"/>
              <a:t>28</a:t>
            </a:fld>
            <a:endParaRPr lang="en-US" dirty="0"/>
          </a:p>
        </p:txBody>
      </p:sp>
      <p:sp>
        <p:nvSpPr>
          <p:cNvPr id="15" name="Rectangle: Rounded Corners 14">
            <a:extLst>
              <a:ext uri="{FF2B5EF4-FFF2-40B4-BE49-F238E27FC236}">
                <a16:creationId xmlns:a16="http://schemas.microsoft.com/office/drawing/2014/main" id="{43F0718D-A2B5-47E3-9782-F20EFA5AC9FB}"/>
              </a:ext>
            </a:extLst>
          </p:cNvPr>
          <p:cNvSpPr/>
          <p:nvPr/>
        </p:nvSpPr>
        <p:spPr>
          <a:xfrm>
            <a:off x="4805031" y="1564987"/>
            <a:ext cx="3948157" cy="7093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Exposure Does Not Cause the Outcome</a:t>
            </a:r>
          </a:p>
        </p:txBody>
      </p:sp>
      <p:sp>
        <p:nvSpPr>
          <p:cNvPr id="20" name="Rectangle: Rounded Corners 19">
            <a:extLst>
              <a:ext uri="{FF2B5EF4-FFF2-40B4-BE49-F238E27FC236}">
                <a16:creationId xmlns:a16="http://schemas.microsoft.com/office/drawing/2014/main" id="{42412318-5666-4F06-9B38-67CCAF95B266}"/>
              </a:ext>
            </a:extLst>
          </p:cNvPr>
          <p:cNvSpPr/>
          <p:nvPr/>
        </p:nvSpPr>
        <p:spPr>
          <a:xfrm>
            <a:off x="4805030" y="2783623"/>
            <a:ext cx="3948157" cy="111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Ideally, Similar Confounding Relationships to Measured and Unmeasured Variables</a:t>
            </a:r>
          </a:p>
        </p:txBody>
      </p:sp>
    </p:spTree>
    <p:extLst>
      <p:ext uri="{BB962C8B-B14F-4D97-AF65-F5344CB8AC3E}">
        <p14:creationId xmlns:p14="http://schemas.microsoft.com/office/powerpoint/2010/main" val="115453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4898EC-651E-4C74-9571-4C6ED3B5CBAA}"/>
              </a:ext>
            </a:extLst>
          </p:cNvPr>
          <p:cNvSpPr/>
          <p:nvPr/>
        </p:nvSpPr>
        <p:spPr>
          <a:xfrm>
            <a:off x="-1" y="6047216"/>
            <a:ext cx="9144001" cy="810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D1F6445-FF8A-46CD-A5DD-354C18812696}"/>
              </a:ext>
            </a:extLst>
          </p:cNvPr>
          <p:cNvSpPr/>
          <p:nvPr/>
        </p:nvSpPr>
        <p:spPr>
          <a:xfrm>
            <a:off x="499545" y="5805913"/>
            <a:ext cx="8216617" cy="1015663"/>
          </a:xfrm>
          <a:prstGeom prst="rect">
            <a:avLst/>
          </a:prstGeom>
        </p:spPr>
        <p:txBody>
          <a:bodyPr wrap="square">
            <a:spAutoFit/>
          </a:bodyPr>
          <a:lstStyle/>
          <a:p>
            <a:r>
              <a:rPr lang="en-US" sz="1000" dirty="0">
                <a:solidFill>
                  <a:srgbClr val="20425A"/>
                </a:solidFill>
              </a:rPr>
              <a:t>Winnenburg R, Sorbello A, Ripple A, Harpaz R, Tonning J, Szarfman A, Francis H, Bodenreider O. Leveraging MEDLINE indexing for pharmacovigilance - Inherent limitations and mitigation strategies. J Biomed Inform. 2015 Oct;57:425-35. doi: 10.1016/j.jbi.2015.08.022. Epub 2015 Sep 2. PubMed PMID: 26342964; PubMed Central PMCID: PMC4775467.</a:t>
            </a:r>
          </a:p>
          <a:p>
            <a:endParaRPr lang="en-US" sz="1000" dirty="0">
              <a:solidFill>
                <a:srgbClr val="20425A"/>
              </a:solidFill>
            </a:endParaRPr>
          </a:p>
          <a:p>
            <a:r>
              <a:rPr lang="en-US" sz="1000" dirty="0">
                <a:solidFill>
                  <a:srgbClr val="20425A"/>
                </a:solidFill>
              </a:rPr>
              <a:t>Evans, S.J., P.C. Waller, and S. Davis, Use of proportional reporting ratios (PRRs) for signal generation from spontaneous adverse drug reaction reports. Pharmacoepidemiol Drug Saf, 2001. 10(6): p. 483-6.</a:t>
            </a:r>
          </a:p>
        </p:txBody>
      </p:sp>
      <p:sp>
        <p:nvSpPr>
          <p:cNvPr id="2" name="Title 1">
            <a:extLst>
              <a:ext uri="{FF2B5EF4-FFF2-40B4-BE49-F238E27FC236}">
                <a16:creationId xmlns:a16="http://schemas.microsoft.com/office/drawing/2014/main" id="{A989C7B8-8F5F-4825-A028-8A5301C8323F}"/>
              </a:ext>
            </a:extLst>
          </p:cNvPr>
          <p:cNvSpPr>
            <a:spLocks noGrp="1"/>
          </p:cNvSpPr>
          <p:nvPr>
            <p:ph type="title"/>
          </p:nvPr>
        </p:nvSpPr>
        <p:spPr/>
        <p:txBody>
          <a:bodyPr/>
          <a:lstStyle/>
          <a:p>
            <a:r>
              <a:rPr lang="en-US" dirty="0"/>
              <a:t>Good Negative Control Outcome</a:t>
            </a:r>
          </a:p>
        </p:txBody>
      </p:sp>
      <p:sp>
        <p:nvSpPr>
          <p:cNvPr id="3" name="Content Placeholder 2">
            <a:extLst>
              <a:ext uri="{FF2B5EF4-FFF2-40B4-BE49-F238E27FC236}">
                <a16:creationId xmlns:a16="http://schemas.microsoft.com/office/drawing/2014/main" id="{016567EA-D248-4177-AAE0-5DBAC2362176}"/>
              </a:ext>
            </a:extLst>
          </p:cNvPr>
          <p:cNvSpPr>
            <a:spLocks noGrp="1"/>
          </p:cNvSpPr>
          <p:nvPr>
            <p:ph idx="1"/>
          </p:nvPr>
        </p:nvSpPr>
        <p:spPr>
          <a:xfrm>
            <a:off x="457200" y="2894654"/>
            <a:ext cx="8229600" cy="3231511"/>
          </a:xfrm>
        </p:spPr>
        <p:txBody>
          <a:bodyPr>
            <a:normAutofit fontScale="77500" lnSpcReduction="20000"/>
          </a:bodyPr>
          <a:lstStyle/>
          <a:p>
            <a:r>
              <a:rPr lang="en-US" dirty="0"/>
              <a:t>Do PPIs/H2 Blockers cause Rosacea?</a:t>
            </a:r>
          </a:p>
          <a:p>
            <a:endParaRPr lang="en-US" dirty="0"/>
          </a:p>
          <a:p>
            <a:r>
              <a:rPr lang="en-US" dirty="0"/>
              <a:t>What evidence do we find?</a:t>
            </a:r>
          </a:p>
          <a:p>
            <a:pPr lvl="1"/>
            <a:r>
              <a:rPr lang="en-US" b="1" dirty="0"/>
              <a:t>Spontaneous reports </a:t>
            </a:r>
            <a:r>
              <a:rPr lang="en-US" dirty="0"/>
              <a:t>there is no disproportionality analysis signal (PRR &lt;2) (Evans et al.)</a:t>
            </a:r>
          </a:p>
          <a:p>
            <a:pPr lvl="1"/>
            <a:r>
              <a:rPr lang="en-US" dirty="0"/>
              <a:t>Not existing on the </a:t>
            </a:r>
            <a:r>
              <a:rPr lang="en-US" b="1" dirty="0"/>
              <a:t>US product label </a:t>
            </a:r>
            <a:r>
              <a:rPr lang="en-US" dirty="0"/>
              <a:t>in the “Adverse Drug Reactions” or “Postmarketing” section</a:t>
            </a:r>
          </a:p>
          <a:p>
            <a:pPr lvl="1"/>
            <a:r>
              <a:rPr lang="en-US" dirty="0"/>
              <a:t>Found no </a:t>
            </a:r>
            <a:r>
              <a:rPr lang="en-US" b="1" dirty="0"/>
              <a:t>publications</a:t>
            </a:r>
            <a:r>
              <a:rPr lang="en-US" dirty="0"/>
              <a:t> suggested drug-outcome pair were in adverse event relationship (Winnenburg et al.)</a:t>
            </a:r>
            <a:endParaRPr lang="en-US" b="1" dirty="0"/>
          </a:p>
          <a:p>
            <a:endParaRPr lang="en-US" dirty="0"/>
          </a:p>
          <a:p>
            <a:r>
              <a:rPr lang="en-US" dirty="0"/>
              <a:t>There are some mention of rash and skin inflammation if you review the label however no mention of acne</a:t>
            </a:r>
          </a:p>
        </p:txBody>
      </p:sp>
      <p:sp>
        <p:nvSpPr>
          <p:cNvPr id="5" name="Content Placeholder 2">
            <a:extLst>
              <a:ext uri="{FF2B5EF4-FFF2-40B4-BE49-F238E27FC236}">
                <a16:creationId xmlns:a16="http://schemas.microsoft.com/office/drawing/2014/main" id="{0C8DD798-9FEA-4519-855B-2C26414EBF1C}"/>
              </a:ext>
            </a:extLst>
          </p:cNvPr>
          <p:cNvSpPr txBox="1">
            <a:spLocks/>
          </p:cNvSpPr>
          <p:nvPr/>
        </p:nvSpPr>
        <p:spPr>
          <a:xfrm>
            <a:off x="4593967" y="1152888"/>
            <a:ext cx="4225895" cy="12001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Rosacea</a:t>
            </a:r>
            <a:br>
              <a:rPr lang="en-US" sz="2800" dirty="0"/>
            </a:br>
            <a:r>
              <a:rPr lang="en-US" sz="2200" i="1" dirty="0"/>
              <a:t>(CEM Suggested)</a:t>
            </a:r>
            <a:endParaRPr lang="en-US" sz="2200" dirty="0"/>
          </a:p>
        </p:txBody>
      </p:sp>
      <p:grpSp>
        <p:nvGrpSpPr>
          <p:cNvPr id="11" name="Group 10">
            <a:extLst>
              <a:ext uri="{FF2B5EF4-FFF2-40B4-BE49-F238E27FC236}">
                <a16:creationId xmlns:a16="http://schemas.microsoft.com/office/drawing/2014/main" id="{797CA16C-F544-46C9-8B46-8BFD3F4110FE}"/>
              </a:ext>
            </a:extLst>
          </p:cNvPr>
          <p:cNvGrpSpPr/>
          <p:nvPr/>
        </p:nvGrpSpPr>
        <p:grpSpPr>
          <a:xfrm>
            <a:off x="1396114" y="2008453"/>
            <a:ext cx="2258940" cy="461667"/>
            <a:chOff x="1395500" y="1259854"/>
            <a:chExt cx="2258940" cy="461667"/>
          </a:xfrm>
        </p:grpSpPr>
        <p:cxnSp>
          <p:nvCxnSpPr>
            <p:cNvPr id="12" name="Connector: Curved 11">
              <a:extLst>
                <a:ext uri="{FF2B5EF4-FFF2-40B4-BE49-F238E27FC236}">
                  <a16:creationId xmlns:a16="http://schemas.microsoft.com/office/drawing/2014/main" id="{549D66D2-4B51-41F7-BBE5-D878EE934CCD}"/>
                </a:ext>
              </a:extLst>
            </p:cNvPr>
            <p:cNvCxnSpPr>
              <a:stCxn id="14" idx="2"/>
              <a:endCxn id="16" idx="2"/>
            </p:cNvCxnSpPr>
            <p:nvPr/>
          </p:nvCxnSpPr>
          <p:spPr>
            <a:xfrm rot="5400000" flipH="1" flipV="1">
              <a:off x="2524969" y="801025"/>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B63C56B0-8ABD-44A8-8646-6E3E6792B96D}"/>
                </a:ext>
              </a:extLst>
            </p:cNvPr>
            <p:cNvGrpSpPr/>
            <p:nvPr/>
          </p:nvGrpSpPr>
          <p:grpSpPr>
            <a:xfrm>
              <a:off x="1395500" y="1259854"/>
              <a:ext cx="2258940" cy="461667"/>
              <a:chOff x="1395500" y="1259854"/>
              <a:chExt cx="2258940" cy="461667"/>
            </a:xfrm>
          </p:grpSpPr>
          <p:sp>
            <p:nvSpPr>
              <p:cNvPr id="14" name="TextBox 13">
                <a:extLst>
                  <a:ext uri="{FF2B5EF4-FFF2-40B4-BE49-F238E27FC236}">
                    <a16:creationId xmlns:a16="http://schemas.microsoft.com/office/drawing/2014/main" id="{EFD53C0F-129E-446A-8E3B-46D84508D7C0}"/>
                  </a:ext>
                </a:extLst>
              </p:cNvPr>
              <p:cNvSpPr txBox="1"/>
              <p:nvPr/>
            </p:nvSpPr>
            <p:spPr>
              <a:xfrm>
                <a:off x="1395500" y="1259856"/>
                <a:ext cx="417948" cy="461665"/>
              </a:xfrm>
              <a:prstGeom prst="rect">
                <a:avLst/>
              </a:prstGeom>
              <a:noFill/>
            </p:spPr>
            <p:txBody>
              <a:bodyPr wrap="square" rtlCol="0">
                <a:spAutoFit/>
              </a:bodyPr>
              <a:lstStyle/>
              <a:p>
                <a:pPr algn="ctr"/>
                <a:r>
                  <a:rPr lang="en-US" sz="2400" dirty="0"/>
                  <a:t>M</a:t>
                </a:r>
              </a:p>
            </p:txBody>
          </p:sp>
          <p:sp>
            <p:nvSpPr>
              <p:cNvPr id="15" name="TextBox 14">
                <a:extLst>
                  <a:ext uri="{FF2B5EF4-FFF2-40B4-BE49-F238E27FC236}">
                    <a16:creationId xmlns:a16="http://schemas.microsoft.com/office/drawing/2014/main" id="{A4A6CDEE-2700-45E7-AC2D-81389ADB44F8}"/>
                  </a:ext>
                </a:extLst>
              </p:cNvPr>
              <p:cNvSpPr txBox="1"/>
              <p:nvPr/>
            </p:nvSpPr>
            <p:spPr>
              <a:xfrm>
                <a:off x="2314212" y="1259854"/>
                <a:ext cx="417948" cy="461665"/>
              </a:xfrm>
              <a:prstGeom prst="rect">
                <a:avLst/>
              </a:prstGeom>
              <a:noFill/>
            </p:spPr>
            <p:txBody>
              <a:bodyPr wrap="square" rtlCol="0">
                <a:spAutoFit/>
              </a:bodyPr>
              <a:lstStyle/>
              <a:p>
                <a:pPr algn="ctr"/>
                <a:r>
                  <a:rPr lang="en-US" sz="2400" dirty="0"/>
                  <a:t>E</a:t>
                </a:r>
              </a:p>
            </p:txBody>
          </p:sp>
          <p:sp>
            <p:nvSpPr>
              <p:cNvPr id="16" name="TextBox 15">
                <a:extLst>
                  <a:ext uri="{FF2B5EF4-FFF2-40B4-BE49-F238E27FC236}">
                    <a16:creationId xmlns:a16="http://schemas.microsoft.com/office/drawing/2014/main" id="{C303BF68-977C-4EA3-82B8-D1F4E99D836C}"/>
                  </a:ext>
                </a:extLst>
              </p:cNvPr>
              <p:cNvSpPr txBox="1"/>
              <p:nvPr/>
            </p:nvSpPr>
            <p:spPr>
              <a:xfrm>
                <a:off x="3236492" y="1259855"/>
                <a:ext cx="417948" cy="461665"/>
              </a:xfrm>
              <a:prstGeom prst="rect">
                <a:avLst/>
              </a:prstGeom>
              <a:noFill/>
            </p:spPr>
            <p:txBody>
              <a:bodyPr wrap="square" rtlCol="0">
                <a:spAutoFit/>
              </a:bodyPr>
              <a:lstStyle/>
              <a:p>
                <a:pPr algn="ctr"/>
                <a:r>
                  <a:rPr lang="en-US" sz="2400" dirty="0"/>
                  <a:t>N</a:t>
                </a:r>
              </a:p>
            </p:txBody>
          </p:sp>
          <p:cxnSp>
            <p:nvCxnSpPr>
              <p:cNvPr id="17" name="Straight Arrow Connector 16">
                <a:extLst>
                  <a:ext uri="{FF2B5EF4-FFF2-40B4-BE49-F238E27FC236}">
                    <a16:creationId xmlns:a16="http://schemas.microsoft.com/office/drawing/2014/main" id="{D93CF1BC-A696-4746-BA25-8F336CA59106}"/>
                  </a:ext>
                </a:extLst>
              </p:cNvPr>
              <p:cNvCxnSpPr/>
              <p:nvPr/>
            </p:nvCxnSpPr>
            <p:spPr>
              <a:xfrm flipV="1">
                <a:off x="1813448" y="1490687"/>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sp>
        <p:nvSpPr>
          <p:cNvPr id="19" name="Slide Number Placeholder 18">
            <a:extLst>
              <a:ext uri="{FF2B5EF4-FFF2-40B4-BE49-F238E27FC236}">
                <a16:creationId xmlns:a16="http://schemas.microsoft.com/office/drawing/2014/main" id="{FB84AEF9-A3CF-47E1-9C54-902413D34A82}"/>
              </a:ext>
            </a:extLst>
          </p:cNvPr>
          <p:cNvSpPr>
            <a:spLocks noGrp="1"/>
          </p:cNvSpPr>
          <p:nvPr>
            <p:ph type="sldNum" sz="quarter" idx="4"/>
          </p:nvPr>
        </p:nvSpPr>
        <p:spPr/>
        <p:txBody>
          <a:bodyPr/>
          <a:lstStyle/>
          <a:p>
            <a:fld id="{6C7F68B8-17AD-4146-95CB-9237D810DA91}" type="slidenum">
              <a:rPr lang="en-US" smtClean="0"/>
              <a:t>29</a:t>
            </a:fld>
            <a:endParaRPr lang="en-US" dirty="0"/>
          </a:p>
        </p:txBody>
      </p:sp>
      <p:sp>
        <p:nvSpPr>
          <p:cNvPr id="21" name="Rectangle: Rounded Corners 20">
            <a:extLst>
              <a:ext uri="{FF2B5EF4-FFF2-40B4-BE49-F238E27FC236}">
                <a16:creationId xmlns:a16="http://schemas.microsoft.com/office/drawing/2014/main" id="{5B5237E0-41D5-4FEE-811F-609CF4398154}"/>
              </a:ext>
            </a:extLst>
          </p:cNvPr>
          <p:cNvSpPr/>
          <p:nvPr/>
        </p:nvSpPr>
        <p:spPr>
          <a:xfrm>
            <a:off x="499545" y="1193900"/>
            <a:ext cx="3948157" cy="7093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Exposure Does Not Cause the Outcome</a:t>
            </a:r>
          </a:p>
        </p:txBody>
      </p:sp>
    </p:spTree>
    <p:extLst>
      <p:ext uri="{BB962C8B-B14F-4D97-AF65-F5344CB8AC3E}">
        <p14:creationId xmlns:p14="http://schemas.microsoft.com/office/powerpoint/2010/main" val="194070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F9F6BA-5F00-4899-BD4F-31D1C3772568}"/>
              </a:ext>
            </a:extLst>
          </p:cNvPr>
          <p:cNvSpPr>
            <a:spLocks noGrp="1"/>
          </p:cNvSpPr>
          <p:nvPr>
            <p:ph type="ctrTitle"/>
          </p:nvPr>
        </p:nvSpPr>
        <p:spPr/>
        <p:txBody>
          <a:bodyPr/>
          <a:lstStyle/>
          <a:p>
            <a:r>
              <a:rPr lang="en-US" b="1" dirty="0"/>
              <a:t>What is the </a:t>
            </a:r>
            <a:br>
              <a:rPr lang="en-US" b="1" dirty="0"/>
            </a:br>
            <a:r>
              <a:rPr lang="en-US" b="1" dirty="0"/>
              <a:t>Common Evidence Model?</a:t>
            </a:r>
          </a:p>
        </p:txBody>
      </p:sp>
      <p:sp>
        <p:nvSpPr>
          <p:cNvPr id="5" name="Subtitle 4">
            <a:extLst>
              <a:ext uri="{FF2B5EF4-FFF2-40B4-BE49-F238E27FC236}">
                <a16:creationId xmlns:a16="http://schemas.microsoft.com/office/drawing/2014/main" id="{5C3B309F-23B8-458D-9E7B-5D8A6897692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52783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C7B8-8F5F-4825-A028-8A5301C8323F}"/>
              </a:ext>
            </a:extLst>
          </p:cNvPr>
          <p:cNvSpPr>
            <a:spLocks noGrp="1"/>
          </p:cNvSpPr>
          <p:nvPr>
            <p:ph type="title"/>
          </p:nvPr>
        </p:nvSpPr>
        <p:spPr/>
        <p:txBody>
          <a:bodyPr/>
          <a:lstStyle/>
          <a:p>
            <a:r>
              <a:rPr lang="en-US" dirty="0"/>
              <a:t>Good Negative Control Outcome</a:t>
            </a:r>
          </a:p>
        </p:txBody>
      </p:sp>
      <p:sp>
        <p:nvSpPr>
          <p:cNvPr id="3" name="Content Placeholder 2">
            <a:extLst>
              <a:ext uri="{FF2B5EF4-FFF2-40B4-BE49-F238E27FC236}">
                <a16:creationId xmlns:a16="http://schemas.microsoft.com/office/drawing/2014/main" id="{016567EA-D248-4177-AAE0-5DBAC2362176}"/>
              </a:ext>
            </a:extLst>
          </p:cNvPr>
          <p:cNvSpPr>
            <a:spLocks noGrp="1"/>
          </p:cNvSpPr>
          <p:nvPr>
            <p:ph idx="1"/>
          </p:nvPr>
        </p:nvSpPr>
        <p:spPr>
          <a:xfrm>
            <a:off x="3237106" y="2894654"/>
            <a:ext cx="5449694" cy="3231511"/>
          </a:xfrm>
        </p:spPr>
        <p:txBody>
          <a:bodyPr anchor="ctr">
            <a:normAutofit/>
          </a:bodyPr>
          <a:lstStyle/>
          <a:p>
            <a:pPr marL="0" indent="0" algn="ctr">
              <a:buNone/>
            </a:pPr>
            <a:r>
              <a:rPr lang="en-US" dirty="0"/>
              <a:t>CEM is helpful in finding these relationships!</a:t>
            </a:r>
          </a:p>
        </p:txBody>
      </p:sp>
      <p:sp>
        <p:nvSpPr>
          <p:cNvPr id="5" name="Content Placeholder 2">
            <a:extLst>
              <a:ext uri="{FF2B5EF4-FFF2-40B4-BE49-F238E27FC236}">
                <a16:creationId xmlns:a16="http://schemas.microsoft.com/office/drawing/2014/main" id="{0C8DD798-9FEA-4519-855B-2C26414EBF1C}"/>
              </a:ext>
            </a:extLst>
          </p:cNvPr>
          <p:cNvSpPr txBox="1">
            <a:spLocks/>
          </p:cNvSpPr>
          <p:nvPr/>
        </p:nvSpPr>
        <p:spPr>
          <a:xfrm>
            <a:off x="4593967" y="1152888"/>
            <a:ext cx="4225895" cy="12001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Rosacea</a:t>
            </a:r>
            <a:br>
              <a:rPr lang="en-US" sz="2800" dirty="0"/>
            </a:br>
            <a:r>
              <a:rPr lang="en-US" sz="2200" i="1" dirty="0"/>
              <a:t>(CEM Suggested)</a:t>
            </a:r>
            <a:endParaRPr lang="en-US" sz="2200" dirty="0"/>
          </a:p>
        </p:txBody>
      </p:sp>
      <p:grpSp>
        <p:nvGrpSpPr>
          <p:cNvPr id="11" name="Group 10">
            <a:extLst>
              <a:ext uri="{FF2B5EF4-FFF2-40B4-BE49-F238E27FC236}">
                <a16:creationId xmlns:a16="http://schemas.microsoft.com/office/drawing/2014/main" id="{797CA16C-F544-46C9-8B46-8BFD3F4110FE}"/>
              </a:ext>
            </a:extLst>
          </p:cNvPr>
          <p:cNvGrpSpPr/>
          <p:nvPr/>
        </p:nvGrpSpPr>
        <p:grpSpPr>
          <a:xfrm>
            <a:off x="1396114" y="2008453"/>
            <a:ext cx="2258940" cy="461667"/>
            <a:chOff x="1395500" y="1259854"/>
            <a:chExt cx="2258940" cy="461667"/>
          </a:xfrm>
        </p:grpSpPr>
        <p:cxnSp>
          <p:nvCxnSpPr>
            <p:cNvPr id="12" name="Connector: Curved 11">
              <a:extLst>
                <a:ext uri="{FF2B5EF4-FFF2-40B4-BE49-F238E27FC236}">
                  <a16:creationId xmlns:a16="http://schemas.microsoft.com/office/drawing/2014/main" id="{549D66D2-4B51-41F7-BBE5-D878EE934CCD}"/>
                </a:ext>
              </a:extLst>
            </p:cNvPr>
            <p:cNvCxnSpPr>
              <a:stCxn id="14" idx="2"/>
              <a:endCxn id="16" idx="2"/>
            </p:cNvCxnSpPr>
            <p:nvPr/>
          </p:nvCxnSpPr>
          <p:spPr>
            <a:xfrm rot="5400000" flipH="1" flipV="1">
              <a:off x="2524969" y="801025"/>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B63C56B0-8ABD-44A8-8646-6E3E6792B96D}"/>
                </a:ext>
              </a:extLst>
            </p:cNvPr>
            <p:cNvGrpSpPr/>
            <p:nvPr/>
          </p:nvGrpSpPr>
          <p:grpSpPr>
            <a:xfrm>
              <a:off x="1395500" y="1259854"/>
              <a:ext cx="2258940" cy="461667"/>
              <a:chOff x="1395500" y="1259854"/>
              <a:chExt cx="2258940" cy="461667"/>
            </a:xfrm>
          </p:grpSpPr>
          <p:sp>
            <p:nvSpPr>
              <p:cNvPr id="14" name="TextBox 13">
                <a:extLst>
                  <a:ext uri="{FF2B5EF4-FFF2-40B4-BE49-F238E27FC236}">
                    <a16:creationId xmlns:a16="http://schemas.microsoft.com/office/drawing/2014/main" id="{EFD53C0F-129E-446A-8E3B-46D84508D7C0}"/>
                  </a:ext>
                </a:extLst>
              </p:cNvPr>
              <p:cNvSpPr txBox="1"/>
              <p:nvPr/>
            </p:nvSpPr>
            <p:spPr>
              <a:xfrm>
                <a:off x="1395500" y="1259856"/>
                <a:ext cx="417948" cy="461665"/>
              </a:xfrm>
              <a:prstGeom prst="rect">
                <a:avLst/>
              </a:prstGeom>
              <a:noFill/>
            </p:spPr>
            <p:txBody>
              <a:bodyPr wrap="square" rtlCol="0">
                <a:spAutoFit/>
              </a:bodyPr>
              <a:lstStyle/>
              <a:p>
                <a:pPr algn="ctr"/>
                <a:r>
                  <a:rPr lang="en-US" sz="2400" dirty="0"/>
                  <a:t>M</a:t>
                </a:r>
              </a:p>
            </p:txBody>
          </p:sp>
          <p:sp>
            <p:nvSpPr>
              <p:cNvPr id="15" name="TextBox 14">
                <a:extLst>
                  <a:ext uri="{FF2B5EF4-FFF2-40B4-BE49-F238E27FC236}">
                    <a16:creationId xmlns:a16="http://schemas.microsoft.com/office/drawing/2014/main" id="{A4A6CDEE-2700-45E7-AC2D-81389ADB44F8}"/>
                  </a:ext>
                </a:extLst>
              </p:cNvPr>
              <p:cNvSpPr txBox="1"/>
              <p:nvPr/>
            </p:nvSpPr>
            <p:spPr>
              <a:xfrm>
                <a:off x="2314212" y="1259854"/>
                <a:ext cx="417948" cy="461665"/>
              </a:xfrm>
              <a:prstGeom prst="rect">
                <a:avLst/>
              </a:prstGeom>
              <a:noFill/>
            </p:spPr>
            <p:txBody>
              <a:bodyPr wrap="square" rtlCol="0">
                <a:spAutoFit/>
              </a:bodyPr>
              <a:lstStyle/>
              <a:p>
                <a:pPr algn="ctr"/>
                <a:r>
                  <a:rPr lang="en-US" sz="2400" dirty="0"/>
                  <a:t>E</a:t>
                </a:r>
              </a:p>
            </p:txBody>
          </p:sp>
          <p:sp>
            <p:nvSpPr>
              <p:cNvPr id="16" name="TextBox 15">
                <a:extLst>
                  <a:ext uri="{FF2B5EF4-FFF2-40B4-BE49-F238E27FC236}">
                    <a16:creationId xmlns:a16="http://schemas.microsoft.com/office/drawing/2014/main" id="{C303BF68-977C-4EA3-82B8-D1F4E99D836C}"/>
                  </a:ext>
                </a:extLst>
              </p:cNvPr>
              <p:cNvSpPr txBox="1"/>
              <p:nvPr/>
            </p:nvSpPr>
            <p:spPr>
              <a:xfrm>
                <a:off x="3236492" y="1259855"/>
                <a:ext cx="417948" cy="461665"/>
              </a:xfrm>
              <a:prstGeom prst="rect">
                <a:avLst/>
              </a:prstGeom>
              <a:noFill/>
            </p:spPr>
            <p:txBody>
              <a:bodyPr wrap="square" rtlCol="0">
                <a:spAutoFit/>
              </a:bodyPr>
              <a:lstStyle/>
              <a:p>
                <a:pPr algn="ctr"/>
                <a:r>
                  <a:rPr lang="en-US" sz="2400" dirty="0"/>
                  <a:t>N</a:t>
                </a:r>
              </a:p>
            </p:txBody>
          </p:sp>
          <p:cxnSp>
            <p:nvCxnSpPr>
              <p:cNvPr id="17" name="Straight Arrow Connector 16">
                <a:extLst>
                  <a:ext uri="{FF2B5EF4-FFF2-40B4-BE49-F238E27FC236}">
                    <a16:creationId xmlns:a16="http://schemas.microsoft.com/office/drawing/2014/main" id="{D93CF1BC-A696-4746-BA25-8F336CA59106}"/>
                  </a:ext>
                </a:extLst>
              </p:cNvPr>
              <p:cNvCxnSpPr/>
              <p:nvPr/>
            </p:nvCxnSpPr>
            <p:spPr>
              <a:xfrm flipV="1">
                <a:off x="1813448" y="1490687"/>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sp>
        <p:nvSpPr>
          <p:cNvPr id="19" name="Slide Number Placeholder 18">
            <a:extLst>
              <a:ext uri="{FF2B5EF4-FFF2-40B4-BE49-F238E27FC236}">
                <a16:creationId xmlns:a16="http://schemas.microsoft.com/office/drawing/2014/main" id="{FB84AEF9-A3CF-47E1-9C54-902413D34A82}"/>
              </a:ext>
            </a:extLst>
          </p:cNvPr>
          <p:cNvSpPr>
            <a:spLocks noGrp="1"/>
          </p:cNvSpPr>
          <p:nvPr>
            <p:ph type="sldNum" sz="quarter" idx="4"/>
          </p:nvPr>
        </p:nvSpPr>
        <p:spPr/>
        <p:txBody>
          <a:bodyPr/>
          <a:lstStyle/>
          <a:p>
            <a:fld id="{6C7F68B8-17AD-4146-95CB-9237D810DA91}" type="slidenum">
              <a:rPr lang="en-US" smtClean="0"/>
              <a:t>30</a:t>
            </a:fld>
            <a:endParaRPr lang="en-US" dirty="0"/>
          </a:p>
        </p:txBody>
      </p:sp>
      <p:sp>
        <p:nvSpPr>
          <p:cNvPr id="21" name="Rectangle: Rounded Corners 20">
            <a:extLst>
              <a:ext uri="{FF2B5EF4-FFF2-40B4-BE49-F238E27FC236}">
                <a16:creationId xmlns:a16="http://schemas.microsoft.com/office/drawing/2014/main" id="{5B5237E0-41D5-4FEE-811F-609CF4398154}"/>
              </a:ext>
            </a:extLst>
          </p:cNvPr>
          <p:cNvSpPr/>
          <p:nvPr/>
        </p:nvSpPr>
        <p:spPr>
          <a:xfrm>
            <a:off x="499545" y="1193900"/>
            <a:ext cx="3948157" cy="7093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Exposure Does Not Cause the Outcome</a:t>
            </a:r>
          </a:p>
        </p:txBody>
      </p:sp>
      <p:pic>
        <p:nvPicPr>
          <p:cNvPr id="2050" name="Picture 2" descr="https://render.bitstrips.com/v2/cpanel/eb1a2ea1-7c1f-4a92-abdb-e89cdc52edfd-c74a94ff-6dd3-467d-8a8c-99fcb8383966-v1.png?transparent=1&amp;palette=1">
            <a:extLst>
              <a:ext uri="{FF2B5EF4-FFF2-40B4-BE49-F238E27FC236}">
                <a16:creationId xmlns:a16="http://schemas.microsoft.com/office/drawing/2014/main" id="{CE3AE03E-9F83-4690-9DC6-D62307E6D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4" y="2793961"/>
            <a:ext cx="2343707" cy="234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644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D9F6-7D0C-41CD-B785-D9644404816F}"/>
              </a:ext>
            </a:extLst>
          </p:cNvPr>
          <p:cNvSpPr>
            <a:spLocks noGrp="1"/>
          </p:cNvSpPr>
          <p:nvPr>
            <p:ph type="title"/>
          </p:nvPr>
        </p:nvSpPr>
        <p:spPr/>
        <p:txBody>
          <a:bodyPr/>
          <a:lstStyle/>
          <a:p>
            <a:r>
              <a:rPr lang="en-US" dirty="0"/>
              <a:t>Good Negative Control Outcome</a:t>
            </a:r>
          </a:p>
        </p:txBody>
      </p:sp>
      <p:sp>
        <p:nvSpPr>
          <p:cNvPr id="3" name="Content Placeholder 2">
            <a:extLst>
              <a:ext uri="{FF2B5EF4-FFF2-40B4-BE49-F238E27FC236}">
                <a16:creationId xmlns:a16="http://schemas.microsoft.com/office/drawing/2014/main" id="{18DB3765-6AB0-416A-91BD-50651370F8DE}"/>
              </a:ext>
            </a:extLst>
          </p:cNvPr>
          <p:cNvSpPr>
            <a:spLocks noGrp="1"/>
          </p:cNvSpPr>
          <p:nvPr>
            <p:ph idx="1"/>
          </p:nvPr>
        </p:nvSpPr>
        <p:spPr>
          <a:xfrm>
            <a:off x="457200" y="3289747"/>
            <a:ext cx="8229600" cy="2836417"/>
          </a:xfrm>
        </p:spPr>
        <p:txBody>
          <a:bodyPr>
            <a:normAutofit fontScale="92500" lnSpcReduction="20000"/>
          </a:bodyPr>
          <a:lstStyle/>
          <a:p>
            <a:r>
              <a:rPr lang="en-US" dirty="0"/>
              <a:t>Influences that both affect getting rosacea and death?</a:t>
            </a:r>
          </a:p>
          <a:p>
            <a:pPr lvl="1"/>
            <a:r>
              <a:rPr lang="en-US" dirty="0"/>
              <a:t>Age</a:t>
            </a:r>
          </a:p>
          <a:p>
            <a:pPr lvl="2"/>
            <a:r>
              <a:rPr lang="en-US" dirty="0"/>
              <a:t>Rosacea is most common in years 30 to 50</a:t>
            </a:r>
          </a:p>
          <a:p>
            <a:pPr lvl="2"/>
            <a:r>
              <a:rPr lang="en-US" dirty="0"/>
              <a:t>Risk of death increases with age</a:t>
            </a:r>
          </a:p>
          <a:p>
            <a:pPr lvl="1"/>
            <a:r>
              <a:rPr lang="en-US" dirty="0"/>
              <a:t>Gender</a:t>
            </a:r>
          </a:p>
          <a:p>
            <a:pPr lvl="2"/>
            <a:r>
              <a:rPr lang="en-US" dirty="0"/>
              <a:t>Menopause can cause Rosacea</a:t>
            </a:r>
          </a:p>
          <a:p>
            <a:pPr lvl="2"/>
            <a:r>
              <a:rPr lang="en-US" dirty="0"/>
              <a:t>Women on average live longer</a:t>
            </a:r>
          </a:p>
          <a:p>
            <a:pPr lvl="1"/>
            <a:r>
              <a:rPr lang="en-US" dirty="0"/>
              <a:t>Smoking Status</a:t>
            </a:r>
          </a:p>
          <a:p>
            <a:pPr lvl="2"/>
            <a:r>
              <a:rPr lang="en-US" dirty="0"/>
              <a:t>Smokers have an increased risk of developing rosacea</a:t>
            </a:r>
          </a:p>
          <a:p>
            <a:pPr lvl="2"/>
            <a:r>
              <a:rPr lang="en-US" dirty="0"/>
              <a:t>Smoking influences death</a:t>
            </a:r>
          </a:p>
        </p:txBody>
      </p:sp>
      <p:sp>
        <p:nvSpPr>
          <p:cNvPr id="5" name="Content Placeholder 2">
            <a:extLst>
              <a:ext uri="{FF2B5EF4-FFF2-40B4-BE49-F238E27FC236}">
                <a16:creationId xmlns:a16="http://schemas.microsoft.com/office/drawing/2014/main" id="{CCC68CF6-B82D-4A3A-B834-573CA97DFB9D}"/>
              </a:ext>
            </a:extLst>
          </p:cNvPr>
          <p:cNvSpPr txBox="1">
            <a:spLocks/>
          </p:cNvSpPr>
          <p:nvPr/>
        </p:nvSpPr>
        <p:spPr>
          <a:xfrm>
            <a:off x="4593967" y="1152888"/>
            <a:ext cx="4225895" cy="12001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Rosacea</a:t>
            </a:r>
            <a:br>
              <a:rPr lang="en-US" sz="2800" dirty="0"/>
            </a:br>
            <a:r>
              <a:rPr lang="en-US" sz="2200" i="1" dirty="0"/>
              <a:t>(CEM Suggested)</a:t>
            </a:r>
            <a:endParaRPr lang="en-US" sz="2200" dirty="0"/>
          </a:p>
        </p:txBody>
      </p:sp>
      <p:grpSp>
        <p:nvGrpSpPr>
          <p:cNvPr id="6" name="Group 5">
            <a:extLst>
              <a:ext uri="{FF2B5EF4-FFF2-40B4-BE49-F238E27FC236}">
                <a16:creationId xmlns:a16="http://schemas.microsoft.com/office/drawing/2014/main" id="{E560E192-1F9C-4E93-B77D-7529D012BE95}"/>
              </a:ext>
            </a:extLst>
          </p:cNvPr>
          <p:cNvGrpSpPr/>
          <p:nvPr/>
        </p:nvGrpSpPr>
        <p:grpSpPr>
          <a:xfrm>
            <a:off x="1344153" y="2353038"/>
            <a:ext cx="2258940" cy="461667"/>
            <a:chOff x="1395500" y="1259854"/>
            <a:chExt cx="2258940" cy="461667"/>
          </a:xfrm>
        </p:grpSpPr>
        <p:cxnSp>
          <p:nvCxnSpPr>
            <p:cNvPr id="7" name="Connector: Curved 6">
              <a:extLst>
                <a:ext uri="{FF2B5EF4-FFF2-40B4-BE49-F238E27FC236}">
                  <a16:creationId xmlns:a16="http://schemas.microsoft.com/office/drawing/2014/main" id="{B11ACDF9-6DB3-4F64-A34F-FE19454212BE}"/>
                </a:ext>
              </a:extLst>
            </p:cNvPr>
            <p:cNvCxnSpPr>
              <a:stCxn id="9" idx="2"/>
              <a:endCxn id="11" idx="2"/>
            </p:cNvCxnSpPr>
            <p:nvPr/>
          </p:nvCxnSpPr>
          <p:spPr>
            <a:xfrm rot="5400000" flipH="1" flipV="1">
              <a:off x="2524969" y="801025"/>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0598A1A8-222E-4F76-A36D-53FB1CABFB0A}"/>
                </a:ext>
              </a:extLst>
            </p:cNvPr>
            <p:cNvGrpSpPr/>
            <p:nvPr/>
          </p:nvGrpSpPr>
          <p:grpSpPr>
            <a:xfrm>
              <a:off x="1395500" y="1259854"/>
              <a:ext cx="2258940" cy="461667"/>
              <a:chOff x="1395500" y="1259854"/>
              <a:chExt cx="2258940" cy="461667"/>
            </a:xfrm>
          </p:grpSpPr>
          <p:sp>
            <p:nvSpPr>
              <p:cNvPr id="9" name="TextBox 8">
                <a:extLst>
                  <a:ext uri="{FF2B5EF4-FFF2-40B4-BE49-F238E27FC236}">
                    <a16:creationId xmlns:a16="http://schemas.microsoft.com/office/drawing/2014/main" id="{EFC150B1-826A-4E2F-9426-8111DC374A16}"/>
                  </a:ext>
                </a:extLst>
              </p:cNvPr>
              <p:cNvSpPr txBox="1"/>
              <p:nvPr/>
            </p:nvSpPr>
            <p:spPr>
              <a:xfrm>
                <a:off x="1395500" y="1259856"/>
                <a:ext cx="417948" cy="461665"/>
              </a:xfrm>
              <a:prstGeom prst="rect">
                <a:avLst/>
              </a:prstGeom>
              <a:noFill/>
            </p:spPr>
            <p:txBody>
              <a:bodyPr wrap="square" rtlCol="0">
                <a:spAutoFit/>
              </a:bodyPr>
              <a:lstStyle/>
              <a:p>
                <a:pPr algn="ctr"/>
                <a:r>
                  <a:rPr lang="en-US" sz="2400" dirty="0"/>
                  <a:t>M</a:t>
                </a:r>
              </a:p>
            </p:txBody>
          </p:sp>
          <p:sp>
            <p:nvSpPr>
              <p:cNvPr id="10" name="TextBox 9">
                <a:extLst>
                  <a:ext uri="{FF2B5EF4-FFF2-40B4-BE49-F238E27FC236}">
                    <a16:creationId xmlns:a16="http://schemas.microsoft.com/office/drawing/2014/main" id="{8CE020D9-F894-458A-AC2E-0B1D3194D1A0}"/>
                  </a:ext>
                </a:extLst>
              </p:cNvPr>
              <p:cNvSpPr txBox="1"/>
              <p:nvPr/>
            </p:nvSpPr>
            <p:spPr>
              <a:xfrm>
                <a:off x="2314212" y="1259854"/>
                <a:ext cx="417948" cy="461665"/>
              </a:xfrm>
              <a:prstGeom prst="rect">
                <a:avLst/>
              </a:prstGeom>
              <a:noFill/>
            </p:spPr>
            <p:txBody>
              <a:bodyPr wrap="square" rtlCol="0">
                <a:spAutoFit/>
              </a:bodyPr>
              <a:lstStyle/>
              <a:p>
                <a:pPr algn="ctr"/>
                <a:r>
                  <a:rPr lang="en-US" sz="2400" dirty="0"/>
                  <a:t>E</a:t>
                </a:r>
              </a:p>
            </p:txBody>
          </p:sp>
          <p:sp>
            <p:nvSpPr>
              <p:cNvPr id="11" name="TextBox 10">
                <a:extLst>
                  <a:ext uri="{FF2B5EF4-FFF2-40B4-BE49-F238E27FC236}">
                    <a16:creationId xmlns:a16="http://schemas.microsoft.com/office/drawing/2014/main" id="{F61ED196-DFEF-4CD9-83AD-55909CCEE6A5}"/>
                  </a:ext>
                </a:extLst>
              </p:cNvPr>
              <p:cNvSpPr txBox="1"/>
              <p:nvPr/>
            </p:nvSpPr>
            <p:spPr>
              <a:xfrm>
                <a:off x="3236492" y="1259855"/>
                <a:ext cx="417948" cy="461665"/>
              </a:xfrm>
              <a:prstGeom prst="rect">
                <a:avLst/>
              </a:prstGeom>
              <a:noFill/>
            </p:spPr>
            <p:txBody>
              <a:bodyPr wrap="square" rtlCol="0">
                <a:spAutoFit/>
              </a:bodyPr>
              <a:lstStyle/>
              <a:p>
                <a:pPr algn="ctr"/>
                <a:r>
                  <a:rPr lang="en-US" sz="2400" dirty="0"/>
                  <a:t>N</a:t>
                </a:r>
              </a:p>
            </p:txBody>
          </p:sp>
          <p:cxnSp>
            <p:nvCxnSpPr>
              <p:cNvPr id="12" name="Straight Arrow Connector 11">
                <a:extLst>
                  <a:ext uri="{FF2B5EF4-FFF2-40B4-BE49-F238E27FC236}">
                    <a16:creationId xmlns:a16="http://schemas.microsoft.com/office/drawing/2014/main" id="{C20C4C04-30F4-4DA1-9A6F-715ABA3CEB67}"/>
                  </a:ext>
                </a:extLst>
              </p:cNvPr>
              <p:cNvCxnSpPr/>
              <p:nvPr/>
            </p:nvCxnSpPr>
            <p:spPr>
              <a:xfrm flipV="1">
                <a:off x="1813448" y="1490687"/>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sp>
        <p:nvSpPr>
          <p:cNvPr id="33" name="Slide Number Placeholder 32">
            <a:extLst>
              <a:ext uri="{FF2B5EF4-FFF2-40B4-BE49-F238E27FC236}">
                <a16:creationId xmlns:a16="http://schemas.microsoft.com/office/drawing/2014/main" id="{D9A44E35-E068-4935-9874-871D8A8CD7BA}"/>
              </a:ext>
            </a:extLst>
          </p:cNvPr>
          <p:cNvSpPr>
            <a:spLocks noGrp="1"/>
          </p:cNvSpPr>
          <p:nvPr>
            <p:ph type="sldNum" sz="quarter" idx="4"/>
          </p:nvPr>
        </p:nvSpPr>
        <p:spPr/>
        <p:txBody>
          <a:bodyPr/>
          <a:lstStyle/>
          <a:p>
            <a:fld id="{6C7F68B8-17AD-4146-95CB-9237D810DA91}" type="slidenum">
              <a:rPr lang="en-US" smtClean="0"/>
              <a:t>31</a:t>
            </a:fld>
            <a:endParaRPr lang="en-US" dirty="0"/>
          </a:p>
        </p:txBody>
      </p:sp>
      <p:sp>
        <p:nvSpPr>
          <p:cNvPr id="34" name="Rectangle: Rounded Corners 33">
            <a:extLst>
              <a:ext uri="{FF2B5EF4-FFF2-40B4-BE49-F238E27FC236}">
                <a16:creationId xmlns:a16="http://schemas.microsoft.com/office/drawing/2014/main" id="{C5D0C127-F73B-41E5-87DE-C83B72619DE2}"/>
              </a:ext>
            </a:extLst>
          </p:cNvPr>
          <p:cNvSpPr/>
          <p:nvPr/>
        </p:nvSpPr>
        <p:spPr>
          <a:xfrm>
            <a:off x="499545" y="1179745"/>
            <a:ext cx="3948157" cy="111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Ideally, Similar Confounding Relationships to Measured and Unmeasured Variables</a:t>
            </a:r>
          </a:p>
        </p:txBody>
      </p:sp>
    </p:spTree>
    <p:extLst>
      <p:ext uri="{BB962C8B-B14F-4D97-AF65-F5344CB8AC3E}">
        <p14:creationId xmlns:p14="http://schemas.microsoft.com/office/powerpoint/2010/main" val="159521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D9F6-7D0C-41CD-B785-D9644404816F}"/>
              </a:ext>
            </a:extLst>
          </p:cNvPr>
          <p:cNvSpPr>
            <a:spLocks noGrp="1"/>
          </p:cNvSpPr>
          <p:nvPr>
            <p:ph type="title"/>
          </p:nvPr>
        </p:nvSpPr>
        <p:spPr/>
        <p:txBody>
          <a:bodyPr/>
          <a:lstStyle/>
          <a:p>
            <a:r>
              <a:rPr lang="en-US" dirty="0"/>
              <a:t>Good Negative Control Outcome</a:t>
            </a:r>
          </a:p>
        </p:txBody>
      </p:sp>
      <p:sp>
        <p:nvSpPr>
          <p:cNvPr id="5" name="Content Placeholder 2">
            <a:extLst>
              <a:ext uri="{FF2B5EF4-FFF2-40B4-BE49-F238E27FC236}">
                <a16:creationId xmlns:a16="http://schemas.microsoft.com/office/drawing/2014/main" id="{CCC68CF6-B82D-4A3A-B834-573CA97DFB9D}"/>
              </a:ext>
            </a:extLst>
          </p:cNvPr>
          <p:cNvSpPr txBox="1">
            <a:spLocks/>
          </p:cNvSpPr>
          <p:nvPr/>
        </p:nvSpPr>
        <p:spPr>
          <a:xfrm>
            <a:off x="4593967" y="1152888"/>
            <a:ext cx="4225895" cy="120015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Rosacea</a:t>
            </a:r>
            <a:br>
              <a:rPr lang="en-US" sz="2800" dirty="0"/>
            </a:br>
            <a:r>
              <a:rPr lang="en-US" sz="2200" i="1" dirty="0"/>
              <a:t>(CEM Suggested)</a:t>
            </a:r>
            <a:endParaRPr lang="en-US" sz="2200" dirty="0"/>
          </a:p>
        </p:txBody>
      </p:sp>
      <p:grpSp>
        <p:nvGrpSpPr>
          <p:cNvPr id="6" name="Group 5">
            <a:extLst>
              <a:ext uri="{FF2B5EF4-FFF2-40B4-BE49-F238E27FC236}">
                <a16:creationId xmlns:a16="http://schemas.microsoft.com/office/drawing/2014/main" id="{E560E192-1F9C-4E93-B77D-7529D012BE95}"/>
              </a:ext>
            </a:extLst>
          </p:cNvPr>
          <p:cNvGrpSpPr/>
          <p:nvPr/>
        </p:nvGrpSpPr>
        <p:grpSpPr>
          <a:xfrm>
            <a:off x="1344153" y="2353038"/>
            <a:ext cx="2258940" cy="461667"/>
            <a:chOff x="1395500" y="1259854"/>
            <a:chExt cx="2258940" cy="461667"/>
          </a:xfrm>
        </p:grpSpPr>
        <p:cxnSp>
          <p:nvCxnSpPr>
            <p:cNvPr id="7" name="Connector: Curved 6">
              <a:extLst>
                <a:ext uri="{FF2B5EF4-FFF2-40B4-BE49-F238E27FC236}">
                  <a16:creationId xmlns:a16="http://schemas.microsoft.com/office/drawing/2014/main" id="{B11ACDF9-6DB3-4F64-A34F-FE19454212BE}"/>
                </a:ext>
              </a:extLst>
            </p:cNvPr>
            <p:cNvCxnSpPr>
              <a:stCxn id="9" idx="2"/>
              <a:endCxn id="11" idx="2"/>
            </p:cNvCxnSpPr>
            <p:nvPr/>
          </p:nvCxnSpPr>
          <p:spPr>
            <a:xfrm rot="5400000" flipH="1" flipV="1">
              <a:off x="2524969" y="801025"/>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0598A1A8-222E-4F76-A36D-53FB1CABFB0A}"/>
                </a:ext>
              </a:extLst>
            </p:cNvPr>
            <p:cNvGrpSpPr/>
            <p:nvPr/>
          </p:nvGrpSpPr>
          <p:grpSpPr>
            <a:xfrm>
              <a:off x="1395500" y="1259854"/>
              <a:ext cx="2258940" cy="461667"/>
              <a:chOff x="1395500" y="1259854"/>
              <a:chExt cx="2258940" cy="461667"/>
            </a:xfrm>
          </p:grpSpPr>
          <p:sp>
            <p:nvSpPr>
              <p:cNvPr id="9" name="TextBox 8">
                <a:extLst>
                  <a:ext uri="{FF2B5EF4-FFF2-40B4-BE49-F238E27FC236}">
                    <a16:creationId xmlns:a16="http://schemas.microsoft.com/office/drawing/2014/main" id="{EFC150B1-826A-4E2F-9426-8111DC374A16}"/>
                  </a:ext>
                </a:extLst>
              </p:cNvPr>
              <p:cNvSpPr txBox="1"/>
              <p:nvPr/>
            </p:nvSpPr>
            <p:spPr>
              <a:xfrm>
                <a:off x="1395500" y="1259856"/>
                <a:ext cx="417948" cy="461665"/>
              </a:xfrm>
              <a:prstGeom prst="rect">
                <a:avLst/>
              </a:prstGeom>
              <a:noFill/>
            </p:spPr>
            <p:txBody>
              <a:bodyPr wrap="square" rtlCol="0">
                <a:spAutoFit/>
              </a:bodyPr>
              <a:lstStyle/>
              <a:p>
                <a:pPr algn="ctr"/>
                <a:r>
                  <a:rPr lang="en-US" sz="2400" dirty="0"/>
                  <a:t>M</a:t>
                </a:r>
              </a:p>
            </p:txBody>
          </p:sp>
          <p:sp>
            <p:nvSpPr>
              <p:cNvPr id="10" name="TextBox 9">
                <a:extLst>
                  <a:ext uri="{FF2B5EF4-FFF2-40B4-BE49-F238E27FC236}">
                    <a16:creationId xmlns:a16="http://schemas.microsoft.com/office/drawing/2014/main" id="{8CE020D9-F894-458A-AC2E-0B1D3194D1A0}"/>
                  </a:ext>
                </a:extLst>
              </p:cNvPr>
              <p:cNvSpPr txBox="1"/>
              <p:nvPr/>
            </p:nvSpPr>
            <p:spPr>
              <a:xfrm>
                <a:off x="2314212" y="1259854"/>
                <a:ext cx="417948" cy="461665"/>
              </a:xfrm>
              <a:prstGeom prst="rect">
                <a:avLst/>
              </a:prstGeom>
              <a:noFill/>
            </p:spPr>
            <p:txBody>
              <a:bodyPr wrap="square" rtlCol="0">
                <a:spAutoFit/>
              </a:bodyPr>
              <a:lstStyle/>
              <a:p>
                <a:pPr algn="ctr"/>
                <a:r>
                  <a:rPr lang="en-US" sz="2400" dirty="0"/>
                  <a:t>E</a:t>
                </a:r>
              </a:p>
            </p:txBody>
          </p:sp>
          <p:sp>
            <p:nvSpPr>
              <p:cNvPr id="11" name="TextBox 10">
                <a:extLst>
                  <a:ext uri="{FF2B5EF4-FFF2-40B4-BE49-F238E27FC236}">
                    <a16:creationId xmlns:a16="http://schemas.microsoft.com/office/drawing/2014/main" id="{F61ED196-DFEF-4CD9-83AD-55909CCEE6A5}"/>
                  </a:ext>
                </a:extLst>
              </p:cNvPr>
              <p:cNvSpPr txBox="1"/>
              <p:nvPr/>
            </p:nvSpPr>
            <p:spPr>
              <a:xfrm>
                <a:off x="3236492" y="1259855"/>
                <a:ext cx="417948" cy="461665"/>
              </a:xfrm>
              <a:prstGeom prst="rect">
                <a:avLst/>
              </a:prstGeom>
              <a:noFill/>
            </p:spPr>
            <p:txBody>
              <a:bodyPr wrap="square" rtlCol="0">
                <a:spAutoFit/>
              </a:bodyPr>
              <a:lstStyle/>
              <a:p>
                <a:pPr algn="ctr"/>
                <a:r>
                  <a:rPr lang="en-US" sz="2400" dirty="0"/>
                  <a:t>N</a:t>
                </a:r>
              </a:p>
            </p:txBody>
          </p:sp>
          <p:cxnSp>
            <p:nvCxnSpPr>
              <p:cNvPr id="12" name="Straight Arrow Connector 11">
                <a:extLst>
                  <a:ext uri="{FF2B5EF4-FFF2-40B4-BE49-F238E27FC236}">
                    <a16:creationId xmlns:a16="http://schemas.microsoft.com/office/drawing/2014/main" id="{C20C4C04-30F4-4DA1-9A6F-715ABA3CEB67}"/>
                  </a:ext>
                </a:extLst>
              </p:cNvPr>
              <p:cNvCxnSpPr/>
              <p:nvPr/>
            </p:nvCxnSpPr>
            <p:spPr>
              <a:xfrm flipV="1">
                <a:off x="1813448" y="1490687"/>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sp>
        <p:nvSpPr>
          <p:cNvPr id="33" name="Slide Number Placeholder 32">
            <a:extLst>
              <a:ext uri="{FF2B5EF4-FFF2-40B4-BE49-F238E27FC236}">
                <a16:creationId xmlns:a16="http://schemas.microsoft.com/office/drawing/2014/main" id="{D9A44E35-E068-4935-9874-871D8A8CD7BA}"/>
              </a:ext>
            </a:extLst>
          </p:cNvPr>
          <p:cNvSpPr>
            <a:spLocks noGrp="1"/>
          </p:cNvSpPr>
          <p:nvPr>
            <p:ph type="sldNum" sz="quarter" idx="4"/>
          </p:nvPr>
        </p:nvSpPr>
        <p:spPr/>
        <p:txBody>
          <a:bodyPr/>
          <a:lstStyle/>
          <a:p>
            <a:fld id="{6C7F68B8-17AD-4146-95CB-9237D810DA91}" type="slidenum">
              <a:rPr lang="en-US" smtClean="0"/>
              <a:t>32</a:t>
            </a:fld>
            <a:endParaRPr lang="en-US" dirty="0"/>
          </a:p>
        </p:txBody>
      </p:sp>
      <p:sp>
        <p:nvSpPr>
          <p:cNvPr id="34" name="Rectangle: Rounded Corners 33">
            <a:extLst>
              <a:ext uri="{FF2B5EF4-FFF2-40B4-BE49-F238E27FC236}">
                <a16:creationId xmlns:a16="http://schemas.microsoft.com/office/drawing/2014/main" id="{C5D0C127-F73B-41E5-87DE-C83B72619DE2}"/>
              </a:ext>
            </a:extLst>
          </p:cNvPr>
          <p:cNvSpPr/>
          <p:nvPr/>
        </p:nvSpPr>
        <p:spPr>
          <a:xfrm>
            <a:off x="499545" y="1179745"/>
            <a:ext cx="3948157" cy="111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Ideally, Similar Confounding Relationships to Measured and Unmeasured Variables</a:t>
            </a:r>
          </a:p>
        </p:txBody>
      </p:sp>
      <p:sp>
        <p:nvSpPr>
          <p:cNvPr id="17" name="Content Placeholder 2">
            <a:extLst>
              <a:ext uri="{FF2B5EF4-FFF2-40B4-BE49-F238E27FC236}">
                <a16:creationId xmlns:a16="http://schemas.microsoft.com/office/drawing/2014/main" id="{98EB5887-97B5-419B-93E1-89E779387DDB}"/>
              </a:ext>
            </a:extLst>
          </p:cNvPr>
          <p:cNvSpPr txBox="1">
            <a:spLocks/>
          </p:cNvSpPr>
          <p:nvPr/>
        </p:nvSpPr>
        <p:spPr>
          <a:xfrm>
            <a:off x="3237106" y="2894654"/>
            <a:ext cx="5449694" cy="3231511"/>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CEM cannot determine which concepts have similar confounding relationships.</a:t>
            </a:r>
          </a:p>
        </p:txBody>
      </p:sp>
      <p:pic>
        <p:nvPicPr>
          <p:cNvPr id="4100" name="Picture 4" descr="https://render.bitstrips.com/v2/cpanel/7c560e91-d819-491c-9658-378012eb1aea-c74a94ff-6dd3-467d-8a8c-99fcb8383966-v1.png?transparent=1&amp;palette=1">
            <a:extLst>
              <a:ext uri="{FF2B5EF4-FFF2-40B4-BE49-F238E27FC236}">
                <a16:creationId xmlns:a16="http://schemas.microsoft.com/office/drawing/2014/main" id="{2D4D3559-EF3E-46AD-90BA-FE085B753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56" y="2894651"/>
            <a:ext cx="2482218" cy="248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95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B4C228-233A-491B-B1DE-6C5155A55BD0}"/>
              </a:ext>
            </a:extLst>
          </p:cNvPr>
          <p:cNvSpPr>
            <a:spLocks noGrp="1"/>
          </p:cNvSpPr>
          <p:nvPr>
            <p:ph type="ctrTitle"/>
          </p:nvPr>
        </p:nvSpPr>
        <p:spPr/>
        <p:txBody>
          <a:bodyPr/>
          <a:lstStyle/>
          <a:p>
            <a:r>
              <a:rPr lang="en-US" dirty="0"/>
              <a:t>Finding Bad</a:t>
            </a:r>
            <a:br>
              <a:rPr lang="en-US" dirty="0"/>
            </a:br>
            <a:r>
              <a:rPr lang="en-US" dirty="0"/>
              <a:t>Negative Control Outcomes</a:t>
            </a:r>
          </a:p>
        </p:txBody>
      </p:sp>
      <p:sp>
        <p:nvSpPr>
          <p:cNvPr id="4" name="Slide Number Placeholder 3">
            <a:extLst>
              <a:ext uri="{FF2B5EF4-FFF2-40B4-BE49-F238E27FC236}">
                <a16:creationId xmlns:a16="http://schemas.microsoft.com/office/drawing/2014/main" id="{BA92113B-4C8B-4248-97D2-587C36128307}"/>
              </a:ext>
            </a:extLst>
          </p:cNvPr>
          <p:cNvSpPr>
            <a:spLocks noGrp="1"/>
          </p:cNvSpPr>
          <p:nvPr>
            <p:ph type="sldNum" sz="quarter" idx="4294967295"/>
          </p:nvPr>
        </p:nvSpPr>
        <p:spPr>
          <a:xfrm>
            <a:off x="7010400" y="6492875"/>
            <a:ext cx="2133600" cy="365125"/>
          </a:xfrm>
          <a:prstGeom prst="rect">
            <a:avLst/>
          </a:prstGeom>
        </p:spPr>
        <p:txBody>
          <a:bodyPr anchor="ctr"/>
          <a:lstStyle/>
          <a:p>
            <a:pPr algn="r"/>
            <a:fld id="{6C7F68B8-17AD-4146-95CB-9237D810DA91}" type="slidenum">
              <a:rPr lang="en-US" sz="1200" smtClean="0">
                <a:solidFill>
                  <a:srgbClr val="20425A"/>
                </a:solidFill>
              </a:rPr>
              <a:pPr algn="r"/>
              <a:t>33</a:t>
            </a:fld>
            <a:endParaRPr lang="en-US" dirty="0">
              <a:solidFill>
                <a:srgbClr val="20425A"/>
              </a:solidFill>
            </a:endParaRPr>
          </a:p>
        </p:txBody>
      </p:sp>
    </p:spTree>
    <p:extLst>
      <p:ext uri="{BB962C8B-B14F-4D97-AF65-F5344CB8AC3E}">
        <p14:creationId xmlns:p14="http://schemas.microsoft.com/office/powerpoint/2010/main" val="1673241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12">
            <a:extLst>
              <a:ext uri="{FF2B5EF4-FFF2-40B4-BE49-F238E27FC236}">
                <a16:creationId xmlns:a16="http://schemas.microsoft.com/office/drawing/2014/main" id="{2001F023-6697-421D-8354-A9E7517293B1}"/>
              </a:ext>
            </a:extLst>
          </p:cNvPr>
          <p:cNvSpPr txBox="1">
            <a:spLocks/>
          </p:cNvSpPr>
          <p:nvPr/>
        </p:nvSpPr>
        <p:spPr>
          <a:xfrm>
            <a:off x="457200" y="2339825"/>
            <a:ext cx="7123721" cy="37863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Dose exposure to PPI or H2 Blockers cause fever?</a:t>
            </a:r>
          </a:p>
          <a:p>
            <a:pPr lvl="1"/>
            <a:endParaRPr lang="en-US" dirty="0"/>
          </a:p>
          <a:p>
            <a:endParaRPr lang="en-US" dirty="0"/>
          </a:p>
        </p:txBody>
      </p:sp>
      <p:grpSp>
        <p:nvGrpSpPr>
          <p:cNvPr id="26" name="Group 25">
            <a:extLst>
              <a:ext uri="{FF2B5EF4-FFF2-40B4-BE49-F238E27FC236}">
                <a16:creationId xmlns:a16="http://schemas.microsoft.com/office/drawing/2014/main" id="{732BD435-22C7-4674-B7BF-6D553DD848D7}"/>
              </a:ext>
            </a:extLst>
          </p:cNvPr>
          <p:cNvGrpSpPr/>
          <p:nvPr/>
        </p:nvGrpSpPr>
        <p:grpSpPr>
          <a:xfrm>
            <a:off x="324138" y="2245393"/>
            <a:ext cx="7313151" cy="2822222"/>
            <a:chOff x="128426" y="2218036"/>
            <a:chExt cx="7313151" cy="2822222"/>
          </a:xfrm>
        </p:grpSpPr>
        <p:sp>
          <p:nvSpPr>
            <p:cNvPr id="27" name="Rectangle 26">
              <a:extLst>
                <a:ext uri="{FF2B5EF4-FFF2-40B4-BE49-F238E27FC236}">
                  <a16:creationId xmlns:a16="http://schemas.microsoft.com/office/drawing/2014/main" id="{EF93E202-2F42-4551-81A0-F228863FD70E}"/>
                </a:ext>
              </a:extLst>
            </p:cNvPr>
            <p:cNvSpPr/>
            <p:nvPr/>
          </p:nvSpPr>
          <p:spPr>
            <a:xfrm>
              <a:off x="128426" y="2218036"/>
              <a:ext cx="7313151" cy="2822222"/>
            </a:xfrm>
            <a:prstGeom prst="rect">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F28164A2-0661-4470-904D-12C945092DC0}"/>
                </a:ext>
              </a:extLst>
            </p:cNvPr>
            <p:cNvPicPr>
              <a:picLocks noChangeAspect="1"/>
            </p:cNvPicPr>
            <p:nvPr/>
          </p:nvPicPr>
          <p:blipFill>
            <a:blip r:embed="rId3"/>
            <a:stretch>
              <a:fillRect/>
            </a:stretch>
          </p:blipFill>
          <p:spPr>
            <a:xfrm>
              <a:off x="295275" y="2279594"/>
              <a:ext cx="4276725" cy="828675"/>
            </a:xfrm>
            <a:prstGeom prst="rect">
              <a:avLst/>
            </a:prstGeom>
          </p:spPr>
        </p:pic>
        <p:pic>
          <p:nvPicPr>
            <p:cNvPr id="29" name="Picture 28">
              <a:extLst>
                <a:ext uri="{FF2B5EF4-FFF2-40B4-BE49-F238E27FC236}">
                  <a16:creationId xmlns:a16="http://schemas.microsoft.com/office/drawing/2014/main" id="{DC27A3A5-CB2F-4E31-A118-08D2A177327B}"/>
                </a:ext>
              </a:extLst>
            </p:cNvPr>
            <p:cNvPicPr>
              <a:picLocks noChangeAspect="1"/>
            </p:cNvPicPr>
            <p:nvPr/>
          </p:nvPicPr>
          <p:blipFill>
            <a:blip r:embed="rId4"/>
            <a:stretch>
              <a:fillRect/>
            </a:stretch>
          </p:blipFill>
          <p:spPr>
            <a:xfrm>
              <a:off x="279239" y="3365501"/>
              <a:ext cx="7029450" cy="1581150"/>
            </a:xfrm>
            <a:prstGeom prst="rect">
              <a:avLst/>
            </a:prstGeom>
          </p:spPr>
        </p:pic>
        <p:pic>
          <p:nvPicPr>
            <p:cNvPr id="30" name="Picture 29">
              <a:extLst>
                <a:ext uri="{FF2B5EF4-FFF2-40B4-BE49-F238E27FC236}">
                  <a16:creationId xmlns:a16="http://schemas.microsoft.com/office/drawing/2014/main" id="{E525D504-72A6-4407-BD0A-72216FB4B962}"/>
                </a:ext>
              </a:extLst>
            </p:cNvPr>
            <p:cNvPicPr>
              <a:picLocks noChangeAspect="1"/>
            </p:cNvPicPr>
            <p:nvPr/>
          </p:nvPicPr>
          <p:blipFill>
            <a:blip r:embed="rId5"/>
            <a:stretch>
              <a:fillRect/>
            </a:stretch>
          </p:blipFill>
          <p:spPr>
            <a:xfrm>
              <a:off x="295275" y="2998789"/>
              <a:ext cx="2657475" cy="381000"/>
            </a:xfrm>
            <a:prstGeom prst="rect">
              <a:avLst/>
            </a:prstGeom>
          </p:spPr>
        </p:pic>
      </p:grpSp>
      <p:sp>
        <p:nvSpPr>
          <p:cNvPr id="2" name="Title 1">
            <a:extLst>
              <a:ext uri="{FF2B5EF4-FFF2-40B4-BE49-F238E27FC236}">
                <a16:creationId xmlns:a16="http://schemas.microsoft.com/office/drawing/2014/main" id="{2021418E-E62B-4CFB-983E-104077917D3B}"/>
              </a:ext>
            </a:extLst>
          </p:cNvPr>
          <p:cNvSpPr>
            <a:spLocks noGrp="1"/>
          </p:cNvSpPr>
          <p:nvPr>
            <p:ph type="title"/>
          </p:nvPr>
        </p:nvSpPr>
        <p:spPr/>
        <p:txBody>
          <a:bodyPr/>
          <a:lstStyle/>
          <a:p>
            <a:r>
              <a:rPr lang="en-US" dirty="0"/>
              <a:t>Bad: Exposure Causes Outcome</a:t>
            </a:r>
          </a:p>
        </p:txBody>
      </p:sp>
      <p:grpSp>
        <p:nvGrpSpPr>
          <p:cNvPr id="5" name="Group 4">
            <a:extLst>
              <a:ext uri="{FF2B5EF4-FFF2-40B4-BE49-F238E27FC236}">
                <a16:creationId xmlns:a16="http://schemas.microsoft.com/office/drawing/2014/main" id="{3F6DACFA-4439-485A-B309-7EF7D276CAAE}"/>
              </a:ext>
            </a:extLst>
          </p:cNvPr>
          <p:cNvGrpSpPr/>
          <p:nvPr/>
        </p:nvGrpSpPr>
        <p:grpSpPr>
          <a:xfrm>
            <a:off x="1273233" y="1228821"/>
            <a:ext cx="2258940" cy="461667"/>
            <a:chOff x="5237855" y="1069600"/>
            <a:chExt cx="2258940" cy="461667"/>
          </a:xfrm>
        </p:grpSpPr>
        <p:sp>
          <p:nvSpPr>
            <p:cNvPr id="6" name="TextBox 5">
              <a:extLst>
                <a:ext uri="{FF2B5EF4-FFF2-40B4-BE49-F238E27FC236}">
                  <a16:creationId xmlns:a16="http://schemas.microsoft.com/office/drawing/2014/main" id="{0BBEA040-2842-4AB7-9054-659ADF030E37}"/>
                </a:ext>
              </a:extLst>
            </p:cNvPr>
            <p:cNvSpPr txBox="1"/>
            <p:nvPr/>
          </p:nvSpPr>
          <p:spPr>
            <a:xfrm>
              <a:off x="5237855" y="1069602"/>
              <a:ext cx="417948" cy="461665"/>
            </a:xfrm>
            <a:prstGeom prst="rect">
              <a:avLst/>
            </a:prstGeom>
            <a:noFill/>
          </p:spPr>
          <p:txBody>
            <a:bodyPr wrap="square" rtlCol="0">
              <a:spAutoFit/>
            </a:bodyPr>
            <a:lstStyle/>
            <a:p>
              <a:pPr algn="ctr"/>
              <a:r>
                <a:rPr lang="en-US" sz="2400" dirty="0"/>
                <a:t>M</a:t>
              </a:r>
            </a:p>
          </p:txBody>
        </p:sp>
        <p:sp>
          <p:nvSpPr>
            <p:cNvPr id="7" name="TextBox 6">
              <a:extLst>
                <a:ext uri="{FF2B5EF4-FFF2-40B4-BE49-F238E27FC236}">
                  <a16:creationId xmlns:a16="http://schemas.microsoft.com/office/drawing/2014/main" id="{572E14FE-B4B5-4822-A1F0-CE0F80D1E7C1}"/>
                </a:ext>
              </a:extLst>
            </p:cNvPr>
            <p:cNvSpPr txBox="1"/>
            <p:nvPr/>
          </p:nvSpPr>
          <p:spPr>
            <a:xfrm>
              <a:off x="6156567" y="1069600"/>
              <a:ext cx="417948" cy="461665"/>
            </a:xfrm>
            <a:prstGeom prst="rect">
              <a:avLst/>
            </a:prstGeom>
            <a:noFill/>
          </p:spPr>
          <p:txBody>
            <a:bodyPr wrap="square" rtlCol="0">
              <a:spAutoFit/>
            </a:bodyPr>
            <a:lstStyle/>
            <a:p>
              <a:pPr algn="ctr"/>
              <a:r>
                <a:rPr lang="en-US" sz="2400" dirty="0"/>
                <a:t>E</a:t>
              </a:r>
            </a:p>
          </p:txBody>
        </p:sp>
        <p:sp>
          <p:nvSpPr>
            <p:cNvPr id="8" name="TextBox 7">
              <a:extLst>
                <a:ext uri="{FF2B5EF4-FFF2-40B4-BE49-F238E27FC236}">
                  <a16:creationId xmlns:a16="http://schemas.microsoft.com/office/drawing/2014/main" id="{B9865FBE-B5CB-48A7-8CA1-47BCB0194403}"/>
                </a:ext>
              </a:extLst>
            </p:cNvPr>
            <p:cNvSpPr txBox="1"/>
            <p:nvPr/>
          </p:nvSpPr>
          <p:spPr>
            <a:xfrm>
              <a:off x="7078847" y="1069601"/>
              <a:ext cx="417948" cy="461665"/>
            </a:xfrm>
            <a:prstGeom prst="rect">
              <a:avLst/>
            </a:prstGeom>
            <a:noFill/>
          </p:spPr>
          <p:txBody>
            <a:bodyPr wrap="square" rtlCol="0">
              <a:spAutoFit/>
            </a:bodyPr>
            <a:lstStyle/>
            <a:p>
              <a:pPr algn="ctr"/>
              <a:r>
                <a:rPr lang="en-US" sz="2400" dirty="0"/>
                <a:t>N</a:t>
              </a:r>
            </a:p>
          </p:txBody>
        </p:sp>
        <p:cxnSp>
          <p:nvCxnSpPr>
            <p:cNvPr id="9" name="Connector: Curved 8">
              <a:extLst>
                <a:ext uri="{FF2B5EF4-FFF2-40B4-BE49-F238E27FC236}">
                  <a16:creationId xmlns:a16="http://schemas.microsoft.com/office/drawing/2014/main" id="{5194CAAA-2028-48FA-BB6B-B28B86124ABC}"/>
                </a:ext>
              </a:extLst>
            </p:cNvPr>
            <p:cNvCxnSpPr>
              <a:stCxn id="6" idx="2"/>
              <a:endCxn id="8" idx="2"/>
            </p:cNvCxnSpPr>
            <p:nvPr/>
          </p:nvCxnSpPr>
          <p:spPr>
            <a:xfrm rot="5400000" flipH="1" flipV="1">
              <a:off x="6367324" y="610771"/>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028ADFF-97A3-4A54-A019-45B0F5B8ABD9}"/>
                </a:ext>
              </a:extLst>
            </p:cNvPr>
            <p:cNvCxnSpPr/>
            <p:nvPr/>
          </p:nvCxnSpPr>
          <p:spPr>
            <a:xfrm flipV="1">
              <a:off x="5655803" y="1300433"/>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43734CA-52BC-4261-9068-53DFB5887F7B}"/>
                </a:ext>
              </a:extLst>
            </p:cNvPr>
            <p:cNvCxnSpPr/>
            <p:nvPr/>
          </p:nvCxnSpPr>
          <p:spPr>
            <a:xfrm flipV="1">
              <a:off x="6574515" y="1289746"/>
              <a:ext cx="500764" cy="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2" name="Content Placeholder 2">
            <a:extLst>
              <a:ext uri="{FF2B5EF4-FFF2-40B4-BE49-F238E27FC236}">
                <a16:creationId xmlns:a16="http://schemas.microsoft.com/office/drawing/2014/main" id="{F3B16B52-2920-49E5-B622-58A5A1E673F7}"/>
              </a:ext>
            </a:extLst>
          </p:cNvPr>
          <p:cNvSpPr>
            <a:spLocks noGrp="1"/>
          </p:cNvSpPr>
          <p:nvPr>
            <p:ph idx="1"/>
          </p:nvPr>
        </p:nvSpPr>
        <p:spPr>
          <a:xfrm>
            <a:off x="4593967" y="1152888"/>
            <a:ext cx="4225895" cy="1200150"/>
          </a:xfrm>
        </p:spPr>
        <p:txBody>
          <a:bodyPr>
            <a:normAutofit/>
          </a:bodyPr>
          <a:lstStyle/>
          <a:p>
            <a:r>
              <a:rPr lang="en-US" sz="2800" dirty="0"/>
              <a:t>E = PPI or H2 Blocker</a:t>
            </a:r>
          </a:p>
          <a:p>
            <a:r>
              <a:rPr lang="en-US" sz="2800" dirty="0"/>
              <a:t>N = Fever</a:t>
            </a:r>
          </a:p>
        </p:txBody>
      </p:sp>
      <p:sp>
        <p:nvSpPr>
          <p:cNvPr id="16" name="Slide Number Placeholder 15">
            <a:extLst>
              <a:ext uri="{FF2B5EF4-FFF2-40B4-BE49-F238E27FC236}">
                <a16:creationId xmlns:a16="http://schemas.microsoft.com/office/drawing/2014/main" id="{E00E54F8-1233-41E9-8504-D7435029789D}"/>
              </a:ext>
            </a:extLst>
          </p:cNvPr>
          <p:cNvSpPr>
            <a:spLocks noGrp="1"/>
          </p:cNvSpPr>
          <p:nvPr>
            <p:ph type="sldNum" sz="quarter" idx="4"/>
          </p:nvPr>
        </p:nvSpPr>
        <p:spPr/>
        <p:txBody>
          <a:bodyPr/>
          <a:lstStyle/>
          <a:p>
            <a:fld id="{6C7F68B8-17AD-4146-95CB-9237D810DA91}" type="slidenum">
              <a:rPr lang="en-US" smtClean="0"/>
              <a:t>34</a:t>
            </a:fld>
            <a:endParaRPr lang="en-US" dirty="0"/>
          </a:p>
        </p:txBody>
      </p:sp>
      <p:pic>
        <p:nvPicPr>
          <p:cNvPr id="14" name="Picture 13">
            <a:extLst>
              <a:ext uri="{FF2B5EF4-FFF2-40B4-BE49-F238E27FC236}">
                <a16:creationId xmlns:a16="http://schemas.microsoft.com/office/drawing/2014/main" id="{60BF8E08-EC51-4366-B541-F84A77DB0612}"/>
              </a:ext>
            </a:extLst>
          </p:cNvPr>
          <p:cNvPicPr>
            <a:picLocks noChangeAspect="1"/>
          </p:cNvPicPr>
          <p:nvPr/>
        </p:nvPicPr>
        <p:blipFill>
          <a:blip r:embed="rId6"/>
          <a:stretch>
            <a:fillRect/>
          </a:stretch>
        </p:blipFill>
        <p:spPr>
          <a:xfrm>
            <a:off x="728824" y="3218126"/>
            <a:ext cx="8286750" cy="1200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E2377105-C4BB-4F32-88D8-1BB7553D330D}"/>
              </a:ext>
            </a:extLst>
          </p:cNvPr>
          <p:cNvPicPr>
            <a:picLocks noChangeAspect="1"/>
          </p:cNvPicPr>
          <p:nvPr/>
        </p:nvPicPr>
        <p:blipFill>
          <a:blip r:embed="rId7"/>
          <a:stretch>
            <a:fillRect/>
          </a:stretch>
        </p:blipFill>
        <p:spPr>
          <a:xfrm>
            <a:off x="1272223" y="4149391"/>
            <a:ext cx="7477125" cy="1314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ACB83209-1EB1-4CA6-921C-72C8976EC8B2}"/>
              </a:ext>
            </a:extLst>
          </p:cNvPr>
          <p:cNvPicPr>
            <a:picLocks noChangeAspect="1"/>
          </p:cNvPicPr>
          <p:nvPr/>
        </p:nvPicPr>
        <p:blipFill>
          <a:blip r:embed="rId8"/>
          <a:stretch>
            <a:fillRect/>
          </a:stretch>
        </p:blipFill>
        <p:spPr>
          <a:xfrm>
            <a:off x="1941563" y="5067615"/>
            <a:ext cx="6353175" cy="1257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4411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418E-E62B-4CFB-983E-104077917D3B}"/>
              </a:ext>
            </a:extLst>
          </p:cNvPr>
          <p:cNvSpPr>
            <a:spLocks noGrp="1"/>
          </p:cNvSpPr>
          <p:nvPr>
            <p:ph type="title"/>
          </p:nvPr>
        </p:nvSpPr>
        <p:spPr/>
        <p:txBody>
          <a:bodyPr/>
          <a:lstStyle/>
          <a:p>
            <a:r>
              <a:rPr lang="en-US" dirty="0"/>
              <a:t>Bad: Exposure Causes Outcome</a:t>
            </a:r>
          </a:p>
        </p:txBody>
      </p:sp>
      <p:grpSp>
        <p:nvGrpSpPr>
          <p:cNvPr id="5" name="Group 4">
            <a:extLst>
              <a:ext uri="{FF2B5EF4-FFF2-40B4-BE49-F238E27FC236}">
                <a16:creationId xmlns:a16="http://schemas.microsoft.com/office/drawing/2014/main" id="{3F6DACFA-4439-485A-B309-7EF7D276CAAE}"/>
              </a:ext>
            </a:extLst>
          </p:cNvPr>
          <p:cNvGrpSpPr/>
          <p:nvPr/>
        </p:nvGrpSpPr>
        <p:grpSpPr>
          <a:xfrm>
            <a:off x="1273233" y="1228821"/>
            <a:ext cx="2258940" cy="461667"/>
            <a:chOff x="5237855" y="1069600"/>
            <a:chExt cx="2258940" cy="461667"/>
          </a:xfrm>
        </p:grpSpPr>
        <p:sp>
          <p:nvSpPr>
            <p:cNvPr id="6" name="TextBox 5">
              <a:extLst>
                <a:ext uri="{FF2B5EF4-FFF2-40B4-BE49-F238E27FC236}">
                  <a16:creationId xmlns:a16="http://schemas.microsoft.com/office/drawing/2014/main" id="{0BBEA040-2842-4AB7-9054-659ADF030E37}"/>
                </a:ext>
              </a:extLst>
            </p:cNvPr>
            <p:cNvSpPr txBox="1"/>
            <p:nvPr/>
          </p:nvSpPr>
          <p:spPr>
            <a:xfrm>
              <a:off x="5237855" y="1069602"/>
              <a:ext cx="417948" cy="461665"/>
            </a:xfrm>
            <a:prstGeom prst="rect">
              <a:avLst/>
            </a:prstGeom>
            <a:noFill/>
          </p:spPr>
          <p:txBody>
            <a:bodyPr wrap="square" rtlCol="0">
              <a:spAutoFit/>
            </a:bodyPr>
            <a:lstStyle/>
            <a:p>
              <a:pPr algn="ctr"/>
              <a:r>
                <a:rPr lang="en-US" sz="2400" dirty="0"/>
                <a:t>M</a:t>
              </a:r>
            </a:p>
          </p:txBody>
        </p:sp>
        <p:sp>
          <p:nvSpPr>
            <p:cNvPr id="7" name="TextBox 6">
              <a:extLst>
                <a:ext uri="{FF2B5EF4-FFF2-40B4-BE49-F238E27FC236}">
                  <a16:creationId xmlns:a16="http://schemas.microsoft.com/office/drawing/2014/main" id="{572E14FE-B4B5-4822-A1F0-CE0F80D1E7C1}"/>
                </a:ext>
              </a:extLst>
            </p:cNvPr>
            <p:cNvSpPr txBox="1"/>
            <p:nvPr/>
          </p:nvSpPr>
          <p:spPr>
            <a:xfrm>
              <a:off x="6156567" y="1069600"/>
              <a:ext cx="417948" cy="461665"/>
            </a:xfrm>
            <a:prstGeom prst="rect">
              <a:avLst/>
            </a:prstGeom>
            <a:noFill/>
          </p:spPr>
          <p:txBody>
            <a:bodyPr wrap="square" rtlCol="0">
              <a:spAutoFit/>
            </a:bodyPr>
            <a:lstStyle/>
            <a:p>
              <a:pPr algn="ctr"/>
              <a:r>
                <a:rPr lang="en-US" sz="2400" dirty="0"/>
                <a:t>E</a:t>
              </a:r>
            </a:p>
          </p:txBody>
        </p:sp>
        <p:sp>
          <p:nvSpPr>
            <p:cNvPr id="8" name="TextBox 7">
              <a:extLst>
                <a:ext uri="{FF2B5EF4-FFF2-40B4-BE49-F238E27FC236}">
                  <a16:creationId xmlns:a16="http://schemas.microsoft.com/office/drawing/2014/main" id="{B9865FBE-B5CB-48A7-8CA1-47BCB0194403}"/>
                </a:ext>
              </a:extLst>
            </p:cNvPr>
            <p:cNvSpPr txBox="1"/>
            <p:nvPr/>
          </p:nvSpPr>
          <p:spPr>
            <a:xfrm>
              <a:off x="7078847" y="1069601"/>
              <a:ext cx="417948" cy="461665"/>
            </a:xfrm>
            <a:prstGeom prst="rect">
              <a:avLst/>
            </a:prstGeom>
            <a:noFill/>
          </p:spPr>
          <p:txBody>
            <a:bodyPr wrap="square" rtlCol="0">
              <a:spAutoFit/>
            </a:bodyPr>
            <a:lstStyle/>
            <a:p>
              <a:pPr algn="ctr"/>
              <a:r>
                <a:rPr lang="en-US" sz="2400" dirty="0"/>
                <a:t>N</a:t>
              </a:r>
            </a:p>
          </p:txBody>
        </p:sp>
        <p:cxnSp>
          <p:nvCxnSpPr>
            <p:cNvPr id="9" name="Connector: Curved 8">
              <a:extLst>
                <a:ext uri="{FF2B5EF4-FFF2-40B4-BE49-F238E27FC236}">
                  <a16:creationId xmlns:a16="http://schemas.microsoft.com/office/drawing/2014/main" id="{5194CAAA-2028-48FA-BB6B-B28B86124ABC}"/>
                </a:ext>
              </a:extLst>
            </p:cNvPr>
            <p:cNvCxnSpPr>
              <a:stCxn id="6" idx="2"/>
              <a:endCxn id="8" idx="2"/>
            </p:cNvCxnSpPr>
            <p:nvPr/>
          </p:nvCxnSpPr>
          <p:spPr>
            <a:xfrm rot="5400000" flipH="1" flipV="1">
              <a:off x="6367324" y="610771"/>
              <a:ext cx="1" cy="1840992"/>
            </a:xfrm>
            <a:prstGeom prst="curvedConnector3">
              <a:avLst>
                <a:gd name="adj1" fmla="val -2286000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028ADFF-97A3-4A54-A019-45B0F5B8ABD9}"/>
                </a:ext>
              </a:extLst>
            </p:cNvPr>
            <p:cNvCxnSpPr/>
            <p:nvPr/>
          </p:nvCxnSpPr>
          <p:spPr>
            <a:xfrm flipV="1">
              <a:off x="5655803" y="1300433"/>
              <a:ext cx="500764" cy="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43734CA-52BC-4261-9068-53DFB5887F7B}"/>
                </a:ext>
              </a:extLst>
            </p:cNvPr>
            <p:cNvCxnSpPr/>
            <p:nvPr/>
          </p:nvCxnSpPr>
          <p:spPr>
            <a:xfrm flipV="1">
              <a:off x="6574515" y="1289746"/>
              <a:ext cx="500764" cy="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2" name="Content Placeholder 2">
            <a:extLst>
              <a:ext uri="{FF2B5EF4-FFF2-40B4-BE49-F238E27FC236}">
                <a16:creationId xmlns:a16="http://schemas.microsoft.com/office/drawing/2014/main" id="{F3B16B52-2920-49E5-B622-58A5A1E673F7}"/>
              </a:ext>
            </a:extLst>
          </p:cNvPr>
          <p:cNvSpPr>
            <a:spLocks noGrp="1"/>
          </p:cNvSpPr>
          <p:nvPr>
            <p:ph idx="1"/>
          </p:nvPr>
        </p:nvSpPr>
        <p:spPr>
          <a:xfrm>
            <a:off x="4593967" y="1152888"/>
            <a:ext cx="4225895" cy="1200150"/>
          </a:xfrm>
        </p:spPr>
        <p:txBody>
          <a:bodyPr>
            <a:normAutofit/>
          </a:bodyPr>
          <a:lstStyle/>
          <a:p>
            <a:r>
              <a:rPr lang="en-US" sz="2800" dirty="0"/>
              <a:t>E = PPI or H2 Blocker</a:t>
            </a:r>
          </a:p>
          <a:p>
            <a:r>
              <a:rPr lang="en-US" sz="2800" dirty="0"/>
              <a:t>N = Fever</a:t>
            </a:r>
          </a:p>
        </p:txBody>
      </p:sp>
      <p:sp>
        <p:nvSpPr>
          <p:cNvPr id="16" name="Slide Number Placeholder 15">
            <a:extLst>
              <a:ext uri="{FF2B5EF4-FFF2-40B4-BE49-F238E27FC236}">
                <a16:creationId xmlns:a16="http://schemas.microsoft.com/office/drawing/2014/main" id="{E00E54F8-1233-41E9-8504-D7435029789D}"/>
              </a:ext>
            </a:extLst>
          </p:cNvPr>
          <p:cNvSpPr>
            <a:spLocks noGrp="1"/>
          </p:cNvSpPr>
          <p:nvPr>
            <p:ph type="sldNum" sz="quarter" idx="4"/>
          </p:nvPr>
        </p:nvSpPr>
        <p:spPr/>
        <p:txBody>
          <a:bodyPr/>
          <a:lstStyle/>
          <a:p>
            <a:fld id="{6C7F68B8-17AD-4146-95CB-9237D810DA91}" type="slidenum">
              <a:rPr lang="en-US" smtClean="0"/>
              <a:t>35</a:t>
            </a:fld>
            <a:endParaRPr lang="en-US" dirty="0"/>
          </a:p>
        </p:txBody>
      </p:sp>
      <p:sp>
        <p:nvSpPr>
          <p:cNvPr id="20" name="Content Placeholder 2">
            <a:extLst>
              <a:ext uri="{FF2B5EF4-FFF2-40B4-BE49-F238E27FC236}">
                <a16:creationId xmlns:a16="http://schemas.microsoft.com/office/drawing/2014/main" id="{64F7FD68-D2F0-4B96-A1D9-FA1DBF1CA661}"/>
              </a:ext>
            </a:extLst>
          </p:cNvPr>
          <p:cNvSpPr txBox="1">
            <a:spLocks/>
          </p:cNvSpPr>
          <p:nvPr/>
        </p:nvSpPr>
        <p:spPr>
          <a:xfrm>
            <a:off x="3237106" y="2894654"/>
            <a:ext cx="5449694" cy="3231511"/>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a:t>CEM is helpful in finding these relationships!</a:t>
            </a:r>
          </a:p>
        </p:txBody>
      </p:sp>
      <p:pic>
        <p:nvPicPr>
          <p:cNvPr id="25" name="Picture 2" descr="https://render.bitstrips.com/v2/cpanel/eb1a2ea1-7c1f-4a92-abdb-e89cdc52edfd-c74a94ff-6dd3-467d-8a8c-99fcb8383966-v1.png?transparent=1&amp;palette=1">
            <a:extLst>
              <a:ext uri="{FF2B5EF4-FFF2-40B4-BE49-F238E27FC236}">
                <a16:creationId xmlns:a16="http://schemas.microsoft.com/office/drawing/2014/main" id="{07F638E2-BC98-45A7-B41F-D05D040C4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94" y="2793961"/>
            <a:ext cx="2343707" cy="2343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4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8A09-FBAD-4776-8AA5-3BF03FF48927}"/>
              </a:ext>
            </a:extLst>
          </p:cNvPr>
          <p:cNvSpPr>
            <a:spLocks noGrp="1"/>
          </p:cNvSpPr>
          <p:nvPr>
            <p:ph type="title"/>
          </p:nvPr>
        </p:nvSpPr>
        <p:spPr/>
        <p:txBody>
          <a:bodyPr>
            <a:normAutofit fontScale="90000"/>
          </a:bodyPr>
          <a:lstStyle/>
          <a:p>
            <a:r>
              <a:rPr lang="en-US" dirty="0"/>
              <a:t>Bad:  Exposure Causes a Variable that Cause Outcome</a:t>
            </a:r>
          </a:p>
        </p:txBody>
      </p:sp>
      <p:grpSp>
        <p:nvGrpSpPr>
          <p:cNvPr id="5" name="Group 4">
            <a:extLst>
              <a:ext uri="{FF2B5EF4-FFF2-40B4-BE49-F238E27FC236}">
                <a16:creationId xmlns:a16="http://schemas.microsoft.com/office/drawing/2014/main" id="{B2DDDF1F-66D6-4A7A-8D63-923385C37C5C}"/>
              </a:ext>
            </a:extLst>
          </p:cNvPr>
          <p:cNvGrpSpPr/>
          <p:nvPr/>
        </p:nvGrpSpPr>
        <p:grpSpPr>
          <a:xfrm>
            <a:off x="1301808" y="1355522"/>
            <a:ext cx="2258940" cy="461667"/>
            <a:chOff x="5399586" y="2853026"/>
            <a:chExt cx="2258940" cy="461667"/>
          </a:xfrm>
        </p:grpSpPr>
        <p:sp>
          <p:nvSpPr>
            <p:cNvPr id="6" name="TextBox 5">
              <a:extLst>
                <a:ext uri="{FF2B5EF4-FFF2-40B4-BE49-F238E27FC236}">
                  <a16:creationId xmlns:a16="http://schemas.microsoft.com/office/drawing/2014/main" id="{D5A42024-8877-4F22-8DB5-E7470504C0CC}"/>
                </a:ext>
              </a:extLst>
            </p:cNvPr>
            <p:cNvSpPr txBox="1"/>
            <p:nvPr/>
          </p:nvSpPr>
          <p:spPr>
            <a:xfrm>
              <a:off x="5399586" y="2853028"/>
              <a:ext cx="417948" cy="461665"/>
            </a:xfrm>
            <a:prstGeom prst="rect">
              <a:avLst/>
            </a:prstGeom>
            <a:noFill/>
          </p:spPr>
          <p:txBody>
            <a:bodyPr wrap="square" rtlCol="0">
              <a:spAutoFit/>
            </a:bodyPr>
            <a:lstStyle/>
            <a:p>
              <a:pPr algn="ctr"/>
              <a:r>
                <a:rPr lang="en-US" sz="2400" dirty="0"/>
                <a:t>M</a:t>
              </a:r>
            </a:p>
          </p:txBody>
        </p:sp>
        <p:sp>
          <p:nvSpPr>
            <p:cNvPr id="7" name="TextBox 6">
              <a:extLst>
                <a:ext uri="{FF2B5EF4-FFF2-40B4-BE49-F238E27FC236}">
                  <a16:creationId xmlns:a16="http://schemas.microsoft.com/office/drawing/2014/main" id="{F2593D37-33AB-4E90-A528-623A1407550C}"/>
                </a:ext>
              </a:extLst>
            </p:cNvPr>
            <p:cNvSpPr txBox="1"/>
            <p:nvPr/>
          </p:nvSpPr>
          <p:spPr>
            <a:xfrm>
              <a:off x="6318298" y="2853026"/>
              <a:ext cx="417948" cy="461665"/>
            </a:xfrm>
            <a:prstGeom prst="rect">
              <a:avLst/>
            </a:prstGeom>
            <a:noFill/>
          </p:spPr>
          <p:txBody>
            <a:bodyPr wrap="square" rtlCol="0">
              <a:spAutoFit/>
            </a:bodyPr>
            <a:lstStyle/>
            <a:p>
              <a:pPr algn="ctr"/>
              <a:r>
                <a:rPr lang="en-US" sz="2400" dirty="0"/>
                <a:t>E</a:t>
              </a:r>
            </a:p>
          </p:txBody>
        </p:sp>
        <p:sp>
          <p:nvSpPr>
            <p:cNvPr id="8" name="TextBox 7">
              <a:extLst>
                <a:ext uri="{FF2B5EF4-FFF2-40B4-BE49-F238E27FC236}">
                  <a16:creationId xmlns:a16="http://schemas.microsoft.com/office/drawing/2014/main" id="{9F3D9BE9-E7B6-4066-8A9A-DF2E5B424FA2}"/>
                </a:ext>
              </a:extLst>
            </p:cNvPr>
            <p:cNvSpPr txBox="1"/>
            <p:nvPr/>
          </p:nvSpPr>
          <p:spPr>
            <a:xfrm>
              <a:off x="7240578" y="2853027"/>
              <a:ext cx="417948" cy="461665"/>
            </a:xfrm>
            <a:prstGeom prst="rect">
              <a:avLst/>
            </a:prstGeom>
            <a:noFill/>
          </p:spPr>
          <p:txBody>
            <a:bodyPr wrap="square" rtlCol="0">
              <a:spAutoFit/>
            </a:bodyPr>
            <a:lstStyle/>
            <a:p>
              <a:pPr algn="ctr"/>
              <a:r>
                <a:rPr lang="en-US" sz="2400" dirty="0"/>
                <a:t>N</a:t>
              </a:r>
            </a:p>
          </p:txBody>
        </p:sp>
        <p:cxnSp>
          <p:nvCxnSpPr>
            <p:cNvPr id="9" name="Connector: Curved 8">
              <a:extLst>
                <a:ext uri="{FF2B5EF4-FFF2-40B4-BE49-F238E27FC236}">
                  <a16:creationId xmlns:a16="http://schemas.microsoft.com/office/drawing/2014/main" id="{DFEEEA08-F2AE-4D4F-8A3D-8912EED0A421}"/>
                </a:ext>
              </a:extLst>
            </p:cNvPr>
            <p:cNvCxnSpPr>
              <a:stCxn id="6" idx="2"/>
              <a:endCxn id="8" idx="2"/>
            </p:cNvCxnSpPr>
            <p:nvPr/>
          </p:nvCxnSpPr>
          <p:spPr>
            <a:xfrm rot="5400000" flipH="1" flipV="1">
              <a:off x="6529055" y="2394197"/>
              <a:ext cx="1" cy="1840992"/>
            </a:xfrm>
            <a:prstGeom prst="curvedConnector3">
              <a:avLst>
                <a:gd name="adj1" fmla="val -22860000000"/>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AA85095-D2F2-4E5A-89E7-425717BCAA7B}"/>
                </a:ext>
              </a:extLst>
            </p:cNvPr>
            <p:cNvCxnSpPr>
              <a:cxnSpLocks/>
              <a:stCxn id="7" idx="1"/>
              <a:endCxn id="6" idx="3"/>
            </p:cNvCxnSpPr>
            <p:nvPr/>
          </p:nvCxnSpPr>
          <p:spPr>
            <a:xfrm flipH="1">
              <a:off x="5817534" y="3083859"/>
              <a:ext cx="500764" cy="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11" name="Content Placeholder 12">
            <a:extLst>
              <a:ext uri="{FF2B5EF4-FFF2-40B4-BE49-F238E27FC236}">
                <a16:creationId xmlns:a16="http://schemas.microsoft.com/office/drawing/2014/main" id="{FB82911A-BBA5-4F07-8AB9-BFCD5DA798D8}"/>
              </a:ext>
            </a:extLst>
          </p:cNvPr>
          <p:cNvSpPr>
            <a:spLocks noGrp="1"/>
          </p:cNvSpPr>
          <p:nvPr>
            <p:ph idx="1"/>
          </p:nvPr>
        </p:nvSpPr>
        <p:spPr>
          <a:xfrm>
            <a:off x="382926" y="2831358"/>
            <a:ext cx="8229600" cy="3661519"/>
          </a:xfrm>
        </p:spPr>
        <p:txBody>
          <a:bodyPr>
            <a:normAutofit/>
          </a:bodyPr>
          <a:lstStyle/>
          <a:p>
            <a:r>
              <a:rPr lang="en-US" dirty="0"/>
              <a:t>Does exposure to PPIs/H2 Blockers</a:t>
            </a:r>
            <a:br>
              <a:rPr lang="en-US" dirty="0"/>
            </a:br>
            <a:r>
              <a:rPr lang="en-US" dirty="0"/>
              <a:t>cause an outcome that can lead to falls?</a:t>
            </a:r>
          </a:p>
          <a:p>
            <a:endParaRPr lang="en-US" dirty="0"/>
          </a:p>
          <a:p>
            <a:endParaRPr lang="en-US" dirty="0"/>
          </a:p>
          <a:p>
            <a:endParaRPr lang="en-US" dirty="0"/>
          </a:p>
          <a:p>
            <a:endParaRPr lang="en-US" dirty="0"/>
          </a:p>
          <a:p>
            <a:endParaRPr lang="en-US" dirty="0"/>
          </a:p>
          <a:p>
            <a:r>
              <a:rPr lang="en-US" dirty="0"/>
              <a:t>PPIs can cause fractures, which may lead to falls</a:t>
            </a:r>
          </a:p>
        </p:txBody>
      </p:sp>
      <p:sp>
        <p:nvSpPr>
          <p:cNvPr id="12" name="Content Placeholder 2">
            <a:extLst>
              <a:ext uri="{FF2B5EF4-FFF2-40B4-BE49-F238E27FC236}">
                <a16:creationId xmlns:a16="http://schemas.microsoft.com/office/drawing/2014/main" id="{F54D6007-F7C0-4C6D-BF58-21358E9E5823}"/>
              </a:ext>
            </a:extLst>
          </p:cNvPr>
          <p:cNvSpPr txBox="1">
            <a:spLocks/>
          </p:cNvSpPr>
          <p:nvPr/>
        </p:nvSpPr>
        <p:spPr>
          <a:xfrm>
            <a:off x="4593967" y="1152888"/>
            <a:ext cx="4225895" cy="1618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Falls</a:t>
            </a:r>
            <a:br>
              <a:rPr lang="en-US" sz="2800" dirty="0"/>
            </a:br>
            <a:r>
              <a:rPr lang="en-US" sz="2000" i="1" dirty="0"/>
              <a:t>(CEM Suggested)</a:t>
            </a:r>
            <a:endParaRPr lang="en-US" sz="2000" dirty="0"/>
          </a:p>
          <a:p>
            <a:endParaRPr lang="en-US" sz="2800" dirty="0"/>
          </a:p>
        </p:txBody>
      </p:sp>
      <p:sp>
        <p:nvSpPr>
          <p:cNvPr id="15" name="Slide Number Placeholder 14">
            <a:extLst>
              <a:ext uri="{FF2B5EF4-FFF2-40B4-BE49-F238E27FC236}">
                <a16:creationId xmlns:a16="http://schemas.microsoft.com/office/drawing/2014/main" id="{63A68261-AAEB-4171-B4EE-38C24F4233B7}"/>
              </a:ext>
            </a:extLst>
          </p:cNvPr>
          <p:cNvSpPr>
            <a:spLocks noGrp="1"/>
          </p:cNvSpPr>
          <p:nvPr>
            <p:ph type="sldNum" sz="quarter" idx="4"/>
          </p:nvPr>
        </p:nvSpPr>
        <p:spPr/>
        <p:txBody>
          <a:bodyPr/>
          <a:lstStyle/>
          <a:p>
            <a:fld id="{6C7F68B8-17AD-4146-95CB-9237D810DA91}" type="slidenum">
              <a:rPr lang="en-US" smtClean="0"/>
              <a:t>36</a:t>
            </a:fld>
            <a:endParaRPr lang="en-US" dirty="0"/>
          </a:p>
        </p:txBody>
      </p:sp>
      <p:grpSp>
        <p:nvGrpSpPr>
          <p:cNvPr id="18" name="Group 17">
            <a:extLst>
              <a:ext uri="{FF2B5EF4-FFF2-40B4-BE49-F238E27FC236}">
                <a16:creationId xmlns:a16="http://schemas.microsoft.com/office/drawing/2014/main" id="{A4C89B5A-A688-41A3-9FCD-5D317D10D912}"/>
              </a:ext>
            </a:extLst>
          </p:cNvPr>
          <p:cNvGrpSpPr/>
          <p:nvPr/>
        </p:nvGrpSpPr>
        <p:grpSpPr>
          <a:xfrm>
            <a:off x="404051" y="2832088"/>
            <a:ext cx="7313151" cy="2822222"/>
            <a:chOff x="289469" y="2849419"/>
            <a:chExt cx="7313151" cy="2822222"/>
          </a:xfrm>
        </p:grpSpPr>
        <p:sp>
          <p:nvSpPr>
            <p:cNvPr id="17" name="Rectangle 16">
              <a:extLst>
                <a:ext uri="{FF2B5EF4-FFF2-40B4-BE49-F238E27FC236}">
                  <a16:creationId xmlns:a16="http://schemas.microsoft.com/office/drawing/2014/main" id="{FA360343-7024-4CBD-8CE8-F18C945E99F3}"/>
                </a:ext>
              </a:extLst>
            </p:cNvPr>
            <p:cNvSpPr/>
            <p:nvPr/>
          </p:nvSpPr>
          <p:spPr>
            <a:xfrm>
              <a:off x="289469" y="2849419"/>
              <a:ext cx="7313151" cy="2822222"/>
            </a:xfrm>
            <a:prstGeom prst="rect">
              <a:avLst/>
            </a:prstGeom>
            <a:solidFill>
              <a:schemeClr val="bg1"/>
            </a:solidFill>
            <a:ln w="28575">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7D28BC5-5841-4C0F-B631-B020C4FD6CD8}"/>
                </a:ext>
              </a:extLst>
            </p:cNvPr>
            <p:cNvPicPr>
              <a:picLocks noChangeAspect="1"/>
            </p:cNvPicPr>
            <p:nvPr/>
          </p:nvPicPr>
          <p:blipFill>
            <a:blip r:embed="rId3"/>
            <a:stretch>
              <a:fillRect/>
            </a:stretch>
          </p:blipFill>
          <p:spPr>
            <a:xfrm>
              <a:off x="500105" y="2908642"/>
              <a:ext cx="4276725" cy="828675"/>
            </a:xfrm>
            <a:prstGeom prst="rect">
              <a:avLst/>
            </a:prstGeom>
          </p:spPr>
        </p:pic>
        <p:pic>
          <p:nvPicPr>
            <p:cNvPr id="13" name="Picture 12">
              <a:extLst>
                <a:ext uri="{FF2B5EF4-FFF2-40B4-BE49-F238E27FC236}">
                  <a16:creationId xmlns:a16="http://schemas.microsoft.com/office/drawing/2014/main" id="{B3112627-BFB3-413D-92B9-DDBD31CEA17E}"/>
                </a:ext>
              </a:extLst>
            </p:cNvPr>
            <p:cNvPicPr>
              <a:picLocks noChangeAspect="1"/>
            </p:cNvPicPr>
            <p:nvPr/>
          </p:nvPicPr>
          <p:blipFill>
            <a:blip r:embed="rId4"/>
            <a:stretch>
              <a:fillRect/>
            </a:stretch>
          </p:blipFill>
          <p:spPr>
            <a:xfrm>
              <a:off x="500105" y="4020319"/>
              <a:ext cx="6972300" cy="1609725"/>
            </a:xfrm>
            <a:prstGeom prst="rect">
              <a:avLst/>
            </a:prstGeom>
          </p:spPr>
        </p:pic>
        <p:pic>
          <p:nvPicPr>
            <p:cNvPr id="16" name="Picture 15">
              <a:extLst>
                <a:ext uri="{FF2B5EF4-FFF2-40B4-BE49-F238E27FC236}">
                  <a16:creationId xmlns:a16="http://schemas.microsoft.com/office/drawing/2014/main" id="{F00AD72D-3FB1-47BB-B691-52F39EDD3C42}"/>
                </a:ext>
              </a:extLst>
            </p:cNvPr>
            <p:cNvPicPr>
              <a:picLocks noChangeAspect="1"/>
            </p:cNvPicPr>
            <p:nvPr/>
          </p:nvPicPr>
          <p:blipFill>
            <a:blip r:embed="rId5"/>
            <a:stretch>
              <a:fillRect/>
            </a:stretch>
          </p:blipFill>
          <p:spPr>
            <a:xfrm>
              <a:off x="500105" y="3633836"/>
              <a:ext cx="2800350" cy="371475"/>
            </a:xfrm>
            <a:prstGeom prst="rect">
              <a:avLst/>
            </a:prstGeom>
          </p:spPr>
        </p:pic>
      </p:grpSp>
    </p:spTree>
    <p:extLst>
      <p:ext uri="{BB962C8B-B14F-4D97-AF65-F5344CB8AC3E}">
        <p14:creationId xmlns:p14="http://schemas.microsoft.com/office/powerpoint/2010/main" val="295384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8A09-FBAD-4776-8AA5-3BF03FF48927}"/>
              </a:ext>
            </a:extLst>
          </p:cNvPr>
          <p:cNvSpPr>
            <a:spLocks noGrp="1"/>
          </p:cNvSpPr>
          <p:nvPr>
            <p:ph type="title"/>
          </p:nvPr>
        </p:nvSpPr>
        <p:spPr/>
        <p:txBody>
          <a:bodyPr>
            <a:normAutofit fontScale="90000"/>
          </a:bodyPr>
          <a:lstStyle/>
          <a:p>
            <a:r>
              <a:rPr lang="en-US" dirty="0"/>
              <a:t>Bad:  Exposure Causes a Variable that Cause Outcome</a:t>
            </a:r>
          </a:p>
        </p:txBody>
      </p:sp>
      <p:sp>
        <p:nvSpPr>
          <p:cNvPr id="12" name="Content Placeholder 2">
            <a:extLst>
              <a:ext uri="{FF2B5EF4-FFF2-40B4-BE49-F238E27FC236}">
                <a16:creationId xmlns:a16="http://schemas.microsoft.com/office/drawing/2014/main" id="{F54D6007-F7C0-4C6D-BF58-21358E9E5823}"/>
              </a:ext>
            </a:extLst>
          </p:cNvPr>
          <p:cNvSpPr txBox="1">
            <a:spLocks/>
          </p:cNvSpPr>
          <p:nvPr/>
        </p:nvSpPr>
        <p:spPr>
          <a:xfrm>
            <a:off x="4593967" y="1152888"/>
            <a:ext cx="4225895" cy="1618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Falls</a:t>
            </a:r>
            <a:br>
              <a:rPr lang="en-US" sz="2800" dirty="0"/>
            </a:br>
            <a:r>
              <a:rPr lang="en-US" sz="2000" i="1" dirty="0"/>
              <a:t>(CEM Suggested)</a:t>
            </a:r>
            <a:endParaRPr lang="en-US" sz="2000" dirty="0"/>
          </a:p>
          <a:p>
            <a:endParaRPr lang="en-US" sz="2800" dirty="0"/>
          </a:p>
        </p:txBody>
      </p:sp>
      <p:sp>
        <p:nvSpPr>
          <p:cNvPr id="15" name="Slide Number Placeholder 14">
            <a:extLst>
              <a:ext uri="{FF2B5EF4-FFF2-40B4-BE49-F238E27FC236}">
                <a16:creationId xmlns:a16="http://schemas.microsoft.com/office/drawing/2014/main" id="{63A68261-AAEB-4171-B4EE-38C24F4233B7}"/>
              </a:ext>
            </a:extLst>
          </p:cNvPr>
          <p:cNvSpPr>
            <a:spLocks noGrp="1"/>
          </p:cNvSpPr>
          <p:nvPr>
            <p:ph type="sldNum" sz="quarter" idx="4"/>
          </p:nvPr>
        </p:nvSpPr>
        <p:spPr/>
        <p:txBody>
          <a:bodyPr/>
          <a:lstStyle/>
          <a:p>
            <a:fld id="{6C7F68B8-17AD-4146-95CB-9237D810DA91}" type="slidenum">
              <a:rPr lang="en-US" smtClean="0"/>
              <a:t>37</a:t>
            </a:fld>
            <a:endParaRPr lang="en-US" dirty="0"/>
          </a:p>
        </p:txBody>
      </p:sp>
      <p:sp>
        <p:nvSpPr>
          <p:cNvPr id="21" name="Content Placeholder 2">
            <a:extLst>
              <a:ext uri="{FF2B5EF4-FFF2-40B4-BE49-F238E27FC236}">
                <a16:creationId xmlns:a16="http://schemas.microsoft.com/office/drawing/2014/main" id="{6DEBCCB0-9E00-4000-B0E9-DB01D9B241F3}"/>
              </a:ext>
            </a:extLst>
          </p:cNvPr>
          <p:cNvSpPr txBox="1">
            <a:spLocks/>
          </p:cNvSpPr>
          <p:nvPr/>
        </p:nvSpPr>
        <p:spPr>
          <a:xfrm>
            <a:off x="3237106" y="2894654"/>
            <a:ext cx="5449694" cy="3231511"/>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CEM cannot determine which concepts that lead to other concepts.</a:t>
            </a:r>
          </a:p>
        </p:txBody>
      </p:sp>
      <p:pic>
        <p:nvPicPr>
          <p:cNvPr id="22" name="Picture 4" descr="https://render.bitstrips.com/v2/cpanel/7c560e91-d819-491c-9658-378012eb1aea-c74a94ff-6dd3-467d-8a8c-99fcb8383966-v1.png?transparent=1&amp;palette=1">
            <a:extLst>
              <a:ext uri="{FF2B5EF4-FFF2-40B4-BE49-F238E27FC236}">
                <a16:creationId xmlns:a16="http://schemas.microsoft.com/office/drawing/2014/main" id="{0630923D-F523-44BB-A77D-3FE728A58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56" y="2894651"/>
            <a:ext cx="2482218" cy="248221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73159DFD-D264-4A9E-BB22-82BFAC2DBA28}"/>
              </a:ext>
            </a:extLst>
          </p:cNvPr>
          <p:cNvGrpSpPr/>
          <p:nvPr/>
        </p:nvGrpSpPr>
        <p:grpSpPr>
          <a:xfrm>
            <a:off x="1301808" y="1355522"/>
            <a:ext cx="2258940" cy="461667"/>
            <a:chOff x="5399586" y="2853026"/>
            <a:chExt cx="2258940" cy="461667"/>
          </a:xfrm>
        </p:grpSpPr>
        <p:sp>
          <p:nvSpPr>
            <p:cNvPr id="24" name="TextBox 23">
              <a:extLst>
                <a:ext uri="{FF2B5EF4-FFF2-40B4-BE49-F238E27FC236}">
                  <a16:creationId xmlns:a16="http://schemas.microsoft.com/office/drawing/2014/main" id="{33775EFA-02FA-4B9E-A9B5-1093A7D8CC5A}"/>
                </a:ext>
              </a:extLst>
            </p:cNvPr>
            <p:cNvSpPr txBox="1"/>
            <p:nvPr/>
          </p:nvSpPr>
          <p:spPr>
            <a:xfrm>
              <a:off x="5399586" y="2853028"/>
              <a:ext cx="417948" cy="461665"/>
            </a:xfrm>
            <a:prstGeom prst="rect">
              <a:avLst/>
            </a:prstGeom>
            <a:noFill/>
          </p:spPr>
          <p:txBody>
            <a:bodyPr wrap="square" rtlCol="0">
              <a:spAutoFit/>
            </a:bodyPr>
            <a:lstStyle/>
            <a:p>
              <a:pPr algn="ctr"/>
              <a:r>
                <a:rPr lang="en-US" sz="2400" dirty="0"/>
                <a:t>M</a:t>
              </a:r>
            </a:p>
          </p:txBody>
        </p:sp>
        <p:sp>
          <p:nvSpPr>
            <p:cNvPr id="25" name="TextBox 24">
              <a:extLst>
                <a:ext uri="{FF2B5EF4-FFF2-40B4-BE49-F238E27FC236}">
                  <a16:creationId xmlns:a16="http://schemas.microsoft.com/office/drawing/2014/main" id="{DF380BDA-C756-459B-80F5-50A4F0492457}"/>
                </a:ext>
              </a:extLst>
            </p:cNvPr>
            <p:cNvSpPr txBox="1"/>
            <p:nvPr/>
          </p:nvSpPr>
          <p:spPr>
            <a:xfrm>
              <a:off x="6318298" y="2853026"/>
              <a:ext cx="417948" cy="461665"/>
            </a:xfrm>
            <a:prstGeom prst="rect">
              <a:avLst/>
            </a:prstGeom>
            <a:noFill/>
          </p:spPr>
          <p:txBody>
            <a:bodyPr wrap="square" rtlCol="0">
              <a:spAutoFit/>
            </a:bodyPr>
            <a:lstStyle/>
            <a:p>
              <a:pPr algn="ctr"/>
              <a:r>
                <a:rPr lang="en-US" sz="2400" dirty="0"/>
                <a:t>E</a:t>
              </a:r>
            </a:p>
          </p:txBody>
        </p:sp>
        <p:sp>
          <p:nvSpPr>
            <p:cNvPr id="26" name="TextBox 25">
              <a:extLst>
                <a:ext uri="{FF2B5EF4-FFF2-40B4-BE49-F238E27FC236}">
                  <a16:creationId xmlns:a16="http://schemas.microsoft.com/office/drawing/2014/main" id="{34554BDB-A1FF-415E-A35F-559EFD85FDC4}"/>
                </a:ext>
              </a:extLst>
            </p:cNvPr>
            <p:cNvSpPr txBox="1"/>
            <p:nvPr/>
          </p:nvSpPr>
          <p:spPr>
            <a:xfrm>
              <a:off x="7240578" y="2853027"/>
              <a:ext cx="417948" cy="461665"/>
            </a:xfrm>
            <a:prstGeom prst="rect">
              <a:avLst/>
            </a:prstGeom>
            <a:noFill/>
          </p:spPr>
          <p:txBody>
            <a:bodyPr wrap="square" rtlCol="0">
              <a:spAutoFit/>
            </a:bodyPr>
            <a:lstStyle/>
            <a:p>
              <a:pPr algn="ctr"/>
              <a:r>
                <a:rPr lang="en-US" sz="2400" dirty="0"/>
                <a:t>N</a:t>
              </a:r>
            </a:p>
          </p:txBody>
        </p:sp>
        <p:cxnSp>
          <p:nvCxnSpPr>
            <p:cNvPr id="27" name="Connector: Curved 26">
              <a:extLst>
                <a:ext uri="{FF2B5EF4-FFF2-40B4-BE49-F238E27FC236}">
                  <a16:creationId xmlns:a16="http://schemas.microsoft.com/office/drawing/2014/main" id="{3361AA6E-D6A3-4931-BC5D-37C5117385F6}"/>
                </a:ext>
              </a:extLst>
            </p:cNvPr>
            <p:cNvCxnSpPr>
              <a:stCxn id="24" idx="2"/>
              <a:endCxn id="26" idx="2"/>
            </p:cNvCxnSpPr>
            <p:nvPr/>
          </p:nvCxnSpPr>
          <p:spPr>
            <a:xfrm rot="5400000" flipH="1" flipV="1">
              <a:off x="6529055" y="2394197"/>
              <a:ext cx="1" cy="1840992"/>
            </a:xfrm>
            <a:prstGeom prst="curvedConnector3">
              <a:avLst>
                <a:gd name="adj1" fmla="val -22860000000"/>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094F8DBD-4220-43CC-B336-57525BF8E18C}"/>
                </a:ext>
              </a:extLst>
            </p:cNvPr>
            <p:cNvCxnSpPr>
              <a:cxnSpLocks/>
              <a:stCxn id="25" idx="1"/>
              <a:endCxn id="24" idx="3"/>
            </p:cNvCxnSpPr>
            <p:nvPr/>
          </p:nvCxnSpPr>
          <p:spPr>
            <a:xfrm flipH="1">
              <a:off x="5817534" y="3083859"/>
              <a:ext cx="500764" cy="2"/>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06490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C8D5-55DF-4129-953E-103946BDB135}"/>
              </a:ext>
            </a:extLst>
          </p:cNvPr>
          <p:cNvSpPr>
            <a:spLocks noGrp="1"/>
          </p:cNvSpPr>
          <p:nvPr>
            <p:ph type="title"/>
          </p:nvPr>
        </p:nvSpPr>
        <p:spPr/>
        <p:txBody>
          <a:bodyPr>
            <a:normAutofit/>
          </a:bodyPr>
          <a:lstStyle/>
          <a:p>
            <a:r>
              <a:rPr lang="en-US" dirty="0"/>
              <a:t>Bad: No Confounding Relationships</a:t>
            </a:r>
          </a:p>
        </p:txBody>
      </p:sp>
      <p:sp>
        <p:nvSpPr>
          <p:cNvPr id="3" name="Content Placeholder 2">
            <a:extLst>
              <a:ext uri="{FF2B5EF4-FFF2-40B4-BE49-F238E27FC236}">
                <a16:creationId xmlns:a16="http://schemas.microsoft.com/office/drawing/2014/main" id="{8A634218-0BC3-4349-A116-2D57ACB0758C}"/>
              </a:ext>
            </a:extLst>
          </p:cNvPr>
          <p:cNvSpPr>
            <a:spLocks noGrp="1"/>
          </p:cNvSpPr>
          <p:nvPr>
            <p:ph idx="1"/>
          </p:nvPr>
        </p:nvSpPr>
        <p:spPr>
          <a:xfrm>
            <a:off x="3319208" y="2743200"/>
            <a:ext cx="5367592" cy="3382965"/>
          </a:xfrm>
        </p:spPr>
        <p:txBody>
          <a:bodyPr>
            <a:normAutofit/>
          </a:bodyPr>
          <a:lstStyle/>
          <a:p>
            <a:r>
              <a:rPr lang="en-US" dirty="0"/>
              <a:t>Does the outcome effects of lightning have similar confounding relationships to other measured variables</a:t>
            </a:r>
          </a:p>
          <a:p>
            <a:endParaRPr lang="en-US" dirty="0"/>
          </a:p>
          <a:p>
            <a:r>
              <a:rPr lang="en-US" dirty="0"/>
              <a:t>Hard to imagine the confounding relationships</a:t>
            </a:r>
          </a:p>
          <a:p>
            <a:endParaRPr lang="en-US" dirty="0"/>
          </a:p>
          <a:p>
            <a:endParaRPr lang="en-US" dirty="0"/>
          </a:p>
          <a:p>
            <a:endParaRPr lang="en-US" dirty="0"/>
          </a:p>
        </p:txBody>
      </p:sp>
      <p:grpSp>
        <p:nvGrpSpPr>
          <p:cNvPr id="5" name="Group 4">
            <a:extLst>
              <a:ext uri="{FF2B5EF4-FFF2-40B4-BE49-F238E27FC236}">
                <a16:creationId xmlns:a16="http://schemas.microsoft.com/office/drawing/2014/main" id="{A90AC907-E0E6-4FDD-9AA2-80C9D92602F1}"/>
              </a:ext>
            </a:extLst>
          </p:cNvPr>
          <p:cNvGrpSpPr/>
          <p:nvPr/>
        </p:nvGrpSpPr>
        <p:grpSpPr>
          <a:xfrm>
            <a:off x="1396114" y="1405232"/>
            <a:ext cx="2258940" cy="461667"/>
            <a:chOff x="8983807" y="5161703"/>
            <a:chExt cx="2258940" cy="461667"/>
          </a:xfrm>
        </p:grpSpPr>
        <p:sp>
          <p:nvSpPr>
            <p:cNvPr id="6" name="TextBox 5">
              <a:extLst>
                <a:ext uri="{FF2B5EF4-FFF2-40B4-BE49-F238E27FC236}">
                  <a16:creationId xmlns:a16="http://schemas.microsoft.com/office/drawing/2014/main" id="{4ADC442B-FD72-4EAC-B5F6-D722A58CAA52}"/>
                </a:ext>
              </a:extLst>
            </p:cNvPr>
            <p:cNvSpPr txBox="1"/>
            <p:nvPr/>
          </p:nvSpPr>
          <p:spPr>
            <a:xfrm>
              <a:off x="8983807" y="5161705"/>
              <a:ext cx="417948" cy="461665"/>
            </a:xfrm>
            <a:prstGeom prst="rect">
              <a:avLst/>
            </a:prstGeom>
            <a:noFill/>
          </p:spPr>
          <p:txBody>
            <a:bodyPr wrap="square" rtlCol="0">
              <a:spAutoFit/>
            </a:bodyPr>
            <a:lstStyle/>
            <a:p>
              <a:pPr algn="ctr"/>
              <a:r>
                <a:rPr lang="en-US" sz="2400" dirty="0"/>
                <a:t>M</a:t>
              </a:r>
            </a:p>
          </p:txBody>
        </p:sp>
        <p:sp>
          <p:nvSpPr>
            <p:cNvPr id="7" name="TextBox 6">
              <a:extLst>
                <a:ext uri="{FF2B5EF4-FFF2-40B4-BE49-F238E27FC236}">
                  <a16:creationId xmlns:a16="http://schemas.microsoft.com/office/drawing/2014/main" id="{DC950107-23CA-42EC-97A6-B42D24ABE6CA}"/>
                </a:ext>
              </a:extLst>
            </p:cNvPr>
            <p:cNvSpPr txBox="1"/>
            <p:nvPr/>
          </p:nvSpPr>
          <p:spPr>
            <a:xfrm>
              <a:off x="9902519" y="5161703"/>
              <a:ext cx="417948" cy="461665"/>
            </a:xfrm>
            <a:prstGeom prst="rect">
              <a:avLst/>
            </a:prstGeom>
            <a:noFill/>
          </p:spPr>
          <p:txBody>
            <a:bodyPr wrap="square" rtlCol="0">
              <a:spAutoFit/>
            </a:bodyPr>
            <a:lstStyle/>
            <a:p>
              <a:pPr algn="ctr"/>
              <a:r>
                <a:rPr lang="en-US" sz="2400" dirty="0"/>
                <a:t>E</a:t>
              </a:r>
            </a:p>
          </p:txBody>
        </p:sp>
        <p:sp>
          <p:nvSpPr>
            <p:cNvPr id="8" name="TextBox 7">
              <a:extLst>
                <a:ext uri="{FF2B5EF4-FFF2-40B4-BE49-F238E27FC236}">
                  <a16:creationId xmlns:a16="http://schemas.microsoft.com/office/drawing/2014/main" id="{BC8835EA-C5C1-449D-9523-661808BB55D4}"/>
                </a:ext>
              </a:extLst>
            </p:cNvPr>
            <p:cNvSpPr txBox="1"/>
            <p:nvPr/>
          </p:nvSpPr>
          <p:spPr>
            <a:xfrm>
              <a:off x="10824799" y="5161704"/>
              <a:ext cx="417948" cy="461665"/>
            </a:xfrm>
            <a:prstGeom prst="rect">
              <a:avLst/>
            </a:prstGeom>
            <a:noFill/>
          </p:spPr>
          <p:txBody>
            <a:bodyPr wrap="square" rtlCol="0">
              <a:spAutoFit/>
            </a:bodyPr>
            <a:lstStyle/>
            <a:p>
              <a:pPr algn="ctr"/>
              <a:r>
                <a:rPr lang="en-US" sz="2400" dirty="0"/>
                <a:t>N</a:t>
              </a:r>
            </a:p>
          </p:txBody>
        </p:sp>
      </p:grpSp>
      <p:sp>
        <p:nvSpPr>
          <p:cNvPr id="13" name="Content Placeholder 2">
            <a:extLst>
              <a:ext uri="{FF2B5EF4-FFF2-40B4-BE49-F238E27FC236}">
                <a16:creationId xmlns:a16="http://schemas.microsoft.com/office/drawing/2014/main" id="{EB788315-D714-4D88-9EB1-A0145E270894}"/>
              </a:ext>
            </a:extLst>
          </p:cNvPr>
          <p:cNvSpPr txBox="1">
            <a:spLocks/>
          </p:cNvSpPr>
          <p:nvPr/>
        </p:nvSpPr>
        <p:spPr>
          <a:xfrm>
            <a:off x="4593967" y="1152888"/>
            <a:ext cx="4445258" cy="1618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Effects of lightning</a:t>
            </a:r>
            <a:br>
              <a:rPr lang="en-US" sz="2800" dirty="0"/>
            </a:br>
            <a:r>
              <a:rPr lang="en-US" sz="2000" i="1" dirty="0"/>
              <a:t>(CEM Suggested)</a:t>
            </a:r>
            <a:endParaRPr lang="en-US" sz="2000" dirty="0"/>
          </a:p>
          <a:p>
            <a:endParaRPr lang="en-US" sz="2800" dirty="0"/>
          </a:p>
        </p:txBody>
      </p:sp>
      <p:sp>
        <p:nvSpPr>
          <p:cNvPr id="15" name="Slide Number Placeholder 14">
            <a:extLst>
              <a:ext uri="{FF2B5EF4-FFF2-40B4-BE49-F238E27FC236}">
                <a16:creationId xmlns:a16="http://schemas.microsoft.com/office/drawing/2014/main" id="{0EBD5669-735D-4D12-A3BA-9760575EAA74}"/>
              </a:ext>
            </a:extLst>
          </p:cNvPr>
          <p:cNvSpPr>
            <a:spLocks noGrp="1"/>
          </p:cNvSpPr>
          <p:nvPr>
            <p:ph type="sldNum" sz="quarter" idx="4"/>
          </p:nvPr>
        </p:nvSpPr>
        <p:spPr/>
        <p:txBody>
          <a:bodyPr/>
          <a:lstStyle/>
          <a:p>
            <a:fld id="{6C7F68B8-17AD-4146-95CB-9237D810DA91}" type="slidenum">
              <a:rPr lang="en-US" smtClean="0"/>
              <a:t>38</a:t>
            </a:fld>
            <a:endParaRPr lang="en-US" dirty="0"/>
          </a:p>
        </p:txBody>
      </p:sp>
      <p:pic>
        <p:nvPicPr>
          <p:cNvPr id="10" name="Picture 9" descr="A close up of a logo&#10;&#10;Description generated with very high confidence">
            <a:extLst>
              <a:ext uri="{FF2B5EF4-FFF2-40B4-BE49-F238E27FC236}">
                <a16:creationId xmlns:a16="http://schemas.microsoft.com/office/drawing/2014/main" id="{8FF8D082-AA0A-4170-AF03-908E044CB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64" y="2658881"/>
            <a:ext cx="2350196" cy="2071164"/>
          </a:xfrm>
          <a:prstGeom prst="rect">
            <a:avLst/>
          </a:prstGeom>
        </p:spPr>
      </p:pic>
    </p:spTree>
    <p:extLst>
      <p:ext uri="{BB962C8B-B14F-4D97-AF65-F5344CB8AC3E}">
        <p14:creationId xmlns:p14="http://schemas.microsoft.com/office/powerpoint/2010/main" val="170374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C8D5-55DF-4129-953E-103946BDB135}"/>
              </a:ext>
            </a:extLst>
          </p:cNvPr>
          <p:cNvSpPr>
            <a:spLocks noGrp="1"/>
          </p:cNvSpPr>
          <p:nvPr>
            <p:ph type="title"/>
          </p:nvPr>
        </p:nvSpPr>
        <p:spPr/>
        <p:txBody>
          <a:bodyPr>
            <a:normAutofit/>
          </a:bodyPr>
          <a:lstStyle/>
          <a:p>
            <a:r>
              <a:rPr lang="en-US" dirty="0"/>
              <a:t>Bad: No Confounding Relationships</a:t>
            </a:r>
          </a:p>
        </p:txBody>
      </p:sp>
      <p:grpSp>
        <p:nvGrpSpPr>
          <p:cNvPr id="5" name="Group 4">
            <a:extLst>
              <a:ext uri="{FF2B5EF4-FFF2-40B4-BE49-F238E27FC236}">
                <a16:creationId xmlns:a16="http://schemas.microsoft.com/office/drawing/2014/main" id="{A90AC907-E0E6-4FDD-9AA2-80C9D92602F1}"/>
              </a:ext>
            </a:extLst>
          </p:cNvPr>
          <p:cNvGrpSpPr/>
          <p:nvPr/>
        </p:nvGrpSpPr>
        <p:grpSpPr>
          <a:xfrm>
            <a:off x="1396114" y="1405232"/>
            <a:ext cx="2258940" cy="461667"/>
            <a:chOff x="8983807" y="5161703"/>
            <a:chExt cx="2258940" cy="461667"/>
          </a:xfrm>
        </p:grpSpPr>
        <p:sp>
          <p:nvSpPr>
            <p:cNvPr id="6" name="TextBox 5">
              <a:extLst>
                <a:ext uri="{FF2B5EF4-FFF2-40B4-BE49-F238E27FC236}">
                  <a16:creationId xmlns:a16="http://schemas.microsoft.com/office/drawing/2014/main" id="{4ADC442B-FD72-4EAC-B5F6-D722A58CAA52}"/>
                </a:ext>
              </a:extLst>
            </p:cNvPr>
            <p:cNvSpPr txBox="1"/>
            <p:nvPr/>
          </p:nvSpPr>
          <p:spPr>
            <a:xfrm>
              <a:off x="8983807" y="5161705"/>
              <a:ext cx="417948" cy="461665"/>
            </a:xfrm>
            <a:prstGeom prst="rect">
              <a:avLst/>
            </a:prstGeom>
            <a:noFill/>
          </p:spPr>
          <p:txBody>
            <a:bodyPr wrap="square" rtlCol="0">
              <a:spAutoFit/>
            </a:bodyPr>
            <a:lstStyle/>
            <a:p>
              <a:pPr algn="ctr"/>
              <a:r>
                <a:rPr lang="en-US" sz="2400" dirty="0"/>
                <a:t>M</a:t>
              </a:r>
            </a:p>
          </p:txBody>
        </p:sp>
        <p:sp>
          <p:nvSpPr>
            <p:cNvPr id="7" name="TextBox 6">
              <a:extLst>
                <a:ext uri="{FF2B5EF4-FFF2-40B4-BE49-F238E27FC236}">
                  <a16:creationId xmlns:a16="http://schemas.microsoft.com/office/drawing/2014/main" id="{DC950107-23CA-42EC-97A6-B42D24ABE6CA}"/>
                </a:ext>
              </a:extLst>
            </p:cNvPr>
            <p:cNvSpPr txBox="1"/>
            <p:nvPr/>
          </p:nvSpPr>
          <p:spPr>
            <a:xfrm>
              <a:off x="9902519" y="5161703"/>
              <a:ext cx="417948" cy="461665"/>
            </a:xfrm>
            <a:prstGeom prst="rect">
              <a:avLst/>
            </a:prstGeom>
            <a:noFill/>
          </p:spPr>
          <p:txBody>
            <a:bodyPr wrap="square" rtlCol="0">
              <a:spAutoFit/>
            </a:bodyPr>
            <a:lstStyle/>
            <a:p>
              <a:pPr algn="ctr"/>
              <a:r>
                <a:rPr lang="en-US" sz="2400" dirty="0"/>
                <a:t>E</a:t>
              </a:r>
            </a:p>
          </p:txBody>
        </p:sp>
        <p:sp>
          <p:nvSpPr>
            <p:cNvPr id="8" name="TextBox 7">
              <a:extLst>
                <a:ext uri="{FF2B5EF4-FFF2-40B4-BE49-F238E27FC236}">
                  <a16:creationId xmlns:a16="http://schemas.microsoft.com/office/drawing/2014/main" id="{BC8835EA-C5C1-449D-9523-661808BB55D4}"/>
                </a:ext>
              </a:extLst>
            </p:cNvPr>
            <p:cNvSpPr txBox="1"/>
            <p:nvPr/>
          </p:nvSpPr>
          <p:spPr>
            <a:xfrm>
              <a:off x="10824799" y="5161704"/>
              <a:ext cx="417948" cy="461665"/>
            </a:xfrm>
            <a:prstGeom prst="rect">
              <a:avLst/>
            </a:prstGeom>
            <a:noFill/>
          </p:spPr>
          <p:txBody>
            <a:bodyPr wrap="square" rtlCol="0">
              <a:spAutoFit/>
            </a:bodyPr>
            <a:lstStyle/>
            <a:p>
              <a:pPr algn="ctr"/>
              <a:r>
                <a:rPr lang="en-US" sz="2400" dirty="0"/>
                <a:t>N</a:t>
              </a:r>
            </a:p>
          </p:txBody>
        </p:sp>
      </p:grpSp>
      <p:sp>
        <p:nvSpPr>
          <p:cNvPr id="13" name="Content Placeholder 2">
            <a:extLst>
              <a:ext uri="{FF2B5EF4-FFF2-40B4-BE49-F238E27FC236}">
                <a16:creationId xmlns:a16="http://schemas.microsoft.com/office/drawing/2014/main" id="{EB788315-D714-4D88-9EB1-A0145E270894}"/>
              </a:ext>
            </a:extLst>
          </p:cNvPr>
          <p:cNvSpPr txBox="1">
            <a:spLocks/>
          </p:cNvSpPr>
          <p:nvPr/>
        </p:nvSpPr>
        <p:spPr>
          <a:xfrm>
            <a:off x="4593967" y="1152888"/>
            <a:ext cx="4445258" cy="1618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Effects of lightning</a:t>
            </a:r>
            <a:br>
              <a:rPr lang="en-US" sz="2800" dirty="0"/>
            </a:br>
            <a:r>
              <a:rPr lang="en-US" sz="2000" i="1" dirty="0"/>
              <a:t>(CEM Suggested)</a:t>
            </a:r>
            <a:endParaRPr lang="en-US" sz="2000" dirty="0"/>
          </a:p>
          <a:p>
            <a:endParaRPr lang="en-US" sz="2800" dirty="0"/>
          </a:p>
        </p:txBody>
      </p:sp>
      <p:sp>
        <p:nvSpPr>
          <p:cNvPr id="15" name="Slide Number Placeholder 14">
            <a:extLst>
              <a:ext uri="{FF2B5EF4-FFF2-40B4-BE49-F238E27FC236}">
                <a16:creationId xmlns:a16="http://schemas.microsoft.com/office/drawing/2014/main" id="{0EBD5669-735D-4D12-A3BA-9760575EAA74}"/>
              </a:ext>
            </a:extLst>
          </p:cNvPr>
          <p:cNvSpPr>
            <a:spLocks noGrp="1"/>
          </p:cNvSpPr>
          <p:nvPr>
            <p:ph type="sldNum" sz="quarter" idx="4"/>
          </p:nvPr>
        </p:nvSpPr>
        <p:spPr/>
        <p:txBody>
          <a:bodyPr/>
          <a:lstStyle/>
          <a:p>
            <a:fld id="{6C7F68B8-17AD-4146-95CB-9237D810DA91}" type="slidenum">
              <a:rPr lang="en-US" smtClean="0"/>
              <a:t>39</a:t>
            </a:fld>
            <a:endParaRPr lang="en-US" dirty="0"/>
          </a:p>
        </p:txBody>
      </p:sp>
      <p:sp>
        <p:nvSpPr>
          <p:cNvPr id="18" name="Content Placeholder 2">
            <a:extLst>
              <a:ext uri="{FF2B5EF4-FFF2-40B4-BE49-F238E27FC236}">
                <a16:creationId xmlns:a16="http://schemas.microsoft.com/office/drawing/2014/main" id="{10A11A2C-045A-4190-BD56-94C8311435D3}"/>
              </a:ext>
            </a:extLst>
          </p:cNvPr>
          <p:cNvSpPr txBox="1">
            <a:spLocks/>
          </p:cNvSpPr>
          <p:nvPr/>
        </p:nvSpPr>
        <p:spPr>
          <a:xfrm>
            <a:off x="3237106" y="2894654"/>
            <a:ext cx="5449694" cy="3231511"/>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CEM cannot determine which concepts lack similar confounding relationships.</a:t>
            </a:r>
          </a:p>
        </p:txBody>
      </p:sp>
      <p:pic>
        <p:nvPicPr>
          <p:cNvPr id="19" name="Picture 4" descr="https://render.bitstrips.com/v2/cpanel/7c560e91-d819-491c-9658-378012eb1aea-c74a94ff-6dd3-467d-8a8c-99fcb8383966-v1.png?transparent=1&amp;palette=1">
            <a:extLst>
              <a:ext uri="{FF2B5EF4-FFF2-40B4-BE49-F238E27FC236}">
                <a16:creationId xmlns:a16="http://schemas.microsoft.com/office/drawing/2014/main" id="{23A81635-B170-4B5C-982D-995E6156A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756" y="2894651"/>
            <a:ext cx="2482218" cy="248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28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90B2-DF43-4118-8C61-F1EB104679C8}"/>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7838F50C-70B7-44C0-8722-49DCF66A665F}"/>
              </a:ext>
            </a:extLst>
          </p:cNvPr>
          <p:cNvSpPr>
            <a:spLocks noGrp="1"/>
          </p:cNvSpPr>
          <p:nvPr>
            <p:ph idx="1"/>
          </p:nvPr>
        </p:nvSpPr>
        <p:spPr/>
        <p:txBody>
          <a:bodyPr/>
          <a:lstStyle/>
          <a:p>
            <a:endParaRPr lang="en-US" b="1" dirty="0"/>
          </a:p>
        </p:txBody>
      </p:sp>
      <p:pic>
        <p:nvPicPr>
          <p:cNvPr id="4" name="Picture 3">
            <a:extLst>
              <a:ext uri="{FF2B5EF4-FFF2-40B4-BE49-F238E27FC236}">
                <a16:creationId xmlns:a16="http://schemas.microsoft.com/office/drawing/2014/main" id="{B375CDE6-5FB4-4039-A1BD-D512B9183E0A}"/>
              </a:ext>
            </a:extLst>
          </p:cNvPr>
          <p:cNvPicPr>
            <a:picLocks noChangeAspect="1"/>
          </p:cNvPicPr>
          <p:nvPr/>
        </p:nvPicPr>
        <p:blipFill>
          <a:blip r:embed="rId2"/>
          <a:stretch>
            <a:fillRect/>
          </a:stretch>
        </p:blipFill>
        <p:spPr>
          <a:xfrm>
            <a:off x="378595" y="1219202"/>
            <a:ext cx="6467475" cy="2266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D4A1C9B9-80B1-493D-8998-AA1A4C49F4E9}"/>
              </a:ext>
            </a:extLst>
          </p:cNvPr>
          <p:cNvPicPr>
            <a:picLocks noChangeAspect="1"/>
          </p:cNvPicPr>
          <p:nvPr/>
        </p:nvPicPr>
        <p:blipFill>
          <a:blip r:embed="rId3"/>
          <a:stretch>
            <a:fillRect/>
          </a:stretch>
        </p:blipFill>
        <p:spPr>
          <a:xfrm>
            <a:off x="2314575" y="2010813"/>
            <a:ext cx="6372225" cy="3162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45B38AF-60F8-499E-909F-7C7E4EDA5978}"/>
              </a:ext>
            </a:extLst>
          </p:cNvPr>
          <p:cNvPicPr>
            <a:picLocks noChangeAspect="1"/>
          </p:cNvPicPr>
          <p:nvPr/>
        </p:nvPicPr>
        <p:blipFill>
          <a:blip r:embed="rId4"/>
          <a:stretch>
            <a:fillRect/>
          </a:stretch>
        </p:blipFill>
        <p:spPr>
          <a:xfrm>
            <a:off x="457200" y="4197553"/>
            <a:ext cx="5772150" cy="1685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092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EDB-91F9-4A55-A150-E5D52D335A0B}"/>
              </a:ext>
            </a:extLst>
          </p:cNvPr>
          <p:cNvSpPr>
            <a:spLocks noGrp="1"/>
          </p:cNvSpPr>
          <p:nvPr>
            <p:ph type="title"/>
          </p:nvPr>
        </p:nvSpPr>
        <p:spPr/>
        <p:txBody>
          <a:bodyPr>
            <a:normAutofit/>
          </a:bodyPr>
          <a:lstStyle/>
          <a:p>
            <a:r>
              <a:rPr lang="en-US" dirty="0"/>
              <a:t>Bad:  Outcome not Prevalent</a:t>
            </a:r>
          </a:p>
        </p:txBody>
      </p:sp>
      <p:sp>
        <p:nvSpPr>
          <p:cNvPr id="3" name="Content Placeholder 2">
            <a:extLst>
              <a:ext uri="{FF2B5EF4-FFF2-40B4-BE49-F238E27FC236}">
                <a16:creationId xmlns:a16="http://schemas.microsoft.com/office/drawing/2014/main" id="{A50C25CF-BE8E-437C-8A41-FFE11152B282}"/>
              </a:ext>
            </a:extLst>
          </p:cNvPr>
          <p:cNvSpPr>
            <a:spLocks noGrp="1"/>
          </p:cNvSpPr>
          <p:nvPr>
            <p:ph idx="1"/>
          </p:nvPr>
        </p:nvSpPr>
        <p:spPr>
          <a:xfrm>
            <a:off x="457200" y="2548327"/>
            <a:ext cx="8229600" cy="3577837"/>
          </a:xfrm>
        </p:spPr>
        <p:txBody>
          <a:bodyPr>
            <a:normAutofit/>
          </a:bodyPr>
          <a:lstStyle/>
          <a:p>
            <a:r>
              <a:rPr lang="en-US" dirty="0"/>
              <a:t>If an outcome is not prevalent does it make a good negative control?</a:t>
            </a:r>
          </a:p>
          <a:p>
            <a:endParaRPr lang="en-US" dirty="0"/>
          </a:p>
          <a:p>
            <a:r>
              <a:rPr lang="en-US" dirty="0"/>
              <a:t> CCAE only has 104 people with an absent nipple </a:t>
            </a:r>
          </a:p>
          <a:p>
            <a:endParaRPr lang="en-US" dirty="0"/>
          </a:p>
          <a:p>
            <a:r>
              <a:rPr lang="en-US" dirty="0"/>
              <a:t>Concepts that are so rare, you are unlikely to produce an effect estimate with enough precision to be informative</a:t>
            </a:r>
          </a:p>
        </p:txBody>
      </p:sp>
      <p:sp>
        <p:nvSpPr>
          <p:cNvPr id="5" name="Content Placeholder 2">
            <a:extLst>
              <a:ext uri="{FF2B5EF4-FFF2-40B4-BE49-F238E27FC236}">
                <a16:creationId xmlns:a16="http://schemas.microsoft.com/office/drawing/2014/main" id="{7FC217C5-43F9-40D3-85AA-5D76BF12C227}"/>
              </a:ext>
            </a:extLst>
          </p:cNvPr>
          <p:cNvSpPr txBox="1">
            <a:spLocks/>
          </p:cNvSpPr>
          <p:nvPr/>
        </p:nvSpPr>
        <p:spPr>
          <a:xfrm>
            <a:off x="4593967" y="1152888"/>
            <a:ext cx="4445258" cy="1618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Absent nipple</a:t>
            </a:r>
            <a:br>
              <a:rPr lang="en-US" sz="2800" dirty="0"/>
            </a:br>
            <a:r>
              <a:rPr lang="en-US" sz="2000" i="1" dirty="0"/>
              <a:t>(CEM Suggested)</a:t>
            </a:r>
            <a:endParaRPr lang="en-US" sz="2000" dirty="0"/>
          </a:p>
          <a:p>
            <a:endParaRPr lang="en-US" sz="2800" dirty="0"/>
          </a:p>
        </p:txBody>
      </p:sp>
      <p:sp>
        <p:nvSpPr>
          <p:cNvPr id="7" name="Slide Number Placeholder 6">
            <a:extLst>
              <a:ext uri="{FF2B5EF4-FFF2-40B4-BE49-F238E27FC236}">
                <a16:creationId xmlns:a16="http://schemas.microsoft.com/office/drawing/2014/main" id="{FF770715-63D9-42E0-A722-45C4A97FDC48}"/>
              </a:ext>
            </a:extLst>
          </p:cNvPr>
          <p:cNvSpPr>
            <a:spLocks noGrp="1"/>
          </p:cNvSpPr>
          <p:nvPr>
            <p:ph type="sldNum" sz="quarter" idx="4"/>
          </p:nvPr>
        </p:nvSpPr>
        <p:spPr/>
        <p:txBody>
          <a:bodyPr/>
          <a:lstStyle/>
          <a:p>
            <a:fld id="{6C7F68B8-17AD-4146-95CB-9237D810DA91}" type="slidenum">
              <a:rPr lang="en-US" smtClean="0"/>
              <a:t>40</a:t>
            </a:fld>
            <a:endParaRPr lang="en-US" dirty="0"/>
          </a:p>
        </p:txBody>
      </p:sp>
    </p:spTree>
    <p:extLst>
      <p:ext uri="{BB962C8B-B14F-4D97-AF65-F5344CB8AC3E}">
        <p14:creationId xmlns:p14="http://schemas.microsoft.com/office/powerpoint/2010/main" val="12882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EDB-91F9-4A55-A150-E5D52D335A0B}"/>
              </a:ext>
            </a:extLst>
          </p:cNvPr>
          <p:cNvSpPr>
            <a:spLocks noGrp="1"/>
          </p:cNvSpPr>
          <p:nvPr>
            <p:ph type="title"/>
          </p:nvPr>
        </p:nvSpPr>
        <p:spPr/>
        <p:txBody>
          <a:bodyPr>
            <a:normAutofit/>
          </a:bodyPr>
          <a:lstStyle/>
          <a:p>
            <a:r>
              <a:rPr lang="en-US" dirty="0"/>
              <a:t>Bad:  Outcome not Prevalent</a:t>
            </a:r>
          </a:p>
        </p:txBody>
      </p:sp>
      <p:sp>
        <p:nvSpPr>
          <p:cNvPr id="5" name="Content Placeholder 2">
            <a:extLst>
              <a:ext uri="{FF2B5EF4-FFF2-40B4-BE49-F238E27FC236}">
                <a16:creationId xmlns:a16="http://schemas.microsoft.com/office/drawing/2014/main" id="{7FC217C5-43F9-40D3-85AA-5D76BF12C227}"/>
              </a:ext>
            </a:extLst>
          </p:cNvPr>
          <p:cNvSpPr txBox="1">
            <a:spLocks/>
          </p:cNvSpPr>
          <p:nvPr/>
        </p:nvSpPr>
        <p:spPr>
          <a:xfrm>
            <a:off x="4593967" y="1152888"/>
            <a:ext cx="4445258" cy="16188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t>E = PPI or H2 Blocker</a:t>
            </a:r>
          </a:p>
          <a:p>
            <a:r>
              <a:rPr lang="en-US" sz="2800" dirty="0"/>
              <a:t>N = Absent nipple</a:t>
            </a:r>
            <a:br>
              <a:rPr lang="en-US" sz="2800" dirty="0"/>
            </a:br>
            <a:r>
              <a:rPr lang="en-US" sz="2000" i="1" dirty="0"/>
              <a:t>(CEM Suggested)</a:t>
            </a:r>
            <a:endParaRPr lang="en-US" sz="2000" dirty="0"/>
          </a:p>
          <a:p>
            <a:endParaRPr lang="en-US" sz="2800" dirty="0"/>
          </a:p>
        </p:txBody>
      </p:sp>
      <p:sp>
        <p:nvSpPr>
          <p:cNvPr id="7" name="Slide Number Placeholder 6">
            <a:extLst>
              <a:ext uri="{FF2B5EF4-FFF2-40B4-BE49-F238E27FC236}">
                <a16:creationId xmlns:a16="http://schemas.microsoft.com/office/drawing/2014/main" id="{FF770715-63D9-42E0-A722-45C4A97FDC48}"/>
              </a:ext>
            </a:extLst>
          </p:cNvPr>
          <p:cNvSpPr>
            <a:spLocks noGrp="1"/>
          </p:cNvSpPr>
          <p:nvPr>
            <p:ph type="sldNum" sz="quarter" idx="4"/>
          </p:nvPr>
        </p:nvSpPr>
        <p:spPr/>
        <p:txBody>
          <a:bodyPr/>
          <a:lstStyle/>
          <a:p>
            <a:fld id="{6C7F68B8-17AD-4146-95CB-9237D810DA91}" type="slidenum">
              <a:rPr lang="en-US" smtClean="0"/>
              <a:t>41</a:t>
            </a:fld>
            <a:endParaRPr lang="en-US" dirty="0"/>
          </a:p>
        </p:txBody>
      </p:sp>
      <p:sp>
        <p:nvSpPr>
          <p:cNvPr id="9" name="Content Placeholder 2">
            <a:extLst>
              <a:ext uri="{FF2B5EF4-FFF2-40B4-BE49-F238E27FC236}">
                <a16:creationId xmlns:a16="http://schemas.microsoft.com/office/drawing/2014/main" id="{4D5E1349-E449-4768-BD31-68340BD176B0}"/>
              </a:ext>
            </a:extLst>
          </p:cNvPr>
          <p:cNvSpPr>
            <a:spLocks noGrp="1"/>
          </p:cNvSpPr>
          <p:nvPr>
            <p:ph idx="1"/>
          </p:nvPr>
        </p:nvSpPr>
        <p:spPr>
          <a:xfrm>
            <a:off x="3237106" y="2894654"/>
            <a:ext cx="5449694" cy="3231511"/>
          </a:xfrm>
        </p:spPr>
        <p:txBody>
          <a:bodyPr anchor="ctr">
            <a:normAutofit/>
          </a:bodyPr>
          <a:lstStyle/>
          <a:p>
            <a:pPr marL="0" indent="0" algn="ctr">
              <a:buNone/>
            </a:pPr>
            <a:r>
              <a:rPr lang="en-US" dirty="0"/>
              <a:t>CEM ATLAS tool orders results from most common to least common.</a:t>
            </a:r>
          </a:p>
        </p:txBody>
      </p:sp>
      <p:pic>
        <p:nvPicPr>
          <p:cNvPr id="10" name="Picture 2" descr="https://render.bitstrips.com/v2/cpanel/f50560c3-3df4-436a-b21f-cc40d877d6e8-c74a94ff-6dd3-467d-8a8c-99fcb8383966-v1.png?transparent=1&amp;palette=1">
            <a:extLst>
              <a:ext uri="{FF2B5EF4-FFF2-40B4-BE49-F238E27FC236}">
                <a16:creationId xmlns:a16="http://schemas.microsoft.com/office/drawing/2014/main" id="{DCB636CC-75D8-4359-87A8-831AE8F16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846" y="2797236"/>
            <a:ext cx="2482234" cy="248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651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56BA-2097-4171-9D14-0ACB7A4F71A5}"/>
              </a:ext>
            </a:extLst>
          </p:cNvPr>
          <p:cNvSpPr>
            <a:spLocks noGrp="1"/>
          </p:cNvSpPr>
          <p:nvPr>
            <p:ph type="title"/>
          </p:nvPr>
        </p:nvSpPr>
        <p:spPr/>
        <p:txBody>
          <a:bodyPr>
            <a:normAutofit/>
          </a:bodyPr>
          <a:lstStyle/>
          <a:p>
            <a:r>
              <a:rPr lang="en-US" dirty="0"/>
              <a:t>Reviewing Negative Controls in CEM</a:t>
            </a:r>
          </a:p>
        </p:txBody>
      </p:sp>
      <p:sp>
        <p:nvSpPr>
          <p:cNvPr id="3" name="Content Placeholder 2">
            <a:extLst>
              <a:ext uri="{FF2B5EF4-FFF2-40B4-BE49-F238E27FC236}">
                <a16:creationId xmlns:a16="http://schemas.microsoft.com/office/drawing/2014/main" id="{E982BC23-53D5-4F82-BB7B-F4C5DA205E1D}"/>
              </a:ext>
            </a:extLst>
          </p:cNvPr>
          <p:cNvSpPr>
            <a:spLocks noGrp="1"/>
          </p:cNvSpPr>
          <p:nvPr>
            <p:ph idx="1"/>
          </p:nvPr>
        </p:nvSpPr>
        <p:spPr>
          <a:xfrm>
            <a:off x="218635" y="2957690"/>
            <a:ext cx="2794000" cy="3687765"/>
          </a:xfrm>
          <a:ln>
            <a:noFill/>
          </a:ln>
        </p:spPr>
        <p:txBody>
          <a:bodyPr>
            <a:normAutofit/>
          </a:bodyPr>
          <a:lstStyle/>
          <a:p>
            <a:r>
              <a:rPr lang="en-US" sz="2400" dirty="0"/>
              <a:t>Exposure causes outcome</a:t>
            </a:r>
          </a:p>
        </p:txBody>
      </p:sp>
      <p:sp>
        <p:nvSpPr>
          <p:cNvPr id="4" name="Slide Number Placeholder 3">
            <a:extLst>
              <a:ext uri="{FF2B5EF4-FFF2-40B4-BE49-F238E27FC236}">
                <a16:creationId xmlns:a16="http://schemas.microsoft.com/office/drawing/2014/main" id="{F1F57D19-6B97-42F6-8EDC-35AE0F8C430F}"/>
              </a:ext>
            </a:extLst>
          </p:cNvPr>
          <p:cNvSpPr>
            <a:spLocks noGrp="1"/>
          </p:cNvSpPr>
          <p:nvPr>
            <p:ph type="sldNum" sz="quarter" idx="4"/>
          </p:nvPr>
        </p:nvSpPr>
        <p:spPr/>
        <p:txBody>
          <a:bodyPr/>
          <a:lstStyle/>
          <a:p>
            <a:fld id="{6C7F68B8-17AD-4146-95CB-9237D810DA91}" type="slidenum">
              <a:rPr lang="en-US" smtClean="0"/>
              <a:t>42</a:t>
            </a:fld>
            <a:endParaRPr lang="en-US" dirty="0"/>
          </a:p>
        </p:txBody>
      </p:sp>
      <p:pic>
        <p:nvPicPr>
          <p:cNvPr id="5" name="Picture 2" descr="https://render.bitstrips.com/v2/cpanel/eb1a2ea1-7c1f-4a92-abdb-e89cdc52edfd-c74a94ff-6dd3-467d-8a8c-99fcb8383966-v1.png?transparent=1&amp;palette=1">
            <a:extLst>
              <a:ext uri="{FF2B5EF4-FFF2-40B4-BE49-F238E27FC236}">
                <a16:creationId xmlns:a16="http://schemas.microsoft.com/office/drawing/2014/main" id="{F9E64D5C-A14F-4E7E-AC9C-02EF83E7A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99" y="1108218"/>
            <a:ext cx="1757552" cy="17575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ender.bitstrips.com/v2/cpanel/f50560c3-3df4-436a-b21f-cc40d877d6e8-c74a94ff-6dd3-467d-8a8c-99fcb8383966-v1.png?transparent=1&amp;palette=1">
            <a:extLst>
              <a:ext uri="{FF2B5EF4-FFF2-40B4-BE49-F238E27FC236}">
                <a16:creationId xmlns:a16="http://schemas.microsoft.com/office/drawing/2014/main" id="{98668228-6D6F-4A4B-944F-5F07E87CA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224" y="990600"/>
            <a:ext cx="1757552" cy="175755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A72766E-F0A0-4ACB-910C-93E32125A286}"/>
              </a:ext>
            </a:extLst>
          </p:cNvPr>
          <p:cNvSpPr txBox="1">
            <a:spLocks/>
          </p:cNvSpPr>
          <p:nvPr/>
        </p:nvSpPr>
        <p:spPr>
          <a:xfrm>
            <a:off x="3152019" y="2957690"/>
            <a:ext cx="2794000" cy="3687765"/>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Drug indications</a:t>
            </a:r>
          </a:p>
          <a:p>
            <a:endParaRPr lang="en-US" sz="2400" dirty="0"/>
          </a:p>
          <a:p>
            <a:r>
              <a:rPr lang="en-US" sz="2400" dirty="0"/>
              <a:t>Orders concepts in prevalence order</a:t>
            </a:r>
          </a:p>
        </p:txBody>
      </p:sp>
      <p:sp>
        <p:nvSpPr>
          <p:cNvPr id="10" name="Content Placeholder 2">
            <a:extLst>
              <a:ext uri="{FF2B5EF4-FFF2-40B4-BE49-F238E27FC236}">
                <a16:creationId xmlns:a16="http://schemas.microsoft.com/office/drawing/2014/main" id="{1DF7BE06-1A0F-484D-9BD9-6E0E2D5F3DC4}"/>
              </a:ext>
            </a:extLst>
          </p:cNvPr>
          <p:cNvSpPr txBox="1">
            <a:spLocks/>
          </p:cNvSpPr>
          <p:nvPr/>
        </p:nvSpPr>
        <p:spPr>
          <a:xfrm>
            <a:off x="6140645" y="2983388"/>
            <a:ext cx="2794000" cy="3636367"/>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Concepts have similar confounding?</a:t>
            </a:r>
          </a:p>
          <a:p>
            <a:endParaRPr lang="en-US" sz="2400" dirty="0"/>
          </a:p>
          <a:p>
            <a:r>
              <a:rPr lang="en-US" sz="2400" dirty="0"/>
              <a:t>Outcome causes another outcome or exposure</a:t>
            </a:r>
          </a:p>
        </p:txBody>
      </p:sp>
      <p:pic>
        <p:nvPicPr>
          <p:cNvPr id="11" name="Picture 4" descr="https://render.bitstrips.com/v2/cpanel/7c560e91-d819-491c-9658-378012eb1aea-c74a94ff-6dd3-467d-8a8c-99fcb8383966-v1.png?transparent=1&amp;palette=1">
            <a:extLst>
              <a:ext uri="{FF2B5EF4-FFF2-40B4-BE49-F238E27FC236}">
                <a16:creationId xmlns:a16="http://schemas.microsoft.com/office/drawing/2014/main" id="{8F2A4FFF-D4D2-41F5-AD78-8D41BEFD1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471" y="826940"/>
            <a:ext cx="2038830" cy="2038830"/>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Rectangle with Corners Rounded 12">
            <a:extLst>
              <a:ext uri="{FF2B5EF4-FFF2-40B4-BE49-F238E27FC236}">
                <a16:creationId xmlns:a16="http://schemas.microsoft.com/office/drawing/2014/main" id="{95E5594E-E07E-4A7F-A8DD-54C998A3B351}"/>
              </a:ext>
            </a:extLst>
          </p:cNvPr>
          <p:cNvSpPr/>
          <p:nvPr/>
        </p:nvSpPr>
        <p:spPr>
          <a:xfrm>
            <a:off x="324663" y="4425245"/>
            <a:ext cx="2632730" cy="1828800"/>
          </a:xfrm>
          <a:prstGeom prst="wedgeRoundRectCallout">
            <a:avLst>
              <a:gd name="adj1" fmla="val 35767"/>
              <a:gd name="adj2" fmla="val -70833"/>
              <a:gd name="adj3" fmla="val 16667"/>
            </a:avLst>
          </a:prstGeom>
          <a:solidFill>
            <a:srgbClr val="20425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ffectLst>
                  <a:outerShdw blurRad="38100" dist="38100" dir="2700000" algn="tl">
                    <a:srgbClr val="000000">
                      <a:alpha val="43137"/>
                    </a:srgbClr>
                  </a:outerShdw>
                </a:effectLst>
              </a:rPr>
              <a:t>CEM is a huge improvement over manually finding negative controls, but still requires thoughtful review!</a:t>
            </a:r>
          </a:p>
        </p:txBody>
      </p:sp>
    </p:spTree>
    <p:extLst>
      <p:ext uri="{BB962C8B-B14F-4D97-AF65-F5344CB8AC3E}">
        <p14:creationId xmlns:p14="http://schemas.microsoft.com/office/powerpoint/2010/main" val="2055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11FE-454E-4A7A-AD24-FAAD7E7B630E}"/>
              </a:ext>
            </a:extLst>
          </p:cNvPr>
          <p:cNvSpPr>
            <a:spLocks noGrp="1"/>
          </p:cNvSpPr>
          <p:nvPr>
            <p:ph type="title"/>
          </p:nvPr>
        </p:nvSpPr>
        <p:spPr/>
        <p:txBody>
          <a:bodyPr/>
          <a:lstStyle/>
          <a:p>
            <a:r>
              <a:rPr lang="en-US" dirty="0"/>
              <a:t>CEM Next Steps</a:t>
            </a:r>
          </a:p>
        </p:txBody>
      </p:sp>
      <p:sp>
        <p:nvSpPr>
          <p:cNvPr id="3" name="Content Placeholder 2">
            <a:extLst>
              <a:ext uri="{FF2B5EF4-FFF2-40B4-BE49-F238E27FC236}">
                <a16:creationId xmlns:a16="http://schemas.microsoft.com/office/drawing/2014/main" id="{E9D49534-5431-4481-895E-40C818767A50}"/>
              </a:ext>
            </a:extLst>
          </p:cNvPr>
          <p:cNvSpPr>
            <a:spLocks noGrp="1"/>
          </p:cNvSpPr>
          <p:nvPr>
            <p:ph idx="1"/>
          </p:nvPr>
        </p:nvSpPr>
        <p:spPr>
          <a:xfrm>
            <a:off x="457200" y="1219202"/>
            <a:ext cx="8229600" cy="5362220"/>
          </a:xfrm>
        </p:spPr>
        <p:txBody>
          <a:bodyPr>
            <a:normAutofit/>
          </a:bodyPr>
          <a:lstStyle/>
          <a:p>
            <a:r>
              <a:rPr lang="en-US" dirty="0"/>
              <a:t>CEM is under development to help improve its use:</a:t>
            </a:r>
          </a:p>
          <a:p>
            <a:endParaRPr lang="en-US" dirty="0"/>
          </a:p>
          <a:p>
            <a:pPr lvl="1"/>
            <a:r>
              <a:rPr lang="en-US" dirty="0"/>
              <a:t>Working on a publication to describe what </a:t>
            </a:r>
            <a:r>
              <a:rPr lang="en-US" b="1" dirty="0"/>
              <a:t>is a good negative control</a:t>
            </a:r>
            <a:r>
              <a:rPr lang="en-US" dirty="0"/>
              <a:t> and comparing different negative control selection methods</a:t>
            </a:r>
          </a:p>
          <a:p>
            <a:pPr lvl="1"/>
            <a:endParaRPr lang="en-US" dirty="0"/>
          </a:p>
          <a:p>
            <a:pPr lvl="1"/>
            <a:r>
              <a:rPr lang="en-US" dirty="0"/>
              <a:t>Martijn, Rave Harpaz (Oracle), and I are working on another method for </a:t>
            </a:r>
            <a:r>
              <a:rPr lang="en-US" b="1" dirty="0"/>
              <a:t>parsing of US Product Labels</a:t>
            </a:r>
          </a:p>
          <a:p>
            <a:pPr lvl="1"/>
            <a:endParaRPr lang="en-US" b="1" dirty="0"/>
          </a:p>
          <a:p>
            <a:pPr lvl="1"/>
            <a:r>
              <a:rPr lang="en-US" dirty="0"/>
              <a:t>Martijn, Anthony Sena, and I are working on an app for non-OHDSI members to go from </a:t>
            </a:r>
            <a:r>
              <a:rPr lang="en-US" b="1" dirty="0"/>
              <a:t>source codes to source codes</a:t>
            </a:r>
          </a:p>
          <a:p>
            <a:pPr lvl="1"/>
            <a:endParaRPr lang="en-US" dirty="0"/>
          </a:p>
        </p:txBody>
      </p:sp>
      <p:sp>
        <p:nvSpPr>
          <p:cNvPr id="4" name="Slide Number Placeholder 3">
            <a:extLst>
              <a:ext uri="{FF2B5EF4-FFF2-40B4-BE49-F238E27FC236}">
                <a16:creationId xmlns:a16="http://schemas.microsoft.com/office/drawing/2014/main" id="{154017CF-AE37-4046-A879-AA5302E20D63}"/>
              </a:ext>
            </a:extLst>
          </p:cNvPr>
          <p:cNvSpPr>
            <a:spLocks noGrp="1"/>
          </p:cNvSpPr>
          <p:nvPr>
            <p:ph type="sldNum" sz="quarter" idx="4"/>
          </p:nvPr>
        </p:nvSpPr>
        <p:spPr/>
        <p:txBody>
          <a:bodyPr/>
          <a:lstStyle/>
          <a:p>
            <a:fld id="{6C7F68B8-17AD-4146-95CB-9237D810DA91}" type="slidenum">
              <a:rPr lang="en-US" smtClean="0"/>
              <a:t>43</a:t>
            </a:fld>
            <a:endParaRPr lang="en-US" dirty="0"/>
          </a:p>
        </p:txBody>
      </p:sp>
    </p:spTree>
    <p:extLst>
      <p:ext uri="{BB962C8B-B14F-4D97-AF65-F5344CB8AC3E}">
        <p14:creationId xmlns:p14="http://schemas.microsoft.com/office/powerpoint/2010/main" val="16486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341C-339D-46BC-8C64-18D84DD756DB}"/>
              </a:ext>
            </a:extLst>
          </p:cNvPr>
          <p:cNvSpPr>
            <a:spLocks noGrp="1"/>
          </p:cNvSpPr>
          <p:nvPr>
            <p:ph type="title"/>
          </p:nvPr>
        </p:nvSpPr>
        <p:spPr/>
        <p:txBody>
          <a:bodyPr/>
          <a:lstStyle/>
          <a:p>
            <a:r>
              <a:rPr lang="en-US" dirty="0"/>
              <a:t>CommonEvidenceModel (CEM)</a:t>
            </a:r>
          </a:p>
        </p:txBody>
      </p:sp>
      <p:sp>
        <p:nvSpPr>
          <p:cNvPr id="3" name="Content Placeholder 2">
            <a:extLst>
              <a:ext uri="{FF2B5EF4-FFF2-40B4-BE49-F238E27FC236}">
                <a16:creationId xmlns:a16="http://schemas.microsoft.com/office/drawing/2014/main" id="{7C50EDC0-D85D-462A-8AF0-50B41E456920}"/>
              </a:ext>
            </a:extLst>
          </p:cNvPr>
          <p:cNvSpPr>
            <a:spLocks noGrp="1"/>
          </p:cNvSpPr>
          <p:nvPr>
            <p:ph idx="1"/>
          </p:nvPr>
        </p:nvSpPr>
        <p:spPr>
          <a:xfrm>
            <a:off x="457200" y="1219203"/>
            <a:ext cx="8229600" cy="3104969"/>
          </a:xfrm>
        </p:spPr>
        <p:txBody>
          <a:bodyPr>
            <a:normAutofit lnSpcReduction="10000"/>
          </a:bodyPr>
          <a:lstStyle/>
          <a:p>
            <a:r>
              <a:rPr lang="en-US" dirty="0"/>
              <a:t>Database bridging islands of information together with goal of supporting research of existing evidence about drugs and outcomes of interest.</a:t>
            </a:r>
          </a:p>
          <a:p>
            <a:endParaRPr lang="en-US" dirty="0"/>
          </a:p>
          <a:p>
            <a:r>
              <a:rPr lang="en-US" dirty="0"/>
              <a:t>CEM replaces LAERTES</a:t>
            </a:r>
          </a:p>
          <a:p>
            <a:endParaRPr lang="en-US" dirty="0"/>
          </a:p>
          <a:p>
            <a:r>
              <a:rPr lang="en-US" dirty="0"/>
              <a:t>CEM pulls together and standardizes the following types of data:</a:t>
            </a:r>
          </a:p>
          <a:p>
            <a:endParaRPr lang="en-US" dirty="0"/>
          </a:p>
          <a:p>
            <a:endParaRPr lang="en-US" dirty="0"/>
          </a:p>
          <a:p>
            <a:pPr marL="0" indent="0">
              <a:buNone/>
            </a:pPr>
            <a:endParaRPr lang="en-US" dirty="0"/>
          </a:p>
        </p:txBody>
      </p:sp>
      <p:sp>
        <p:nvSpPr>
          <p:cNvPr id="4" name="Cylinder 3">
            <a:extLst>
              <a:ext uri="{FF2B5EF4-FFF2-40B4-BE49-F238E27FC236}">
                <a16:creationId xmlns:a16="http://schemas.microsoft.com/office/drawing/2014/main" id="{D16AE6F3-2BAB-45A9-BFF6-91EEE2058ACA}"/>
              </a:ext>
            </a:extLst>
          </p:cNvPr>
          <p:cNvSpPr/>
          <p:nvPr/>
        </p:nvSpPr>
        <p:spPr>
          <a:xfrm>
            <a:off x="6296025" y="4551274"/>
            <a:ext cx="1704975" cy="1714500"/>
          </a:xfrm>
          <a:prstGeom prst="can">
            <a:avLst/>
          </a:prstGeom>
          <a:solidFill>
            <a:srgbClr val="20425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Publications</a:t>
            </a:r>
          </a:p>
        </p:txBody>
      </p:sp>
      <p:sp>
        <p:nvSpPr>
          <p:cNvPr id="5" name="Cylinder 4">
            <a:extLst>
              <a:ext uri="{FF2B5EF4-FFF2-40B4-BE49-F238E27FC236}">
                <a16:creationId xmlns:a16="http://schemas.microsoft.com/office/drawing/2014/main" id="{1379E290-FED1-40E2-9CAB-249ED54BD3D1}"/>
              </a:ext>
            </a:extLst>
          </p:cNvPr>
          <p:cNvSpPr/>
          <p:nvPr/>
        </p:nvSpPr>
        <p:spPr>
          <a:xfrm>
            <a:off x="1143000" y="4551274"/>
            <a:ext cx="1704975" cy="1714500"/>
          </a:xfrm>
          <a:prstGeom prst="can">
            <a:avLst/>
          </a:prstGeom>
          <a:solidFill>
            <a:srgbClr val="20425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Spontaneous Reports</a:t>
            </a:r>
          </a:p>
        </p:txBody>
      </p:sp>
      <p:sp>
        <p:nvSpPr>
          <p:cNvPr id="6" name="Cylinder 5">
            <a:extLst>
              <a:ext uri="{FF2B5EF4-FFF2-40B4-BE49-F238E27FC236}">
                <a16:creationId xmlns:a16="http://schemas.microsoft.com/office/drawing/2014/main" id="{7AD2E8A7-B035-4E07-8177-CA8E40700CB2}"/>
              </a:ext>
            </a:extLst>
          </p:cNvPr>
          <p:cNvSpPr/>
          <p:nvPr/>
        </p:nvSpPr>
        <p:spPr>
          <a:xfrm>
            <a:off x="3719512" y="4551274"/>
            <a:ext cx="1704975" cy="1714500"/>
          </a:xfrm>
          <a:prstGeom prst="can">
            <a:avLst/>
          </a:prstGeom>
          <a:solidFill>
            <a:srgbClr val="20425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effectLst>
                  <a:outerShdw blurRad="38100" dist="38100" dir="2700000" algn="tl">
                    <a:srgbClr val="000000">
                      <a:alpha val="43137"/>
                    </a:srgbClr>
                  </a:outerShdw>
                </a:effectLst>
              </a:rPr>
              <a:t>Product Labels</a:t>
            </a:r>
          </a:p>
        </p:txBody>
      </p:sp>
      <p:sp>
        <p:nvSpPr>
          <p:cNvPr id="7" name="Slide Number Placeholder 6">
            <a:extLst>
              <a:ext uri="{FF2B5EF4-FFF2-40B4-BE49-F238E27FC236}">
                <a16:creationId xmlns:a16="http://schemas.microsoft.com/office/drawing/2014/main" id="{0B252248-7168-4701-9B7A-D6223EADA89A}"/>
              </a:ext>
            </a:extLst>
          </p:cNvPr>
          <p:cNvSpPr>
            <a:spLocks noGrp="1"/>
          </p:cNvSpPr>
          <p:nvPr>
            <p:ph type="sldNum" sz="quarter" idx="4"/>
          </p:nvPr>
        </p:nvSpPr>
        <p:spPr/>
        <p:txBody>
          <a:bodyPr/>
          <a:lstStyle/>
          <a:p>
            <a:fld id="{6C7F68B8-17AD-4146-95CB-9237D810DA91}" type="slidenum">
              <a:rPr lang="en-US" smtClean="0"/>
              <a:t>5</a:t>
            </a:fld>
            <a:endParaRPr lang="en-US" dirty="0"/>
          </a:p>
        </p:txBody>
      </p:sp>
    </p:spTree>
    <p:extLst>
      <p:ext uri="{BB962C8B-B14F-4D97-AF65-F5344CB8AC3E}">
        <p14:creationId xmlns:p14="http://schemas.microsoft.com/office/powerpoint/2010/main" val="199159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20425A"/>
                </a:solidFill>
              </a:rPr>
              <a:t>Spontaneous Reports</a:t>
            </a:r>
          </a:p>
        </p:txBody>
      </p:sp>
      <p:sp>
        <p:nvSpPr>
          <p:cNvPr id="8" name="Content Placeholder 7">
            <a:extLst>
              <a:ext uri="{FF2B5EF4-FFF2-40B4-BE49-F238E27FC236}">
                <a16:creationId xmlns:a16="http://schemas.microsoft.com/office/drawing/2014/main" id="{487E1833-CFB5-4BC3-9294-4C5AAD916562}"/>
              </a:ext>
            </a:extLst>
          </p:cNvPr>
          <p:cNvSpPr>
            <a:spLocks noGrp="1"/>
          </p:cNvSpPr>
          <p:nvPr>
            <p:ph sz="half" idx="1"/>
          </p:nvPr>
        </p:nvSpPr>
        <p:spPr/>
        <p:txBody>
          <a:bodyPr>
            <a:normAutofit lnSpcReduction="10000"/>
          </a:bodyPr>
          <a:lstStyle/>
          <a:p>
            <a:r>
              <a:rPr lang="en-US" dirty="0"/>
              <a:t>U.S. FDA's Adverse Event Reporting System (FAERS)</a:t>
            </a:r>
          </a:p>
          <a:p>
            <a:endParaRPr lang="en-US" dirty="0"/>
          </a:p>
          <a:p>
            <a:r>
              <a:rPr lang="en-US" dirty="0"/>
              <a:t>“Curated and standardized version of </a:t>
            </a:r>
            <a:r>
              <a:rPr lang="en-US" b="1" dirty="0"/>
              <a:t>FAERS</a:t>
            </a:r>
            <a:r>
              <a:rPr lang="en-US" dirty="0"/>
              <a:t> removing duplicate case records, applying standardized vocabularies with drug names mapped to RxNorm concepts and outcomes mapped to SNOMED-CT, and pre-computed summary statistics about drug-outcome relationships for general consumption.”</a:t>
            </a:r>
          </a:p>
        </p:txBody>
      </p:sp>
      <p:sp>
        <p:nvSpPr>
          <p:cNvPr id="5" name="Slide Number Placeholder 4"/>
          <p:cNvSpPr>
            <a:spLocks noGrp="1"/>
          </p:cNvSpPr>
          <p:nvPr>
            <p:ph type="sldNum" sz="quarter" idx="12"/>
          </p:nvPr>
        </p:nvSpPr>
        <p:spPr/>
        <p:txBody>
          <a:bodyPr/>
          <a:lstStyle/>
          <a:p>
            <a:endParaRPr lang="en-US" dirty="0"/>
          </a:p>
        </p:txBody>
      </p:sp>
      <p:sp>
        <p:nvSpPr>
          <p:cNvPr id="7" name="Rectangle 6">
            <a:extLst>
              <a:ext uri="{FF2B5EF4-FFF2-40B4-BE49-F238E27FC236}">
                <a16:creationId xmlns:a16="http://schemas.microsoft.com/office/drawing/2014/main" id="{1FD962F6-DFA6-47A0-B1B7-FB9D44DE10D4}"/>
              </a:ext>
            </a:extLst>
          </p:cNvPr>
          <p:cNvSpPr/>
          <p:nvPr/>
        </p:nvSpPr>
        <p:spPr>
          <a:xfrm>
            <a:off x="457200" y="6452608"/>
            <a:ext cx="8216617" cy="415498"/>
          </a:xfrm>
          <a:prstGeom prst="rect">
            <a:avLst/>
          </a:prstGeom>
        </p:spPr>
        <p:txBody>
          <a:bodyPr wrap="square">
            <a:spAutoFit/>
          </a:bodyPr>
          <a:lstStyle/>
          <a:p>
            <a:r>
              <a:rPr lang="en-US" sz="1000" dirty="0">
                <a:solidFill>
                  <a:srgbClr val="20425A"/>
                </a:solidFill>
              </a:rPr>
              <a:t>Banda JM, Evans L, Vanguri RS, Tatonetti NP, Ryan PB, Shah NH. A curated and standardized adverse drug event resource to accelerate drug safety research. Sci Data. 2016 May 10;3:160026. doi: 10.1038/sdata.2016.26. PubMed PMID: 27193236; PubMed Central PMCID: PMC4872271.</a:t>
            </a:r>
          </a:p>
        </p:txBody>
      </p:sp>
      <p:pic>
        <p:nvPicPr>
          <p:cNvPr id="2052" name="Picture 4" descr="An external file that holds a picture, illustration, etc.&#10;Object name is sdata201626-f1.jpg">
            <a:extLst>
              <a:ext uri="{FF2B5EF4-FFF2-40B4-BE49-F238E27FC236}">
                <a16:creationId xmlns:a16="http://schemas.microsoft.com/office/drawing/2014/main" id="{7DAEBA23-7627-41C5-B362-CE1A148F163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50669" y="2510407"/>
            <a:ext cx="3953064" cy="33352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C5CB792-AA3B-4143-885A-646A616BAD40}"/>
              </a:ext>
            </a:extLst>
          </p:cNvPr>
          <p:cNvSpPr/>
          <p:nvPr/>
        </p:nvSpPr>
        <p:spPr>
          <a:xfrm>
            <a:off x="5615115" y="1486293"/>
            <a:ext cx="240957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AEOLUS</a:t>
            </a:r>
          </a:p>
        </p:txBody>
      </p:sp>
      <p:sp>
        <p:nvSpPr>
          <p:cNvPr id="4" name="Rectangle 3">
            <a:extLst>
              <a:ext uri="{FF2B5EF4-FFF2-40B4-BE49-F238E27FC236}">
                <a16:creationId xmlns:a16="http://schemas.microsoft.com/office/drawing/2014/main" id="{72EF81CD-5998-49B8-A495-A91EA110F106}"/>
              </a:ext>
            </a:extLst>
          </p:cNvPr>
          <p:cNvSpPr/>
          <p:nvPr/>
        </p:nvSpPr>
        <p:spPr>
          <a:xfrm>
            <a:off x="8802240" y="6521857"/>
            <a:ext cx="341760" cy="276999"/>
          </a:xfrm>
          <a:prstGeom prst="rect">
            <a:avLst/>
          </a:prstGeom>
        </p:spPr>
        <p:txBody>
          <a:bodyPr wrap="none">
            <a:spAutoFit/>
          </a:bodyPr>
          <a:lstStyle/>
          <a:p>
            <a:fld id="{59495B56-5364-4910-8003-6CCE5EB312F9}" type="slidenum">
              <a:rPr lang="en-US" sz="1200">
                <a:solidFill>
                  <a:srgbClr val="20425A"/>
                </a:solidFill>
              </a:rPr>
              <a:pPr/>
              <a:t>6</a:t>
            </a:fld>
            <a:endParaRPr lang="en-US" dirty="0">
              <a:solidFill>
                <a:srgbClr val="20425A"/>
              </a:solidFill>
            </a:endParaRPr>
          </a:p>
        </p:txBody>
      </p:sp>
    </p:spTree>
    <p:extLst>
      <p:ext uri="{BB962C8B-B14F-4D97-AF65-F5344CB8AC3E}">
        <p14:creationId xmlns:p14="http://schemas.microsoft.com/office/powerpoint/2010/main" val="101801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20425A"/>
                </a:solidFill>
              </a:rPr>
              <a:t>Product Labels</a:t>
            </a:r>
          </a:p>
        </p:txBody>
      </p:sp>
      <p:sp>
        <p:nvSpPr>
          <p:cNvPr id="4" name="Content Placeholder 3">
            <a:extLst>
              <a:ext uri="{FF2B5EF4-FFF2-40B4-BE49-F238E27FC236}">
                <a16:creationId xmlns:a16="http://schemas.microsoft.com/office/drawing/2014/main" id="{29CC3D67-4EC5-4FAA-8854-1E3679E1EF72}"/>
              </a:ext>
            </a:extLst>
          </p:cNvPr>
          <p:cNvSpPr>
            <a:spLocks noGrp="1"/>
          </p:cNvSpPr>
          <p:nvPr>
            <p:ph sz="half" idx="1"/>
          </p:nvPr>
        </p:nvSpPr>
        <p:spPr/>
        <p:txBody>
          <a:bodyPr>
            <a:normAutofit/>
          </a:bodyPr>
          <a:lstStyle/>
          <a:p>
            <a:r>
              <a:rPr lang="en-US" dirty="0"/>
              <a:t>SPLICER, a tool that reads and parses United States Structured Product Labels (SPLs) for drugs and HOIs in the sections “Adverse Drug Reactions” or “Postmarketing”</a:t>
            </a:r>
          </a:p>
          <a:p>
            <a:endParaRPr lang="en-US" dirty="0"/>
          </a:p>
          <a:p>
            <a:r>
              <a:rPr lang="en-US" dirty="0"/>
              <a:t>SPLICER already utilizes the OMOP Vocabulary and maps drugs to RxNorm and HOIs to MedDRA terms.</a:t>
            </a:r>
          </a:p>
        </p:txBody>
      </p:sp>
      <p:pic>
        <p:nvPicPr>
          <p:cNvPr id="8" name="Content Placeholder 7">
            <a:extLst>
              <a:ext uri="{FF2B5EF4-FFF2-40B4-BE49-F238E27FC236}">
                <a16:creationId xmlns:a16="http://schemas.microsoft.com/office/drawing/2014/main" id="{DCCDE5EC-48B2-4070-96BA-F85B6C888CC2}"/>
              </a:ext>
            </a:extLst>
          </p:cNvPr>
          <p:cNvPicPr>
            <a:picLocks noGrp="1" noChangeAspect="1"/>
          </p:cNvPicPr>
          <p:nvPr>
            <p:ph sz="half" idx="2"/>
          </p:nvPr>
        </p:nvPicPr>
        <p:blipFill>
          <a:blip r:embed="rId3"/>
          <a:stretch>
            <a:fillRect/>
          </a:stretch>
        </p:blipFill>
        <p:spPr>
          <a:xfrm>
            <a:off x="4572000" y="1911733"/>
            <a:ext cx="4038600" cy="28513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59495B56-5364-4910-8003-6CCE5EB312F9}" type="slidenum">
              <a:rPr lang="en-US" smtClean="0"/>
              <a:t>7</a:t>
            </a:fld>
            <a:endParaRPr lang="en-US" dirty="0"/>
          </a:p>
        </p:txBody>
      </p:sp>
      <p:sp>
        <p:nvSpPr>
          <p:cNvPr id="7" name="Rectangle 6">
            <a:extLst>
              <a:ext uri="{FF2B5EF4-FFF2-40B4-BE49-F238E27FC236}">
                <a16:creationId xmlns:a16="http://schemas.microsoft.com/office/drawing/2014/main" id="{0E5C15A3-4A07-4864-A11B-1F429B854CEB}"/>
              </a:ext>
            </a:extLst>
          </p:cNvPr>
          <p:cNvSpPr/>
          <p:nvPr/>
        </p:nvSpPr>
        <p:spPr>
          <a:xfrm>
            <a:off x="457200" y="6457890"/>
            <a:ext cx="8216617" cy="400110"/>
          </a:xfrm>
          <a:prstGeom prst="rect">
            <a:avLst/>
          </a:prstGeom>
        </p:spPr>
        <p:txBody>
          <a:bodyPr wrap="square">
            <a:spAutoFit/>
          </a:bodyPr>
          <a:lstStyle/>
          <a:p>
            <a:r>
              <a:rPr lang="en-US" sz="1000" dirty="0">
                <a:solidFill>
                  <a:srgbClr val="20425A"/>
                </a:solidFill>
              </a:rPr>
              <a:t>Duke J, Friedlin J, Li X. Consistency in the safety labeling of bioequivalent medications. Pharmacoepidemiol Drug Saf. 2013 Mar;22(3):294-301. doi: 10.1002/pds.3351. Epub 2012 Oct 8. PubMed PMID: 23042584.</a:t>
            </a:r>
          </a:p>
        </p:txBody>
      </p:sp>
      <p:sp>
        <p:nvSpPr>
          <p:cNvPr id="10" name="Rectangle 9">
            <a:extLst>
              <a:ext uri="{FF2B5EF4-FFF2-40B4-BE49-F238E27FC236}">
                <a16:creationId xmlns:a16="http://schemas.microsoft.com/office/drawing/2014/main" id="{3CE77658-E745-45A4-8AE4-857609854827}"/>
              </a:ext>
            </a:extLst>
          </p:cNvPr>
          <p:cNvSpPr/>
          <p:nvPr/>
        </p:nvSpPr>
        <p:spPr>
          <a:xfrm>
            <a:off x="8802240" y="6521857"/>
            <a:ext cx="341760" cy="276999"/>
          </a:xfrm>
          <a:prstGeom prst="rect">
            <a:avLst/>
          </a:prstGeom>
        </p:spPr>
        <p:txBody>
          <a:bodyPr wrap="none">
            <a:spAutoFit/>
          </a:bodyPr>
          <a:lstStyle/>
          <a:p>
            <a:fld id="{59495B56-5364-4910-8003-6CCE5EB312F9}" type="slidenum">
              <a:rPr lang="en-US" sz="1200">
                <a:solidFill>
                  <a:srgbClr val="20425A"/>
                </a:solidFill>
              </a:rPr>
              <a:pPr/>
              <a:t>7</a:t>
            </a:fld>
            <a:endParaRPr lang="en-US" dirty="0">
              <a:solidFill>
                <a:srgbClr val="20425A"/>
              </a:solidFill>
            </a:endParaRPr>
          </a:p>
        </p:txBody>
      </p:sp>
    </p:spTree>
    <p:extLst>
      <p:ext uri="{BB962C8B-B14F-4D97-AF65-F5344CB8AC3E}">
        <p14:creationId xmlns:p14="http://schemas.microsoft.com/office/powerpoint/2010/main" val="84998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D648EF-6A35-4E7C-B69D-5431A144330B}"/>
              </a:ext>
            </a:extLst>
          </p:cNvPr>
          <p:cNvSpPr/>
          <p:nvPr/>
        </p:nvSpPr>
        <p:spPr>
          <a:xfrm>
            <a:off x="-1" y="6047216"/>
            <a:ext cx="9144001" cy="810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sz="4000" dirty="0">
                <a:solidFill>
                  <a:srgbClr val="20425A"/>
                </a:solidFill>
              </a:rPr>
              <a:t>Published Literature</a:t>
            </a:r>
          </a:p>
        </p:txBody>
      </p:sp>
      <p:sp>
        <p:nvSpPr>
          <p:cNvPr id="4" name="Content Placeholder 3">
            <a:extLst>
              <a:ext uri="{FF2B5EF4-FFF2-40B4-BE49-F238E27FC236}">
                <a16:creationId xmlns:a16="http://schemas.microsoft.com/office/drawing/2014/main" id="{29CC3D67-4EC5-4FAA-8854-1E3679E1EF72}"/>
              </a:ext>
            </a:extLst>
          </p:cNvPr>
          <p:cNvSpPr>
            <a:spLocks noGrp="1"/>
          </p:cNvSpPr>
          <p:nvPr>
            <p:ph sz="half" idx="1"/>
          </p:nvPr>
        </p:nvSpPr>
        <p:spPr>
          <a:xfrm>
            <a:off x="470183" y="1214989"/>
            <a:ext cx="4038600" cy="4525963"/>
          </a:xfrm>
        </p:spPr>
        <p:txBody>
          <a:bodyPr>
            <a:normAutofit fontScale="92500" lnSpcReduction="20000"/>
          </a:bodyPr>
          <a:lstStyle/>
          <a:p>
            <a:r>
              <a:rPr lang="en-US" dirty="0"/>
              <a:t>We have several methods that access data from published literature:</a:t>
            </a:r>
          </a:p>
          <a:p>
            <a:pPr lvl="1"/>
            <a:r>
              <a:rPr lang="en-US" dirty="0"/>
              <a:t>Using </a:t>
            </a:r>
            <a:r>
              <a:rPr lang="en-US" b="1" dirty="0"/>
              <a:t>MeSH tagged publications from Medline </a:t>
            </a:r>
            <a:r>
              <a:rPr lang="en-US" dirty="0"/>
              <a:t>looked for adverse drug reactions based on the co-occurrence of a drug and an adverse event on the same citation</a:t>
            </a:r>
          </a:p>
          <a:p>
            <a:pPr lvl="1"/>
            <a:endParaRPr lang="en-US" dirty="0"/>
          </a:p>
          <a:p>
            <a:pPr lvl="1"/>
            <a:r>
              <a:rPr lang="en-US" dirty="0"/>
              <a:t>Co-occurrence of a drug and condition MeSH tag or found in the Title of Abstract of a publication. Leverages </a:t>
            </a:r>
            <a:r>
              <a:rPr lang="en-US" b="1" dirty="0"/>
              <a:t>PubMed API</a:t>
            </a:r>
          </a:p>
          <a:p>
            <a:pPr lvl="1"/>
            <a:endParaRPr lang="en-US" dirty="0"/>
          </a:p>
          <a:p>
            <a:pPr lvl="1"/>
            <a:r>
              <a:rPr lang="en-US" b="1" dirty="0"/>
              <a:t>Semantic Medline DB</a:t>
            </a:r>
            <a:r>
              <a:rPr lang="en-US" dirty="0"/>
              <a:t> uses natural language processing to extract semantic predictions from titles and text.  CEM pulls those in an “adverse event” relationship</a:t>
            </a:r>
          </a:p>
          <a:p>
            <a:pPr lvl="1"/>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59495B56-5364-4910-8003-6CCE5EB312F9}" type="slidenum">
              <a:rPr lang="en-US" smtClean="0"/>
              <a:t>8</a:t>
            </a:fld>
            <a:endParaRPr lang="en-US" dirty="0"/>
          </a:p>
        </p:txBody>
      </p:sp>
      <p:sp>
        <p:nvSpPr>
          <p:cNvPr id="16" name="Rectangle 15">
            <a:extLst>
              <a:ext uri="{FF2B5EF4-FFF2-40B4-BE49-F238E27FC236}">
                <a16:creationId xmlns:a16="http://schemas.microsoft.com/office/drawing/2014/main" id="{9D1EF383-1915-42B1-8E43-AE346276F6B3}"/>
              </a:ext>
            </a:extLst>
          </p:cNvPr>
          <p:cNvSpPr/>
          <p:nvPr/>
        </p:nvSpPr>
        <p:spPr>
          <a:xfrm>
            <a:off x="470183" y="5818541"/>
            <a:ext cx="8216617" cy="1015663"/>
          </a:xfrm>
          <a:prstGeom prst="rect">
            <a:avLst/>
          </a:prstGeom>
        </p:spPr>
        <p:txBody>
          <a:bodyPr wrap="square">
            <a:spAutoFit/>
          </a:bodyPr>
          <a:lstStyle/>
          <a:p>
            <a:r>
              <a:rPr lang="en-US" sz="1000" dirty="0">
                <a:solidFill>
                  <a:srgbClr val="20425A"/>
                </a:solidFill>
              </a:rPr>
              <a:t>Winnenburg R, Sorbello A, Ripple A, Harpaz R, Tonning J, Szarfman A, Francis H, Bodenreider O. Leveraging MEDLINE indexing for pharmacovigilance - Inherent limitations and mitigation strategies. J Biomed Inform. 2015 Oct;57:425-35. doi: 10.1016/j.jbi.2015.08.022. Epub 2015 Sep 2. PubMed PMID: 26342964; PubMed Central PMCID: PMC4775467.</a:t>
            </a:r>
          </a:p>
          <a:p>
            <a:endParaRPr lang="en-US" sz="1000" dirty="0">
              <a:solidFill>
                <a:srgbClr val="20425A"/>
              </a:solidFill>
            </a:endParaRPr>
          </a:p>
          <a:p>
            <a:r>
              <a:rPr lang="en-US" sz="1000" dirty="0">
                <a:solidFill>
                  <a:srgbClr val="20425A"/>
                </a:solidFill>
              </a:rPr>
              <a:t>Kilicoglu H, Rosemblat G, Fiszman M, Rindflesch TC. Constructing a semantic predication gold standard from the biomedical literature. BMC Bioinformatics. 2011 Dec 20;12:486. doi: 10.1186/1471-2105-12-486. PubMed PMID: 22185221; PubMed Central PMCID: PMC3281188</a:t>
            </a:r>
          </a:p>
        </p:txBody>
      </p:sp>
      <p:pic>
        <p:nvPicPr>
          <p:cNvPr id="18" name="Picture 17">
            <a:extLst>
              <a:ext uri="{FF2B5EF4-FFF2-40B4-BE49-F238E27FC236}">
                <a16:creationId xmlns:a16="http://schemas.microsoft.com/office/drawing/2014/main" id="{B910798E-053F-46C2-B935-8041DC7A5D64}"/>
              </a:ext>
            </a:extLst>
          </p:cNvPr>
          <p:cNvPicPr>
            <a:picLocks noChangeAspect="1"/>
          </p:cNvPicPr>
          <p:nvPr/>
        </p:nvPicPr>
        <p:blipFill>
          <a:blip r:embed="rId3"/>
          <a:stretch>
            <a:fillRect/>
          </a:stretch>
        </p:blipFill>
        <p:spPr>
          <a:xfrm>
            <a:off x="4635218" y="1461969"/>
            <a:ext cx="4295775" cy="3305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41EE0FD-4054-4639-A3DC-C2CD2252BB35}"/>
              </a:ext>
            </a:extLst>
          </p:cNvPr>
          <p:cNvSpPr/>
          <p:nvPr/>
        </p:nvSpPr>
        <p:spPr>
          <a:xfrm>
            <a:off x="8802240" y="6521857"/>
            <a:ext cx="341760" cy="276999"/>
          </a:xfrm>
          <a:prstGeom prst="rect">
            <a:avLst/>
          </a:prstGeom>
        </p:spPr>
        <p:txBody>
          <a:bodyPr wrap="none">
            <a:spAutoFit/>
          </a:bodyPr>
          <a:lstStyle/>
          <a:p>
            <a:fld id="{59495B56-5364-4910-8003-6CCE5EB312F9}" type="slidenum">
              <a:rPr lang="en-US" sz="1200">
                <a:solidFill>
                  <a:srgbClr val="20425A"/>
                </a:solidFill>
              </a:rPr>
              <a:pPr/>
              <a:t>8</a:t>
            </a:fld>
            <a:endParaRPr lang="en-US" dirty="0">
              <a:solidFill>
                <a:srgbClr val="20425A"/>
              </a:solidFill>
            </a:endParaRPr>
          </a:p>
        </p:txBody>
      </p:sp>
    </p:spTree>
    <p:extLst>
      <p:ext uri="{BB962C8B-B14F-4D97-AF65-F5344CB8AC3E}">
        <p14:creationId xmlns:p14="http://schemas.microsoft.com/office/powerpoint/2010/main" val="75305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BBCC65-7E18-4A68-8488-0C980C2B660D}"/>
              </a:ext>
            </a:extLst>
          </p:cNvPr>
          <p:cNvSpPr>
            <a:spLocks noGrp="1"/>
          </p:cNvSpPr>
          <p:nvPr>
            <p:ph type="title"/>
          </p:nvPr>
        </p:nvSpPr>
        <p:spPr/>
        <p:txBody>
          <a:bodyPr/>
          <a:lstStyle/>
          <a:p>
            <a:r>
              <a:rPr lang="en-US" dirty="0"/>
              <a:t>Process Pipeline</a:t>
            </a:r>
          </a:p>
        </p:txBody>
      </p:sp>
      <p:pic>
        <p:nvPicPr>
          <p:cNvPr id="1026" name="Picture 2" descr="CEM Process Flow">
            <a:extLst>
              <a:ext uri="{FF2B5EF4-FFF2-40B4-BE49-F238E27FC236}">
                <a16:creationId xmlns:a16="http://schemas.microsoft.com/office/drawing/2014/main" id="{A082C383-1294-4FB0-974E-6780B6B554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93487"/>
            <a:ext cx="8229600" cy="415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02569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AD83C48-3580-4B4C-8817-1B2294EB4403}" vid="{D74E4C50-B0C5-4596-B266-3AEBB0D0F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118</TotalTime>
  <Words>3328</Words>
  <Application>Microsoft Office PowerPoint</Application>
  <PresentationFormat>On-screen Show (4:3)</PresentationFormat>
  <Paragraphs>487</Paragraphs>
  <Slides>43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Theme1</vt:lpstr>
      <vt:lpstr>Common Evidence Model (CEM)</vt:lpstr>
      <vt:lpstr>Topics</vt:lpstr>
      <vt:lpstr>What is the  Common Evidence Model?</vt:lpstr>
      <vt:lpstr>History</vt:lpstr>
      <vt:lpstr>CommonEvidenceModel (CEM)</vt:lpstr>
      <vt:lpstr>Spontaneous Reports</vt:lpstr>
      <vt:lpstr>Product Labels</vt:lpstr>
      <vt:lpstr>Published Literature</vt:lpstr>
      <vt:lpstr>Process Pipeline</vt:lpstr>
      <vt:lpstr>Can I Use CEM?</vt:lpstr>
      <vt:lpstr>CEM_UNIFIED</vt:lpstr>
      <vt:lpstr>CEM_UNIFIED</vt:lpstr>
      <vt:lpstr>Initial Use Case:  Finding Negative Controls</vt:lpstr>
      <vt:lpstr>Motivation</vt:lpstr>
      <vt:lpstr>Motivation</vt:lpstr>
      <vt:lpstr>What are Negative Controls?</vt:lpstr>
      <vt:lpstr>Negative Controls in Calibration</vt:lpstr>
      <vt:lpstr>Causal Diagrams </vt:lpstr>
      <vt:lpstr>Good Negative Controls</vt:lpstr>
      <vt:lpstr>Good Negative Controls</vt:lpstr>
      <vt:lpstr>What Relationships Make a  Bad Negative Control Outcomes?</vt:lpstr>
      <vt:lpstr>Example Study</vt:lpstr>
      <vt:lpstr>Study Set Up</vt:lpstr>
      <vt:lpstr>How to Find Negative Controls?</vt:lpstr>
      <vt:lpstr>Use ATLAS to Build  Negative Control Outcomes</vt:lpstr>
      <vt:lpstr>Generating Negative Controls in ATLAS</vt:lpstr>
      <vt:lpstr>Finding Good  Negative Control Outcomes</vt:lpstr>
      <vt:lpstr>Good Negative Control Outcome</vt:lpstr>
      <vt:lpstr>Good Negative Control Outcome</vt:lpstr>
      <vt:lpstr>Good Negative Control Outcome</vt:lpstr>
      <vt:lpstr>Good Negative Control Outcome</vt:lpstr>
      <vt:lpstr>Good Negative Control Outcome</vt:lpstr>
      <vt:lpstr>Finding Bad Negative Control Outcomes</vt:lpstr>
      <vt:lpstr>Bad: Exposure Causes Outcome</vt:lpstr>
      <vt:lpstr>Bad: Exposure Causes Outcome</vt:lpstr>
      <vt:lpstr>Bad:  Exposure Causes a Variable that Cause Outcome</vt:lpstr>
      <vt:lpstr>Bad:  Exposure Causes a Variable that Cause Outcome</vt:lpstr>
      <vt:lpstr>Bad: No Confounding Relationships</vt:lpstr>
      <vt:lpstr>Bad: No Confounding Relationships</vt:lpstr>
      <vt:lpstr>Bad:  Outcome not Prevalent</vt:lpstr>
      <vt:lpstr>Bad:  Outcome not Prevalent</vt:lpstr>
      <vt:lpstr>Reviewing Negative Controls in CEM</vt:lpstr>
      <vt:lpstr>CEM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Voss, Erica [JRDUS]</dc:creator>
  <cp:lastModifiedBy>Voss, Erica [JRDUS]</cp:lastModifiedBy>
  <cp:revision>8</cp:revision>
  <dcterms:created xsi:type="dcterms:W3CDTF">2018-09-13T19:20:50Z</dcterms:created>
  <dcterms:modified xsi:type="dcterms:W3CDTF">2018-09-13T21:18:53Z</dcterms:modified>
</cp:coreProperties>
</file>