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68" r:id="rId4"/>
    <p:sldId id="269" r:id="rId5"/>
    <p:sldId id="273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ss, Erica [JRDUS]" initials="VE[" lastIdx="6" clrIdx="0">
    <p:extLst>
      <p:ext uri="{19B8F6BF-5375-455C-9EA6-DF929625EA0E}">
        <p15:presenceInfo xmlns:p15="http://schemas.microsoft.com/office/powerpoint/2012/main" userId="S-1-5-21-1614895754-2146847981-1606980848-5221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F0FB-9D42-4932-8F40-C123E43686D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D6BD5-3076-4FE1-A88D-F6BA2C457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CommonEvidenceModel</a:t>
            </a:r>
            <a:br>
              <a:rPr lang="en-US" dirty="0"/>
            </a:br>
            <a:r>
              <a:rPr lang="en-US" dirty="0"/>
              <a:t>(CEM)</a:t>
            </a:r>
          </a:p>
        </p:txBody>
      </p:sp>
    </p:spTree>
    <p:extLst>
      <p:ext uri="{BB962C8B-B14F-4D97-AF65-F5344CB8AC3E}">
        <p14:creationId xmlns:p14="http://schemas.microsoft.com/office/powerpoint/2010/main" val="16790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method that allows us to update and ingest new data sources to apply Voss et al. method of count/summarizing drug/condition evidence.</a:t>
            </a:r>
          </a:p>
          <a:p>
            <a:endParaRPr lang="en-US" dirty="0"/>
          </a:p>
          <a:p>
            <a:r>
              <a:rPr lang="en-US" dirty="0"/>
              <a:t>Part of the method is to develop an approach for automatically learning/building model and reporting out betas/predictors necessary to learn negative controls.</a:t>
            </a:r>
          </a:p>
        </p:txBody>
      </p:sp>
    </p:spTree>
    <p:extLst>
      <p:ext uri="{BB962C8B-B14F-4D97-AF65-F5344CB8AC3E}">
        <p14:creationId xmlns:p14="http://schemas.microsoft.com/office/powerpoint/2010/main" val="384150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8966853" y="3253587"/>
            <a:ext cx="2666410" cy="169989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814453" y="3101187"/>
            <a:ext cx="2666410" cy="169989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814453" y="3101187"/>
            <a:ext cx="2666410" cy="169989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69029" y="1458242"/>
            <a:ext cx="4569541" cy="478157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107393" y="3032127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954993" y="2879727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41" name="Flowchart: Magnetic Disk 40"/>
          <p:cNvSpPr/>
          <p:nvPr/>
        </p:nvSpPr>
        <p:spPr>
          <a:xfrm>
            <a:off x="2199571" y="3713286"/>
            <a:ext cx="998375" cy="10028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Evidence Source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2047171" y="3560886"/>
            <a:ext cx="998375" cy="10028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Evidence Source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35605" y="3827258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Prep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83205" y="3674858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Prep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Pipeline High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106" y="1423283"/>
            <a:ext cx="28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Prep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4616" y="1458242"/>
            <a:ext cx="458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Evidence Repository 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8817" y="1506022"/>
            <a:ext cx="39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387" y="1792615"/>
            <a:ext cx="2858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information source needs to brought into a database prior to processing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02593" y="2727327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6597074" y="3241599"/>
            <a:ext cx="998375" cy="10028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CEM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1894771" y="3408486"/>
            <a:ext cx="998375" cy="10028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Information Source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30805" y="3522458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 Prep</a:t>
            </a:r>
          </a:p>
        </p:txBody>
      </p:sp>
      <p:sp>
        <p:nvSpPr>
          <p:cNvPr id="36" name="Oval 35"/>
          <p:cNvSpPr/>
          <p:nvPr/>
        </p:nvSpPr>
        <p:spPr>
          <a:xfrm>
            <a:off x="299703" y="2614973"/>
            <a:ext cx="335902" cy="335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617456" y="6239816"/>
            <a:ext cx="335902" cy="3359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662053" y="2948787"/>
            <a:ext cx="2666410" cy="169989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9290195" y="352001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Summarize Evidence</a:t>
            </a:r>
          </a:p>
        </p:txBody>
      </p:sp>
      <p:cxnSp>
        <p:nvCxnSpPr>
          <p:cNvPr id="53" name="Straight Arrow Connector 52"/>
          <p:cNvCxnSpPr>
            <a:stCxn id="35" idx="3"/>
            <a:endCxn id="34" idx="2"/>
          </p:cNvCxnSpPr>
          <p:nvPr/>
        </p:nvCxnSpPr>
        <p:spPr>
          <a:xfrm>
            <a:off x="1525124" y="3907133"/>
            <a:ext cx="369647" cy="2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4"/>
            <a:endCxn id="31" idx="1"/>
          </p:cNvCxnSpPr>
          <p:nvPr/>
        </p:nvCxnSpPr>
        <p:spPr>
          <a:xfrm flipV="1">
            <a:off x="2893146" y="3112002"/>
            <a:ext cx="909447" cy="79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3"/>
            <a:endCxn id="62" idx="1"/>
          </p:cNvCxnSpPr>
          <p:nvPr/>
        </p:nvCxnSpPr>
        <p:spPr>
          <a:xfrm>
            <a:off x="4996912" y="3112002"/>
            <a:ext cx="1673267" cy="1102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3" idx="3"/>
            <a:endCxn id="51" idx="1"/>
          </p:cNvCxnSpPr>
          <p:nvPr/>
        </p:nvCxnSpPr>
        <p:spPr>
          <a:xfrm flipV="1">
            <a:off x="7572367" y="3904685"/>
            <a:ext cx="1717828" cy="634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1" idx="2"/>
            <a:endCxn id="82" idx="2"/>
          </p:cNvCxnSpPr>
          <p:nvPr/>
        </p:nvCxnSpPr>
        <p:spPr>
          <a:xfrm rot="5400000">
            <a:off x="8151079" y="3286084"/>
            <a:ext cx="733001" cy="2739552"/>
          </a:xfrm>
          <a:prstGeom prst="curvedConnector3">
            <a:avLst>
              <a:gd name="adj1" fmla="val 131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82" idx="2"/>
            <a:endCxn id="37" idx="2"/>
          </p:cNvCxnSpPr>
          <p:nvPr/>
        </p:nvCxnSpPr>
        <p:spPr>
          <a:xfrm rot="16200000" flipH="1">
            <a:off x="8689926" y="3480237"/>
            <a:ext cx="1385406" cy="44696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6" idx="2"/>
            <a:endCxn id="35" idx="1"/>
          </p:cNvCxnSpPr>
          <p:nvPr/>
        </p:nvCxnSpPr>
        <p:spPr>
          <a:xfrm rot="10800000" flipH="1" flipV="1">
            <a:off x="299703" y="2782923"/>
            <a:ext cx="31102" cy="1124209"/>
          </a:xfrm>
          <a:prstGeom prst="curvedConnector3">
            <a:avLst>
              <a:gd name="adj1" fmla="val -7350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15906" y="1798280"/>
            <a:ext cx="4569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Translate evidence to standard terminology and </a:t>
            </a:r>
            <a:br>
              <a:rPr lang="en-US" sz="1050" dirty="0"/>
            </a:br>
            <a:r>
              <a:rPr lang="en-US" sz="1050" dirty="0"/>
              <a:t>as much of a common framework as possible.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85446" y="1788881"/>
            <a:ext cx="3721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Work that you want to do with the evidence, </a:t>
            </a:r>
            <a:br>
              <a:rPr lang="en-US" sz="1050" dirty="0"/>
            </a:br>
            <a:r>
              <a:rPr lang="en-US" sz="1050" dirty="0"/>
              <a:t>one example is building negative controls.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62053" y="2898839"/>
            <a:ext cx="26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Controls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3799" y="4715101"/>
            <a:ext cx="14746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Work needed to get information into a DB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870517" y="4799324"/>
            <a:ext cx="14746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Every information source gets its own DB for storage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88740" y="4655226"/>
            <a:ext cx="135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Translate information to Vocabulary Standards.  Keep all regardless if it gets a map or not.</a:t>
            </a:r>
            <a:endParaRPr 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5230476" y="2712707"/>
            <a:ext cx="148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Pull evidence from the information source in as much of a standard format as possible.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08618" y="4967362"/>
            <a:ext cx="14746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We want to count or summarize scores and leverage the Vocab to summarize.  Several tables may be necessary.</a:t>
            </a:r>
          </a:p>
        </p:txBody>
      </p:sp>
      <p:sp>
        <p:nvSpPr>
          <p:cNvPr id="45" name="Rounded Rectangle 42"/>
          <p:cNvSpPr/>
          <p:nvPr/>
        </p:nvSpPr>
        <p:spPr>
          <a:xfrm>
            <a:off x="4128436" y="444920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46" name="Rounded Rectangle 41"/>
          <p:cNvSpPr/>
          <p:nvPr/>
        </p:nvSpPr>
        <p:spPr>
          <a:xfrm>
            <a:off x="3976036" y="429680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47" name="Rounded Rectangle 30"/>
          <p:cNvSpPr/>
          <p:nvPr/>
        </p:nvSpPr>
        <p:spPr>
          <a:xfrm>
            <a:off x="3823636" y="414440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cxnSp>
        <p:nvCxnSpPr>
          <p:cNvPr id="48" name="Straight Arrow Connector 47"/>
          <p:cNvCxnSpPr>
            <a:stCxn id="47" idx="3"/>
            <a:endCxn id="83" idx="1"/>
          </p:cNvCxnSpPr>
          <p:nvPr/>
        </p:nvCxnSpPr>
        <p:spPr>
          <a:xfrm>
            <a:off x="5017955" y="4529075"/>
            <a:ext cx="1659120" cy="1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Flowchart: Terminator 61"/>
          <p:cNvSpPr/>
          <p:nvPr/>
        </p:nvSpPr>
        <p:spPr>
          <a:xfrm>
            <a:off x="6670179" y="4034378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.clean.</a:t>
            </a:r>
          </a:p>
        </p:txBody>
      </p:sp>
      <p:sp>
        <p:nvSpPr>
          <p:cNvPr id="83" name="Flowchart: Terminator 82"/>
          <p:cNvSpPr/>
          <p:nvPr/>
        </p:nvSpPr>
        <p:spPr>
          <a:xfrm>
            <a:off x="6677075" y="4359835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.translated.</a:t>
            </a:r>
          </a:p>
        </p:txBody>
      </p:sp>
      <p:sp>
        <p:nvSpPr>
          <p:cNvPr id="82" name="Flowchart: Terminator 81"/>
          <p:cNvSpPr/>
          <p:nvPr/>
        </p:nvSpPr>
        <p:spPr>
          <a:xfrm>
            <a:off x="6700157" y="4663040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.results.</a:t>
            </a:r>
          </a:p>
        </p:txBody>
      </p:sp>
      <p:cxnSp>
        <p:nvCxnSpPr>
          <p:cNvPr id="60" name="Straight Arrow Connector 59"/>
          <p:cNvCxnSpPr>
            <a:stCxn id="62" idx="1"/>
            <a:endCxn id="47" idx="3"/>
          </p:cNvCxnSpPr>
          <p:nvPr/>
        </p:nvCxnSpPr>
        <p:spPr>
          <a:xfrm flipH="1">
            <a:off x="5017955" y="4214039"/>
            <a:ext cx="1652224" cy="31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06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515"/>
            <a:ext cx="10515600" cy="596937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Pipeline High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0981" y="708455"/>
            <a:ext cx="5427915" cy="601195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" y="559565"/>
            <a:ext cx="347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Prep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0979" y="725220"/>
            <a:ext cx="551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Evidence Repository 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5598" y="638080"/>
            <a:ext cx="287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Processing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1040" y="1007412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MedlineXmlToDatabase</a:t>
            </a:r>
            <a:endParaRPr lang="en-US" sz="1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908636" y="903270"/>
            <a:ext cx="965193" cy="8734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MEDLINE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1039" y="1878689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SemMedDB</a:t>
            </a:r>
            <a:endParaRPr lang="en-US" sz="12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908636" y="1826618"/>
            <a:ext cx="965193" cy="8734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SemMedDB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41040" y="2816631"/>
            <a:ext cx="1194319" cy="769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AEOLUS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1908637" y="2764560"/>
            <a:ext cx="965193" cy="87349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AEOLUS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1039" y="3778115"/>
            <a:ext cx="1194319" cy="769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SPLICER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1908636" y="3726044"/>
            <a:ext cx="965193" cy="87349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 Product Labels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1040" y="4726095"/>
            <a:ext cx="1194319" cy="769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EU Product Labels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1908637" y="4674024"/>
            <a:ext cx="965193" cy="87349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EU Product Labels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796425" y="1862108"/>
            <a:ext cx="1194319" cy="4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medlineAvillach</a:t>
            </a:r>
            <a:r>
              <a:rPr lang="en-US" sz="1000" dirty="0"/>
              <a:t>()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88190" y="2404510"/>
            <a:ext cx="1194319" cy="4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medlinePubMed</a:t>
            </a:r>
            <a:r>
              <a:rPr lang="en-US" sz="1000" dirty="0"/>
              <a:t>()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80982" y="3451290"/>
            <a:ext cx="1194319" cy="4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semMedDB</a:t>
            </a:r>
            <a:r>
              <a:rPr lang="en-US" sz="1000" dirty="0"/>
              <a:t>()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88190" y="3952114"/>
            <a:ext cx="1194319" cy="4425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aeolus</a:t>
            </a:r>
            <a:r>
              <a:rPr lang="en-US" sz="1000" dirty="0"/>
              <a:t>()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88190" y="4862256"/>
            <a:ext cx="1194319" cy="4425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splicer()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788190" y="5791330"/>
            <a:ext cx="1194319" cy="4425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euPL</a:t>
            </a:r>
            <a:r>
              <a:rPr lang="en-US" sz="1000" dirty="0"/>
              <a:t>()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780983" y="2920266"/>
            <a:ext cx="1194319" cy="4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medlineTBD</a:t>
            </a:r>
            <a:r>
              <a:rPr lang="en-US" sz="1000" dirty="0"/>
              <a:t>()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354618" y="1827574"/>
            <a:ext cx="1194319" cy="45452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5456960" y="1911870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medline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448725" y="2292114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Medline_</a:t>
            </a:r>
            <a:br>
              <a:rPr lang="en-US" sz="1100" dirty="0"/>
            </a:br>
            <a:r>
              <a:rPr lang="en-US" sz="1100" dirty="0" err="1"/>
              <a:t>pubtype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434157" y="3498379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semMedDB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5448725" y="3949409"/>
            <a:ext cx="989633" cy="325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aeolus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5440078" y="4935593"/>
            <a:ext cx="989633" cy="325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splicer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48724" y="5791330"/>
            <a:ext cx="989633" cy="325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euPL</a:t>
            </a:r>
            <a:endParaRPr lang="en-US" sz="1100" dirty="0"/>
          </a:p>
        </p:txBody>
      </p:sp>
      <p:sp>
        <p:nvSpPr>
          <p:cNvPr id="33" name="Rounded Rectangle 32"/>
          <p:cNvSpPr/>
          <p:nvPr/>
        </p:nvSpPr>
        <p:spPr>
          <a:xfrm>
            <a:off x="6662125" y="1799226"/>
            <a:ext cx="2123583" cy="45452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7692200" y="1914976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medline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683965" y="2295220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Medline_</a:t>
            </a:r>
            <a:br>
              <a:rPr lang="en-US" sz="1100" dirty="0"/>
            </a:br>
            <a:r>
              <a:rPr lang="en-US" sz="1100" dirty="0" err="1"/>
              <a:t>pubtype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7669397" y="3501485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semMedDB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7683965" y="3952515"/>
            <a:ext cx="989633" cy="325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aeolus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7675318" y="4938699"/>
            <a:ext cx="989633" cy="325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splicer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83964" y="5794436"/>
            <a:ext cx="989633" cy="325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euPL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9301804" y="3876575"/>
            <a:ext cx="2666410" cy="51809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01804" y="3927721"/>
            <a:ext cx="26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Controls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88190" y="6304947"/>
            <a:ext cx="1194319" cy="325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source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1889525" y="5637119"/>
            <a:ext cx="965193" cy="87349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UMLS</a:t>
            </a:r>
          </a:p>
        </p:txBody>
      </p:sp>
      <p:sp>
        <p:nvSpPr>
          <p:cNvPr id="59" name="Flowchart: Magnetic Disk 58"/>
          <p:cNvSpPr/>
          <p:nvPr/>
        </p:nvSpPr>
        <p:spPr>
          <a:xfrm>
            <a:off x="580336" y="5637119"/>
            <a:ext cx="965193" cy="87349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VOCAB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845380" y="1911870"/>
            <a:ext cx="742901" cy="43569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Vocabulary Processing</a:t>
            </a:r>
          </a:p>
        </p:txBody>
      </p:sp>
      <p:sp>
        <p:nvSpPr>
          <p:cNvPr id="66" name="Flowchart: Terminator 65"/>
          <p:cNvSpPr/>
          <p:nvPr/>
        </p:nvSpPr>
        <p:spPr>
          <a:xfrm>
            <a:off x="5545674" y="6304024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.clean.</a:t>
            </a:r>
          </a:p>
        </p:txBody>
      </p:sp>
      <p:sp>
        <p:nvSpPr>
          <p:cNvPr id="68" name="Flowchart: Terminator 67"/>
          <p:cNvSpPr/>
          <p:nvPr/>
        </p:nvSpPr>
        <p:spPr>
          <a:xfrm>
            <a:off x="7330256" y="6291446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.translated.</a:t>
            </a:r>
          </a:p>
        </p:txBody>
      </p:sp>
      <p:sp>
        <p:nvSpPr>
          <p:cNvPr id="69" name="Flowchart: Terminator 68"/>
          <p:cNvSpPr/>
          <p:nvPr/>
        </p:nvSpPr>
        <p:spPr>
          <a:xfrm>
            <a:off x="10187362" y="1007412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.evidence.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1213402" y="6395400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.staging.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5921" y="1302765"/>
            <a:ext cx="11980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Clean </a:t>
            </a:r>
          </a:p>
          <a:p>
            <a:pPr algn="ctr"/>
            <a:r>
              <a:rPr lang="en-US" sz="900" dirty="0"/>
              <a:t>Pull data into standardized format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41535" y="1323740"/>
            <a:ext cx="1668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Translated</a:t>
            </a:r>
          </a:p>
          <a:p>
            <a:pPr algn="ctr"/>
            <a:r>
              <a:rPr lang="en-US" sz="900" dirty="0"/>
              <a:t>Add mapping to standard terminologies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A3521C3-1B9D-4381-BD33-6A6A9F163BDD}"/>
              </a:ext>
            </a:extLst>
          </p:cNvPr>
          <p:cNvSpPr/>
          <p:nvPr/>
        </p:nvSpPr>
        <p:spPr>
          <a:xfrm>
            <a:off x="9310442" y="4599536"/>
            <a:ext cx="2666410" cy="51809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BB27BD-542A-424F-8C63-19C0C15CA0B6}"/>
              </a:ext>
            </a:extLst>
          </p:cNvPr>
          <p:cNvSpPr txBox="1"/>
          <p:nvPr/>
        </p:nvSpPr>
        <p:spPr>
          <a:xfrm>
            <a:off x="9310442" y="4650682"/>
            <a:ext cx="26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Unifying Evidence</a:t>
            </a:r>
          </a:p>
        </p:txBody>
      </p:sp>
    </p:spTree>
    <p:extLst>
      <p:ext uri="{BB962C8B-B14F-4D97-AF65-F5344CB8AC3E}">
        <p14:creationId xmlns:p14="http://schemas.microsoft.com/office/powerpoint/2010/main" val="80814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3643-9D59-4ABF-A62F-386DD2AF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Method:  </a:t>
            </a:r>
            <a:r>
              <a:rPr lang="en-US" dirty="0" err="1"/>
              <a:t>MedLine</a:t>
            </a:r>
            <a:r>
              <a:rPr lang="en-US" dirty="0"/>
              <a:t> </a:t>
            </a:r>
            <a:r>
              <a:rPr lang="en-US" dirty="0" err="1"/>
              <a:t>Avillach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2E60-F7B6-4756-9D03-1D42D534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for extracting MEDLINE Adverse Event information </a:t>
            </a:r>
          </a:p>
          <a:p>
            <a:endParaRPr lang="en-US" dirty="0"/>
          </a:p>
          <a:p>
            <a:r>
              <a:rPr lang="en-US" dirty="0"/>
              <a:t>Co-occurrence of a drug and condition </a:t>
            </a:r>
            <a:r>
              <a:rPr lang="en-US" dirty="0" err="1"/>
              <a:t>MeSH</a:t>
            </a:r>
            <a:r>
              <a:rPr lang="en-US" dirty="0"/>
              <a:t> tag on a publication with the qualifiers "adverse effects" and "chemically induced" respectively</a:t>
            </a:r>
          </a:p>
          <a:p>
            <a:endParaRPr lang="en-US" dirty="0"/>
          </a:p>
          <a:p>
            <a:r>
              <a:rPr lang="en-US" dirty="0"/>
              <a:t>Based on publication:</a:t>
            </a:r>
            <a:br>
              <a:rPr lang="en-US" dirty="0"/>
            </a:br>
            <a:r>
              <a:rPr lang="en-US" sz="1800" dirty="0" err="1"/>
              <a:t>Avillach</a:t>
            </a:r>
            <a:r>
              <a:rPr lang="en-US" sz="1800" dirty="0"/>
              <a:t> P, Dufour JC, Diallo G, Salvo F, </a:t>
            </a:r>
            <a:r>
              <a:rPr lang="en-US" sz="1800" dirty="0" err="1"/>
              <a:t>Joubert</a:t>
            </a:r>
            <a:r>
              <a:rPr lang="en-US" sz="1800" dirty="0"/>
              <a:t> M, </a:t>
            </a:r>
            <a:r>
              <a:rPr lang="en-US" sz="1800" dirty="0" err="1"/>
              <a:t>Thiessard</a:t>
            </a:r>
            <a:r>
              <a:rPr lang="en-US" sz="1800" dirty="0"/>
              <a:t> F, </a:t>
            </a:r>
            <a:r>
              <a:rPr lang="en-US" sz="1800" dirty="0" err="1"/>
              <a:t>Mougin</a:t>
            </a:r>
            <a:r>
              <a:rPr lang="en-US" sz="1800" dirty="0"/>
              <a:t> F, </a:t>
            </a:r>
            <a:r>
              <a:rPr lang="en-US" sz="1800" dirty="0" err="1"/>
              <a:t>Trifir</a:t>
            </a:r>
            <a:r>
              <a:rPr lang="en-US" sz="1800" dirty="0"/>
              <a:t>? G, </a:t>
            </a:r>
            <a:r>
              <a:rPr lang="en-US" sz="1800" dirty="0" err="1"/>
              <a:t>Fourrier-R?glat</a:t>
            </a:r>
            <a:r>
              <a:rPr lang="en-US" sz="1800" dirty="0"/>
              <a:t> A, </a:t>
            </a:r>
            <a:r>
              <a:rPr lang="en-US" sz="1800" dirty="0" err="1"/>
              <a:t>Pariente</a:t>
            </a:r>
            <a:r>
              <a:rPr lang="en-US" sz="1800" dirty="0"/>
              <a:t> A, </a:t>
            </a:r>
            <a:r>
              <a:rPr lang="en-US" sz="1800" dirty="0" err="1"/>
              <a:t>Fieschi</a:t>
            </a:r>
            <a:r>
              <a:rPr lang="en-US" sz="1800" dirty="0"/>
              <a:t> M. Design and validation of an automated method to detect known adverse drug reactions in MEDLINE: a contribution from the EU-ADR project. J Am Med Inform Assoc. 2013 May 1;20(3):446-52. </a:t>
            </a:r>
            <a:r>
              <a:rPr lang="en-US" sz="1800" dirty="0" err="1"/>
              <a:t>doi</a:t>
            </a:r>
            <a:r>
              <a:rPr lang="en-US" sz="1800" dirty="0"/>
              <a:t>: 10.1136/amiajnl-2012-001083. </a:t>
            </a:r>
            <a:r>
              <a:rPr lang="en-US" sz="1800" dirty="0" err="1"/>
              <a:t>Epub</a:t>
            </a:r>
            <a:r>
              <a:rPr lang="en-US" sz="1800" dirty="0"/>
              <a:t> 2012 Nov 29. PubMed PMID: 23195749; PubMed Central PMCID: PMC3628051.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658CC-224A-4FD1-A03A-8D684F724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93" y="2496769"/>
            <a:ext cx="2484916" cy="4164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Pipeline for MEDLINE_AVILLACH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668078" y="1418486"/>
            <a:ext cx="23893" cy="48105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950834" y="1501862"/>
            <a:ext cx="23893" cy="48105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290934"/>
            <a:ext cx="466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8078" y="1244852"/>
            <a:ext cx="533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Evidence Processing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74727" y="1279381"/>
            <a:ext cx="22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Processing</a:t>
            </a:r>
          </a:p>
        </p:txBody>
      </p:sp>
      <p:sp>
        <p:nvSpPr>
          <p:cNvPr id="19" name="Rounded Rectangle 34"/>
          <p:cNvSpPr/>
          <p:nvPr/>
        </p:nvSpPr>
        <p:spPr>
          <a:xfrm>
            <a:off x="330805" y="3522458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 Prep</a:t>
            </a:r>
          </a:p>
        </p:txBody>
      </p:sp>
      <p:sp>
        <p:nvSpPr>
          <p:cNvPr id="20" name="Oval 19"/>
          <p:cNvSpPr/>
          <p:nvPr/>
        </p:nvSpPr>
        <p:spPr>
          <a:xfrm>
            <a:off x="299703" y="2614973"/>
            <a:ext cx="335902" cy="335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75"/>
          <p:cNvCxnSpPr>
            <a:stCxn id="20" idx="2"/>
            <a:endCxn id="19" idx="1"/>
          </p:cNvCxnSpPr>
          <p:nvPr/>
        </p:nvCxnSpPr>
        <p:spPr>
          <a:xfrm rot="10800000" flipH="1" flipV="1">
            <a:off x="299703" y="2782923"/>
            <a:ext cx="31102" cy="1124209"/>
          </a:xfrm>
          <a:prstGeom prst="curvedConnector3">
            <a:avLst>
              <a:gd name="adj1" fmla="val -7350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25124" y="3907133"/>
            <a:ext cx="369647" cy="2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30"/>
          <p:cNvSpPr/>
          <p:nvPr/>
        </p:nvSpPr>
        <p:spPr>
          <a:xfrm>
            <a:off x="5378452" y="204621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Avillach</a:t>
            </a:r>
            <a:br>
              <a:rPr lang="en-US" dirty="0"/>
            </a:br>
            <a:r>
              <a:rPr lang="en-US" dirty="0"/>
              <a:t>Clean</a:t>
            </a: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3955827" y="2430885"/>
            <a:ext cx="1422625" cy="164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Magnetic Disk 26"/>
          <p:cNvSpPr/>
          <p:nvPr/>
        </p:nvSpPr>
        <p:spPr>
          <a:xfrm>
            <a:off x="4850731" y="2997567"/>
            <a:ext cx="2249762" cy="3149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cxnSp>
        <p:nvCxnSpPr>
          <p:cNvPr id="29" name="Straight Arrow Connector 28"/>
          <p:cNvCxnSpPr>
            <a:stCxn id="24" idx="2"/>
            <a:endCxn id="27" idx="1"/>
          </p:cNvCxnSpPr>
          <p:nvPr/>
        </p:nvCxnSpPr>
        <p:spPr>
          <a:xfrm>
            <a:off x="5975612" y="2815560"/>
            <a:ext cx="0" cy="182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0"/>
          <p:cNvSpPr/>
          <p:nvPr/>
        </p:nvSpPr>
        <p:spPr>
          <a:xfrm>
            <a:off x="7967229" y="2015753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Avillach</a:t>
            </a:r>
            <a:br>
              <a:rPr lang="en-US" dirty="0"/>
            </a:br>
            <a:r>
              <a:rPr lang="en-US" sz="1600" dirty="0"/>
              <a:t>Translated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7" idx="4"/>
            <a:endCxn id="34" idx="1"/>
          </p:cNvCxnSpPr>
          <p:nvPr/>
        </p:nvCxnSpPr>
        <p:spPr>
          <a:xfrm flipV="1">
            <a:off x="7100493" y="2400428"/>
            <a:ext cx="866736" cy="217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Magnetic Disk 37"/>
          <p:cNvSpPr/>
          <p:nvPr/>
        </p:nvSpPr>
        <p:spPr>
          <a:xfrm>
            <a:off x="7439508" y="3004503"/>
            <a:ext cx="2249762" cy="3149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cxnSp>
        <p:nvCxnSpPr>
          <p:cNvPr id="39" name="Straight Arrow Connector 38"/>
          <p:cNvCxnSpPr>
            <a:stCxn id="34" idx="2"/>
            <a:endCxn id="38" idx="1"/>
          </p:cNvCxnSpPr>
          <p:nvPr/>
        </p:nvCxnSpPr>
        <p:spPr>
          <a:xfrm>
            <a:off x="8564389" y="2785103"/>
            <a:ext cx="0" cy="219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4"/>
          </p:cNvCxnSpPr>
          <p:nvPr/>
        </p:nvCxnSpPr>
        <p:spPr>
          <a:xfrm flipV="1">
            <a:off x="9689270" y="4579066"/>
            <a:ext cx="7392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ounded Rectangle 30"/>
          <p:cNvSpPr/>
          <p:nvPr/>
        </p:nvSpPr>
        <p:spPr>
          <a:xfrm>
            <a:off x="10426437" y="3977819"/>
            <a:ext cx="1194319" cy="1352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Controls Process</a:t>
            </a:r>
          </a:p>
        </p:txBody>
      </p:sp>
      <p:sp>
        <p:nvSpPr>
          <p:cNvPr id="50" name="Oval 49"/>
          <p:cNvSpPr/>
          <p:nvPr/>
        </p:nvSpPr>
        <p:spPr>
          <a:xfrm>
            <a:off x="11284854" y="6312402"/>
            <a:ext cx="335902" cy="3359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68"/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10937342" y="5416135"/>
            <a:ext cx="180461" cy="79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70"/>
          <p:cNvCxnSpPr>
            <a:cxnSpLocks/>
            <a:stCxn id="53" idx="2"/>
            <a:endCxn id="50" idx="2"/>
          </p:cNvCxnSpPr>
          <p:nvPr/>
        </p:nvCxnSpPr>
        <p:spPr>
          <a:xfrm rot="16200000" flipH="1">
            <a:off x="10852856" y="6048355"/>
            <a:ext cx="610690" cy="2533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10583902" y="5510342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.results.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68078" y="1557686"/>
            <a:ext cx="5258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evidence source will contribute 1 table to the translate and evidence database.  Some may have more if information cannot be summarized to 1 table.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199417" y="2995298"/>
            <a:ext cx="15559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negative controls processing may just be one of many that are done after evidence is stored.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0464" y="2170577"/>
            <a:ext cx="15559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data source gets its own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29B33-9A6D-4675-B73A-E4A405A9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069" y="3307488"/>
            <a:ext cx="1897085" cy="2457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85D2F-2E90-4C55-8D5D-35723B8A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908" y="3185142"/>
            <a:ext cx="1726981" cy="26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8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46678</TotalTime>
  <Words>408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CommonEvidenceModel (CEM)</vt:lpstr>
      <vt:lpstr>What are we trying to do?</vt:lpstr>
      <vt:lpstr>Process Pipeline High Level</vt:lpstr>
      <vt:lpstr>Process Pipeline High Level</vt:lpstr>
      <vt:lpstr>One Method:  MedLine Avillach </vt:lpstr>
      <vt:lpstr>Example of Pipeline for MEDLINE_AVILLACH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Voss, Erica [JRDUS]</dc:creator>
  <cp:lastModifiedBy>Voss, Erica [JRDUS]</cp:lastModifiedBy>
  <cp:revision>92</cp:revision>
  <dcterms:created xsi:type="dcterms:W3CDTF">2017-02-10T19:27:08Z</dcterms:created>
  <dcterms:modified xsi:type="dcterms:W3CDTF">2017-11-08T22:05:22Z</dcterms:modified>
</cp:coreProperties>
</file>