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79C2A5-9A78-482B-8287-E9F899BA366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xiangnan/" TargetMode="External"/><Relationship Id="rId2" Type="http://schemas.openxmlformats.org/officeDocument/2006/relationships/hyperlink" Target="http://dl.acm.org/citation.cfm?id=305256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collaborative filtering – hands 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Guy </a:t>
            </a:r>
            <a:r>
              <a:rPr lang="en-US" dirty="0" err="1" smtClean="0"/>
              <a:t>Shtar</a:t>
            </a:r>
            <a:endParaRPr lang="en-US" dirty="0" smtClean="0"/>
          </a:p>
          <a:p>
            <a:r>
              <a:rPr lang="en-US" dirty="0" err="1" smtClean="0"/>
              <a:t>Shtar</a:t>
            </a:r>
            <a:r>
              <a:rPr lang="en-US" dirty="0" smtClean="0"/>
              <a:t> (at) bgu.ac.il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Recommender systems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IMDB, eBay, Netflix, news etc.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Information retrieval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Search engines (you know…)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Dimensionality reduction – many fields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Curse of dimensionality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Mainly when data is sparse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58" y="2751016"/>
            <a:ext cx="3203434" cy="1995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355" y="3192644"/>
            <a:ext cx="1392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User</a:t>
            </a:r>
          </a:p>
          <a:p>
            <a:r>
              <a:rPr lang="en-US" dirty="0" smtClean="0"/>
              <a:t>2. Document</a:t>
            </a:r>
          </a:p>
          <a:p>
            <a:r>
              <a:rPr lang="en-US" dirty="0" smtClean="0"/>
              <a:t>3. Instance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426" y="1698211"/>
            <a:ext cx="1129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Item</a:t>
            </a:r>
          </a:p>
          <a:p>
            <a:r>
              <a:rPr lang="en-US" dirty="0" smtClean="0"/>
              <a:t>1. Movie</a:t>
            </a:r>
          </a:p>
          <a:p>
            <a:r>
              <a:rPr lang="en-US" dirty="0" smtClean="0"/>
              <a:t>2. Word</a:t>
            </a:r>
          </a:p>
          <a:p>
            <a:r>
              <a:rPr lang="en-US" dirty="0" smtClean="0"/>
              <a:t>3.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0566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Well known methods:</a:t>
            </a:r>
            <a:endParaRPr lang="en-US" sz="3200" dirty="0"/>
          </a:p>
          <a:p>
            <a:pPr lvl="1"/>
            <a:r>
              <a:rPr lang="en-US" sz="3000" dirty="0" smtClean="0"/>
              <a:t>Singular value decomposition (SVD)</a:t>
            </a:r>
          </a:p>
          <a:p>
            <a:pPr lvl="1"/>
            <a:r>
              <a:rPr lang="en-US" sz="3000" dirty="0" smtClean="0"/>
              <a:t>Principal Component analysis (PCA)</a:t>
            </a:r>
          </a:p>
          <a:p>
            <a:pPr lvl="1"/>
            <a:r>
              <a:rPr lang="en-US" sz="3000" dirty="0" smtClean="0"/>
              <a:t>Very similar concepts</a:t>
            </a:r>
          </a:p>
          <a:p>
            <a:pPr lvl="2"/>
            <a:r>
              <a:rPr lang="en-US" sz="2600" b="1" dirty="0" smtClean="0">
                <a:solidFill>
                  <a:srgbClr val="FF0000"/>
                </a:solidFill>
              </a:rPr>
              <a:t>Linear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ingular value de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055" y="2071322"/>
            <a:ext cx="53054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eural network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44" y="2021170"/>
            <a:ext cx="6815749" cy="36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here for Neural Networks!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8738" y="5324325"/>
            <a:ext cx="732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Row)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1163" y="2111712"/>
            <a:ext cx="11991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(cell value)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2923" y="5335155"/>
            <a:ext cx="6238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(Col)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8811" y="2974334"/>
            <a:ext cx="3595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Merge (concatenation\Multiply etc.)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8943" y="4052382"/>
            <a:ext cx="17975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Lower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basis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5" y="2011680"/>
            <a:ext cx="5989867" cy="37661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 smtClean="0"/>
              <a:t>Xiangnan</a:t>
            </a:r>
            <a:r>
              <a:rPr lang="en-US" sz="1800" dirty="0" smtClean="0"/>
              <a:t> </a:t>
            </a:r>
            <a:r>
              <a:rPr lang="en-US" sz="1800" dirty="0"/>
              <a:t>He, </a:t>
            </a:r>
            <a:r>
              <a:rPr lang="en-US" sz="1800" dirty="0" err="1"/>
              <a:t>Lizi</a:t>
            </a:r>
            <a:r>
              <a:rPr lang="en-US" sz="1800" dirty="0"/>
              <a:t> Liao, </a:t>
            </a:r>
            <a:r>
              <a:rPr lang="en-US" sz="1800" dirty="0" err="1"/>
              <a:t>Hanwang</a:t>
            </a:r>
            <a:r>
              <a:rPr lang="en-US" sz="1800" dirty="0"/>
              <a:t> Zhang, </a:t>
            </a:r>
            <a:r>
              <a:rPr lang="en-US" sz="1800" dirty="0" err="1"/>
              <a:t>Liqiang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, Xia Hu and Tat-Seng Chua (2017). </a:t>
            </a:r>
            <a:r>
              <a:rPr lang="en-US" sz="1800" dirty="0">
                <a:hlinkClick r:id="rId2"/>
              </a:rPr>
              <a:t>Neural Collaborative Filtering.</a:t>
            </a:r>
            <a:r>
              <a:rPr lang="en-US" sz="1800" dirty="0"/>
              <a:t> In Proceedings of WWW '17, Perth, Australia, April 03-07, 2017.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Three collaborative filtering models: Generalized Matrix Factorization (</a:t>
            </a:r>
            <a:r>
              <a:rPr lang="en-US" sz="1800" b="1" dirty="0"/>
              <a:t>GMF</a:t>
            </a:r>
            <a:r>
              <a:rPr lang="en-US" sz="1800" dirty="0"/>
              <a:t>), Multi-Layer Perceptron (</a:t>
            </a:r>
            <a:r>
              <a:rPr lang="en-US" sz="1800" b="1" dirty="0"/>
              <a:t>MLP</a:t>
            </a:r>
            <a:r>
              <a:rPr lang="en-US" sz="1800" dirty="0"/>
              <a:t>), and Neural Matrix Factorization (</a:t>
            </a:r>
            <a:r>
              <a:rPr lang="en-US" sz="1800" b="1" dirty="0" err="1"/>
              <a:t>NeuMF</a:t>
            </a:r>
            <a:r>
              <a:rPr lang="en-US" sz="1800" dirty="0"/>
              <a:t>). To target the models for implicit feedback and ranking task, we optimize them using log loss with negative sampling.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Author</a:t>
            </a:r>
            <a:r>
              <a:rPr lang="en-US" sz="1800" dirty="0"/>
              <a:t>: Dr. </a:t>
            </a:r>
            <a:r>
              <a:rPr lang="en-US" sz="1800" dirty="0" err="1"/>
              <a:t>Xiangnan</a:t>
            </a:r>
            <a:r>
              <a:rPr lang="en-US" sz="1800" dirty="0"/>
              <a:t> He (</a:t>
            </a:r>
            <a:r>
              <a:rPr lang="en-US" sz="1800" dirty="0">
                <a:hlinkClick r:id="rId3"/>
              </a:rPr>
              <a:t>http://www.comp.nus.edu.sg/~xiangnan/</a:t>
            </a:r>
            <a:r>
              <a:rPr lang="en-US" sz="1800" dirty="0"/>
              <a:t>)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55" r="7638"/>
          <a:stretch/>
        </p:blipFill>
        <p:spPr>
          <a:xfrm>
            <a:off x="6666523" y="2335213"/>
            <a:ext cx="5306646" cy="3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15" y="1761723"/>
            <a:ext cx="5953614" cy="410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08923"/>
            <a:ext cx="160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SVD like linear transformation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51015" y="3298092"/>
            <a:ext cx="711200" cy="7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14153" y="3113426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transformation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77908" y="3298092"/>
            <a:ext cx="750277" cy="3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8523" y="4352760"/>
            <a:ext cx="225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embedding sets per dimension.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501429" y="4730911"/>
            <a:ext cx="476048" cy="1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16615" y="4750450"/>
            <a:ext cx="2081908" cy="1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28493" y="4750451"/>
            <a:ext cx="3770030" cy="1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62216" y="4804638"/>
            <a:ext cx="5536307" cy="5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– </a:t>
            </a:r>
            <a:r>
              <a:rPr lang="en-US" dirty="0" err="1" smtClean="0"/>
              <a:t>MovieLens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886299"/>
            <a:ext cx="807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concerns </a:t>
            </a:r>
            <a:r>
              <a:rPr lang="en-US" dirty="0" smtClean="0"/>
              <a:t>(or </a:t>
            </a:r>
            <a:r>
              <a:rPr lang="en-US" dirty="0" err="1" smtClean="0"/>
              <a:t>hyperparams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Size of embedding</a:t>
            </a:r>
          </a:p>
          <a:p>
            <a:r>
              <a:rPr lang="en-US" sz="2400" dirty="0" smtClean="0"/>
              <a:t>Sampling</a:t>
            </a:r>
            <a:endParaRPr lang="en-US" sz="2400" dirty="0"/>
          </a:p>
          <a:p>
            <a:r>
              <a:rPr lang="en-US" sz="2400" dirty="0"/>
              <a:t>Number of layers, size of </a:t>
            </a:r>
            <a:r>
              <a:rPr lang="en-US" sz="2400" dirty="0" smtClean="0"/>
              <a:t>layers</a:t>
            </a:r>
          </a:p>
          <a:p>
            <a:r>
              <a:rPr lang="en-US" sz="2400" dirty="0" smtClean="0"/>
              <a:t>Regularization </a:t>
            </a:r>
          </a:p>
          <a:p>
            <a:pPr lvl="1"/>
            <a:r>
              <a:rPr lang="en-US" sz="2000" dirty="0" smtClean="0"/>
              <a:t>Dropouts</a:t>
            </a:r>
          </a:p>
          <a:p>
            <a:pPr lvl="1"/>
            <a:r>
              <a:rPr lang="en-US" sz="2000" dirty="0" smtClean="0"/>
              <a:t>L2</a:t>
            </a:r>
          </a:p>
          <a:p>
            <a:r>
              <a:rPr lang="en-US" sz="2400" dirty="0" smtClean="0"/>
              <a:t>Batch size, learning rate, early stopping, Loss function</a:t>
            </a:r>
          </a:p>
          <a:p>
            <a:r>
              <a:rPr lang="en-US" sz="2400" dirty="0" smtClean="0"/>
              <a:t>Initializers, </a:t>
            </a:r>
            <a:r>
              <a:rPr lang="en-US" sz="2400" dirty="0" smtClean="0"/>
              <a:t>activations</a:t>
            </a:r>
          </a:p>
          <a:p>
            <a:r>
              <a:rPr lang="en-US" sz="2400" dirty="0" smtClean="0"/>
              <a:t>“Pre training”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 descr="Image result for hyperpara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59" y="2394893"/>
            <a:ext cx="5209116" cy="29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ZZ HANDS Cat cat small to medium sized cats cat like mammal whis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17" y="1737360"/>
            <a:ext cx="3409763" cy="44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4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202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Neural collaborative filtering – hands on!</vt:lpstr>
      <vt:lpstr>Motivation</vt:lpstr>
      <vt:lpstr>Dimensionality reduction</vt:lpstr>
      <vt:lpstr>We are here for Neural Networks!</vt:lpstr>
      <vt:lpstr>Theoretical basis for today</vt:lpstr>
      <vt:lpstr>What we are going to code today</vt:lpstr>
      <vt:lpstr>Expected results – MovieLens</vt:lpstr>
      <vt:lpstr>Other concerns (or hyperparams)</vt:lpstr>
      <vt:lpstr>Hands 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 – hands on!</dc:title>
  <dc:creator>Administrator</dc:creator>
  <cp:lastModifiedBy>Administrator</cp:lastModifiedBy>
  <cp:revision>37</cp:revision>
  <dcterms:created xsi:type="dcterms:W3CDTF">2018-05-21T09:10:11Z</dcterms:created>
  <dcterms:modified xsi:type="dcterms:W3CDTF">2018-05-21T18:50:47Z</dcterms:modified>
</cp:coreProperties>
</file>