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74" r:id="rId8"/>
    <p:sldId id="264" r:id="rId9"/>
    <p:sldId id="262" r:id="rId10"/>
    <p:sldId id="271" r:id="rId11"/>
    <p:sldId id="266" r:id="rId12"/>
    <p:sldId id="263" r:id="rId13"/>
    <p:sldId id="273" r:id="rId14"/>
    <p:sldId id="265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F7E5-3EEB-4421-AF62-8E3BAB0E48A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8944-55D2-4413-8B1C-35E42F49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B8944-55D2-4413-8B1C-35E42F494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79C2A5-9A78-482B-8287-E9F899BA3661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49DDC3-B934-4E23-99E8-C82A7191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xiangnan/" TargetMode="External"/><Relationship Id="rId2" Type="http://schemas.openxmlformats.org/officeDocument/2006/relationships/hyperlink" Target="http://dl.acm.org/citation.cfm?id=305256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len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collaborative filtering – hands 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Guy </a:t>
            </a:r>
            <a:r>
              <a:rPr lang="en-US" dirty="0" err="1" smtClean="0"/>
              <a:t>Shtar</a:t>
            </a:r>
            <a:endParaRPr lang="en-US" dirty="0" smtClean="0"/>
          </a:p>
          <a:p>
            <a:r>
              <a:rPr lang="en-US" dirty="0" err="1" smtClean="0"/>
              <a:t>Shtar</a:t>
            </a:r>
            <a:r>
              <a:rPr lang="en-US" dirty="0" smtClean="0"/>
              <a:t> (at) bgu.ac.il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1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vs Sigmoid vs </a:t>
            </a:r>
            <a:r>
              <a:rPr lang="en-US" dirty="0" err="1" smtClean="0"/>
              <a:t>TanH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Image result for relu vs tanh vs sigm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0" y="1893860"/>
            <a:ext cx="11937357" cy="34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550920" cy="1450757"/>
          </a:xfrm>
        </p:spPr>
        <p:txBody>
          <a:bodyPr/>
          <a:lstStyle/>
          <a:p>
            <a:r>
              <a:rPr lang="en-US" dirty="0" smtClean="0"/>
              <a:t>Functional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04" y="1011981"/>
            <a:ext cx="7815696" cy="48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6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ZZ HANDS Cat cat small to medium sized cats cat like mammal whis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17" y="1737360"/>
            <a:ext cx="3409763" cy="44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7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65370" cy="40233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paper </a:t>
            </a:r>
            <a:r>
              <a:rPr lang="en-US" sz="4000" dirty="0"/>
              <a:t>uses </a:t>
            </a:r>
            <a:r>
              <a:rPr lang="en-US" sz="4000" dirty="0" err="1"/>
              <a:t>binary_crossentropy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1509501"/>
            <a:ext cx="63817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keras.layers.Embedding</a:t>
            </a:r>
            <a:endParaRPr lang="en-US" sz="2800" b="1" dirty="0" smtClean="0"/>
          </a:p>
          <a:p>
            <a:pPr lvl="1"/>
            <a:r>
              <a:rPr lang="en-US" sz="2600" dirty="0" err="1" smtClean="0"/>
              <a:t>input_dim</a:t>
            </a:r>
            <a:r>
              <a:rPr lang="en-US" sz="2600" dirty="0" smtClean="0"/>
              <a:t>: number of object @ input</a:t>
            </a:r>
          </a:p>
          <a:p>
            <a:pPr lvl="1"/>
            <a:r>
              <a:rPr lang="en-US" sz="2600" dirty="0" err="1" smtClean="0"/>
              <a:t>output_dim</a:t>
            </a:r>
            <a:r>
              <a:rPr lang="en-US" sz="2600" dirty="0" smtClean="0"/>
              <a:t>: size of embedding (size of new feature space)</a:t>
            </a:r>
            <a:endParaRPr lang="en-US" sz="2800" dirty="0"/>
          </a:p>
        </p:txBody>
      </p:sp>
      <p:pic>
        <p:nvPicPr>
          <p:cNvPr id="2051" name="Picture 3" descr="Image result for embedding lay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1"/>
          <a:stretch/>
        </p:blipFill>
        <p:spPr bwMode="auto">
          <a:xfrm>
            <a:off x="2765426" y="4019550"/>
            <a:ext cx="5418676" cy="22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367274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keras.layers.Multiply</a:t>
            </a:r>
            <a:r>
              <a:rPr lang="en-US" sz="4000" dirty="0"/>
              <a:t>()</a:t>
            </a:r>
          </a:p>
          <a:p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8" y="3420979"/>
            <a:ext cx="8101011" cy="22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keras.layers.Dense</a:t>
            </a:r>
            <a:endParaRPr lang="en-US" sz="3600" dirty="0" smtClean="0"/>
          </a:p>
          <a:p>
            <a:r>
              <a:rPr lang="en-US" sz="3600" dirty="0" smtClean="0"/>
              <a:t>Units: size of output space</a:t>
            </a:r>
          </a:p>
          <a:p>
            <a:r>
              <a:rPr lang="en-US" sz="3600" dirty="0" smtClean="0"/>
              <a:t>Activation: activation function (</a:t>
            </a:r>
            <a:r>
              <a:rPr lang="en-US" sz="3600" dirty="0" err="1" smtClean="0"/>
              <a:t>tanh</a:t>
            </a:r>
            <a:r>
              <a:rPr lang="en-US" sz="3600" dirty="0" smtClean="0"/>
              <a:t>, </a:t>
            </a:r>
            <a:r>
              <a:rPr lang="en-US" sz="3600" dirty="0" err="1" smtClean="0"/>
              <a:t>relu</a:t>
            </a:r>
            <a:r>
              <a:rPr lang="en-US" sz="3600" dirty="0" smtClean="0"/>
              <a:t>, activation, linear etc.)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91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 </a:t>
            </a:r>
            <a:r>
              <a:rPr lang="en-US" sz="4000" dirty="0"/>
              <a:t>= Model(inputs</a:t>
            </a:r>
            <a:r>
              <a:rPr lang="en-US" sz="4000" dirty="0" smtClean="0"/>
              <a:t>=[input1,input2… </a:t>
            </a:r>
            <a:r>
              <a:rPr lang="en-US" sz="4000" dirty="0" err="1" smtClean="0"/>
              <a:t>inputN</a:t>
            </a:r>
            <a:r>
              <a:rPr lang="en-US" sz="4000" dirty="0" smtClean="0"/>
              <a:t>], </a:t>
            </a:r>
            <a:r>
              <a:rPr lang="en-US" sz="4000" dirty="0"/>
              <a:t>outputs</a:t>
            </a:r>
            <a:r>
              <a:rPr lang="en-US" sz="4000" dirty="0" smtClean="0"/>
              <a:t>=[output1, output2… </a:t>
            </a:r>
            <a:r>
              <a:rPr lang="en-US" sz="4000" dirty="0" err="1" smtClean="0"/>
              <a:t>outputN</a:t>
            </a:r>
            <a:r>
              <a:rPr lang="en-US" sz="4000" dirty="0" smtClean="0"/>
              <a:t>])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95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keras.layers.Concatenate</a:t>
            </a:r>
            <a:r>
              <a:rPr lang="en-US" sz="4000" dirty="0"/>
              <a:t>(axis=-1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i="1" dirty="0" smtClean="0"/>
              <a:t>[1,2,3]</a:t>
            </a:r>
            <a:r>
              <a:rPr lang="en-US" sz="4000" dirty="0" smtClean="0"/>
              <a:t> concatenated with </a:t>
            </a:r>
            <a:r>
              <a:rPr lang="en-US" sz="4000" i="1" dirty="0" smtClean="0"/>
              <a:t>[4,5,6]</a:t>
            </a:r>
            <a:r>
              <a:rPr lang="en-US" sz="4000" dirty="0" smtClean="0"/>
              <a:t> = </a:t>
            </a:r>
            <a:r>
              <a:rPr lang="en-US" sz="4000" i="1" dirty="0" smtClean="0"/>
              <a:t>[1,2,3,4,5,6]</a:t>
            </a:r>
            <a:endParaRPr lang="en-US" sz="4000" i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37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Recommender systems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IMDB, eBay, Netflix, news etc.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Information retrieval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Search engines (you know…)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Dimensionality reduction – many fields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Curse of dimensionality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Mainly when data is sparse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58" y="2751016"/>
            <a:ext cx="3203434" cy="1995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355" y="3192644"/>
            <a:ext cx="1392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User</a:t>
            </a:r>
          </a:p>
          <a:p>
            <a:r>
              <a:rPr lang="en-US" dirty="0" smtClean="0"/>
              <a:t>2. Document</a:t>
            </a:r>
          </a:p>
          <a:p>
            <a:r>
              <a:rPr lang="en-US" dirty="0" smtClean="0"/>
              <a:t>3. Instance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5426" y="1698211"/>
            <a:ext cx="1129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Item</a:t>
            </a:r>
          </a:p>
          <a:p>
            <a:r>
              <a:rPr lang="en-US" dirty="0" smtClean="0"/>
              <a:t>1. Movie</a:t>
            </a:r>
          </a:p>
          <a:p>
            <a:r>
              <a:rPr lang="en-US" dirty="0" smtClean="0"/>
              <a:t>2. Word</a:t>
            </a:r>
          </a:p>
          <a:p>
            <a:r>
              <a:rPr lang="en-US" dirty="0" smtClean="0"/>
              <a:t>3.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1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0566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Well known methods:</a:t>
            </a:r>
            <a:endParaRPr lang="en-US" sz="3200" dirty="0"/>
          </a:p>
          <a:p>
            <a:pPr lvl="1"/>
            <a:r>
              <a:rPr lang="en-US" sz="3000" dirty="0" smtClean="0"/>
              <a:t>Matrix Factorization</a:t>
            </a:r>
          </a:p>
          <a:p>
            <a:pPr lvl="1"/>
            <a:r>
              <a:rPr lang="en-US" sz="3000" dirty="0" smtClean="0"/>
              <a:t>Singular </a:t>
            </a:r>
            <a:r>
              <a:rPr lang="en-US" sz="3000" dirty="0" smtClean="0"/>
              <a:t>value decomposition (SVD)</a:t>
            </a:r>
          </a:p>
          <a:p>
            <a:pPr lvl="1"/>
            <a:r>
              <a:rPr lang="en-US" sz="3000" dirty="0" smtClean="0"/>
              <a:t>Similar </a:t>
            </a:r>
            <a:r>
              <a:rPr lang="en-US" sz="3000" dirty="0" smtClean="0"/>
              <a:t>concepts</a:t>
            </a:r>
          </a:p>
          <a:p>
            <a:pPr lvl="2"/>
            <a:r>
              <a:rPr lang="en-US" sz="2600" b="1" dirty="0" smtClean="0">
                <a:solidFill>
                  <a:srgbClr val="FF0000"/>
                </a:solidFill>
              </a:rPr>
              <a:t>Linear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singular value de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994" y="3102186"/>
            <a:ext cx="4653621" cy="282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35" y="2092960"/>
            <a:ext cx="6896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eural network 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44" y="2021170"/>
            <a:ext cx="6815749" cy="36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here for Neural Networks!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8738" y="5324325"/>
            <a:ext cx="732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Row)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1163" y="2111712"/>
            <a:ext cx="11991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(cell value)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2923" y="5335155"/>
            <a:ext cx="6238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(Col)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8811" y="2974334"/>
            <a:ext cx="3595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Merge (concatenation\Multiply etc.)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78943" y="4052382"/>
            <a:ext cx="17975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Lower dimension</a:t>
            </a:r>
            <a:endParaRPr lang="en-US" dirty="0"/>
          </a:p>
        </p:txBody>
      </p:sp>
      <p:pic>
        <p:nvPicPr>
          <p:cNvPr id="3074" name="Picture 2" descr="Image result for stochastic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" y="1946925"/>
            <a:ext cx="3130110" cy="169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6246" y="3701108"/>
            <a:ext cx="11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basis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5" y="2011680"/>
            <a:ext cx="5989867" cy="37661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 smtClean="0"/>
              <a:t>Xiangnan</a:t>
            </a:r>
            <a:r>
              <a:rPr lang="en-US" sz="1800" dirty="0" smtClean="0"/>
              <a:t> </a:t>
            </a:r>
            <a:r>
              <a:rPr lang="en-US" sz="1800" dirty="0"/>
              <a:t>He, </a:t>
            </a:r>
            <a:r>
              <a:rPr lang="en-US" sz="1800" dirty="0" err="1"/>
              <a:t>Lizi</a:t>
            </a:r>
            <a:r>
              <a:rPr lang="en-US" sz="1800" dirty="0"/>
              <a:t> Liao, </a:t>
            </a:r>
            <a:r>
              <a:rPr lang="en-US" sz="1800" dirty="0" err="1"/>
              <a:t>Hanwang</a:t>
            </a:r>
            <a:r>
              <a:rPr lang="en-US" sz="1800" dirty="0"/>
              <a:t> Zhang, </a:t>
            </a:r>
            <a:r>
              <a:rPr lang="en-US" sz="1800" dirty="0" err="1"/>
              <a:t>Liqiang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, Xia Hu and Tat-Seng Chua (2017). </a:t>
            </a:r>
            <a:r>
              <a:rPr lang="en-US" sz="1800" dirty="0">
                <a:hlinkClick r:id="rId2"/>
              </a:rPr>
              <a:t>Neural Collaborative Filtering.</a:t>
            </a:r>
            <a:r>
              <a:rPr lang="en-US" sz="1800" dirty="0"/>
              <a:t> In Proceedings of WWW '17, Perth, Australia, April 03-07, 2017.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Three collaborative filtering models: Generalized Matrix Factorization (</a:t>
            </a:r>
            <a:r>
              <a:rPr lang="en-US" sz="1800" b="1" dirty="0"/>
              <a:t>GMF</a:t>
            </a:r>
            <a:r>
              <a:rPr lang="en-US" sz="1800" dirty="0"/>
              <a:t>), Multi-Layer Perceptron (</a:t>
            </a:r>
            <a:r>
              <a:rPr lang="en-US" sz="1800" b="1" dirty="0"/>
              <a:t>MLP</a:t>
            </a:r>
            <a:r>
              <a:rPr lang="en-US" sz="1800" dirty="0"/>
              <a:t>), and Neural Matrix Factorization (</a:t>
            </a:r>
            <a:r>
              <a:rPr lang="en-US" sz="1800" b="1" dirty="0" err="1"/>
              <a:t>NeuMF</a:t>
            </a:r>
            <a:r>
              <a:rPr lang="en-US" sz="1800" dirty="0"/>
              <a:t>). To target the models for implicit feedback and ranking task, we optimize them using log loss with negative sampling.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Author</a:t>
            </a:r>
            <a:r>
              <a:rPr lang="en-US" sz="1800" dirty="0"/>
              <a:t>: Dr. </a:t>
            </a:r>
            <a:r>
              <a:rPr lang="en-US" sz="1800" dirty="0" err="1"/>
              <a:t>Xiangnan</a:t>
            </a:r>
            <a:r>
              <a:rPr lang="en-US" sz="1800" dirty="0"/>
              <a:t> He (</a:t>
            </a:r>
            <a:r>
              <a:rPr lang="en-US" sz="1800" dirty="0">
                <a:hlinkClick r:id="rId3"/>
              </a:rPr>
              <a:t>http://www.comp.nus.edu.sg/~xiangnan/</a:t>
            </a:r>
            <a:r>
              <a:rPr lang="en-US" sz="1800" dirty="0"/>
              <a:t>)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55" r="7638"/>
          <a:stretch/>
        </p:blipFill>
        <p:spPr>
          <a:xfrm>
            <a:off x="6666523" y="2335213"/>
            <a:ext cx="5306646" cy="31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code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15" y="1761723"/>
            <a:ext cx="5953614" cy="4107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008923"/>
            <a:ext cx="160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MF </a:t>
            </a:r>
            <a:r>
              <a:rPr lang="en-US" dirty="0" smtClean="0"/>
              <a:t>like linear transformation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51015" y="3298092"/>
            <a:ext cx="711200" cy="7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14153" y="3113426"/>
            <a:ext cx="264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Non-linear transformation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77908" y="3298092"/>
            <a:ext cx="750277" cy="3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8523" y="4352760"/>
            <a:ext cx="225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embedding sets per dimension.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501429" y="4730911"/>
            <a:ext cx="476048" cy="1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916615" y="4750450"/>
            <a:ext cx="2081908" cy="1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28493" y="4750451"/>
            <a:ext cx="3770030" cy="1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462216" y="4804638"/>
            <a:ext cx="5536307" cy="5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Dataset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3"/>
              </a:rPr>
              <a:t>MovieLens</a:t>
            </a:r>
            <a:r>
              <a:rPr lang="en-US" sz="3600" dirty="0" smtClean="0"/>
              <a:t>. ~1M interactions, ~6K </a:t>
            </a:r>
            <a:r>
              <a:rPr lang="en-US" sz="3600" dirty="0"/>
              <a:t>u</a:t>
            </a:r>
            <a:r>
              <a:rPr lang="en-US" sz="3600" dirty="0" smtClean="0"/>
              <a:t>sers ~3.7K items, ~95.5% sparse</a:t>
            </a:r>
          </a:p>
          <a:p>
            <a:r>
              <a:rPr lang="en-US" sz="3600" b="1" dirty="0" smtClean="0"/>
              <a:t>Metrics:</a:t>
            </a:r>
            <a:r>
              <a:rPr lang="en-US" sz="3600" dirty="0" smtClean="0"/>
              <a:t> using leave one out per user: </a:t>
            </a:r>
          </a:p>
          <a:p>
            <a:pPr lvl="1"/>
            <a:r>
              <a:rPr lang="en-US" sz="3400" dirty="0" smtClean="0"/>
              <a:t>Hit@10: </a:t>
            </a:r>
            <a:r>
              <a:rPr lang="en-US" sz="3400" dirty="0"/>
              <a:t>intuitively measures </a:t>
            </a:r>
            <a:r>
              <a:rPr lang="en-US" sz="3400" dirty="0" smtClean="0"/>
              <a:t>whether the </a:t>
            </a:r>
            <a:r>
              <a:rPr lang="en-US" sz="3400" dirty="0"/>
              <a:t>test item is present on the top-10 </a:t>
            </a:r>
            <a:r>
              <a:rPr lang="en-US" sz="3400" dirty="0" smtClean="0"/>
              <a:t>list</a:t>
            </a:r>
          </a:p>
          <a:p>
            <a:pPr lvl="1"/>
            <a:r>
              <a:rPr lang="en-US" sz="3400" dirty="0"/>
              <a:t>NDCG: accounts for the position of the hit by assigning higher </a:t>
            </a:r>
            <a:r>
              <a:rPr lang="en-US" sz="3400" dirty="0" smtClean="0"/>
              <a:t>scores to </a:t>
            </a:r>
            <a:r>
              <a:rPr lang="en-US" sz="3400" dirty="0"/>
              <a:t>hits at top </a:t>
            </a:r>
            <a:r>
              <a:rPr lang="en-US" sz="3400" dirty="0" smtClean="0"/>
              <a:t>ranks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37713"/>
          <a:stretch/>
        </p:blipFill>
        <p:spPr>
          <a:xfrm>
            <a:off x="6697980" y="286603"/>
            <a:ext cx="5153025" cy="13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– MovieLens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886299"/>
            <a:ext cx="807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concerns (or </a:t>
            </a:r>
            <a:r>
              <a:rPr lang="en-US" dirty="0" err="1" smtClean="0"/>
              <a:t>hyperparams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Size of embedding</a:t>
            </a:r>
          </a:p>
          <a:p>
            <a:r>
              <a:rPr lang="en-US" sz="2400" dirty="0" smtClean="0"/>
              <a:t>Sampling</a:t>
            </a:r>
            <a:endParaRPr lang="en-US" sz="2400" dirty="0"/>
          </a:p>
          <a:p>
            <a:r>
              <a:rPr lang="en-US" sz="2400" dirty="0"/>
              <a:t>Number of layers, size of </a:t>
            </a:r>
            <a:r>
              <a:rPr lang="en-US" sz="2400" dirty="0" smtClean="0"/>
              <a:t>layers</a:t>
            </a:r>
          </a:p>
          <a:p>
            <a:r>
              <a:rPr lang="en-US" sz="2400" dirty="0" smtClean="0"/>
              <a:t>Regularization </a:t>
            </a:r>
          </a:p>
          <a:p>
            <a:pPr lvl="1"/>
            <a:r>
              <a:rPr lang="en-US" sz="2000" dirty="0" smtClean="0"/>
              <a:t>Dropouts</a:t>
            </a:r>
          </a:p>
          <a:p>
            <a:pPr lvl="1"/>
            <a:r>
              <a:rPr lang="en-US" sz="2000" dirty="0" smtClean="0"/>
              <a:t>L2</a:t>
            </a:r>
          </a:p>
          <a:p>
            <a:r>
              <a:rPr lang="en-US" sz="2400" dirty="0" smtClean="0"/>
              <a:t>Batch size, learning rate, early stopping, Loss function</a:t>
            </a:r>
          </a:p>
          <a:p>
            <a:r>
              <a:rPr lang="en-US" sz="2400" dirty="0" smtClean="0"/>
              <a:t>Initializers, activations</a:t>
            </a:r>
          </a:p>
          <a:p>
            <a:r>
              <a:rPr lang="en-US" sz="2400" dirty="0" smtClean="0"/>
              <a:t>“Pre training”</a:t>
            </a:r>
          </a:p>
          <a:p>
            <a:endParaRPr lang="en-US" sz="2400" dirty="0"/>
          </a:p>
        </p:txBody>
      </p:sp>
      <p:pic>
        <p:nvPicPr>
          <p:cNvPr id="3074" name="Picture 2" descr="Image result for hyperpara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59" y="2394893"/>
            <a:ext cx="5209116" cy="29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89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1328</TotalTime>
  <Words>356</Words>
  <Application>Microsoft Office PowerPoint</Application>
  <PresentationFormat>Widescreen</PresentationFormat>
  <Paragraphs>78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Neural collaborative filtering – hands on!</vt:lpstr>
      <vt:lpstr>Motivation</vt:lpstr>
      <vt:lpstr>Dimensionality reduction</vt:lpstr>
      <vt:lpstr>We are here for Neural Networks!</vt:lpstr>
      <vt:lpstr>Theoretical basis for today</vt:lpstr>
      <vt:lpstr>What we are going to code today</vt:lpstr>
      <vt:lpstr>Evaluation</vt:lpstr>
      <vt:lpstr>Expected results – MovieLens</vt:lpstr>
      <vt:lpstr>Other concerns (or hyperparams)</vt:lpstr>
      <vt:lpstr>ReLU vs Sigmoid vs TanH</vt:lpstr>
      <vt:lpstr>Functional API</vt:lpstr>
      <vt:lpstr>Hands on time</vt:lpstr>
      <vt:lpstr>Loss</vt:lpstr>
      <vt:lpstr>Embedding layers</vt:lpstr>
      <vt:lpstr>Multiply</vt:lpstr>
      <vt:lpstr>Dense</vt:lpstr>
      <vt:lpstr>Input and outputs</vt:lpstr>
      <vt:lpstr>Concat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 – hands on!</dc:title>
  <dc:creator>Administrator</dc:creator>
  <cp:lastModifiedBy>Administrator</cp:lastModifiedBy>
  <cp:revision>72</cp:revision>
  <dcterms:created xsi:type="dcterms:W3CDTF">2018-05-21T09:10:11Z</dcterms:created>
  <dcterms:modified xsi:type="dcterms:W3CDTF">2018-05-24T19:06:10Z</dcterms:modified>
</cp:coreProperties>
</file>