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66" r:id="rId4"/>
    <p:sldId id="258" r:id="rId5"/>
    <p:sldId id="259" r:id="rId6"/>
    <p:sldId id="267" r:id="rId7"/>
    <p:sldId id="269" r:id="rId8"/>
    <p:sldId id="272" r:id="rId9"/>
    <p:sldId id="273" r:id="rId10"/>
    <p:sldId id="270" r:id="rId11"/>
    <p:sldId id="271" r:id="rId12"/>
    <p:sldId id="264" r:id="rId13"/>
    <p:sldId id="263" r:id="rId14"/>
    <p:sldId id="262" r:id="rId15"/>
    <p:sldId id="265"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hyperlink" Target="http://demondata.distinctrip.com" TargetMode="Externa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13.png"/><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svg"/><Relationship Id="rId7" Type="http://schemas.openxmlformats.org/officeDocument/2006/relationships/image" Target="../media/image2.png"/><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4" name="文本框 3"/>
          <p:cNvSpPr txBox="1"/>
          <p:nvPr/>
        </p:nvSpPr>
        <p:spPr>
          <a:xfrm>
            <a:off x="3728085" y="1674495"/>
            <a:ext cx="4735830" cy="953135"/>
          </a:xfrm>
          <a:prstGeom prst="rect">
            <a:avLst/>
          </a:prstGeom>
          <a:noFill/>
        </p:spPr>
        <p:txBody>
          <a:bodyPr wrap="none" rtlCol="0">
            <a:spAutoFit/>
          </a:bodyPr>
          <a:p>
            <a:pPr algn="ctr"/>
            <a:r>
              <a:rPr lang="en-US" altLang="zh-CN" sz="2800" b="1">
                <a:solidFill>
                  <a:schemeClr val="bg1"/>
                </a:solidFill>
              </a:rPr>
              <a:t>2020</a:t>
            </a:r>
            <a:r>
              <a:rPr lang="zh-CN" altLang="en-US" sz="2800" b="1">
                <a:solidFill>
                  <a:schemeClr val="bg1"/>
                </a:solidFill>
              </a:rPr>
              <a:t>年大学生服务外包大赛</a:t>
            </a:r>
            <a:endParaRPr lang="zh-CN" altLang="en-US" sz="2800" b="1">
              <a:solidFill>
                <a:schemeClr val="bg1"/>
              </a:solidFill>
            </a:endParaRPr>
          </a:p>
          <a:p>
            <a:pPr algn="ctr"/>
            <a:r>
              <a:rPr lang="zh-CN" altLang="en-US" sz="2800" b="1">
                <a:solidFill>
                  <a:schemeClr val="bg1"/>
                </a:solidFill>
              </a:rPr>
              <a:t>校内阶段性检查及分享</a:t>
            </a:r>
            <a:endParaRPr lang="zh-CN" altLang="en-US" sz="2800" b="1">
              <a:solidFill>
                <a:schemeClr val="bg1"/>
              </a:solidFill>
            </a:endParaRPr>
          </a:p>
        </p:txBody>
      </p:sp>
      <p:grpSp>
        <p:nvGrpSpPr>
          <p:cNvPr id="12" name="组合 11"/>
          <p:cNvGrpSpPr/>
          <p:nvPr/>
        </p:nvGrpSpPr>
        <p:grpSpPr>
          <a:xfrm>
            <a:off x="2654300" y="3752850"/>
            <a:ext cx="6865895" cy="368300"/>
            <a:chOff x="4202" y="5849"/>
            <a:chExt cx="10812" cy="580"/>
          </a:xfrm>
        </p:grpSpPr>
        <p:sp>
          <p:nvSpPr>
            <p:cNvPr id="5" name="矩形 4"/>
            <p:cNvSpPr/>
            <p:nvPr/>
          </p:nvSpPr>
          <p:spPr>
            <a:xfrm>
              <a:off x="4202" y="6127"/>
              <a:ext cx="4535" cy="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0479" y="6127"/>
              <a:ext cx="4535" cy="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770" y="5849"/>
              <a:ext cx="1674" cy="580"/>
            </a:xfrm>
            <a:prstGeom prst="rect">
              <a:avLst/>
            </a:prstGeom>
            <a:noFill/>
          </p:spPr>
          <p:txBody>
            <a:bodyPr wrap="none" rtlCol="0">
              <a:spAutoFit/>
            </a:bodyPr>
            <a:p>
              <a:r>
                <a:rPr lang="en-US" altLang="zh-CN" b="1">
                  <a:solidFill>
                    <a:schemeClr val="accent1">
                      <a:lumMod val="60000"/>
                      <a:lumOff val="40000"/>
                    </a:schemeClr>
                  </a:solidFill>
                </a:rPr>
                <a:t>@Fiver</a:t>
              </a:r>
              <a:endParaRPr lang="en-US" altLang="zh-CN" b="1">
                <a:solidFill>
                  <a:schemeClr val="accent1">
                    <a:lumMod val="60000"/>
                    <a:lumOff val="40000"/>
                  </a:schemeClr>
                </a:solidFill>
              </a:endParaRPr>
            </a:p>
          </p:txBody>
        </p:sp>
      </p:grpSp>
      <p:grpSp>
        <p:nvGrpSpPr>
          <p:cNvPr id="11" name="组合 10"/>
          <p:cNvGrpSpPr/>
          <p:nvPr/>
        </p:nvGrpSpPr>
        <p:grpSpPr>
          <a:xfrm>
            <a:off x="5194935" y="4630420"/>
            <a:ext cx="2049145" cy="1014730"/>
            <a:chOff x="7768" y="7322"/>
            <a:chExt cx="3227" cy="1598"/>
          </a:xfrm>
        </p:grpSpPr>
        <p:sp>
          <p:nvSpPr>
            <p:cNvPr id="9" name="文本框 8"/>
            <p:cNvSpPr txBox="1"/>
            <p:nvPr/>
          </p:nvSpPr>
          <p:spPr>
            <a:xfrm>
              <a:off x="7768" y="7322"/>
              <a:ext cx="1340" cy="1598"/>
            </a:xfrm>
            <a:prstGeom prst="rect">
              <a:avLst/>
            </a:prstGeom>
            <a:noFill/>
          </p:spPr>
          <p:txBody>
            <a:bodyPr wrap="square" rtlCol="0">
              <a:spAutoFit/>
            </a:bodyPr>
            <a:p>
              <a:pPr algn="dist"/>
              <a:r>
                <a:rPr lang="zh-CN" altLang="en-US" sz="1200">
                  <a:solidFill>
                    <a:schemeClr val="bg1"/>
                  </a:solidFill>
                </a:rPr>
                <a:t>罗威</a:t>
              </a:r>
              <a:endParaRPr lang="zh-CN" altLang="en-US" sz="1200">
                <a:solidFill>
                  <a:schemeClr val="bg1"/>
                </a:solidFill>
              </a:endParaRPr>
            </a:p>
            <a:p>
              <a:pPr algn="dist"/>
              <a:r>
                <a:rPr lang="zh-CN" altLang="en-US" sz="1200">
                  <a:solidFill>
                    <a:schemeClr val="bg1"/>
                  </a:solidFill>
                </a:rPr>
                <a:t>刘震鑫</a:t>
              </a:r>
              <a:endParaRPr lang="zh-CN" altLang="en-US" sz="1200">
                <a:solidFill>
                  <a:schemeClr val="bg1"/>
                </a:solidFill>
              </a:endParaRPr>
            </a:p>
            <a:p>
              <a:pPr algn="dist"/>
              <a:r>
                <a:rPr lang="zh-CN" altLang="en-US" sz="1200">
                  <a:solidFill>
                    <a:schemeClr val="bg1"/>
                  </a:solidFill>
                </a:rPr>
                <a:t>罗莉</a:t>
              </a:r>
              <a:endParaRPr lang="zh-CN" altLang="en-US" sz="1200">
                <a:solidFill>
                  <a:schemeClr val="bg1"/>
                </a:solidFill>
              </a:endParaRPr>
            </a:p>
            <a:p>
              <a:pPr algn="dist"/>
              <a:r>
                <a:rPr lang="zh-CN" altLang="en-US" sz="1200">
                  <a:solidFill>
                    <a:schemeClr val="bg1"/>
                  </a:solidFill>
                  <a:sym typeface="+mn-ea"/>
                </a:rPr>
                <a:t>黄虎</a:t>
              </a:r>
              <a:endParaRPr lang="zh-CN" altLang="en-US" sz="1200">
                <a:solidFill>
                  <a:schemeClr val="bg1"/>
                </a:solidFill>
              </a:endParaRPr>
            </a:p>
            <a:p>
              <a:pPr algn="dist"/>
              <a:r>
                <a:rPr lang="zh-CN" altLang="en-US" sz="1200">
                  <a:solidFill>
                    <a:schemeClr val="bg1"/>
                  </a:solidFill>
                </a:rPr>
                <a:t>李世东升</a:t>
              </a:r>
              <a:endParaRPr lang="zh-CN" altLang="en-US" sz="1200">
                <a:solidFill>
                  <a:schemeClr val="bg1"/>
                </a:solidFill>
              </a:endParaRPr>
            </a:p>
          </p:txBody>
        </p:sp>
        <p:sp>
          <p:nvSpPr>
            <p:cNvPr id="10" name="文本框 9"/>
            <p:cNvSpPr txBox="1"/>
            <p:nvPr/>
          </p:nvSpPr>
          <p:spPr>
            <a:xfrm>
              <a:off x="9107" y="7322"/>
              <a:ext cx="1888" cy="1598"/>
            </a:xfrm>
            <a:prstGeom prst="rect">
              <a:avLst/>
            </a:prstGeom>
            <a:noFill/>
          </p:spPr>
          <p:txBody>
            <a:bodyPr wrap="square" rtlCol="0">
              <a:spAutoFit/>
            </a:bodyPr>
            <a:p>
              <a:pPr algn="l"/>
              <a:r>
                <a:rPr lang="en-US" altLang="zh-CN" sz="1200">
                  <a:solidFill>
                    <a:schemeClr val="bg1"/>
                  </a:solidFill>
                </a:rPr>
                <a:t>2017712421</a:t>
              </a:r>
              <a:endParaRPr lang="en-US" altLang="zh-CN" sz="1200">
                <a:solidFill>
                  <a:schemeClr val="bg1"/>
                </a:solidFill>
              </a:endParaRPr>
            </a:p>
            <a:p>
              <a:pPr algn="l"/>
              <a:r>
                <a:rPr lang="en-US" altLang="zh-CN" sz="1200">
                  <a:solidFill>
                    <a:schemeClr val="bg1"/>
                  </a:solidFill>
                </a:rPr>
                <a:t>2017112394</a:t>
              </a:r>
              <a:endParaRPr lang="en-US" altLang="zh-CN" sz="1200">
                <a:solidFill>
                  <a:schemeClr val="bg1"/>
                </a:solidFill>
              </a:endParaRPr>
            </a:p>
            <a:p>
              <a:pPr algn="l"/>
              <a:r>
                <a:rPr lang="en-US" altLang="zh-CN" sz="1200">
                  <a:solidFill>
                    <a:schemeClr val="bg1"/>
                  </a:solidFill>
                </a:rPr>
                <a:t>2017112888</a:t>
              </a:r>
              <a:endParaRPr lang="en-US" altLang="zh-CN" sz="1200">
                <a:solidFill>
                  <a:schemeClr val="bg1"/>
                </a:solidFill>
              </a:endParaRPr>
            </a:p>
            <a:p>
              <a:pPr algn="l"/>
              <a:r>
                <a:rPr lang="en-US" altLang="zh-CN" sz="1200">
                  <a:solidFill>
                    <a:schemeClr val="bg1"/>
                  </a:solidFill>
                  <a:sym typeface="+mn-ea"/>
                </a:rPr>
                <a:t>2017112338</a:t>
              </a:r>
              <a:endParaRPr lang="en-US" altLang="zh-CN" sz="1200">
                <a:solidFill>
                  <a:schemeClr val="bg1"/>
                </a:solidFill>
              </a:endParaRPr>
            </a:p>
            <a:p>
              <a:pPr algn="l"/>
              <a:r>
                <a:rPr lang="en-US" altLang="zh-CN" sz="1200">
                  <a:solidFill>
                    <a:schemeClr val="bg1"/>
                  </a:solidFill>
                </a:rPr>
                <a:t>2017112376</a:t>
              </a:r>
              <a:endParaRPr lang="en-US" altLang="zh-CN" sz="1200">
                <a:solidFill>
                  <a:schemeClr val="bg1"/>
                </a:solidFill>
              </a:endParaRPr>
            </a:p>
          </p:txBody>
        </p:sp>
      </p:grpSp>
      <p:pic>
        <p:nvPicPr>
          <p:cNvPr id="15" name="图片 1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08675" y="6214110"/>
            <a:ext cx="374650" cy="440055"/>
          </a:xfrm>
          <a:prstGeom prst="rect">
            <a:avLst/>
          </a:prstGeom>
        </p:spPr>
      </p:pic>
      <p:sp>
        <p:nvSpPr>
          <p:cNvPr id="2" name="文本框 1"/>
          <p:cNvSpPr txBox="1"/>
          <p:nvPr/>
        </p:nvSpPr>
        <p:spPr>
          <a:xfrm>
            <a:off x="4395470" y="2725420"/>
            <a:ext cx="3381375" cy="337185"/>
          </a:xfrm>
          <a:prstGeom prst="rect">
            <a:avLst/>
          </a:prstGeom>
          <a:noFill/>
        </p:spPr>
        <p:txBody>
          <a:bodyPr wrap="none" rtlCol="0">
            <a:spAutoFit/>
          </a:bodyPr>
          <a:p>
            <a:pPr algn="l"/>
            <a:r>
              <a:rPr lang="en-US" altLang="zh-CN" sz="1600">
                <a:solidFill>
                  <a:schemeClr val="bg1"/>
                </a:solidFill>
              </a:rPr>
              <a:t>[A06]交通时空大数据分析挖掘系统</a:t>
            </a:r>
            <a:endParaRPr lang="en-US" altLang="zh-CN" sz="16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pic>
        <p:nvPicPr>
          <p:cNvPr id="7" name="图片 6" descr="图片1"/>
          <p:cNvPicPr>
            <a:picLocks noChangeAspect="1"/>
          </p:cNvPicPr>
          <p:nvPr/>
        </p:nvPicPr>
        <p:blipFill>
          <a:blip r:embed="rId1"/>
          <a:stretch>
            <a:fillRect/>
          </a:stretch>
        </p:blipFill>
        <p:spPr>
          <a:xfrm>
            <a:off x="6925310" y="4247515"/>
            <a:ext cx="4718050" cy="2139950"/>
          </a:xfrm>
          <a:prstGeom prst="rect">
            <a:avLst/>
          </a:prstGeom>
        </p:spPr>
      </p:pic>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7344000" cy="127000"/>
          </a:xfrm>
          <a:prstGeom prst="rect">
            <a:avLst/>
          </a:prstGeom>
          <a:gradFill>
            <a:gsLst>
              <a:gs pos="99000">
                <a:schemeClr val="bg1">
                  <a:lumMod val="85000"/>
                </a:schemeClr>
              </a:gs>
              <a:gs pos="77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00090" y="113665"/>
            <a:ext cx="154432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解决方案</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5" name="图片 4" descr="demon-logo-icon"/>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 y="10418"/>
              <a:ext cx="266" cy="314"/>
            </a:xfrm>
            <a:prstGeom prst="rect">
              <a:avLst/>
            </a:prstGeom>
          </p:spPr>
        </p:pic>
        <p:pic>
          <p:nvPicPr>
            <p:cNvPr id="11" name="图片 10" descr="demon-logo-word"/>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 y="10453"/>
              <a:ext cx="962" cy="244"/>
            </a:xfrm>
            <a:prstGeom prst="rect">
              <a:avLst/>
            </a:prstGeom>
          </p:spPr>
        </p:pic>
        <p:sp>
          <p:nvSpPr>
            <p:cNvPr id="12" name="文本框 11"/>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3" name="文本框 12"/>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6" name="文本框 5"/>
          <p:cNvSpPr txBox="1"/>
          <p:nvPr/>
        </p:nvSpPr>
        <p:spPr>
          <a:xfrm>
            <a:off x="665480" y="1873250"/>
            <a:ext cx="4678045" cy="3476625"/>
          </a:xfrm>
          <a:prstGeom prst="rect">
            <a:avLst/>
          </a:prstGeom>
          <a:noFill/>
        </p:spPr>
        <p:txBody>
          <a:bodyPr wrap="square" rtlCol="0" anchor="t">
            <a:spAutoFit/>
          </a:bodyPr>
          <a:p>
            <a:pPr algn="l"/>
            <a:r>
              <a:rPr lang="en-US" altLang="zh-CN" sz="2000" b="1">
                <a:solidFill>
                  <a:schemeClr val="accent1">
                    <a:lumMod val="60000"/>
                    <a:lumOff val="40000"/>
                  </a:schemeClr>
                </a:solidFill>
                <a:sym typeface="+mn-ea"/>
              </a:rPr>
              <a:t>-</a:t>
            </a:r>
            <a:r>
              <a:rPr lang="zh-CN" altLang="en-US" sz="2000" b="1">
                <a:solidFill>
                  <a:schemeClr val="accent1">
                    <a:lumMod val="60000"/>
                    <a:lumOff val="40000"/>
                  </a:schemeClr>
                </a:solidFill>
                <a:sym typeface="+mn-ea"/>
              </a:rPr>
              <a:t> 出行分析要分析什么？怎样分析？</a:t>
            </a:r>
            <a:endParaRPr lang="zh-CN" altLang="en-US" sz="2000" b="1">
              <a:solidFill>
                <a:schemeClr val="accent1">
                  <a:lumMod val="60000"/>
                  <a:lumOff val="40000"/>
                </a:schemeClr>
              </a:solidFill>
              <a:sym typeface="+mn-ea"/>
            </a:endParaRPr>
          </a:p>
          <a:p>
            <a:pPr algn="l"/>
            <a:r>
              <a:rPr lang="zh-CN" altLang="en-US" sz="2000" b="1">
                <a:solidFill>
                  <a:schemeClr val="accent1">
                    <a:lumMod val="60000"/>
                    <a:lumOff val="40000"/>
                  </a:schemeClr>
                </a:solidFill>
                <a:sym typeface="+mn-ea"/>
              </a:rPr>
              <a:t>- 怎样展示高峰时段？</a:t>
            </a:r>
            <a:endParaRPr lang="zh-CN" altLang="en-US" b="1">
              <a:solidFill>
                <a:schemeClr val="accent1">
                  <a:lumMod val="60000"/>
                  <a:lumOff val="40000"/>
                </a:schemeClr>
              </a:solidFill>
              <a:sym typeface="+mn-ea"/>
            </a:endParaRPr>
          </a:p>
          <a:p>
            <a:pPr algn="l"/>
            <a:endParaRPr lang="zh-CN" altLang="en-US">
              <a:solidFill>
                <a:schemeClr val="bg1"/>
              </a:solidFill>
              <a:sym typeface="+mn-ea"/>
            </a:endParaRPr>
          </a:p>
          <a:p>
            <a:pPr algn="l"/>
            <a:r>
              <a:rPr lang="zh-CN" altLang="en-US">
                <a:solidFill>
                  <a:schemeClr val="bg1"/>
                </a:solidFill>
                <a:sym typeface="+mn-ea"/>
              </a:rPr>
              <a:t>出行分析定量为出行时空分布分析和区域功能分析。出行时空分布分析展现各区域在各时段内的出行量，这里的出行量来自于出行方式分析中的总出行次数；区域功能即是在特定时段识别出那些区域是工作区的，哪些区域是住宅区。</a:t>
            </a:r>
            <a:endParaRPr lang="zh-CN" altLang="en-US">
              <a:solidFill>
                <a:schemeClr val="bg1"/>
              </a:solidFill>
              <a:sym typeface="+mn-ea"/>
            </a:endParaRPr>
          </a:p>
          <a:p>
            <a:pPr algn="l"/>
            <a:endParaRPr lang="zh-CN" altLang="en-US" sz="1800">
              <a:solidFill>
                <a:schemeClr val="bg1"/>
              </a:solidFill>
              <a:sym typeface="+mn-ea"/>
            </a:endParaRPr>
          </a:p>
          <a:p>
            <a:pPr algn="l"/>
            <a:r>
              <a:rPr lang="zh-CN" altLang="en-US" sz="1800">
                <a:solidFill>
                  <a:schemeClr val="bg1"/>
                </a:solidFill>
                <a:sym typeface="+mn-ea"/>
              </a:rPr>
              <a:t>通过将所有区域的出行量投影到时间纬度上，通过分析其呈现的变化趋势来识别出行高峰。</a:t>
            </a:r>
            <a:endParaRPr lang="zh-CN" altLang="en-US" sz="1800">
              <a:solidFill>
                <a:schemeClr val="bg1"/>
              </a:solidFill>
              <a:sym typeface="+mn-ea"/>
            </a:endParaRPr>
          </a:p>
        </p:txBody>
      </p:sp>
      <p:pic>
        <p:nvPicPr>
          <p:cNvPr id="59" name="图片 58" descr="图片2"/>
          <p:cNvPicPr>
            <a:picLocks noChangeAspect="1"/>
          </p:cNvPicPr>
          <p:nvPr/>
        </p:nvPicPr>
        <p:blipFill>
          <a:blip r:embed="rId6"/>
          <a:stretch>
            <a:fillRect/>
          </a:stretch>
        </p:blipFill>
        <p:spPr>
          <a:xfrm>
            <a:off x="7345045" y="864235"/>
            <a:ext cx="3840480" cy="2584450"/>
          </a:xfrm>
          <a:prstGeom prst="rect">
            <a:avLst/>
          </a:prstGeom>
        </p:spPr>
      </p:pic>
      <p:grpSp>
        <p:nvGrpSpPr>
          <p:cNvPr id="76" name="组合 75"/>
          <p:cNvGrpSpPr/>
          <p:nvPr/>
        </p:nvGrpSpPr>
        <p:grpSpPr>
          <a:xfrm>
            <a:off x="6925310" y="745490"/>
            <a:ext cx="4712970" cy="3009265"/>
            <a:chOff x="10906" y="1174"/>
            <a:chExt cx="7422" cy="4739"/>
          </a:xfrm>
        </p:grpSpPr>
        <p:sp>
          <p:nvSpPr>
            <p:cNvPr id="60" name="椭圆 59"/>
            <p:cNvSpPr/>
            <p:nvPr/>
          </p:nvSpPr>
          <p:spPr>
            <a:xfrm>
              <a:off x="10906" y="3608"/>
              <a:ext cx="1984" cy="2023"/>
            </a:xfrm>
            <a:prstGeom prst="ellipse">
              <a:avLst/>
            </a:prstGeom>
            <a:solidFill>
              <a:schemeClr val="accent2">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16494" y="3043"/>
              <a:ext cx="1395" cy="1439"/>
            </a:xfrm>
            <a:prstGeom prst="ellipse">
              <a:avLst/>
            </a:prstGeom>
            <a:solidFill>
              <a:schemeClr val="accent6">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12294" y="1174"/>
              <a:ext cx="1395" cy="1439"/>
            </a:xfrm>
            <a:prstGeom prst="ellipse">
              <a:avLst/>
            </a:prstGeom>
            <a:solidFill>
              <a:schemeClr val="accent6">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3" name="组合 62"/>
            <p:cNvGrpSpPr/>
            <p:nvPr/>
          </p:nvGrpSpPr>
          <p:grpSpPr>
            <a:xfrm>
              <a:off x="16586" y="4776"/>
              <a:ext cx="1743" cy="483"/>
              <a:chOff x="9257" y="8038"/>
              <a:chExt cx="1743" cy="483"/>
            </a:xfrm>
          </p:grpSpPr>
          <p:sp>
            <p:nvSpPr>
              <p:cNvPr id="64" name="圆角矩形 63"/>
              <p:cNvSpPr/>
              <p:nvPr/>
            </p:nvSpPr>
            <p:spPr>
              <a:xfrm>
                <a:off x="9257" y="8038"/>
                <a:ext cx="615" cy="46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9872" y="8038"/>
                <a:ext cx="1128" cy="483"/>
              </a:xfrm>
              <a:prstGeom prst="rect">
                <a:avLst/>
              </a:prstGeom>
              <a:noFill/>
            </p:spPr>
            <p:txBody>
              <a:bodyPr wrap="none" rtlCol="0">
                <a:spAutoFit/>
              </a:bodyPr>
              <a:p>
                <a:r>
                  <a:rPr lang="zh-CN" altLang="en-US" sz="1400">
                    <a:solidFill>
                      <a:schemeClr val="bg1"/>
                    </a:solidFill>
                  </a:rPr>
                  <a:t>住宅区</a:t>
                </a:r>
                <a:endParaRPr lang="zh-CN" altLang="en-US" sz="1400">
                  <a:solidFill>
                    <a:schemeClr val="bg1"/>
                  </a:solidFill>
                </a:endParaRPr>
              </a:p>
            </p:txBody>
          </p:sp>
        </p:grpSp>
        <p:grpSp>
          <p:nvGrpSpPr>
            <p:cNvPr id="66" name="组合 65"/>
            <p:cNvGrpSpPr/>
            <p:nvPr/>
          </p:nvGrpSpPr>
          <p:grpSpPr>
            <a:xfrm>
              <a:off x="16586" y="5431"/>
              <a:ext cx="1743" cy="483"/>
              <a:chOff x="9257" y="8038"/>
              <a:chExt cx="1743" cy="483"/>
            </a:xfrm>
          </p:grpSpPr>
          <p:sp>
            <p:nvSpPr>
              <p:cNvPr id="67" name="圆角矩形 66"/>
              <p:cNvSpPr/>
              <p:nvPr/>
            </p:nvSpPr>
            <p:spPr>
              <a:xfrm>
                <a:off x="9257" y="8038"/>
                <a:ext cx="615" cy="46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9872" y="8038"/>
                <a:ext cx="1128" cy="483"/>
              </a:xfrm>
              <a:prstGeom prst="rect">
                <a:avLst/>
              </a:prstGeom>
              <a:noFill/>
            </p:spPr>
            <p:txBody>
              <a:bodyPr wrap="none" rtlCol="0">
                <a:spAutoFit/>
              </a:bodyPr>
              <a:p>
                <a:r>
                  <a:rPr lang="zh-CN" altLang="en-US" sz="1400">
                    <a:solidFill>
                      <a:schemeClr val="bg1"/>
                    </a:solidFill>
                  </a:rPr>
                  <a:t>工作区</a:t>
                </a:r>
                <a:endParaRPr lang="zh-CN" altLang="en-US" sz="1400">
                  <a:solidFill>
                    <a:schemeClr val="bg1"/>
                  </a:solidFill>
                </a:endParaRPr>
              </a:p>
            </p:txBody>
          </p:sp>
        </p:grpSp>
      </p:grpSp>
      <p:grpSp>
        <p:nvGrpSpPr>
          <p:cNvPr id="75" name="组合 74"/>
          <p:cNvGrpSpPr/>
          <p:nvPr/>
        </p:nvGrpSpPr>
        <p:grpSpPr>
          <a:xfrm>
            <a:off x="8383270" y="3967480"/>
            <a:ext cx="2305685" cy="2182495"/>
            <a:chOff x="13202" y="6248"/>
            <a:chExt cx="3631" cy="3437"/>
          </a:xfrm>
        </p:grpSpPr>
        <p:sp>
          <p:nvSpPr>
            <p:cNvPr id="70" name="矩形 69"/>
            <p:cNvSpPr/>
            <p:nvPr/>
          </p:nvSpPr>
          <p:spPr>
            <a:xfrm>
              <a:off x="13202" y="7069"/>
              <a:ext cx="647" cy="2616"/>
            </a:xfrm>
            <a:prstGeom prst="rect">
              <a:avLst/>
            </a:prstGeom>
            <a:solidFill>
              <a:schemeClr val="accent2">
                <a:lumMod val="20000"/>
                <a:lumOff val="80000"/>
                <a:alpha val="10000"/>
              </a:schemeClr>
            </a:solidFill>
            <a:ln w="19050" cmpd="sng">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矩形 70"/>
            <p:cNvSpPr/>
            <p:nvPr/>
          </p:nvSpPr>
          <p:spPr>
            <a:xfrm>
              <a:off x="16187" y="7069"/>
              <a:ext cx="647" cy="2616"/>
            </a:xfrm>
            <a:prstGeom prst="rect">
              <a:avLst/>
            </a:prstGeom>
            <a:solidFill>
              <a:schemeClr val="accent2">
                <a:lumMod val="20000"/>
                <a:lumOff val="80000"/>
                <a:alpha val="10000"/>
              </a:schemeClr>
            </a:solidFill>
            <a:ln w="19050" cmpd="sng">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文本框 71"/>
            <p:cNvSpPr txBox="1"/>
            <p:nvPr/>
          </p:nvSpPr>
          <p:spPr>
            <a:xfrm>
              <a:off x="14276" y="6248"/>
              <a:ext cx="1408" cy="483"/>
            </a:xfrm>
            <a:prstGeom prst="rect">
              <a:avLst/>
            </a:prstGeom>
            <a:noFill/>
          </p:spPr>
          <p:txBody>
            <a:bodyPr wrap="none" rtlCol="0">
              <a:spAutoFit/>
            </a:bodyPr>
            <a:p>
              <a:r>
                <a:rPr lang="zh-CN" altLang="en-US" sz="1400">
                  <a:solidFill>
                    <a:schemeClr val="bg1"/>
                  </a:solidFill>
                </a:rPr>
                <a:t>出行高峰</a:t>
              </a:r>
              <a:endParaRPr lang="zh-CN" altLang="en-US" sz="1400">
                <a:solidFill>
                  <a:schemeClr val="bg1"/>
                </a:solidFill>
              </a:endParaRPr>
            </a:p>
          </p:txBody>
        </p:sp>
        <p:cxnSp>
          <p:nvCxnSpPr>
            <p:cNvPr id="73" name="直接箭头连接符 72"/>
            <p:cNvCxnSpPr>
              <a:stCxn id="72" idx="1"/>
            </p:cNvCxnSpPr>
            <p:nvPr/>
          </p:nvCxnSpPr>
          <p:spPr>
            <a:xfrm flipH="1">
              <a:off x="13891" y="6490"/>
              <a:ext cx="385" cy="554"/>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72" idx="3"/>
            </p:cNvCxnSpPr>
            <p:nvPr/>
          </p:nvCxnSpPr>
          <p:spPr>
            <a:xfrm>
              <a:off x="15684" y="6490"/>
              <a:ext cx="530" cy="584"/>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9792000" cy="127000"/>
          </a:xfrm>
          <a:prstGeom prst="rect">
            <a:avLst/>
          </a:prstGeom>
          <a:gradFill>
            <a:gsLst>
              <a:gs pos="99000">
                <a:schemeClr val="bg1">
                  <a:lumMod val="85000"/>
                </a:schemeClr>
              </a:gs>
              <a:gs pos="83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achitect"/>
          <p:cNvPicPr>
            <a:picLocks noChangeAspect="1"/>
          </p:cNvPicPr>
          <p:nvPr/>
        </p:nvPicPr>
        <p:blipFill>
          <a:blip r:embed="rId1"/>
          <a:stretch>
            <a:fillRect/>
          </a:stretch>
        </p:blipFill>
        <p:spPr>
          <a:xfrm>
            <a:off x="552450" y="992505"/>
            <a:ext cx="11087735" cy="3928110"/>
          </a:xfrm>
          <a:prstGeom prst="rect">
            <a:avLst/>
          </a:prstGeom>
        </p:spPr>
      </p:pic>
      <p:sp>
        <p:nvSpPr>
          <p:cNvPr id="6" name="文本框 5"/>
          <p:cNvSpPr txBox="1"/>
          <p:nvPr/>
        </p:nvSpPr>
        <p:spPr>
          <a:xfrm>
            <a:off x="565150" y="5457190"/>
            <a:ext cx="11075035" cy="583565"/>
          </a:xfrm>
          <a:prstGeom prst="rect">
            <a:avLst/>
          </a:prstGeom>
          <a:noFill/>
        </p:spPr>
        <p:txBody>
          <a:bodyPr wrap="square" rtlCol="0">
            <a:spAutoFit/>
          </a:bodyPr>
          <a:p>
            <a:r>
              <a:rPr lang="zh-CN" altLang="en-US" b="1">
                <a:solidFill>
                  <a:schemeClr val="accent1">
                    <a:lumMod val="60000"/>
                    <a:lumOff val="40000"/>
                  </a:schemeClr>
                </a:solidFill>
              </a:rPr>
              <a:t>架构设计</a:t>
            </a:r>
            <a:endParaRPr lang="zh-CN" altLang="en-US"/>
          </a:p>
          <a:p>
            <a:r>
              <a:rPr lang="zh-CN" sz="1400">
                <a:solidFill>
                  <a:schemeClr val="bg1"/>
                </a:solidFill>
              </a:rPr>
              <a:t>架构整体上分为三个部分，依次是</a:t>
            </a:r>
            <a:r>
              <a:rPr lang="en-US" altLang="zh-CN" sz="1400">
                <a:solidFill>
                  <a:schemeClr val="bg1"/>
                </a:solidFill>
              </a:rPr>
              <a:t>Kafka</a:t>
            </a:r>
            <a:r>
              <a:rPr lang="zh-CN" altLang="en-US" sz="1400">
                <a:solidFill>
                  <a:schemeClr val="bg1"/>
                </a:solidFill>
              </a:rPr>
              <a:t>消息系统，</a:t>
            </a:r>
            <a:r>
              <a:rPr lang="en-US" altLang="zh-CN" sz="1400">
                <a:solidFill>
                  <a:schemeClr val="bg1"/>
                </a:solidFill>
              </a:rPr>
              <a:t>Hadoop+Spark</a:t>
            </a:r>
            <a:r>
              <a:rPr lang="zh-CN" altLang="en-US" sz="1400">
                <a:solidFill>
                  <a:schemeClr val="bg1"/>
                </a:solidFill>
              </a:rPr>
              <a:t>处理框架，</a:t>
            </a:r>
            <a:r>
              <a:rPr lang="en-US" altLang="zh-CN" sz="1400">
                <a:solidFill>
                  <a:schemeClr val="bg1"/>
                </a:solidFill>
              </a:rPr>
              <a:t>Node.js</a:t>
            </a:r>
            <a:r>
              <a:rPr lang="zh-CN" altLang="en-US" sz="1400">
                <a:solidFill>
                  <a:schemeClr val="bg1"/>
                </a:solidFill>
              </a:rPr>
              <a:t>网页展示端。</a:t>
            </a:r>
            <a:endParaRPr lang="zh-CN" altLang="en-US" sz="1400">
              <a:solidFill>
                <a:schemeClr val="bg1"/>
              </a:solidFill>
            </a:endParaRPr>
          </a:p>
        </p:txBody>
      </p:sp>
      <p:grpSp>
        <p:nvGrpSpPr>
          <p:cNvPr id="11" name="组合 10"/>
          <p:cNvGrpSpPr/>
          <p:nvPr/>
        </p:nvGrpSpPr>
        <p:grpSpPr>
          <a:xfrm>
            <a:off x="67310" y="6615430"/>
            <a:ext cx="2100580" cy="235585"/>
            <a:chOff x="106" y="10418"/>
            <a:chExt cx="3308" cy="371"/>
          </a:xfrm>
        </p:grpSpPr>
        <p:pic>
          <p:nvPicPr>
            <p:cNvPr id="12" name="图片 11" descr="demon-logo-icon"/>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 y="10418"/>
              <a:ext cx="266" cy="314"/>
            </a:xfrm>
            <a:prstGeom prst="rect">
              <a:avLst/>
            </a:prstGeom>
          </p:spPr>
        </p:pic>
        <p:pic>
          <p:nvPicPr>
            <p:cNvPr id="13" name="图片 12" descr="demon-logo-word"/>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 y="10453"/>
              <a:ext cx="962" cy="244"/>
            </a:xfrm>
            <a:prstGeom prst="rect">
              <a:avLst/>
            </a:prstGeom>
          </p:spPr>
        </p:pic>
        <p:sp>
          <p:nvSpPr>
            <p:cNvPr id="14" name="文本框 13"/>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6" name="文本框 15"/>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17" name="文本框 16"/>
          <p:cNvSpPr txBox="1"/>
          <p:nvPr/>
        </p:nvSpPr>
        <p:spPr>
          <a:xfrm>
            <a:off x="8296910" y="113665"/>
            <a:ext cx="1495425"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平台设计</a:t>
            </a:r>
            <a:r>
              <a:rPr lang="en-US" altLang="zh-CN" sz="1400">
                <a:solidFill>
                  <a:schemeClr val="bg1"/>
                </a:solidFill>
              </a:rPr>
              <a:t>-</a:t>
            </a:r>
            <a:endParaRPr lang="en-US" altLang="zh-CN" sz="14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9792000" cy="127000"/>
          </a:xfrm>
          <a:prstGeom prst="rect">
            <a:avLst/>
          </a:prstGeom>
          <a:gradFill>
            <a:gsLst>
              <a:gs pos="99000">
                <a:schemeClr val="bg1">
                  <a:lumMod val="85000"/>
                </a:schemeClr>
              </a:gs>
              <a:gs pos="83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task_DAG"/>
          <p:cNvPicPr>
            <a:picLocks noChangeAspect="1"/>
          </p:cNvPicPr>
          <p:nvPr/>
        </p:nvPicPr>
        <p:blipFill>
          <a:blip r:embed="rId1"/>
          <a:stretch>
            <a:fillRect/>
          </a:stretch>
        </p:blipFill>
        <p:spPr>
          <a:xfrm>
            <a:off x="1437005" y="801370"/>
            <a:ext cx="9316720" cy="4309110"/>
          </a:xfrm>
          <a:prstGeom prst="rect">
            <a:avLst/>
          </a:prstGeom>
        </p:spPr>
      </p:pic>
      <p:sp>
        <p:nvSpPr>
          <p:cNvPr id="8" name="文本框 7"/>
          <p:cNvSpPr txBox="1"/>
          <p:nvPr/>
        </p:nvSpPr>
        <p:spPr>
          <a:xfrm>
            <a:off x="565785" y="5466080"/>
            <a:ext cx="11075035" cy="798830"/>
          </a:xfrm>
          <a:prstGeom prst="rect">
            <a:avLst/>
          </a:prstGeom>
          <a:noFill/>
        </p:spPr>
        <p:txBody>
          <a:bodyPr wrap="square" rtlCol="0">
            <a:spAutoFit/>
          </a:bodyPr>
          <a:p>
            <a:r>
              <a:rPr lang="zh-CN" altLang="en-US" b="1">
                <a:solidFill>
                  <a:schemeClr val="accent1">
                    <a:lumMod val="60000"/>
                    <a:lumOff val="40000"/>
                  </a:schemeClr>
                </a:solidFill>
              </a:rPr>
              <a:t>任务</a:t>
            </a:r>
            <a:r>
              <a:rPr lang="en-US" altLang="zh-CN" b="1">
                <a:solidFill>
                  <a:schemeClr val="accent1">
                    <a:lumMod val="60000"/>
                    <a:lumOff val="40000"/>
                  </a:schemeClr>
                </a:solidFill>
              </a:rPr>
              <a:t>DAG</a:t>
            </a:r>
            <a:r>
              <a:rPr lang="zh-CN" altLang="en-US" b="1">
                <a:solidFill>
                  <a:schemeClr val="accent1">
                    <a:lumMod val="60000"/>
                    <a:lumOff val="40000"/>
                  </a:schemeClr>
                </a:solidFill>
              </a:rPr>
              <a:t>分解</a:t>
            </a:r>
            <a:endParaRPr lang="zh-CN" altLang="en-US"/>
          </a:p>
          <a:p>
            <a:r>
              <a:rPr lang="zh-CN" sz="1400">
                <a:solidFill>
                  <a:schemeClr val="bg1"/>
                </a:solidFill>
              </a:rPr>
              <a:t>数据处理分为实时处理和缓存处理两条线，实时处理的有密度热力图相关的任务；缓存处理的需要一整天或更长时间的数据来作为处理基础数据集。</a:t>
            </a:r>
            <a:endParaRPr lang="zh-CN" sz="1400">
              <a:solidFill>
                <a:schemeClr val="bg1"/>
              </a:solidFill>
            </a:endParaRPr>
          </a:p>
        </p:txBody>
      </p:sp>
      <p:grpSp>
        <p:nvGrpSpPr>
          <p:cNvPr id="13" name="组合 12"/>
          <p:cNvGrpSpPr/>
          <p:nvPr/>
        </p:nvGrpSpPr>
        <p:grpSpPr>
          <a:xfrm>
            <a:off x="67310" y="6615430"/>
            <a:ext cx="2100580" cy="235585"/>
            <a:chOff x="106" y="10418"/>
            <a:chExt cx="3308" cy="371"/>
          </a:xfrm>
        </p:grpSpPr>
        <p:pic>
          <p:nvPicPr>
            <p:cNvPr id="14" name="图片 13" descr="demon-logo-icon"/>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 y="10418"/>
              <a:ext cx="266" cy="314"/>
            </a:xfrm>
            <a:prstGeom prst="rect">
              <a:avLst/>
            </a:prstGeom>
          </p:spPr>
        </p:pic>
        <p:pic>
          <p:nvPicPr>
            <p:cNvPr id="16" name="图片 15" descr="demon-logo-word"/>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 y="10453"/>
              <a:ext cx="962" cy="244"/>
            </a:xfrm>
            <a:prstGeom prst="rect">
              <a:avLst/>
            </a:prstGeom>
          </p:spPr>
        </p:pic>
        <p:sp>
          <p:nvSpPr>
            <p:cNvPr id="17" name="文本框 16"/>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8" name="文本框 17"/>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19" name="文本框 18"/>
          <p:cNvSpPr txBox="1"/>
          <p:nvPr/>
        </p:nvSpPr>
        <p:spPr>
          <a:xfrm>
            <a:off x="8296910" y="113665"/>
            <a:ext cx="1495425"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平台设计</a:t>
            </a:r>
            <a:r>
              <a:rPr lang="en-US" altLang="zh-CN" sz="1400">
                <a:solidFill>
                  <a:schemeClr val="bg1"/>
                </a:solidFill>
              </a:rPr>
              <a:t>-</a:t>
            </a:r>
            <a:endParaRPr lang="en-US" altLang="zh-CN" sz="14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12204000" cy="127000"/>
          </a:xfrm>
          <a:prstGeom prst="rect">
            <a:avLst/>
          </a:prstGeom>
          <a:gradFill>
            <a:gsLst>
              <a:gs pos="99000">
                <a:schemeClr val="bg1">
                  <a:lumMod val="85000"/>
                </a:schemeClr>
              </a:gs>
              <a:gs pos="9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0772775" y="113665"/>
            <a:ext cx="1417955"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阶段性成果</a:t>
            </a:r>
            <a:r>
              <a:rPr lang="en-US" altLang="zh-CN" sz="1400">
                <a:solidFill>
                  <a:schemeClr val="bg1"/>
                </a:solidFill>
              </a:rPr>
              <a:t>-</a:t>
            </a:r>
            <a:endParaRPr lang="en-US" altLang="zh-CN" sz="1400">
              <a:solidFill>
                <a:schemeClr val="bg1"/>
              </a:solidFill>
            </a:endParaRPr>
          </a:p>
        </p:txBody>
      </p:sp>
      <p:sp>
        <p:nvSpPr>
          <p:cNvPr id="32" name="文本框 31">
            <a:hlinkClick r:id="rId1"/>
          </p:cNvPr>
          <p:cNvSpPr txBox="1"/>
          <p:nvPr/>
        </p:nvSpPr>
        <p:spPr>
          <a:xfrm>
            <a:off x="5297805" y="6357620"/>
            <a:ext cx="1609725" cy="337185"/>
          </a:xfrm>
          <a:prstGeom prst="rect">
            <a:avLst/>
          </a:prstGeom>
          <a:noFill/>
        </p:spPr>
        <p:txBody>
          <a:bodyPr wrap="none" rtlCol="0">
            <a:spAutoFit/>
          </a:bodyPr>
          <a:p>
            <a:r>
              <a:rPr lang="zh-CN" altLang="en-US" sz="1600" b="1">
                <a:solidFill>
                  <a:schemeClr val="accent1">
                    <a:lumMod val="60000"/>
                    <a:lumOff val="40000"/>
                  </a:schemeClr>
                </a:solidFill>
              </a:rPr>
              <a:t>精灵大数据平台</a:t>
            </a:r>
            <a:endParaRPr lang="zh-CN" altLang="en-US" sz="1600" b="1">
              <a:solidFill>
                <a:schemeClr val="accent1">
                  <a:lumMod val="60000"/>
                  <a:lumOff val="40000"/>
                </a:schemeClr>
              </a:solidFill>
            </a:endParaRPr>
          </a:p>
        </p:txBody>
      </p:sp>
      <p:grpSp>
        <p:nvGrpSpPr>
          <p:cNvPr id="40" name="组合 39"/>
          <p:cNvGrpSpPr/>
          <p:nvPr/>
        </p:nvGrpSpPr>
        <p:grpSpPr>
          <a:xfrm>
            <a:off x="67310" y="6615430"/>
            <a:ext cx="2100580" cy="235585"/>
            <a:chOff x="106" y="10418"/>
            <a:chExt cx="3308" cy="371"/>
          </a:xfrm>
        </p:grpSpPr>
        <p:pic>
          <p:nvPicPr>
            <p:cNvPr id="41" name="图片 40" descr="demon-logo-icon"/>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 y="10418"/>
              <a:ext cx="266" cy="314"/>
            </a:xfrm>
            <a:prstGeom prst="rect">
              <a:avLst/>
            </a:prstGeom>
          </p:spPr>
        </p:pic>
        <p:pic>
          <p:nvPicPr>
            <p:cNvPr id="42" name="图片 41" descr="demon-logo-word"/>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 y="10453"/>
              <a:ext cx="962" cy="244"/>
            </a:xfrm>
            <a:prstGeom prst="rect">
              <a:avLst/>
            </a:prstGeom>
          </p:spPr>
        </p:pic>
        <p:sp>
          <p:nvSpPr>
            <p:cNvPr id="43" name="文本框 42"/>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44" name="文本框 43"/>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pic>
        <p:nvPicPr>
          <p:cNvPr id="47" name="图片 46" descr="Screenshot_20200111_144847"/>
          <p:cNvPicPr>
            <a:picLocks noChangeAspect="1"/>
          </p:cNvPicPr>
          <p:nvPr/>
        </p:nvPicPr>
        <p:blipFill>
          <a:blip r:embed="rId6"/>
          <a:stretch>
            <a:fillRect/>
          </a:stretch>
        </p:blipFill>
        <p:spPr>
          <a:xfrm>
            <a:off x="1717040" y="1205865"/>
            <a:ext cx="8807450" cy="4954270"/>
          </a:xfrm>
          <a:prstGeom prst="rect">
            <a:avLst/>
          </a:prstGeom>
          <a:effectLst>
            <a:outerShdw blurRad="266700" dist="88900" dir="2700000" algn="tl" rotWithShape="0">
              <a:prstClr val="black">
                <a:alpha val="36000"/>
              </a:prstClr>
            </a:outerShdw>
          </a:effectLst>
        </p:spPr>
      </p:pic>
      <p:grpSp>
        <p:nvGrpSpPr>
          <p:cNvPr id="72" name="组合 71"/>
          <p:cNvGrpSpPr/>
          <p:nvPr/>
        </p:nvGrpSpPr>
        <p:grpSpPr>
          <a:xfrm>
            <a:off x="181610" y="723900"/>
            <a:ext cx="11944350" cy="5339080"/>
            <a:chOff x="246" y="940"/>
            <a:chExt cx="18810" cy="8408"/>
          </a:xfrm>
        </p:grpSpPr>
        <p:sp>
          <p:nvSpPr>
            <p:cNvPr id="56" name="文本框 55"/>
            <p:cNvSpPr txBox="1"/>
            <p:nvPr/>
          </p:nvSpPr>
          <p:spPr>
            <a:xfrm>
              <a:off x="16802" y="940"/>
              <a:ext cx="2255" cy="483"/>
            </a:xfrm>
            <a:prstGeom prst="rect">
              <a:avLst/>
            </a:prstGeom>
            <a:noFill/>
          </p:spPr>
          <p:txBody>
            <a:bodyPr wrap="none" rtlCol="0">
              <a:spAutoFit/>
            </a:bodyPr>
            <a:p>
              <a:r>
                <a:rPr lang="zh-CN" altLang="en-US" sz="1400" b="1">
                  <a:solidFill>
                    <a:schemeClr val="bg1"/>
                  </a:solidFill>
                </a:rPr>
                <a:t>出行方式及轨迹</a:t>
              </a:r>
              <a:endParaRPr lang="zh-CN" altLang="en-US" sz="1400" b="1">
                <a:solidFill>
                  <a:schemeClr val="bg1"/>
                </a:solidFill>
              </a:endParaRPr>
            </a:p>
          </p:txBody>
        </p:sp>
        <p:sp>
          <p:nvSpPr>
            <p:cNvPr id="48" name="矩形 47"/>
            <p:cNvSpPr/>
            <p:nvPr/>
          </p:nvSpPr>
          <p:spPr>
            <a:xfrm>
              <a:off x="12153" y="1900"/>
              <a:ext cx="4246" cy="3523"/>
            </a:xfrm>
            <a:prstGeom prst="rect">
              <a:avLst/>
            </a:prstGeom>
            <a:solidFill>
              <a:schemeClr val="bg1">
                <a:lumMod val="95000"/>
                <a:alpha val="10000"/>
              </a:schemeClr>
            </a:solidFill>
            <a:ln w="25400">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12153" y="5638"/>
              <a:ext cx="4246" cy="3201"/>
            </a:xfrm>
            <a:prstGeom prst="rect">
              <a:avLst/>
            </a:prstGeom>
            <a:solidFill>
              <a:schemeClr val="bg1">
                <a:lumMod val="95000"/>
                <a:alpha val="10000"/>
              </a:schemeClr>
            </a:solidFill>
            <a:ln w="25400">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2814" y="2437"/>
              <a:ext cx="2754" cy="2278"/>
            </a:xfrm>
            <a:prstGeom prst="rect">
              <a:avLst/>
            </a:prstGeom>
            <a:solidFill>
              <a:schemeClr val="bg1">
                <a:lumMod val="95000"/>
                <a:alpha val="10000"/>
              </a:schemeClr>
            </a:solidFill>
            <a:ln w="25400">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2814" y="4807"/>
              <a:ext cx="2754" cy="2218"/>
            </a:xfrm>
            <a:prstGeom prst="rect">
              <a:avLst/>
            </a:prstGeom>
            <a:solidFill>
              <a:schemeClr val="bg1">
                <a:lumMod val="95000"/>
                <a:alpha val="10000"/>
              </a:schemeClr>
            </a:solidFill>
            <a:ln w="25400">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2814" y="7130"/>
              <a:ext cx="2754" cy="2218"/>
            </a:xfrm>
            <a:prstGeom prst="rect">
              <a:avLst/>
            </a:prstGeom>
            <a:solidFill>
              <a:schemeClr val="bg1">
                <a:lumMod val="95000"/>
                <a:alpha val="10000"/>
              </a:schemeClr>
            </a:solidFill>
            <a:ln w="25400">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5800" y="1900"/>
              <a:ext cx="6122" cy="7447"/>
            </a:xfrm>
            <a:prstGeom prst="rect">
              <a:avLst/>
            </a:prstGeom>
            <a:solidFill>
              <a:schemeClr val="bg1">
                <a:lumMod val="95000"/>
                <a:alpha val="10000"/>
              </a:schemeClr>
            </a:solidFill>
            <a:ln w="25400">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4" name="直接连接符 53"/>
            <p:cNvCxnSpPr/>
            <p:nvPr/>
          </p:nvCxnSpPr>
          <p:spPr>
            <a:xfrm flipV="1">
              <a:off x="16399" y="1439"/>
              <a:ext cx="630" cy="492"/>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17014" y="1423"/>
              <a:ext cx="1831" cy="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943" y="4655"/>
              <a:ext cx="1974" cy="483"/>
            </a:xfrm>
            <a:prstGeom prst="rect">
              <a:avLst/>
            </a:prstGeom>
            <a:noFill/>
          </p:spPr>
          <p:txBody>
            <a:bodyPr wrap="none" rtlCol="0">
              <a:spAutoFit/>
            </a:bodyPr>
            <a:p>
              <a:r>
                <a:rPr lang="zh-CN" altLang="en-US" sz="1400" b="1">
                  <a:solidFill>
                    <a:schemeClr val="bg1"/>
                  </a:solidFill>
                </a:rPr>
                <a:t>出行空间分布</a:t>
              </a:r>
              <a:endParaRPr lang="zh-CN" altLang="en-US" sz="1400" b="1">
                <a:solidFill>
                  <a:schemeClr val="bg1"/>
                </a:solidFill>
              </a:endParaRPr>
            </a:p>
          </p:txBody>
        </p:sp>
        <p:cxnSp>
          <p:nvCxnSpPr>
            <p:cNvPr id="58" name="直接连接符 57"/>
            <p:cNvCxnSpPr/>
            <p:nvPr/>
          </p:nvCxnSpPr>
          <p:spPr>
            <a:xfrm flipV="1">
              <a:off x="16399" y="5154"/>
              <a:ext cx="630" cy="492"/>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7014" y="5138"/>
              <a:ext cx="1831" cy="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2583" y="940"/>
              <a:ext cx="1693" cy="483"/>
            </a:xfrm>
            <a:prstGeom prst="rect">
              <a:avLst/>
            </a:prstGeom>
            <a:noFill/>
          </p:spPr>
          <p:txBody>
            <a:bodyPr wrap="none" rtlCol="0">
              <a:spAutoFit/>
            </a:bodyPr>
            <a:p>
              <a:r>
                <a:rPr lang="zh-CN" altLang="en-US" sz="1400" b="1">
                  <a:solidFill>
                    <a:schemeClr val="bg1"/>
                  </a:solidFill>
                </a:rPr>
                <a:t>实时热力图</a:t>
              </a:r>
              <a:endParaRPr lang="zh-CN" altLang="en-US" sz="1400" b="1">
                <a:solidFill>
                  <a:schemeClr val="bg1"/>
                </a:solidFill>
              </a:endParaRPr>
            </a:p>
          </p:txBody>
        </p:sp>
        <p:cxnSp>
          <p:nvCxnSpPr>
            <p:cNvPr id="61" name="直接连接符 60"/>
            <p:cNvCxnSpPr/>
            <p:nvPr/>
          </p:nvCxnSpPr>
          <p:spPr>
            <a:xfrm flipV="1">
              <a:off x="11899" y="1439"/>
              <a:ext cx="630" cy="492"/>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2514" y="1423"/>
              <a:ext cx="1831" cy="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247" y="1182"/>
              <a:ext cx="1974" cy="483"/>
            </a:xfrm>
            <a:prstGeom prst="rect">
              <a:avLst/>
            </a:prstGeom>
            <a:noFill/>
          </p:spPr>
          <p:txBody>
            <a:bodyPr wrap="none" rtlCol="0">
              <a:spAutoFit/>
            </a:bodyPr>
            <a:p>
              <a:r>
                <a:rPr lang="zh-CN" altLang="en-US" sz="1400" b="1">
                  <a:solidFill>
                    <a:schemeClr val="bg1"/>
                  </a:solidFill>
                </a:rPr>
                <a:t>历史数据查看</a:t>
              </a:r>
              <a:endParaRPr lang="zh-CN" altLang="en-US" sz="1400" b="1">
                <a:solidFill>
                  <a:schemeClr val="bg1"/>
                </a:solidFill>
              </a:endParaRPr>
            </a:p>
          </p:txBody>
        </p:sp>
        <p:cxnSp>
          <p:nvCxnSpPr>
            <p:cNvPr id="64" name="直接连接符 63"/>
            <p:cNvCxnSpPr/>
            <p:nvPr/>
          </p:nvCxnSpPr>
          <p:spPr>
            <a:xfrm flipH="1" flipV="1">
              <a:off x="2149" y="1664"/>
              <a:ext cx="666" cy="78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18" y="1664"/>
              <a:ext cx="1831" cy="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46" y="3545"/>
              <a:ext cx="1974" cy="483"/>
            </a:xfrm>
            <a:prstGeom prst="rect">
              <a:avLst/>
            </a:prstGeom>
            <a:noFill/>
          </p:spPr>
          <p:txBody>
            <a:bodyPr wrap="none" rtlCol="0">
              <a:spAutoFit/>
            </a:bodyPr>
            <a:p>
              <a:r>
                <a:rPr lang="zh-CN" altLang="en-US" sz="1400" b="1">
                  <a:solidFill>
                    <a:schemeClr val="bg1"/>
                  </a:solidFill>
                </a:rPr>
                <a:t>出行方式占比</a:t>
              </a:r>
              <a:endParaRPr lang="zh-CN" altLang="en-US" sz="1400" b="1">
                <a:solidFill>
                  <a:schemeClr val="bg1"/>
                </a:solidFill>
              </a:endParaRPr>
            </a:p>
          </p:txBody>
        </p:sp>
        <p:cxnSp>
          <p:nvCxnSpPr>
            <p:cNvPr id="67" name="直接连接符 66"/>
            <p:cNvCxnSpPr/>
            <p:nvPr/>
          </p:nvCxnSpPr>
          <p:spPr>
            <a:xfrm flipH="1" flipV="1">
              <a:off x="2148" y="4027"/>
              <a:ext cx="666" cy="78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317" y="4027"/>
              <a:ext cx="1831" cy="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386" y="5867"/>
              <a:ext cx="1693" cy="483"/>
            </a:xfrm>
            <a:prstGeom prst="rect">
              <a:avLst/>
            </a:prstGeom>
            <a:noFill/>
          </p:spPr>
          <p:txBody>
            <a:bodyPr wrap="none" rtlCol="0">
              <a:spAutoFit/>
            </a:bodyPr>
            <a:p>
              <a:r>
                <a:rPr lang="zh-CN" altLang="en-US" sz="1400" b="1">
                  <a:solidFill>
                    <a:schemeClr val="bg1"/>
                  </a:solidFill>
                </a:rPr>
                <a:t>出行量统计</a:t>
              </a:r>
              <a:endParaRPr lang="zh-CN" altLang="en-US" sz="1400" b="1">
                <a:solidFill>
                  <a:schemeClr val="bg1"/>
                </a:solidFill>
              </a:endParaRPr>
            </a:p>
          </p:txBody>
        </p:sp>
        <p:cxnSp>
          <p:nvCxnSpPr>
            <p:cNvPr id="70" name="直接连接符 69"/>
            <p:cNvCxnSpPr/>
            <p:nvPr/>
          </p:nvCxnSpPr>
          <p:spPr>
            <a:xfrm flipH="1" flipV="1">
              <a:off x="2148" y="6350"/>
              <a:ext cx="666" cy="78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317" y="6350"/>
              <a:ext cx="1831" cy="0"/>
            </a:xfrm>
            <a:prstGeom prst="line">
              <a:avLst/>
            </a:prstGeom>
            <a:ln w="25400">
              <a:solidFill>
                <a:srgbClr val="FF8D4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4" name="文本框 3"/>
          <p:cNvSpPr txBox="1"/>
          <p:nvPr/>
        </p:nvSpPr>
        <p:spPr>
          <a:xfrm>
            <a:off x="5296535" y="2720975"/>
            <a:ext cx="1607820" cy="521970"/>
          </a:xfrm>
          <a:prstGeom prst="rect">
            <a:avLst/>
          </a:prstGeom>
          <a:noFill/>
        </p:spPr>
        <p:txBody>
          <a:bodyPr wrap="none" rtlCol="0">
            <a:spAutoFit/>
          </a:bodyPr>
          <a:p>
            <a:pPr algn="ctr"/>
            <a:r>
              <a:rPr lang="zh-CN" sz="2800" b="1">
                <a:solidFill>
                  <a:schemeClr val="bg1"/>
                </a:solidFill>
              </a:rPr>
              <a:t>感谢聆听</a:t>
            </a:r>
            <a:endParaRPr lang="zh-CN" sz="2800" b="1">
              <a:solidFill>
                <a:schemeClr val="bg1"/>
              </a:solidFill>
            </a:endParaRPr>
          </a:p>
        </p:txBody>
      </p:sp>
      <p:grpSp>
        <p:nvGrpSpPr>
          <p:cNvPr id="12" name="组合 11"/>
          <p:cNvGrpSpPr/>
          <p:nvPr/>
        </p:nvGrpSpPr>
        <p:grpSpPr>
          <a:xfrm>
            <a:off x="2668270" y="3767455"/>
            <a:ext cx="6865895" cy="368300"/>
            <a:chOff x="4202" y="5849"/>
            <a:chExt cx="10812" cy="580"/>
          </a:xfrm>
        </p:grpSpPr>
        <p:sp>
          <p:nvSpPr>
            <p:cNvPr id="5" name="矩形 4"/>
            <p:cNvSpPr/>
            <p:nvPr/>
          </p:nvSpPr>
          <p:spPr>
            <a:xfrm>
              <a:off x="4202" y="6127"/>
              <a:ext cx="4535" cy="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0479" y="6127"/>
              <a:ext cx="4535" cy="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770" y="5849"/>
              <a:ext cx="1674" cy="580"/>
            </a:xfrm>
            <a:prstGeom prst="rect">
              <a:avLst/>
            </a:prstGeom>
            <a:noFill/>
          </p:spPr>
          <p:txBody>
            <a:bodyPr wrap="none" rtlCol="0">
              <a:spAutoFit/>
            </a:bodyPr>
            <a:p>
              <a:r>
                <a:rPr lang="en-US" altLang="zh-CN" b="1">
                  <a:solidFill>
                    <a:schemeClr val="accent1">
                      <a:lumMod val="60000"/>
                      <a:lumOff val="40000"/>
                    </a:schemeClr>
                  </a:solidFill>
                </a:rPr>
                <a:t>@Fiver</a:t>
              </a:r>
              <a:endParaRPr lang="en-US" altLang="zh-CN" b="1">
                <a:solidFill>
                  <a:schemeClr val="accent1">
                    <a:lumMod val="60000"/>
                    <a:lumOff val="40000"/>
                  </a:schemeClr>
                </a:solidFill>
              </a:endParaRPr>
            </a:p>
          </p:txBody>
        </p:sp>
      </p:grpSp>
      <p:pic>
        <p:nvPicPr>
          <p:cNvPr id="15" name="图片 1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13120" y="5236210"/>
            <a:ext cx="374650" cy="440055"/>
          </a:xfrm>
          <a:prstGeom prst="rect">
            <a:avLst/>
          </a:prstGeom>
        </p:spPr>
      </p:pic>
      <p:pic>
        <p:nvPicPr>
          <p:cNvPr id="37" name="图片 36" descr="demon-logo-wor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7995" y="5752465"/>
            <a:ext cx="1049020" cy="266065"/>
          </a:xfrm>
          <a:prstGeom prst="rect">
            <a:avLst/>
          </a:prstGeom>
        </p:spPr>
      </p:pic>
      <p:sp>
        <p:nvSpPr>
          <p:cNvPr id="38" name="文本框 37"/>
          <p:cNvSpPr txBox="1"/>
          <p:nvPr/>
        </p:nvSpPr>
        <p:spPr>
          <a:xfrm>
            <a:off x="5222240" y="6276975"/>
            <a:ext cx="1756410" cy="306705"/>
          </a:xfrm>
          <a:prstGeom prst="rect">
            <a:avLst/>
          </a:prstGeom>
          <a:noFill/>
        </p:spPr>
        <p:txBody>
          <a:bodyPr wrap="none" rtlCol="0">
            <a:spAutoFit/>
          </a:bodyPr>
          <a:p>
            <a:pPr algn="ctr"/>
            <a:r>
              <a:rPr lang="en-US" altLang="zh-CN" sz="1400">
                <a:solidFill>
                  <a:schemeClr val="bg1">
                    <a:lumMod val="85000"/>
                  </a:schemeClr>
                </a:solidFill>
              </a:rPr>
              <a:t>Big Data Platform</a:t>
            </a:r>
            <a:endParaRPr lang="en-US" altLang="zh-CN" sz="1400">
              <a:solidFill>
                <a:schemeClr val="bg1">
                  <a:lumMod val="8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文本框 1"/>
          <p:cNvSpPr txBox="1"/>
          <p:nvPr/>
        </p:nvSpPr>
        <p:spPr>
          <a:xfrm>
            <a:off x="2464435" y="3461385"/>
            <a:ext cx="7263130" cy="368300"/>
          </a:xfrm>
          <a:prstGeom prst="rect">
            <a:avLst/>
          </a:prstGeom>
          <a:noFill/>
        </p:spPr>
        <p:txBody>
          <a:bodyPr wrap="none" rtlCol="0" anchor="t">
            <a:spAutoFit/>
          </a:bodyPr>
          <a:p>
            <a:r>
              <a:rPr lang="zh-CN" altLang="en-US" b="1">
                <a:solidFill>
                  <a:schemeClr val="bg1"/>
                </a:solidFill>
              </a:rPr>
              <a:t>项目需求  </a:t>
            </a:r>
            <a:r>
              <a:rPr lang="en-US" altLang="zh-CN" b="1">
                <a:solidFill>
                  <a:schemeClr val="bg1"/>
                </a:solidFill>
              </a:rPr>
              <a:t>&gt;  </a:t>
            </a:r>
            <a:r>
              <a:rPr lang="zh-CN" altLang="en-US" b="1">
                <a:solidFill>
                  <a:schemeClr val="bg1"/>
                </a:solidFill>
              </a:rPr>
              <a:t>待解决问题  </a:t>
            </a:r>
            <a:r>
              <a:rPr lang="en-US" altLang="zh-CN" b="1">
                <a:solidFill>
                  <a:schemeClr val="bg1"/>
                </a:solidFill>
              </a:rPr>
              <a:t>&gt;  </a:t>
            </a:r>
            <a:r>
              <a:rPr lang="zh-CN" altLang="en-US" b="1">
                <a:solidFill>
                  <a:schemeClr val="bg1"/>
                </a:solidFill>
              </a:rPr>
              <a:t>解决方案  </a:t>
            </a:r>
            <a:r>
              <a:rPr lang="en-US" altLang="zh-CN" b="1">
                <a:solidFill>
                  <a:schemeClr val="bg1"/>
                </a:solidFill>
              </a:rPr>
              <a:t>&gt;  </a:t>
            </a:r>
            <a:r>
              <a:rPr lang="zh-CN" altLang="en-US" b="1">
                <a:solidFill>
                  <a:schemeClr val="bg1"/>
                </a:solidFill>
              </a:rPr>
              <a:t>平台设计  </a:t>
            </a:r>
            <a:r>
              <a:rPr lang="en-US" altLang="zh-CN" b="1">
                <a:solidFill>
                  <a:schemeClr val="bg1"/>
                </a:solidFill>
              </a:rPr>
              <a:t>&gt;  </a:t>
            </a:r>
            <a:r>
              <a:rPr lang="zh-CN" altLang="en-US" b="1">
                <a:solidFill>
                  <a:schemeClr val="bg1"/>
                </a:solidFill>
              </a:rPr>
              <a:t>阶段性成果</a:t>
            </a:r>
            <a:endParaRPr lang="zh-CN" altLang="en-US" b="1">
              <a:solidFill>
                <a:schemeClr val="bg1"/>
              </a:solidFill>
            </a:endParaRPr>
          </a:p>
        </p:txBody>
      </p:sp>
      <p:grpSp>
        <p:nvGrpSpPr>
          <p:cNvPr id="13" name="组合 12"/>
          <p:cNvGrpSpPr/>
          <p:nvPr/>
        </p:nvGrpSpPr>
        <p:grpSpPr>
          <a:xfrm>
            <a:off x="2495550" y="2461260"/>
            <a:ext cx="7199630" cy="412750"/>
            <a:chOff x="3636" y="3513"/>
            <a:chExt cx="11338" cy="650"/>
          </a:xfrm>
        </p:grpSpPr>
        <p:sp>
          <p:nvSpPr>
            <p:cNvPr id="3" name="矩形 2"/>
            <p:cNvSpPr/>
            <p:nvPr/>
          </p:nvSpPr>
          <p:spPr>
            <a:xfrm>
              <a:off x="3636" y="4141"/>
              <a:ext cx="11339" cy="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760" y="3513"/>
              <a:ext cx="1090" cy="628"/>
            </a:xfrm>
            <a:prstGeom prst="rect">
              <a:avLst/>
            </a:prstGeom>
            <a:noFill/>
          </p:spPr>
          <p:txBody>
            <a:bodyPr wrap="none" rtlCol="0" anchor="t">
              <a:spAutoFit/>
            </a:bodyPr>
            <a:p>
              <a:r>
                <a:rPr lang="zh-CN" sz="2000" b="1">
                  <a:solidFill>
                    <a:schemeClr val="accent1">
                      <a:lumMod val="60000"/>
                      <a:lumOff val="40000"/>
                    </a:schemeClr>
                  </a:solidFill>
                </a:rPr>
                <a:t>目录</a:t>
              </a:r>
              <a:endParaRPr lang="zh-CN" sz="2000" b="1">
                <a:solidFill>
                  <a:schemeClr val="accent1">
                    <a:lumMod val="60000"/>
                    <a:lumOff val="40000"/>
                  </a:schemeClr>
                </a:solidFill>
              </a:endParaRPr>
            </a:p>
          </p:txBody>
        </p:sp>
      </p:grpSp>
      <p:pic>
        <p:nvPicPr>
          <p:cNvPr id="15" name="图片 1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08675" y="6214110"/>
            <a:ext cx="374650" cy="440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2448000" cy="127000"/>
          </a:xfrm>
          <a:prstGeom prst="rect">
            <a:avLst/>
          </a:prstGeom>
          <a:gradFill>
            <a:gsLst>
              <a:gs pos="99000">
                <a:schemeClr val="bg1">
                  <a:lumMod val="85000"/>
                </a:schemeClr>
              </a:gs>
              <a:gs pos="49000">
                <a:srgbClr val="9DC3E6">
                  <a:alpha val="100000"/>
                </a:srgbClr>
              </a:gs>
              <a:gs pos="55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127760" y="113665"/>
            <a:ext cx="132080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项目需求</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15" name="图片 1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 y="10418"/>
              <a:ext cx="266" cy="314"/>
            </a:xfrm>
            <a:prstGeom prst="rect">
              <a:avLst/>
            </a:prstGeom>
          </p:spPr>
        </p:pic>
        <p:pic>
          <p:nvPicPr>
            <p:cNvPr id="6" name="图片 5" descr="demon-logo-wor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 y="10453"/>
              <a:ext cx="962" cy="244"/>
            </a:xfrm>
            <a:prstGeom prst="rect">
              <a:avLst/>
            </a:prstGeom>
          </p:spPr>
        </p:pic>
        <p:sp>
          <p:nvSpPr>
            <p:cNvPr id="7" name="文本框 6"/>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9" name="文本框 8"/>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11" name="文本框 10"/>
          <p:cNvSpPr txBox="1"/>
          <p:nvPr/>
        </p:nvSpPr>
        <p:spPr>
          <a:xfrm>
            <a:off x="1642110" y="1790700"/>
            <a:ext cx="9210675" cy="2584450"/>
          </a:xfrm>
          <a:prstGeom prst="rect">
            <a:avLst/>
          </a:prstGeom>
          <a:noFill/>
        </p:spPr>
        <p:txBody>
          <a:bodyPr wrap="square" rtlCol="0" anchor="t">
            <a:spAutoFit/>
          </a:bodyPr>
          <a:p>
            <a:r>
              <a:rPr lang="en-US" altLang="zh-CN">
                <a:solidFill>
                  <a:schemeClr val="accent1">
                    <a:lumMod val="60000"/>
                    <a:lumOff val="40000"/>
                  </a:schemeClr>
                </a:solidFill>
              </a:rPr>
              <a:t>-</a:t>
            </a:r>
            <a:r>
              <a:rPr lang="en-US" altLang="zh-CN">
                <a:solidFill>
                  <a:schemeClr val="bg1"/>
                </a:solidFill>
              </a:rPr>
              <a:t> </a:t>
            </a:r>
            <a:r>
              <a:rPr lang="zh-CN" altLang="en-US">
                <a:solidFill>
                  <a:schemeClr val="bg1"/>
                </a:solidFill>
              </a:rPr>
              <a:t>找出信令数据中的潜在价值和规律。</a:t>
            </a:r>
            <a:endParaRPr lang="zh-CN" altLang="en-US">
              <a:solidFill>
                <a:schemeClr val="bg1"/>
              </a:solidFill>
            </a:endParaRPr>
          </a:p>
          <a:p>
            <a:endParaRPr lang="zh-CN" altLang="en-US">
              <a:solidFill>
                <a:schemeClr val="bg1"/>
              </a:solidFill>
            </a:endParaRPr>
          </a:p>
          <a:p>
            <a:r>
              <a:rPr lang="en-US" altLang="zh-CN">
                <a:solidFill>
                  <a:schemeClr val="accent1">
                    <a:lumMod val="60000"/>
                    <a:lumOff val="40000"/>
                  </a:schemeClr>
                </a:solidFill>
              </a:rPr>
              <a:t>- </a:t>
            </a:r>
            <a:r>
              <a:rPr lang="zh-CN" altLang="en-US">
                <a:solidFill>
                  <a:schemeClr val="bg1"/>
                </a:solidFill>
              </a:rPr>
              <a:t>人口的出行分析和驻留分析。</a:t>
            </a:r>
            <a:endParaRPr lang="zh-CN" altLang="en-US">
              <a:solidFill>
                <a:schemeClr val="bg1"/>
              </a:solidFill>
            </a:endParaRPr>
          </a:p>
          <a:p>
            <a:endParaRPr lang="zh-CN" altLang="en-US">
              <a:solidFill>
                <a:schemeClr val="bg1"/>
              </a:solidFill>
            </a:endParaRPr>
          </a:p>
          <a:p>
            <a:r>
              <a:rPr lang="en-US" altLang="zh-CN">
                <a:solidFill>
                  <a:schemeClr val="accent1">
                    <a:lumMod val="60000"/>
                    <a:lumOff val="40000"/>
                  </a:schemeClr>
                </a:solidFill>
              </a:rPr>
              <a:t>-</a:t>
            </a:r>
            <a:r>
              <a:rPr lang="en-US" altLang="zh-CN">
                <a:solidFill>
                  <a:schemeClr val="bg1"/>
                </a:solidFill>
              </a:rPr>
              <a:t> </a:t>
            </a:r>
            <a:r>
              <a:rPr lang="zh-CN" altLang="en-US">
                <a:solidFill>
                  <a:schemeClr val="bg1"/>
                </a:solidFill>
              </a:rPr>
              <a:t>人群出行方式的标签化。</a:t>
            </a:r>
            <a:endParaRPr lang="zh-CN" altLang="en-US">
              <a:solidFill>
                <a:schemeClr val="bg1"/>
              </a:solidFill>
            </a:endParaRPr>
          </a:p>
          <a:p>
            <a:endParaRPr lang="zh-CN" altLang="en-US">
              <a:solidFill>
                <a:schemeClr val="bg1"/>
              </a:solidFill>
            </a:endParaRPr>
          </a:p>
          <a:p>
            <a:r>
              <a:rPr lang="en-US" altLang="zh-CN">
                <a:solidFill>
                  <a:schemeClr val="accent1">
                    <a:lumMod val="60000"/>
                    <a:lumOff val="40000"/>
                  </a:schemeClr>
                </a:solidFill>
              </a:rPr>
              <a:t>- </a:t>
            </a:r>
            <a:r>
              <a:rPr lang="zh-CN" altLang="en-US">
                <a:solidFill>
                  <a:schemeClr val="bg1"/>
                </a:solidFill>
              </a:rPr>
              <a:t>了解区域的拥挤程度、高峰时段、是否有异常聚集的现象。</a:t>
            </a:r>
            <a:endParaRPr lang="zh-CN" altLang="en-US">
              <a:solidFill>
                <a:schemeClr val="bg1"/>
              </a:solidFill>
            </a:endParaRPr>
          </a:p>
          <a:p>
            <a:endParaRPr lang="zh-CN" altLang="en-US">
              <a:solidFill>
                <a:schemeClr val="bg1"/>
              </a:solidFill>
            </a:endParaRPr>
          </a:p>
          <a:p>
            <a:r>
              <a:rPr lang="en-US" altLang="zh-CN">
                <a:solidFill>
                  <a:schemeClr val="accent1">
                    <a:lumMod val="60000"/>
                    <a:lumOff val="40000"/>
                  </a:schemeClr>
                </a:solidFill>
                <a:sym typeface="+mn-ea"/>
              </a:rPr>
              <a:t>-</a:t>
            </a:r>
            <a:r>
              <a:rPr lang="en-US" altLang="zh-CN">
                <a:solidFill>
                  <a:schemeClr val="bg1"/>
                </a:solidFill>
                <a:sym typeface="+mn-ea"/>
              </a:rPr>
              <a:t> 人群密度热力图实时展示</a:t>
            </a:r>
            <a:r>
              <a:rPr lang="zh-CN" altLang="en-US">
                <a:solidFill>
                  <a:schemeClr val="bg1"/>
                </a:solidFill>
                <a:sym typeface="+mn-ea"/>
              </a:rPr>
              <a:t>。</a:t>
            </a:r>
            <a:endParaRPr lang="zh-CN"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4896000" cy="127000"/>
          </a:xfrm>
          <a:prstGeom prst="rect">
            <a:avLst/>
          </a:prstGeom>
          <a:gradFill>
            <a:gsLst>
              <a:gs pos="99000">
                <a:schemeClr val="bg1">
                  <a:lumMod val="85000"/>
                </a:schemeClr>
              </a:gs>
              <a:gs pos="73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9015" y="113665"/>
            <a:ext cx="134747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待解决问题</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5" name="图片 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 y="10418"/>
              <a:ext cx="266" cy="314"/>
            </a:xfrm>
            <a:prstGeom prst="rect">
              <a:avLst/>
            </a:prstGeom>
          </p:spPr>
        </p:pic>
        <p:pic>
          <p:nvPicPr>
            <p:cNvPr id="11" name="图片 10" descr="demon-logo-wor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 y="10453"/>
              <a:ext cx="962" cy="244"/>
            </a:xfrm>
            <a:prstGeom prst="rect">
              <a:avLst/>
            </a:prstGeom>
          </p:spPr>
        </p:pic>
        <p:sp>
          <p:nvSpPr>
            <p:cNvPr id="12" name="文本框 11"/>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3" name="文本框 12"/>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14" name="文本框 13"/>
          <p:cNvSpPr txBox="1"/>
          <p:nvPr/>
        </p:nvSpPr>
        <p:spPr>
          <a:xfrm>
            <a:off x="1466215" y="1690370"/>
            <a:ext cx="7720965" cy="3476625"/>
          </a:xfrm>
          <a:prstGeom prst="rect">
            <a:avLst/>
          </a:prstGeom>
          <a:noFill/>
        </p:spPr>
        <p:txBody>
          <a:bodyPr wrap="none" rtlCol="0">
            <a:spAutoFit/>
          </a:bodyPr>
          <a:p>
            <a:pPr algn="l"/>
            <a:r>
              <a:rPr lang="en-US" altLang="zh-CN" sz="2000">
                <a:solidFill>
                  <a:schemeClr val="accent1">
                    <a:lumMod val="60000"/>
                    <a:lumOff val="40000"/>
                  </a:schemeClr>
                </a:solidFill>
              </a:rPr>
              <a:t>-</a:t>
            </a:r>
            <a:r>
              <a:rPr lang="en-US" altLang="zh-CN" sz="2000">
                <a:solidFill>
                  <a:schemeClr val="bg1"/>
                </a:solidFill>
              </a:rPr>
              <a:t> </a:t>
            </a:r>
            <a:r>
              <a:rPr lang="zh-CN" altLang="en-US" sz="2000">
                <a:solidFill>
                  <a:schemeClr val="bg1"/>
                </a:solidFill>
              </a:rPr>
              <a:t>什么是驻留？怎样展示驻留？</a:t>
            </a:r>
            <a:endParaRPr lang="zh-CN" altLang="en-US" sz="2000">
              <a:solidFill>
                <a:schemeClr val="bg1"/>
              </a:solidFill>
            </a:endParaRPr>
          </a:p>
          <a:p>
            <a:pPr algn="l"/>
            <a:endParaRPr lang="zh-CN" altLang="en-US" sz="2000">
              <a:solidFill>
                <a:schemeClr val="bg1"/>
              </a:solidFill>
            </a:endParaRPr>
          </a:p>
          <a:p>
            <a:pPr algn="l"/>
            <a:r>
              <a:rPr lang="en-US" altLang="zh-CN" sz="2000">
                <a:solidFill>
                  <a:schemeClr val="accent1">
                    <a:lumMod val="60000"/>
                    <a:lumOff val="40000"/>
                  </a:schemeClr>
                </a:solidFill>
              </a:rPr>
              <a:t>-</a:t>
            </a:r>
            <a:r>
              <a:rPr lang="en-US" altLang="zh-CN" sz="2000">
                <a:solidFill>
                  <a:schemeClr val="bg1"/>
                </a:solidFill>
              </a:rPr>
              <a:t> </a:t>
            </a:r>
            <a:r>
              <a:rPr lang="zh-CN" altLang="en-US" sz="2000">
                <a:solidFill>
                  <a:schemeClr val="bg1"/>
                </a:solidFill>
              </a:rPr>
              <a:t>怎样识别出行段？出行段的具体出行方式要怎样识别？</a:t>
            </a:r>
            <a:endParaRPr lang="zh-CN" altLang="en-US" sz="2000">
              <a:solidFill>
                <a:schemeClr val="bg1"/>
              </a:solidFill>
            </a:endParaRPr>
          </a:p>
          <a:p>
            <a:pPr algn="l"/>
            <a:endParaRPr lang="zh-CN" altLang="en-US" sz="2000">
              <a:solidFill>
                <a:schemeClr val="bg1"/>
              </a:solidFill>
            </a:endParaRPr>
          </a:p>
          <a:p>
            <a:pPr algn="l"/>
            <a:r>
              <a:rPr lang="en-US" altLang="zh-CN" sz="2000">
                <a:solidFill>
                  <a:schemeClr val="accent1">
                    <a:lumMod val="60000"/>
                    <a:lumOff val="40000"/>
                  </a:schemeClr>
                </a:solidFill>
              </a:rPr>
              <a:t>-</a:t>
            </a:r>
            <a:r>
              <a:rPr lang="en-US" altLang="zh-CN" sz="2000">
                <a:solidFill>
                  <a:schemeClr val="bg1"/>
                </a:solidFill>
              </a:rPr>
              <a:t> </a:t>
            </a:r>
            <a:r>
              <a:rPr lang="zh-CN" altLang="en-US" sz="2000">
                <a:solidFill>
                  <a:schemeClr val="bg1"/>
                </a:solidFill>
              </a:rPr>
              <a:t>怎样实时展示热力图？</a:t>
            </a:r>
            <a:endParaRPr lang="zh-CN" altLang="en-US" sz="2000">
              <a:solidFill>
                <a:schemeClr val="bg1"/>
              </a:solidFill>
            </a:endParaRPr>
          </a:p>
          <a:p>
            <a:pPr algn="l"/>
            <a:endParaRPr lang="zh-CN" altLang="en-US" sz="2000">
              <a:solidFill>
                <a:schemeClr val="bg1"/>
              </a:solidFill>
            </a:endParaRPr>
          </a:p>
          <a:p>
            <a:pPr algn="l"/>
            <a:r>
              <a:rPr lang="en-US" altLang="zh-CN" sz="2000">
                <a:solidFill>
                  <a:schemeClr val="accent1">
                    <a:lumMod val="60000"/>
                    <a:lumOff val="40000"/>
                  </a:schemeClr>
                </a:solidFill>
              </a:rPr>
              <a:t>-</a:t>
            </a:r>
            <a:r>
              <a:rPr lang="en-US" altLang="zh-CN" sz="2000">
                <a:solidFill>
                  <a:schemeClr val="bg1"/>
                </a:solidFill>
              </a:rPr>
              <a:t> </a:t>
            </a:r>
            <a:r>
              <a:rPr lang="zh-CN" altLang="en-US" sz="2000">
                <a:solidFill>
                  <a:schemeClr val="bg1"/>
                </a:solidFill>
              </a:rPr>
              <a:t>怎样定义拥挤和异常聚集？怎样识别拥挤和异常聚集并进行展示？</a:t>
            </a:r>
            <a:endParaRPr lang="zh-CN" altLang="en-US" sz="2000">
              <a:solidFill>
                <a:schemeClr val="bg1"/>
              </a:solidFill>
            </a:endParaRPr>
          </a:p>
          <a:p>
            <a:pPr algn="l"/>
            <a:endParaRPr lang="zh-CN" altLang="en-US" sz="2000">
              <a:solidFill>
                <a:schemeClr val="bg1"/>
              </a:solidFill>
            </a:endParaRPr>
          </a:p>
          <a:p>
            <a:pPr algn="l"/>
            <a:r>
              <a:rPr lang="en-US" altLang="zh-CN" sz="2000">
                <a:solidFill>
                  <a:schemeClr val="accent1">
                    <a:lumMod val="60000"/>
                    <a:lumOff val="40000"/>
                  </a:schemeClr>
                </a:solidFill>
              </a:rPr>
              <a:t>-</a:t>
            </a:r>
            <a:r>
              <a:rPr lang="en-US" altLang="zh-CN" sz="2000">
                <a:solidFill>
                  <a:schemeClr val="bg1"/>
                </a:solidFill>
              </a:rPr>
              <a:t> </a:t>
            </a:r>
            <a:r>
              <a:rPr lang="zh-CN" altLang="en-US" sz="2000">
                <a:solidFill>
                  <a:schemeClr val="bg1"/>
                </a:solidFill>
              </a:rPr>
              <a:t>怎样展示高峰时段？</a:t>
            </a:r>
            <a:endParaRPr lang="zh-CN" altLang="en-US" sz="2000">
              <a:solidFill>
                <a:schemeClr val="bg1"/>
              </a:solidFill>
            </a:endParaRPr>
          </a:p>
          <a:p>
            <a:pPr algn="l"/>
            <a:endParaRPr lang="zh-CN" altLang="en-US" sz="2000">
              <a:solidFill>
                <a:schemeClr val="bg1"/>
              </a:solidFill>
            </a:endParaRPr>
          </a:p>
          <a:p>
            <a:pPr algn="l"/>
            <a:r>
              <a:rPr lang="en-US" altLang="zh-CN" sz="2000">
                <a:solidFill>
                  <a:schemeClr val="accent1">
                    <a:lumMod val="60000"/>
                    <a:lumOff val="40000"/>
                  </a:schemeClr>
                </a:solidFill>
                <a:sym typeface="+mn-ea"/>
              </a:rPr>
              <a:t>-</a:t>
            </a:r>
            <a:r>
              <a:rPr lang="en-US" altLang="zh-CN" sz="2000">
                <a:solidFill>
                  <a:schemeClr val="bg1"/>
                </a:solidFill>
                <a:sym typeface="+mn-ea"/>
              </a:rPr>
              <a:t> </a:t>
            </a:r>
            <a:r>
              <a:rPr lang="zh-CN" altLang="en-US" sz="2000">
                <a:solidFill>
                  <a:schemeClr val="bg1"/>
                </a:solidFill>
                <a:sym typeface="+mn-ea"/>
              </a:rPr>
              <a:t>出行分析要分析什么？怎样分析？</a:t>
            </a:r>
            <a:endParaRPr lang="zh-CN" altLang="en-US" sz="20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grpSp>
        <p:nvGrpSpPr>
          <p:cNvPr id="34" name="组合 33"/>
          <p:cNvGrpSpPr/>
          <p:nvPr/>
        </p:nvGrpSpPr>
        <p:grpSpPr>
          <a:xfrm>
            <a:off x="9438005" y="2654300"/>
            <a:ext cx="1752600" cy="1737360"/>
            <a:chOff x="14308" y="4367"/>
            <a:chExt cx="2760" cy="2736"/>
          </a:xfrm>
        </p:grpSpPr>
        <p:sp>
          <p:nvSpPr>
            <p:cNvPr id="16" name="椭圆 15"/>
            <p:cNvSpPr/>
            <p:nvPr/>
          </p:nvSpPr>
          <p:spPr>
            <a:xfrm>
              <a:off x="14308" y="4367"/>
              <a:ext cx="2761" cy="2737"/>
            </a:xfrm>
            <a:prstGeom prst="ellipse">
              <a:avLst/>
            </a:prstGeom>
            <a:solidFill>
              <a:schemeClr val="accent4">
                <a:lumMod val="20000"/>
                <a:lumOff val="80000"/>
                <a:alpha val="2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15538" y="5639"/>
              <a:ext cx="301" cy="29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5709" y="5567"/>
              <a:ext cx="474" cy="434"/>
            </a:xfrm>
            <a:prstGeom prst="rect">
              <a:avLst/>
            </a:prstGeom>
            <a:noFill/>
          </p:spPr>
          <p:txBody>
            <a:bodyPr wrap="none" rtlCol="0">
              <a:spAutoFit/>
            </a:bodyPr>
            <a:p>
              <a:r>
                <a:rPr lang="en-US" altLang="zh-CN" sz="1200" b="1">
                  <a:solidFill>
                    <a:schemeClr val="bg1"/>
                  </a:solidFill>
                </a:rPr>
                <a:t>A</a:t>
              </a:r>
              <a:endParaRPr lang="en-US" altLang="zh-CN" sz="1200" b="1">
                <a:solidFill>
                  <a:schemeClr val="bg1"/>
                </a:solidFill>
              </a:endParaRPr>
            </a:p>
          </p:txBody>
        </p:sp>
      </p:grpSp>
      <p:grpSp>
        <p:nvGrpSpPr>
          <p:cNvPr id="38" name="组合 37"/>
          <p:cNvGrpSpPr/>
          <p:nvPr/>
        </p:nvGrpSpPr>
        <p:grpSpPr>
          <a:xfrm>
            <a:off x="9246870" y="3143885"/>
            <a:ext cx="1752600" cy="1737360"/>
            <a:chOff x="14007" y="5138"/>
            <a:chExt cx="2760" cy="2736"/>
          </a:xfrm>
        </p:grpSpPr>
        <p:grpSp>
          <p:nvGrpSpPr>
            <p:cNvPr id="35" name="组合 34"/>
            <p:cNvGrpSpPr/>
            <p:nvPr/>
          </p:nvGrpSpPr>
          <p:grpSpPr>
            <a:xfrm>
              <a:off x="14007" y="5138"/>
              <a:ext cx="2760" cy="2736"/>
              <a:chOff x="14007" y="5138"/>
              <a:chExt cx="2760" cy="2736"/>
            </a:xfrm>
          </p:grpSpPr>
          <p:sp>
            <p:nvSpPr>
              <p:cNvPr id="18" name="椭圆 17"/>
              <p:cNvSpPr/>
              <p:nvPr/>
            </p:nvSpPr>
            <p:spPr>
              <a:xfrm>
                <a:off x="14007" y="5138"/>
                <a:ext cx="2761" cy="2737"/>
              </a:xfrm>
              <a:prstGeom prst="ellipse">
                <a:avLst/>
              </a:prstGeom>
              <a:solidFill>
                <a:schemeClr val="accent1">
                  <a:lumMod val="20000"/>
                  <a:lumOff val="80000"/>
                  <a:alpha val="2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5237" y="6361"/>
                <a:ext cx="301" cy="29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15459" y="6289"/>
                <a:ext cx="471" cy="434"/>
              </a:xfrm>
              <a:prstGeom prst="rect">
                <a:avLst/>
              </a:prstGeom>
              <a:noFill/>
            </p:spPr>
            <p:txBody>
              <a:bodyPr wrap="none" rtlCol="0">
                <a:spAutoFit/>
              </a:bodyPr>
              <a:p>
                <a:r>
                  <a:rPr lang="en-US" altLang="zh-CN" sz="1200" b="1">
                    <a:solidFill>
                      <a:schemeClr val="bg1"/>
                    </a:solidFill>
                  </a:rPr>
                  <a:t>B</a:t>
                </a:r>
                <a:endParaRPr lang="en-US" altLang="zh-CN" sz="1200" b="1">
                  <a:solidFill>
                    <a:schemeClr val="bg1"/>
                  </a:solidFill>
                </a:endParaRPr>
              </a:p>
            </p:txBody>
          </p:sp>
        </p:grpSp>
        <p:cxnSp>
          <p:nvCxnSpPr>
            <p:cNvPr id="22" name="直接箭头连接符 21"/>
            <p:cNvCxnSpPr/>
            <p:nvPr/>
          </p:nvCxnSpPr>
          <p:spPr>
            <a:xfrm flipH="1">
              <a:off x="15459" y="5930"/>
              <a:ext cx="170" cy="452"/>
            </a:xfrm>
            <a:prstGeom prst="straightConnector1">
              <a:avLst/>
            </a:prstGeom>
            <a:ln w="19050">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8656955" y="2685415"/>
            <a:ext cx="1752600" cy="1737360"/>
            <a:chOff x="13078" y="4416"/>
            <a:chExt cx="2760" cy="2736"/>
          </a:xfrm>
        </p:grpSpPr>
        <p:grpSp>
          <p:nvGrpSpPr>
            <p:cNvPr id="36" name="组合 35"/>
            <p:cNvGrpSpPr/>
            <p:nvPr/>
          </p:nvGrpSpPr>
          <p:grpSpPr>
            <a:xfrm>
              <a:off x="13078" y="4416"/>
              <a:ext cx="2760" cy="2736"/>
              <a:chOff x="13078" y="4416"/>
              <a:chExt cx="2760" cy="2736"/>
            </a:xfrm>
          </p:grpSpPr>
          <p:sp>
            <p:nvSpPr>
              <p:cNvPr id="19" name="椭圆 18"/>
              <p:cNvSpPr/>
              <p:nvPr/>
            </p:nvSpPr>
            <p:spPr>
              <a:xfrm>
                <a:off x="13078" y="4416"/>
                <a:ext cx="2761" cy="2737"/>
              </a:xfrm>
              <a:prstGeom prst="ellipse">
                <a:avLst/>
              </a:prstGeom>
              <a:solidFill>
                <a:schemeClr val="accent2">
                  <a:lumMod val="20000"/>
                  <a:lumOff val="80000"/>
                  <a:alpha val="2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4308" y="5590"/>
                <a:ext cx="301" cy="29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14471" y="5496"/>
                <a:ext cx="464" cy="434"/>
              </a:xfrm>
              <a:prstGeom prst="rect">
                <a:avLst/>
              </a:prstGeom>
              <a:noFill/>
            </p:spPr>
            <p:txBody>
              <a:bodyPr wrap="none" rtlCol="0">
                <a:spAutoFit/>
              </a:bodyPr>
              <a:p>
                <a:r>
                  <a:rPr lang="en-US" altLang="zh-CN" sz="1200" b="1">
                    <a:solidFill>
                      <a:schemeClr val="bg1"/>
                    </a:solidFill>
                  </a:rPr>
                  <a:t>C</a:t>
                </a:r>
                <a:endParaRPr lang="en-US" altLang="zh-CN" sz="1200" b="1">
                  <a:solidFill>
                    <a:schemeClr val="bg1"/>
                  </a:solidFill>
                </a:endParaRPr>
              </a:p>
            </p:txBody>
          </p:sp>
        </p:grpSp>
        <p:cxnSp>
          <p:nvCxnSpPr>
            <p:cNvPr id="23" name="直接箭头连接符 22"/>
            <p:cNvCxnSpPr>
              <a:endCxn id="9" idx="5"/>
            </p:cNvCxnSpPr>
            <p:nvPr/>
          </p:nvCxnSpPr>
          <p:spPr>
            <a:xfrm flipH="1" flipV="1">
              <a:off x="14565" y="5838"/>
              <a:ext cx="683" cy="589"/>
            </a:xfrm>
            <a:prstGeom prst="straightConnector1">
              <a:avLst/>
            </a:prstGeom>
            <a:ln w="19050">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7344000" cy="127000"/>
          </a:xfrm>
          <a:prstGeom prst="rect">
            <a:avLst/>
          </a:prstGeom>
          <a:gradFill>
            <a:gsLst>
              <a:gs pos="99000">
                <a:schemeClr val="bg1">
                  <a:lumMod val="85000"/>
                </a:schemeClr>
              </a:gs>
              <a:gs pos="77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00090" y="113665"/>
            <a:ext cx="154432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解决方案</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5" name="图片 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 y="10418"/>
              <a:ext cx="266" cy="314"/>
            </a:xfrm>
            <a:prstGeom prst="rect">
              <a:avLst/>
            </a:prstGeom>
          </p:spPr>
        </p:pic>
        <p:pic>
          <p:nvPicPr>
            <p:cNvPr id="11" name="图片 10" descr="demon-logo-wor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 y="10453"/>
              <a:ext cx="962" cy="244"/>
            </a:xfrm>
            <a:prstGeom prst="rect">
              <a:avLst/>
            </a:prstGeom>
          </p:spPr>
        </p:pic>
        <p:sp>
          <p:nvSpPr>
            <p:cNvPr id="12" name="文本框 11"/>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3" name="文本框 12"/>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6" name="文本框 5"/>
          <p:cNvSpPr txBox="1"/>
          <p:nvPr/>
        </p:nvSpPr>
        <p:spPr>
          <a:xfrm>
            <a:off x="665480" y="1873250"/>
            <a:ext cx="4678045" cy="3538220"/>
          </a:xfrm>
          <a:prstGeom prst="rect">
            <a:avLst/>
          </a:prstGeom>
          <a:noFill/>
        </p:spPr>
        <p:txBody>
          <a:bodyPr wrap="square" rtlCol="0" anchor="t">
            <a:spAutoFit/>
          </a:bodyPr>
          <a:p>
            <a:pPr algn="l"/>
            <a:r>
              <a:rPr lang="en-US" altLang="zh-CN" sz="2000" b="1">
                <a:solidFill>
                  <a:schemeClr val="accent1">
                    <a:lumMod val="60000"/>
                    <a:lumOff val="40000"/>
                  </a:schemeClr>
                </a:solidFill>
                <a:sym typeface="+mn-ea"/>
              </a:rPr>
              <a:t>- </a:t>
            </a:r>
            <a:r>
              <a:rPr lang="zh-CN" altLang="en-US" sz="2000" b="1">
                <a:solidFill>
                  <a:schemeClr val="accent1">
                    <a:lumMod val="60000"/>
                    <a:lumOff val="40000"/>
                  </a:schemeClr>
                </a:solidFill>
                <a:sym typeface="+mn-ea"/>
              </a:rPr>
              <a:t>什么是驻留点？怎样展示驻留？</a:t>
            </a:r>
            <a:endParaRPr lang="zh-CN" altLang="en-US" b="1">
              <a:solidFill>
                <a:schemeClr val="accent1">
                  <a:lumMod val="60000"/>
                  <a:lumOff val="40000"/>
                </a:schemeClr>
              </a:solidFill>
              <a:sym typeface="+mn-ea"/>
            </a:endParaRPr>
          </a:p>
          <a:p>
            <a:pPr algn="l"/>
            <a:endParaRPr lang="zh-CN" altLang="en-US">
              <a:solidFill>
                <a:schemeClr val="bg1"/>
              </a:solidFill>
              <a:sym typeface="+mn-ea"/>
            </a:endParaRPr>
          </a:p>
          <a:p>
            <a:pPr algn="l"/>
            <a:r>
              <a:rPr lang="zh-CN" altLang="en-US">
                <a:solidFill>
                  <a:schemeClr val="bg1"/>
                </a:solidFill>
                <a:sym typeface="+mn-ea"/>
              </a:rPr>
              <a:t>驻留点是指人们的出行轨迹中发生长时间驻留的区域，这片区域在时间纬度上跨度很大，但在空间纬度上跨度较小，一般呈现出在某片区域内徘徊或是不动的轨迹。通过轨迹在空间和时间两个纬度上的累计来共同识别出驻留点。驻留点将驻留片区转化为一个点来展示在出行空间分布图中。</a:t>
            </a:r>
            <a:endParaRPr lang="zh-CN" altLang="en-US">
              <a:solidFill>
                <a:schemeClr val="bg1"/>
              </a:solidFill>
              <a:sym typeface="+mn-ea"/>
            </a:endParaRPr>
          </a:p>
          <a:p>
            <a:pPr algn="l"/>
            <a:endParaRPr lang="zh-CN" altLang="en-US">
              <a:solidFill>
                <a:schemeClr val="bg1"/>
              </a:solidFill>
              <a:sym typeface="+mn-ea"/>
            </a:endParaRPr>
          </a:p>
          <a:p>
            <a:pPr algn="l"/>
            <a:r>
              <a:rPr lang="zh-CN" altLang="en-US" sz="1400" i="1">
                <a:solidFill>
                  <a:schemeClr val="bg1">
                    <a:lumMod val="85000"/>
                  </a:schemeClr>
                </a:solidFill>
              </a:rPr>
              <a:t>（由于信令数据无法获取人流的真实位置，而是使用基站的数据作为人流的真实数据，所以有可能出现数据在两个或多个点间不断闪回的情况）</a:t>
            </a:r>
            <a:endParaRPr lang="zh-CN" altLang="en-US" sz="1400" i="1">
              <a:solidFill>
                <a:schemeClr val="bg1">
                  <a:lumMod val="85000"/>
                </a:schemeClr>
              </a:solidFill>
            </a:endParaRPr>
          </a:p>
        </p:txBody>
      </p:sp>
      <p:grpSp>
        <p:nvGrpSpPr>
          <p:cNvPr id="40" name="组合 39"/>
          <p:cNvGrpSpPr/>
          <p:nvPr/>
        </p:nvGrpSpPr>
        <p:grpSpPr>
          <a:xfrm>
            <a:off x="6310630" y="2159635"/>
            <a:ext cx="3123565" cy="1737360"/>
            <a:chOff x="9383" y="3588"/>
            <a:chExt cx="4919" cy="2736"/>
          </a:xfrm>
        </p:grpSpPr>
        <p:grpSp>
          <p:nvGrpSpPr>
            <p:cNvPr id="37" name="组合 36"/>
            <p:cNvGrpSpPr/>
            <p:nvPr/>
          </p:nvGrpSpPr>
          <p:grpSpPr>
            <a:xfrm>
              <a:off x="9383" y="3588"/>
              <a:ext cx="2760" cy="2736"/>
              <a:chOff x="9383" y="3588"/>
              <a:chExt cx="2760" cy="2736"/>
            </a:xfrm>
          </p:grpSpPr>
          <p:sp>
            <p:nvSpPr>
              <p:cNvPr id="20" name="椭圆 19"/>
              <p:cNvSpPr/>
              <p:nvPr/>
            </p:nvSpPr>
            <p:spPr>
              <a:xfrm>
                <a:off x="9383" y="3588"/>
                <a:ext cx="2761" cy="2737"/>
              </a:xfrm>
              <a:prstGeom prst="ellipse">
                <a:avLst/>
              </a:prstGeom>
              <a:solidFill>
                <a:schemeClr val="accent6">
                  <a:lumMod val="20000"/>
                  <a:lumOff val="8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0613" y="4811"/>
                <a:ext cx="301" cy="29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10231" y="4740"/>
                <a:ext cx="487" cy="434"/>
              </a:xfrm>
              <a:prstGeom prst="rect">
                <a:avLst/>
              </a:prstGeom>
              <a:noFill/>
            </p:spPr>
            <p:txBody>
              <a:bodyPr wrap="none" rtlCol="0">
                <a:spAutoFit/>
              </a:bodyPr>
              <a:p>
                <a:r>
                  <a:rPr lang="en-US" altLang="zh-CN" sz="1200" b="1">
                    <a:solidFill>
                      <a:schemeClr val="bg1"/>
                    </a:solidFill>
                  </a:rPr>
                  <a:t>D</a:t>
                </a:r>
                <a:endParaRPr lang="en-US" altLang="zh-CN" sz="1200" b="1">
                  <a:solidFill>
                    <a:schemeClr val="bg1"/>
                  </a:solidFill>
                </a:endParaRPr>
              </a:p>
            </p:txBody>
          </p:sp>
        </p:grpSp>
        <p:cxnSp>
          <p:nvCxnSpPr>
            <p:cNvPr id="24" name="直接箭头连接符 23"/>
            <p:cNvCxnSpPr/>
            <p:nvPr/>
          </p:nvCxnSpPr>
          <p:spPr>
            <a:xfrm flipH="1" flipV="1">
              <a:off x="10898" y="5032"/>
              <a:ext cx="3405" cy="690"/>
            </a:xfrm>
            <a:prstGeom prst="straightConnector1">
              <a:avLst/>
            </a:prstGeom>
            <a:ln w="19050">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7271385" y="2832735"/>
            <a:ext cx="3553460" cy="2401570"/>
            <a:chOff x="10914" y="4740"/>
            <a:chExt cx="5596" cy="3782"/>
          </a:xfrm>
        </p:grpSpPr>
        <p:sp>
          <p:nvSpPr>
            <p:cNvPr id="30" name="椭圆 29"/>
            <p:cNvSpPr/>
            <p:nvPr/>
          </p:nvSpPr>
          <p:spPr>
            <a:xfrm>
              <a:off x="13750" y="4740"/>
              <a:ext cx="2761" cy="2737"/>
            </a:xfrm>
            <a:prstGeom prst="ellipse">
              <a:avLst/>
            </a:prstGeom>
            <a:noFill/>
            <a:ln w="28575"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 name="直接箭头连接符 30"/>
            <p:cNvCxnSpPr>
              <a:endCxn id="30" idx="3"/>
            </p:cNvCxnSpPr>
            <p:nvPr/>
          </p:nvCxnSpPr>
          <p:spPr>
            <a:xfrm flipV="1">
              <a:off x="12816" y="7076"/>
              <a:ext cx="1338" cy="116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0914" y="7942"/>
              <a:ext cx="1902" cy="580"/>
            </a:xfrm>
            <a:prstGeom prst="rect">
              <a:avLst/>
            </a:prstGeom>
            <a:noFill/>
          </p:spPr>
          <p:txBody>
            <a:bodyPr wrap="square" rtlCol="0">
              <a:spAutoFit/>
            </a:bodyPr>
            <a:p>
              <a:pPr algn="r"/>
              <a:r>
                <a:rPr lang="zh-CN" altLang="en-US" b="1">
                  <a:solidFill>
                    <a:schemeClr val="bg1"/>
                  </a:solidFill>
                </a:rPr>
                <a:t>驻留区域</a:t>
              </a:r>
              <a:endParaRPr lang="zh-CN" altLang="en-US"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7344000" cy="127000"/>
          </a:xfrm>
          <a:prstGeom prst="rect">
            <a:avLst/>
          </a:prstGeom>
          <a:gradFill>
            <a:gsLst>
              <a:gs pos="99000">
                <a:schemeClr val="bg1">
                  <a:lumMod val="85000"/>
                </a:schemeClr>
              </a:gs>
              <a:gs pos="77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00090" y="113665"/>
            <a:ext cx="154432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解决方案</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5" name="图片 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 y="10418"/>
              <a:ext cx="266" cy="314"/>
            </a:xfrm>
            <a:prstGeom prst="rect">
              <a:avLst/>
            </a:prstGeom>
          </p:spPr>
        </p:pic>
        <p:pic>
          <p:nvPicPr>
            <p:cNvPr id="11" name="图片 10" descr="demon-logo-wor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 y="10453"/>
              <a:ext cx="962" cy="244"/>
            </a:xfrm>
            <a:prstGeom prst="rect">
              <a:avLst/>
            </a:prstGeom>
          </p:spPr>
        </p:pic>
        <p:sp>
          <p:nvSpPr>
            <p:cNvPr id="12" name="文本框 11"/>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3" name="文本框 12"/>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6" name="文本框 5"/>
          <p:cNvSpPr txBox="1"/>
          <p:nvPr/>
        </p:nvSpPr>
        <p:spPr>
          <a:xfrm>
            <a:off x="889000" y="1873250"/>
            <a:ext cx="10600690" cy="1229995"/>
          </a:xfrm>
          <a:prstGeom prst="rect">
            <a:avLst/>
          </a:prstGeom>
          <a:noFill/>
        </p:spPr>
        <p:txBody>
          <a:bodyPr wrap="square" rtlCol="0" anchor="t">
            <a:spAutoFit/>
          </a:bodyPr>
          <a:p>
            <a:pPr algn="l"/>
            <a:r>
              <a:rPr lang="en-US" altLang="zh-CN" sz="2000" b="1">
                <a:solidFill>
                  <a:schemeClr val="accent1">
                    <a:lumMod val="60000"/>
                    <a:lumOff val="40000"/>
                  </a:schemeClr>
                </a:solidFill>
                <a:sym typeface="+mn-ea"/>
              </a:rPr>
              <a:t>- </a:t>
            </a:r>
            <a:r>
              <a:rPr lang="zh-CN" altLang="en-US" sz="2000" b="1">
                <a:solidFill>
                  <a:schemeClr val="accent1">
                    <a:lumMod val="60000"/>
                    <a:lumOff val="40000"/>
                  </a:schemeClr>
                </a:solidFill>
                <a:sym typeface="+mn-ea"/>
              </a:rPr>
              <a:t>怎样识别出行段？出行段的具体出行方式要怎样识别？</a:t>
            </a:r>
            <a:endParaRPr lang="zh-CN" altLang="en-US" b="1">
              <a:solidFill>
                <a:schemeClr val="accent1">
                  <a:lumMod val="60000"/>
                  <a:lumOff val="40000"/>
                </a:schemeClr>
              </a:solidFill>
              <a:sym typeface="+mn-ea"/>
            </a:endParaRPr>
          </a:p>
          <a:p>
            <a:pPr algn="l"/>
            <a:endParaRPr lang="zh-CN" altLang="en-US">
              <a:solidFill>
                <a:schemeClr val="bg1"/>
              </a:solidFill>
              <a:sym typeface="+mn-ea"/>
            </a:endParaRPr>
          </a:p>
          <a:p>
            <a:pPr algn="l"/>
            <a:r>
              <a:rPr lang="zh-CN" altLang="en-US">
                <a:solidFill>
                  <a:schemeClr val="bg1"/>
                </a:solidFill>
                <a:sym typeface="+mn-ea"/>
              </a:rPr>
              <a:t>出行轨迹中去除驻留段后即是出行段。对于识别出行方式，我们提出两种解决方案，一种方案是借助第三方地图应用</a:t>
            </a:r>
            <a:r>
              <a:rPr lang="en-US" altLang="zh-CN">
                <a:solidFill>
                  <a:schemeClr val="bg1"/>
                </a:solidFill>
                <a:sym typeface="+mn-ea"/>
              </a:rPr>
              <a:t>API</a:t>
            </a:r>
            <a:r>
              <a:rPr lang="zh-CN" altLang="en-US">
                <a:solidFill>
                  <a:schemeClr val="bg1"/>
                </a:solidFill>
                <a:sym typeface="+mn-ea"/>
              </a:rPr>
              <a:t>接口来匹配轨迹，另一种则是使用自己的聚类算法。</a:t>
            </a:r>
            <a:endParaRPr lang="zh-CN" altLang="en-US" sz="1400" i="1">
              <a:solidFill>
                <a:schemeClr val="bg1"/>
              </a:solidFill>
              <a:sym typeface="+mn-ea"/>
            </a:endParaRPr>
          </a:p>
        </p:txBody>
      </p:sp>
      <p:sp>
        <p:nvSpPr>
          <p:cNvPr id="14" name="文本框 13"/>
          <p:cNvSpPr txBox="1"/>
          <p:nvPr/>
        </p:nvSpPr>
        <p:spPr>
          <a:xfrm>
            <a:off x="2208530" y="4302760"/>
            <a:ext cx="2928620" cy="829945"/>
          </a:xfrm>
          <a:prstGeom prst="rect">
            <a:avLst/>
          </a:prstGeom>
          <a:noFill/>
        </p:spPr>
        <p:txBody>
          <a:bodyPr wrap="none" rtlCol="0">
            <a:spAutoFit/>
          </a:bodyPr>
          <a:p>
            <a:pPr algn="l"/>
            <a:r>
              <a:rPr lang="zh-CN" altLang="en-US">
                <a:solidFill>
                  <a:schemeClr val="bg1"/>
                </a:solidFill>
              </a:rPr>
              <a:t>借助第三方</a:t>
            </a:r>
            <a:r>
              <a:rPr lang="en-US" altLang="zh-CN" sz="4800" b="1">
                <a:solidFill>
                  <a:schemeClr val="accent1">
                    <a:lumMod val="60000"/>
                    <a:lumOff val="40000"/>
                  </a:schemeClr>
                </a:solidFill>
              </a:rPr>
              <a:t>API</a:t>
            </a:r>
            <a:r>
              <a:rPr lang="zh-CN" altLang="en-US" sz="1800">
                <a:solidFill>
                  <a:schemeClr val="bg1"/>
                </a:solidFill>
                <a:sym typeface="+mn-ea"/>
              </a:rPr>
              <a:t>数据</a:t>
            </a:r>
            <a:endParaRPr lang="zh-CN" altLang="en-US" sz="1800">
              <a:solidFill>
                <a:schemeClr val="bg1"/>
              </a:solidFill>
            </a:endParaRPr>
          </a:p>
        </p:txBody>
      </p:sp>
      <p:sp>
        <p:nvSpPr>
          <p:cNvPr id="17" name="文本框 16"/>
          <p:cNvSpPr txBox="1"/>
          <p:nvPr/>
        </p:nvSpPr>
        <p:spPr>
          <a:xfrm>
            <a:off x="7581900" y="4302760"/>
            <a:ext cx="2317750" cy="829945"/>
          </a:xfrm>
          <a:prstGeom prst="rect">
            <a:avLst/>
          </a:prstGeom>
          <a:noFill/>
        </p:spPr>
        <p:txBody>
          <a:bodyPr wrap="none" rtlCol="0">
            <a:spAutoFit/>
          </a:bodyPr>
          <a:p>
            <a:pPr algn="l"/>
            <a:r>
              <a:rPr lang="zh-CN" altLang="en-US" sz="1800">
                <a:solidFill>
                  <a:schemeClr val="bg1"/>
                </a:solidFill>
                <a:sym typeface="+mn-ea"/>
              </a:rPr>
              <a:t>利用</a:t>
            </a:r>
            <a:r>
              <a:rPr lang="zh-CN" altLang="en-US" sz="4800" b="1">
                <a:solidFill>
                  <a:schemeClr val="accent1">
                    <a:lumMod val="60000"/>
                    <a:lumOff val="40000"/>
                  </a:schemeClr>
                </a:solidFill>
                <a:sym typeface="+mn-ea"/>
              </a:rPr>
              <a:t>现有</a:t>
            </a:r>
            <a:r>
              <a:rPr lang="zh-CN" altLang="en-US" sz="1800">
                <a:solidFill>
                  <a:schemeClr val="bg1"/>
                </a:solidFill>
                <a:sym typeface="+mn-ea"/>
              </a:rPr>
              <a:t>数据</a:t>
            </a:r>
            <a:endParaRPr lang="zh-CN" altLang="en-US" sz="4800" b="1">
              <a:solidFill>
                <a:schemeClr val="accent1">
                  <a:lumMod val="60000"/>
                  <a:lumOff val="40000"/>
                </a:schemeClr>
              </a:solidFill>
            </a:endParaRPr>
          </a:p>
        </p:txBody>
      </p:sp>
      <p:sp>
        <p:nvSpPr>
          <p:cNvPr id="21" name="文本框 20"/>
          <p:cNvSpPr txBox="1"/>
          <p:nvPr/>
        </p:nvSpPr>
        <p:spPr>
          <a:xfrm>
            <a:off x="3276600" y="5283835"/>
            <a:ext cx="792480" cy="337185"/>
          </a:xfrm>
          <a:prstGeom prst="rect">
            <a:avLst/>
          </a:prstGeom>
          <a:noFill/>
        </p:spPr>
        <p:txBody>
          <a:bodyPr wrap="none" rtlCol="0">
            <a:spAutoFit/>
          </a:bodyPr>
          <a:p>
            <a:r>
              <a:rPr lang="zh-CN" altLang="en-US" sz="1600">
                <a:solidFill>
                  <a:schemeClr val="bg1"/>
                </a:solidFill>
              </a:rPr>
              <a:t>方案</a:t>
            </a:r>
            <a:r>
              <a:rPr lang="zh-CN" altLang="en-US" sz="1600">
                <a:solidFill>
                  <a:schemeClr val="bg1"/>
                </a:solidFill>
                <a:latin typeface="东文宋体" charset="0"/>
                <a:ea typeface="东文宋体" charset="0"/>
              </a:rPr>
              <a:t>①</a:t>
            </a:r>
            <a:endParaRPr lang="zh-CN" altLang="en-US" sz="1600">
              <a:solidFill>
                <a:schemeClr val="bg1"/>
              </a:solidFill>
              <a:latin typeface="东文宋体" charset="0"/>
              <a:ea typeface="东文宋体" charset="0"/>
            </a:endParaRPr>
          </a:p>
        </p:txBody>
      </p:sp>
      <p:sp>
        <p:nvSpPr>
          <p:cNvPr id="29" name="文本框 28"/>
          <p:cNvSpPr txBox="1"/>
          <p:nvPr/>
        </p:nvSpPr>
        <p:spPr>
          <a:xfrm>
            <a:off x="8344535" y="5283835"/>
            <a:ext cx="792480" cy="337185"/>
          </a:xfrm>
          <a:prstGeom prst="rect">
            <a:avLst/>
          </a:prstGeom>
          <a:noFill/>
        </p:spPr>
        <p:txBody>
          <a:bodyPr wrap="none" rtlCol="0">
            <a:spAutoFit/>
          </a:bodyPr>
          <a:p>
            <a:r>
              <a:rPr lang="zh-CN" altLang="en-US" sz="1600">
                <a:solidFill>
                  <a:schemeClr val="bg1"/>
                </a:solidFill>
              </a:rPr>
              <a:t>方案</a:t>
            </a:r>
            <a:r>
              <a:rPr lang="zh-CN" altLang="en-US" sz="1600">
                <a:solidFill>
                  <a:schemeClr val="bg1"/>
                </a:solidFill>
                <a:latin typeface="东文宋体" charset="0"/>
                <a:ea typeface="东文宋体" charset="0"/>
              </a:rPr>
              <a:t>②</a:t>
            </a:r>
            <a:endParaRPr lang="zh-CN" altLang="en-US" sz="1600">
              <a:solidFill>
                <a:schemeClr val="bg1"/>
              </a:solidFill>
              <a:latin typeface="东文宋体" charset="0"/>
              <a:ea typeface="东文宋体"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7344000" cy="127000"/>
          </a:xfrm>
          <a:prstGeom prst="rect">
            <a:avLst/>
          </a:prstGeom>
          <a:gradFill>
            <a:gsLst>
              <a:gs pos="99000">
                <a:schemeClr val="bg1">
                  <a:lumMod val="85000"/>
                </a:schemeClr>
              </a:gs>
              <a:gs pos="77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00090" y="113665"/>
            <a:ext cx="154432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解决方案</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5" name="图片 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 y="10418"/>
              <a:ext cx="266" cy="314"/>
            </a:xfrm>
            <a:prstGeom prst="rect">
              <a:avLst/>
            </a:prstGeom>
          </p:spPr>
        </p:pic>
        <p:pic>
          <p:nvPicPr>
            <p:cNvPr id="11" name="图片 10" descr="demon-logo-wor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 y="10453"/>
              <a:ext cx="962" cy="244"/>
            </a:xfrm>
            <a:prstGeom prst="rect">
              <a:avLst/>
            </a:prstGeom>
          </p:spPr>
        </p:pic>
        <p:sp>
          <p:nvSpPr>
            <p:cNvPr id="12" name="文本框 11"/>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3" name="文本框 12"/>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21" name="文本框 20"/>
          <p:cNvSpPr txBox="1"/>
          <p:nvPr/>
        </p:nvSpPr>
        <p:spPr>
          <a:xfrm>
            <a:off x="1003300" y="1219835"/>
            <a:ext cx="4048125" cy="4246245"/>
          </a:xfrm>
          <a:prstGeom prst="rect">
            <a:avLst/>
          </a:prstGeom>
          <a:noFill/>
        </p:spPr>
        <p:txBody>
          <a:bodyPr wrap="square" rtlCol="0">
            <a:spAutoFit/>
          </a:bodyPr>
          <a:p>
            <a:pPr algn="l"/>
            <a:r>
              <a:rPr lang="zh-CN" altLang="en-US" sz="2400" b="1">
                <a:solidFill>
                  <a:schemeClr val="accent1">
                    <a:lumMod val="60000"/>
                    <a:lumOff val="40000"/>
                  </a:schemeClr>
                </a:solidFill>
              </a:rPr>
              <a:t>方案</a:t>
            </a:r>
            <a:r>
              <a:rPr lang="zh-CN" altLang="en-US" sz="2400" b="1">
                <a:solidFill>
                  <a:schemeClr val="accent1">
                    <a:lumMod val="60000"/>
                    <a:lumOff val="40000"/>
                  </a:schemeClr>
                </a:solidFill>
                <a:latin typeface="东文宋体" charset="0"/>
                <a:ea typeface="东文宋体" charset="0"/>
              </a:rPr>
              <a:t>①：</a:t>
            </a:r>
            <a:r>
              <a:rPr sz="2400" b="1">
                <a:solidFill>
                  <a:schemeClr val="accent1">
                    <a:lumMod val="60000"/>
                    <a:lumOff val="40000"/>
                  </a:schemeClr>
                </a:solidFill>
                <a:latin typeface="东文宋体" charset="0"/>
                <a:ea typeface="东文宋体" charset="0"/>
              </a:rPr>
              <a:t>借助第三方API数据</a:t>
            </a:r>
            <a:endParaRPr sz="2400" b="1">
              <a:solidFill>
                <a:schemeClr val="accent1">
                  <a:lumMod val="60000"/>
                  <a:lumOff val="40000"/>
                </a:schemeClr>
              </a:solidFill>
              <a:latin typeface="东文宋体" charset="0"/>
              <a:ea typeface="东文宋体" charset="0"/>
            </a:endParaRPr>
          </a:p>
          <a:p>
            <a:pPr algn="l"/>
            <a:endParaRPr lang="en-US" altLang="zh-CN" sz="2400" b="1">
              <a:solidFill>
                <a:schemeClr val="accent1">
                  <a:lumMod val="60000"/>
                  <a:lumOff val="40000"/>
                </a:schemeClr>
              </a:solidFill>
              <a:latin typeface="东文宋体" charset="0"/>
              <a:ea typeface="东文宋体" charset="0"/>
            </a:endParaRPr>
          </a:p>
          <a:p>
            <a:pPr algn="l"/>
            <a:endParaRPr lang="en-US" altLang="zh-CN" sz="2400" b="1">
              <a:solidFill>
                <a:schemeClr val="accent1">
                  <a:lumMod val="60000"/>
                  <a:lumOff val="40000"/>
                </a:schemeClr>
              </a:solidFill>
              <a:latin typeface="东文宋体" charset="0"/>
              <a:ea typeface="东文宋体" charset="0"/>
            </a:endParaRPr>
          </a:p>
          <a:p>
            <a:pPr algn="l"/>
            <a:r>
              <a:rPr lang="en-US" altLang="zh-CN">
                <a:solidFill>
                  <a:schemeClr val="bg1"/>
                </a:solidFill>
                <a:latin typeface="东文宋体" charset="0"/>
                <a:ea typeface="东文宋体" charset="0"/>
              </a:rPr>
              <a:t>​出行方式的识别采用轨迹匹配加上时间匹配，通过两者的综合来获取选择某种可能出行方式的概率集合，并从中选取概率最大的出行方式来作为用户某次出行方式。其中轨迹匹配需要利用百度导航API获取对应出行段所有历史出行方式的路线数据，并结合手机信令数据利用DBSCAN聚类算法进行聚类。时间匹配则是获取对应历史出行方式的时间并与实际的出行时间进行相比即可获取时间匹配。</a:t>
            </a:r>
            <a:endParaRPr lang="en-US" altLang="zh-CN">
              <a:solidFill>
                <a:schemeClr val="bg1"/>
              </a:solidFill>
              <a:latin typeface="东文宋体" charset="0"/>
              <a:ea typeface="东文宋体" charset="0"/>
            </a:endParaRPr>
          </a:p>
        </p:txBody>
      </p:sp>
      <p:pic>
        <p:nvPicPr>
          <p:cNvPr id="59" name="图片 58" descr="出行推荐方案"/>
          <p:cNvPicPr>
            <a:picLocks noChangeAspect="1"/>
          </p:cNvPicPr>
          <p:nvPr/>
        </p:nvPicPr>
        <p:blipFill>
          <a:blip r:embed="rId5"/>
          <a:stretch>
            <a:fillRect/>
          </a:stretch>
        </p:blipFill>
        <p:spPr>
          <a:xfrm>
            <a:off x="5438140" y="2392045"/>
            <a:ext cx="5990590" cy="29997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pic>
        <p:nvPicPr>
          <p:cNvPr id="63" name="图片 62" descr="图片4"/>
          <p:cNvPicPr>
            <a:picLocks noChangeAspect="1"/>
          </p:cNvPicPr>
          <p:nvPr/>
        </p:nvPicPr>
        <p:blipFill>
          <a:blip r:embed="rId1"/>
          <a:stretch>
            <a:fillRect/>
          </a:stretch>
        </p:blipFill>
        <p:spPr>
          <a:xfrm>
            <a:off x="1130300" y="2275205"/>
            <a:ext cx="4669790" cy="3517265"/>
          </a:xfrm>
          <a:prstGeom prst="rect">
            <a:avLst/>
          </a:prstGeom>
        </p:spPr>
      </p:pic>
      <p:pic>
        <p:nvPicPr>
          <p:cNvPr id="64" name="图片 63" descr="图片5"/>
          <p:cNvPicPr>
            <a:picLocks noChangeAspect="1"/>
          </p:cNvPicPr>
          <p:nvPr/>
        </p:nvPicPr>
        <p:blipFill>
          <a:blip r:embed="rId2"/>
          <a:stretch>
            <a:fillRect/>
          </a:stretch>
        </p:blipFill>
        <p:spPr>
          <a:xfrm>
            <a:off x="563880" y="1812290"/>
            <a:ext cx="5541010" cy="4206240"/>
          </a:xfrm>
          <a:prstGeom prst="rect">
            <a:avLst/>
          </a:prstGeom>
        </p:spPr>
      </p:pic>
      <p:pic>
        <p:nvPicPr>
          <p:cNvPr id="65" name="图片 64" descr="图片6"/>
          <p:cNvPicPr>
            <a:picLocks noChangeAspect="1"/>
          </p:cNvPicPr>
          <p:nvPr/>
        </p:nvPicPr>
        <p:blipFill>
          <a:blip r:embed="rId3"/>
          <a:stretch>
            <a:fillRect/>
          </a:stretch>
        </p:blipFill>
        <p:spPr>
          <a:xfrm>
            <a:off x="977900" y="1970405"/>
            <a:ext cx="5126990" cy="4126865"/>
          </a:xfrm>
          <a:prstGeom prst="rect">
            <a:avLst/>
          </a:prstGeom>
        </p:spPr>
      </p:pic>
      <p:pic>
        <p:nvPicPr>
          <p:cNvPr id="62" name="图片 61" descr="图片3"/>
          <p:cNvPicPr>
            <a:picLocks noChangeAspect="1"/>
          </p:cNvPicPr>
          <p:nvPr/>
        </p:nvPicPr>
        <p:blipFill>
          <a:blip r:embed="rId4"/>
          <a:stretch>
            <a:fillRect/>
          </a:stretch>
        </p:blipFill>
        <p:spPr>
          <a:xfrm>
            <a:off x="6982460" y="2404745"/>
            <a:ext cx="4827905" cy="3481070"/>
          </a:xfrm>
          <a:prstGeom prst="rect">
            <a:avLst/>
          </a:prstGeom>
        </p:spPr>
      </p:pic>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7344000" cy="127000"/>
          </a:xfrm>
          <a:prstGeom prst="rect">
            <a:avLst/>
          </a:prstGeom>
          <a:gradFill>
            <a:gsLst>
              <a:gs pos="99000">
                <a:schemeClr val="bg1">
                  <a:lumMod val="85000"/>
                </a:schemeClr>
              </a:gs>
              <a:gs pos="77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00090" y="113665"/>
            <a:ext cx="154432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解决方案</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5" name="图片 4" descr="demon-logo-icon"/>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 y="10418"/>
              <a:ext cx="266" cy="314"/>
            </a:xfrm>
            <a:prstGeom prst="rect">
              <a:avLst/>
            </a:prstGeom>
          </p:spPr>
        </p:pic>
        <p:pic>
          <p:nvPicPr>
            <p:cNvPr id="11" name="图片 10" descr="demon-logo-word"/>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8" y="10453"/>
              <a:ext cx="962" cy="244"/>
            </a:xfrm>
            <a:prstGeom prst="rect">
              <a:avLst/>
            </a:prstGeom>
          </p:spPr>
        </p:pic>
        <p:sp>
          <p:nvSpPr>
            <p:cNvPr id="12" name="文本框 11"/>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3" name="文本框 12"/>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21" name="文本框 20"/>
          <p:cNvSpPr txBox="1"/>
          <p:nvPr/>
        </p:nvSpPr>
        <p:spPr>
          <a:xfrm>
            <a:off x="977900" y="1245235"/>
            <a:ext cx="3237230" cy="460375"/>
          </a:xfrm>
          <a:prstGeom prst="rect">
            <a:avLst/>
          </a:prstGeom>
          <a:noFill/>
        </p:spPr>
        <p:txBody>
          <a:bodyPr wrap="none" rtlCol="0">
            <a:spAutoFit/>
          </a:bodyPr>
          <a:p>
            <a:pPr algn="l"/>
            <a:r>
              <a:rPr lang="zh-CN" altLang="en-US" sz="2400" b="1">
                <a:solidFill>
                  <a:schemeClr val="accent1">
                    <a:lumMod val="60000"/>
                    <a:lumOff val="40000"/>
                  </a:schemeClr>
                </a:solidFill>
              </a:rPr>
              <a:t>方案</a:t>
            </a:r>
            <a:r>
              <a:rPr lang="zh-CN" altLang="en-US" sz="2400" b="1">
                <a:solidFill>
                  <a:schemeClr val="accent1">
                    <a:lumMod val="60000"/>
                    <a:lumOff val="40000"/>
                  </a:schemeClr>
                </a:solidFill>
                <a:latin typeface="东文宋体" charset="0"/>
                <a:ea typeface="东文宋体" charset="0"/>
              </a:rPr>
              <a:t>②：利用现有数据</a:t>
            </a:r>
            <a:endParaRPr lang="zh-CN" altLang="en-US" sz="2400" b="1">
              <a:solidFill>
                <a:schemeClr val="accent1">
                  <a:lumMod val="60000"/>
                  <a:lumOff val="40000"/>
                </a:schemeClr>
              </a:solidFill>
              <a:latin typeface="东文宋体" charset="0"/>
              <a:ea typeface="东文宋体" charset="0"/>
            </a:endParaRPr>
          </a:p>
        </p:txBody>
      </p:sp>
      <p:sp>
        <p:nvSpPr>
          <p:cNvPr id="60" name="文本框 59"/>
          <p:cNvSpPr txBox="1"/>
          <p:nvPr/>
        </p:nvSpPr>
        <p:spPr>
          <a:xfrm>
            <a:off x="2524760" y="6018530"/>
            <a:ext cx="1402080" cy="337185"/>
          </a:xfrm>
          <a:prstGeom prst="rect">
            <a:avLst/>
          </a:prstGeom>
          <a:noFill/>
        </p:spPr>
        <p:txBody>
          <a:bodyPr wrap="none" rtlCol="0">
            <a:spAutoFit/>
          </a:bodyPr>
          <a:p>
            <a:r>
              <a:rPr lang="zh-CN" altLang="en-US" sz="1600">
                <a:solidFill>
                  <a:schemeClr val="bg1"/>
                </a:solidFill>
              </a:rPr>
              <a:t>地铁出行识别</a:t>
            </a:r>
            <a:endParaRPr lang="zh-CN" altLang="en-US" sz="1600">
              <a:solidFill>
                <a:schemeClr val="bg1"/>
              </a:solidFill>
            </a:endParaRPr>
          </a:p>
        </p:txBody>
      </p:sp>
      <p:sp>
        <p:nvSpPr>
          <p:cNvPr id="66" name="文本框 65"/>
          <p:cNvSpPr txBox="1"/>
          <p:nvPr/>
        </p:nvSpPr>
        <p:spPr>
          <a:xfrm>
            <a:off x="8288655" y="6018530"/>
            <a:ext cx="2214880" cy="337185"/>
          </a:xfrm>
          <a:prstGeom prst="rect">
            <a:avLst/>
          </a:prstGeom>
          <a:noFill/>
        </p:spPr>
        <p:txBody>
          <a:bodyPr wrap="none" rtlCol="0">
            <a:spAutoFit/>
          </a:bodyPr>
          <a:p>
            <a:r>
              <a:rPr lang="zh-CN" altLang="en-US" sz="1600">
                <a:solidFill>
                  <a:schemeClr val="bg1"/>
                </a:solidFill>
              </a:rPr>
              <a:t>时间空间两个纬度聚类</a:t>
            </a:r>
            <a:endParaRPr lang="zh-CN" altLang="en-US" sz="16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0000"/>
          </a:schemeClr>
        </a:solidFill>
        <a:effectLst/>
      </p:bgPr>
    </p:bg>
    <p:spTree>
      <p:nvGrpSpPr>
        <p:cNvPr id="1" name=""/>
        <p:cNvGrpSpPr/>
        <p:nvPr/>
      </p:nvGrpSpPr>
      <p:grpSpPr/>
      <p:grpSp>
        <p:nvGrpSpPr>
          <p:cNvPr id="41" name="组合 40"/>
          <p:cNvGrpSpPr/>
          <p:nvPr/>
        </p:nvGrpSpPr>
        <p:grpSpPr>
          <a:xfrm>
            <a:off x="7991475" y="1323975"/>
            <a:ext cx="3594100" cy="4902200"/>
            <a:chOff x="11246" y="2208"/>
            <a:chExt cx="5660" cy="7720"/>
          </a:xfrm>
        </p:grpSpPr>
        <p:sp>
          <p:nvSpPr>
            <p:cNvPr id="34" name="任意多边形 33"/>
            <p:cNvSpPr/>
            <p:nvPr/>
          </p:nvSpPr>
          <p:spPr>
            <a:xfrm>
              <a:off x="11246" y="2382"/>
              <a:ext cx="5415" cy="4816"/>
            </a:xfrm>
            <a:custGeom>
              <a:avLst/>
              <a:gdLst>
                <a:gd name="connisteX0" fmla="*/ 1386840 w 3438525"/>
                <a:gd name="connsiteY0" fmla="*/ 1084580 h 3058160"/>
                <a:gd name="connisteX1" fmla="*/ 1416685 w 3438525"/>
                <a:gd name="connsiteY1" fmla="*/ 1016000 h 3058160"/>
                <a:gd name="connisteX2" fmla="*/ 1445895 w 3438525"/>
                <a:gd name="connsiteY2" fmla="*/ 948055 h 3058160"/>
                <a:gd name="connisteX3" fmla="*/ 1455420 w 3438525"/>
                <a:gd name="connsiteY3" fmla="*/ 879475 h 3058160"/>
                <a:gd name="connisteX4" fmla="*/ 1475105 w 3438525"/>
                <a:gd name="connsiteY4" fmla="*/ 801370 h 3058160"/>
                <a:gd name="connisteX5" fmla="*/ 1494790 w 3438525"/>
                <a:gd name="connsiteY5" fmla="*/ 732790 h 3058160"/>
                <a:gd name="connisteX6" fmla="*/ 1513840 w 3438525"/>
                <a:gd name="connsiteY6" fmla="*/ 664210 h 3058160"/>
                <a:gd name="connisteX7" fmla="*/ 1533525 w 3438525"/>
                <a:gd name="connsiteY7" fmla="*/ 596265 h 3058160"/>
                <a:gd name="connisteX8" fmla="*/ 1543685 w 3438525"/>
                <a:gd name="connsiteY8" fmla="*/ 527685 h 3058160"/>
                <a:gd name="connisteX9" fmla="*/ 1562735 w 3438525"/>
                <a:gd name="connsiteY9" fmla="*/ 459105 h 3058160"/>
                <a:gd name="connisteX10" fmla="*/ 1582420 w 3438525"/>
                <a:gd name="connsiteY10" fmla="*/ 381000 h 3058160"/>
                <a:gd name="connisteX11" fmla="*/ 1621790 w 3438525"/>
                <a:gd name="connsiteY11" fmla="*/ 313055 h 3058160"/>
                <a:gd name="connisteX12" fmla="*/ 1651000 w 3438525"/>
                <a:gd name="connsiteY12" fmla="*/ 244475 h 3058160"/>
                <a:gd name="connisteX13" fmla="*/ 1719580 w 3438525"/>
                <a:gd name="connsiteY13" fmla="*/ 166370 h 3058160"/>
                <a:gd name="connisteX14" fmla="*/ 1787525 w 3438525"/>
                <a:gd name="connsiteY14" fmla="*/ 117475 h 3058160"/>
                <a:gd name="connisteX15" fmla="*/ 1865630 w 3438525"/>
                <a:gd name="connsiteY15" fmla="*/ 88265 h 3058160"/>
                <a:gd name="connisteX16" fmla="*/ 1953895 w 3438525"/>
                <a:gd name="connsiteY16" fmla="*/ 48895 h 3058160"/>
                <a:gd name="connisteX17" fmla="*/ 2032000 w 3438525"/>
                <a:gd name="connsiteY17" fmla="*/ 19685 h 3058160"/>
                <a:gd name="connisteX18" fmla="*/ 2100580 w 3438525"/>
                <a:gd name="connsiteY18" fmla="*/ 10160 h 3058160"/>
                <a:gd name="connisteX19" fmla="*/ 2178685 w 3438525"/>
                <a:gd name="connsiteY19" fmla="*/ 0 h 3058160"/>
                <a:gd name="connisteX20" fmla="*/ 2286000 w 3438525"/>
                <a:gd name="connsiteY20" fmla="*/ 0 h 3058160"/>
                <a:gd name="connisteX21" fmla="*/ 2354580 w 3438525"/>
                <a:gd name="connsiteY21" fmla="*/ 10160 h 3058160"/>
                <a:gd name="connisteX22" fmla="*/ 2432685 w 3438525"/>
                <a:gd name="connsiteY22" fmla="*/ 19685 h 3058160"/>
                <a:gd name="connisteX23" fmla="*/ 2500630 w 3438525"/>
                <a:gd name="connsiteY23" fmla="*/ 29210 h 3058160"/>
                <a:gd name="connisteX24" fmla="*/ 2569210 w 3438525"/>
                <a:gd name="connsiteY24" fmla="*/ 59055 h 3058160"/>
                <a:gd name="connisteX25" fmla="*/ 2637790 w 3438525"/>
                <a:gd name="connsiteY25" fmla="*/ 78105 h 3058160"/>
                <a:gd name="connisteX26" fmla="*/ 2705735 w 3438525"/>
                <a:gd name="connsiteY26" fmla="*/ 127000 h 3058160"/>
                <a:gd name="connisteX27" fmla="*/ 2754630 w 3438525"/>
                <a:gd name="connsiteY27" fmla="*/ 205105 h 3058160"/>
                <a:gd name="connisteX28" fmla="*/ 2832735 w 3438525"/>
                <a:gd name="connsiteY28" fmla="*/ 283210 h 3058160"/>
                <a:gd name="connisteX29" fmla="*/ 2901315 w 3438525"/>
                <a:gd name="connsiteY29" fmla="*/ 351790 h 3058160"/>
                <a:gd name="connisteX30" fmla="*/ 2940685 w 3438525"/>
                <a:gd name="connsiteY30" fmla="*/ 429895 h 3058160"/>
                <a:gd name="connisteX31" fmla="*/ 2979420 w 3438525"/>
                <a:gd name="connsiteY31" fmla="*/ 498475 h 3058160"/>
                <a:gd name="connisteX32" fmla="*/ 3037840 w 3438525"/>
                <a:gd name="connsiteY32" fmla="*/ 567055 h 3058160"/>
                <a:gd name="connisteX33" fmla="*/ 3067685 w 3438525"/>
                <a:gd name="connsiteY33" fmla="*/ 635000 h 3058160"/>
                <a:gd name="connisteX34" fmla="*/ 3106420 w 3438525"/>
                <a:gd name="connsiteY34" fmla="*/ 713105 h 3058160"/>
                <a:gd name="connisteX35" fmla="*/ 3164840 w 3438525"/>
                <a:gd name="connsiteY35" fmla="*/ 781685 h 3058160"/>
                <a:gd name="connisteX36" fmla="*/ 3233420 w 3438525"/>
                <a:gd name="connsiteY36" fmla="*/ 850265 h 3058160"/>
                <a:gd name="connisteX37" fmla="*/ 3282315 w 3438525"/>
                <a:gd name="connsiteY37" fmla="*/ 918210 h 3058160"/>
                <a:gd name="connisteX38" fmla="*/ 3331210 w 3438525"/>
                <a:gd name="connsiteY38" fmla="*/ 986790 h 3058160"/>
                <a:gd name="connisteX39" fmla="*/ 3380105 w 3438525"/>
                <a:gd name="connsiteY39" fmla="*/ 1064895 h 3058160"/>
                <a:gd name="connisteX40" fmla="*/ 3409315 w 3438525"/>
                <a:gd name="connsiteY40" fmla="*/ 1133475 h 3058160"/>
                <a:gd name="connisteX41" fmla="*/ 3429000 w 3438525"/>
                <a:gd name="connsiteY41" fmla="*/ 1202055 h 3058160"/>
                <a:gd name="connisteX42" fmla="*/ 3438525 w 3438525"/>
                <a:gd name="connsiteY42" fmla="*/ 1270000 h 3058160"/>
                <a:gd name="connisteX43" fmla="*/ 3438525 w 3438525"/>
                <a:gd name="connsiteY43" fmla="*/ 1338580 h 3058160"/>
                <a:gd name="connisteX44" fmla="*/ 3438525 w 3438525"/>
                <a:gd name="connsiteY44" fmla="*/ 1407160 h 3058160"/>
                <a:gd name="connisteX45" fmla="*/ 3438525 w 3438525"/>
                <a:gd name="connsiteY45" fmla="*/ 1475105 h 3058160"/>
                <a:gd name="connisteX46" fmla="*/ 3418840 w 3438525"/>
                <a:gd name="connsiteY46" fmla="*/ 1543685 h 3058160"/>
                <a:gd name="connisteX47" fmla="*/ 3399790 w 3438525"/>
                <a:gd name="connsiteY47" fmla="*/ 1621790 h 3058160"/>
                <a:gd name="connisteX48" fmla="*/ 3380105 w 3438525"/>
                <a:gd name="connsiteY48" fmla="*/ 1690370 h 3058160"/>
                <a:gd name="connisteX49" fmla="*/ 3331210 w 3438525"/>
                <a:gd name="connsiteY49" fmla="*/ 1768475 h 3058160"/>
                <a:gd name="connisteX50" fmla="*/ 3262630 w 3438525"/>
                <a:gd name="connsiteY50" fmla="*/ 1837055 h 3058160"/>
                <a:gd name="connisteX51" fmla="*/ 3223895 w 3438525"/>
                <a:gd name="connsiteY51" fmla="*/ 1905000 h 3058160"/>
                <a:gd name="connisteX52" fmla="*/ 3164840 w 3438525"/>
                <a:gd name="connsiteY52" fmla="*/ 1973580 h 3058160"/>
                <a:gd name="connisteX53" fmla="*/ 3106420 w 3438525"/>
                <a:gd name="connsiteY53" fmla="*/ 2042160 h 3058160"/>
                <a:gd name="connisteX54" fmla="*/ 3067685 w 3438525"/>
                <a:gd name="connsiteY54" fmla="*/ 2110105 h 3058160"/>
                <a:gd name="connisteX55" fmla="*/ 3028315 w 3438525"/>
                <a:gd name="connsiteY55" fmla="*/ 2178685 h 3058160"/>
                <a:gd name="connisteX56" fmla="*/ 2989580 w 3438525"/>
                <a:gd name="connsiteY56" fmla="*/ 2247265 h 3058160"/>
                <a:gd name="connisteX57" fmla="*/ 2950210 w 3438525"/>
                <a:gd name="connsiteY57" fmla="*/ 2315210 h 3058160"/>
                <a:gd name="connisteX58" fmla="*/ 2921000 w 3438525"/>
                <a:gd name="connsiteY58" fmla="*/ 2393315 h 3058160"/>
                <a:gd name="connisteX59" fmla="*/ 2901315 w 3438525"/>
                <a:gd name="connsiteY59" fmla="*/ 2472055 h 3058160"/>
                <a:gd name="connisteX60" fmla="*/ 2872105 w 3438525"/>
                <a:gd name="connsiteY60" fmla="*/ 2550160 h 3058160"/>
                <a:gd name="connisteX61" fmla="*/ 2842895 w 3438525"/>
                <a:gd name="connsiteY61" fmla="*/ 2647315 h 3058160"/>
                <a:gd name="connisteX62" fmla="*/ 2813685 w 3438525"/>
                <a:gd name="connsiteY62" fmla="*/ 2715895 h 3058160"/>
                <a:gd name="connisteX63" fmla="*/ 2774315 w 3438525"/>
                <a:gd name="connsiteY63" fmla="*/ 2784475 h 3058160"/>
                <a:gd name="connisteX64" fmla="*/ 2705735 w 3438525"/>
                <a:gd name="connsiteY64" fmla="*/ 2853055 h 3058160"/>
                <a:gd name="connisteX65" fmla="*/ 2637790 w 3438525"/>
                <a:gd name="connsiteY65" fmla="*/ 2931160 h 3058160"/>
                <a:gd name="connisteX66" fmla="*/ 2559685 w 3438525"/>
                <a:gd name="connsiteY66" fmla="*/ 2980055 h 3058160"/>
                <a:gd name="connisteX67" fmla="*/ 2471420 w 3438525"/>
                <a:gd name="connsiteY67" fmla="*/ 3009265 h 3058160"/>
                <a:gd name="connisteX68" fmla="*/ 2383790 w 3438525"/>
                <a:gd name="connsiteY68" fmla="*/ 3018790 h 3058160"/>
                <a:gd name="connisteX69" fmla="*/ 2295525 w 3438525"/>
                <a:gd name="connsiteY69" fmla="*/ 3028315 h 3058160"/>
                <a:gd name="connisteX70" fmla="*/ 2207895 w 3438525"/>
                <a:gd name="connsiteY70" fmla="*/ 3048000 h 3058160"/>
                <a:gd name="connisteX71" fmla="*/ 2100580 w 3438525"/>
                <a:gd name="connsiteY71" fmla="*/ 3048000 h 3058160"/>
                <a:gd name="connisteX72" fmla="*/ 2012315 w 3438525"/>
                <a:gd name="connsiteY72" fmla="*/ 3058160 h 3058160"/>
                <a:gd name="connisteX73" fmla="*/ 1934210 w 3438525"/>
                <a:gd name="connsiteY73" fmla="*/ 3058160 h 3058160"/>
                <a:gd name="connisteX74" fmla="*/ 1865630 w 3438525"/>
                <a:gd name="connsiteY74" fmla="*/ 3058160 h 3058160"/>
                <a:gd name="connisteX75" fmla="*/ 1797685 w 3438525"/>
                <a:gd name="connsiteY75" fmla="*/ 3058160 h 3058160"/>
                <a:gd name="connisteX76" fmla="*/ 1709420 w 3438525"/>
                <a:gd name="connsiteY76" fmla="*/ 3048000 h 3058160"/>
                <a:gd name="connisteX77" fmla="*/ 1631315 w 3438525"/>
                <a:gd name="connsiteY77" fmla="*/ 3028315 h 3058160"/>
                <a:gd name="connisteX78" fmla="*/ 1553210 w 3438525"/>
                <a:gd name="connsiteY78" fmla="*/ 2999105 h 3058160"/>
                <a:gd name="connisteX79" fmla="*/ 1484630 w 3438525"/>
                <a:gd name="connsiteY79" fmla="*/ 2989580 h 3058160"/>
                <a:gd name="connisteX80" fmla="*/ 1416685 w 3438525"/>
                <a:gd name="connsiteY80" fmla="*/ 2969895 h 3058160"/>
                <a:gd name="connisteX81" fmla="*/ 1338580 w 3438525"/>
                <a:gd name="connsiteY81" fmla="*/ 2969895 h 3058160"/>
                <a:gd name="connisteX82" fmla="*/ 1250315 w 3438525"/>
                <a:gd name="connsiteY82" fmla="*/ 2969895 h 3058160"/>
                <a:gd name="connisteX83" fmla="*/ 1181735 w 3438525"/>
                <a:gd name="connsiteY83" fmla="*/ 2969895 h 3058160"/>
                <a:gd name="connisteX84" fmla="*/ 1094105 w 3438525"/>
                <a:gd name="connsiteY84" fmla="*/ 2989580 h 3058160"/>
                <a:gd name="connisteX85" fmla="*/ 1016000 w 3438525"/>
                <a:gd name="connsiteY85" fmla="*/ 2999105 h 3058160"/>
                <a:gd name="connisteX86" fmla="*/ 947420 w 3438525"/>
                <a:gd name="connsiteY86" fmla="*/ 3009265 h 3058160"/>
                <a:gd name="connisteX87" fmla="*/ 878840 w 3438525"/>
                <a:gd name="connsiteY87" fmla="*/ 3018790 h 3058160"/>
                <a:gd name="connisteX88" fmla="*/ 810895 w 3438525"/>
                <a:gd name="connsiteY88" fmla="*/ 3018790 h 3058160"/>
                <a:gd name="connisteX89" fmla="*/ 742315 w 3438525"/>
                <a:gd name="connsiteY89" fmla="*/ 3018790 h 3058160"/>
                <a:gd name="connisteX90" fmla="*/ 654685 w 3438525"/>
                <a:gd name="connsiteY90" fmla="*/ 3009265 h 3058160"/>
                <a:gd name="connisteX91" fmla="*/ 576580 w 3438525"/>
                <a:gd name="connsiteY91" fmla="*/ 2989580 h 3058160"/>
                <a:gd name="connisteX92" fmla="*/ 508000 w 3438525"/>
                <a:gd name="connsiteY92" fmla="*/ 2960370 h 3058160"/>
                <a:gd name="connisteX93" fmla="*/ 439420 w 3438525"/>
                <a:gd name="connsiteY93" fmla="*/ 2921000 h 3058160"/>
                <a:gd name="connisteX94" fmla="*/ 361315 w 3438525"/>
                <a:gd name="connsiteY94" fmla="*/ 2891790 h 3058160"/>
                <a:gd name="connisteX95" fmla="*/ 273685 w 3438525"/>
                <a:gd name="connsiteY95" fmla="*/ 2823210 h 3058160"/>
                <a:gd name="connisteX96" fmla="*/ 205105 w 3438525"/>
                <a:gd name="connsiteY96" fmla="*/ 2774315 h 3058160"/>
                <a:gd name="connisteX97" fmla="*/ 116840 w 3438525"/>
                <a:gd name="connsiteY97" fmla="*/ 2686685 h 3058160"/>
                <a:gd name="connisteX98" fmla="*/ 58420 w 3438525"/>
                <a:gd name="connsiteY98" fmla="*/ 2608580 h 3058160"/>
                <a:gd name="connisteX99" fmla="*/ 19685 w 3438525"/>
                <a:gd name="connsiteY99" fmla="*/ 2520315 h 3058160"/>
                <a:gd name="connisteX100" fmla="*/ 0 w 3438525"/>
                <a:gd name="connsiteY100" fmla="*/ 2442210 h 3058160"/>
                <a:gd name="connisteX101" fmla="*/ 0 w 3438525"/>
                <a:gd name="connsiteY101" fmla="*/ 2364105 h 3058160"/>
                <a:gd name="connisteX102" fmla="*/ 19685 w 3438525"/>
                <a:gd name="connsiteY102" fmla="*/ 2296160 h 3058160"/>
                <a:gd name="connisteX103" fmla="*/ 87630 w 3438525"/>
                <a:gd name="connsiteY103" fmla="*/ 2237105 h 3058160"/>
                <a:gd name="connisteX104" fmla="*/ 175895 w 3438525"/>
                <a:gd name="connsiteY104" fmla="*/ 2207895 h 3058160"/>
                <a:gd name="connisteX105" fmla="*/ 273685 w 3438525"/>
                <a:gd name="connsiteY105" fmla="*/ 2169160 h 3058160"/>
                <a:gd name="connisteX106" fmla="*/ 351790 w 3438525"/>
                <a:gd name="connsiteY106" fmla="*/ 2120265 h 3058160"/>
                <a:gd name="connisteX107" fmla="*/ 419735 w 3438525"/>
                <a:gd name="connsiteY107" fmla="*/ 2071370 h 3058160"/>
                <a:gd name="connisteX108" fmla="*/ 508000 w 3438525"/>
                <a:gd name="connsiteY108" fmla="*/ 2022475 h 3058160"/>
                <a:gd name="connisteX109" fmla="*/ 576580 w 3438525"/>
                <a:gd name="connsiteY109" fmla="*/ 1983105 h 3058160"/>
                <a:gd name="connisteX110" fmla="*/ 644525 w 3438525"/>
                <a:gd name="connsiteY110" fmla="*/ 1934210 h 3058160"/>
                <a:gd name="connisteX111" fmla="*/ 693420 w 3438525"/>
                <a:gd name="connsiteY111" fmla="*/ 1866265 h 3058160"/>
                <a:gd name="connisteX112" fmla="*/ 742315 w 3438525"/>
                <a:gd name="connsiteY112" fmla="*/ 1797685 h 3058160"/>
                <a:gd name="connisteX113" fmla="*/ 781685 w 3438525"/>
                <a:gd name="connsiteY113" fmla="*/ 1729105 h 3058160"/>
                <a:gd name="connisteX114" fmla="*/ 810895 w 3438525"/>
                <a:gd name="connsiteY114" fmla="*/ 1661160 h 3058160"/>
                <a:gd name="connisteX115" fmla="*/ 830580 w 3438525"/>
                <a:gd name="connsiteY115" fmla="*/ 1592580 h 3058160"/>
                <a:gd name="connisteX116" fmla="*/ 859790 w 3438525"/>
                <a:gd name="connsiteY116" fmla="*/ 1524000 h 3058160"/>
                <a:gd name="connisteX117" fmla="*/ 889000 w 3438525"/>
                <a:gd name="connsiteY117" fmla="*/ 1456055 h 3058160"/>
                <a:gd name="connisteX118" fmla="*/ 927735 w 3438525"/>
                <a:gd name="connsiteY118" fmla="*/ 1387475 h 3058160"/>
                <a:gd name="connisteX119" fmla="*/ 1005840 w 3438525"/>
                <a:gd name="connsiteY119" fmla="*/ 1318895 h 3058160"/>
                <a:gd name="connisteX120" fmla="*/ 1094105 w 3438525"/>
                <a:gd name="connsiteY120" fmla="*/ 1270000 h 3058160"/>
                <a:gd name="connisteX121" fmla="*/ 1181735 w 3438525"/>
                <a:gd name="connsiteY121" fmla="*/ 1250315 h 3058160"/>
                <a:gd name="connisteX122" fmla="*/ 1250315 w 3438525"/>
                <a:gd name="connsiteY122" fmla="*/ 1250315 h 3058160"/>
                <a:gd name="connisteX123" fmla="*/ 1328420 w 3438525"/>
                <a:gd name="connsiteY123" fmla="*/ 1231265 h 3058160"/>
                <a:gd name="connisteX124" fmla="*/ 1397000 w 3438525"/>
                <a:gd name="connsiteY124" fmla="*/ 1182370 h 3058160"/>
                <a:gd name="connisteX125" fmla="*/ 1445895 w 3438525"/>
                <a:gd name="connsiteY125" fmla="*/ 1104265 h 3058160"/>
                <a:gd name="connisteX126" fmla="*/ 1465580 w 3438525"/>
                <a:gd name="connsiteY126" fmla="*/ 1035685 h 3058160"/>
                <a:gd name="connisteX127" fmla="*/ 1426210 w 3438525"/>
                <a:gd name="connsiteY127" fmla="*/ 1075055 h 3058160"/>
                <a:gd name="connisteX128" fmla="*/ 1386840 w 3438525"/>
                <a:gd name="connsiteY128" fmla="*/ 1045210 h 3058160"/>
                <a:gd name="connisteX129" fmla="*/ 1386840 w 3438525"/>
                <a:gd name="connsiteY129" fmla="*/ 1084580 h 30581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Lst>
              <a:rect l="l" t="t" r="r" b="b"/>
              <a:pathLst>
                <a:path w="3438525" h="3058160">
                  <a:moveTo>
                    <a:pt x="1386840" y="1084580"/>
                  </a:moveTo>
                  <a:lnTo>
                    <a:pt x="1416685" y="1016000"/>
                  </a:lnTo>
                  <a:lnTo>
                    <a:pt x="1445895" y="948055"/>
                  </a:lnTo>
                  <a:lnTo>
                    <a:pt x="1455420" y="879475"/>
                  </a:lnTo>
                  <a:lnTo>
                    <a:pt x="1475105" y="801370"/>
                  </a:lnTo>
                  <a:lnTo>
                    <a:pt x="1494790" y="732790"/>
                  </a:lnTo>
                  <a:lnTo>
                    <a:pt x="1513840" y="664210"/>
                  </a:lnTo>
                  <a:lnTo>
                    <a:pt x="1533525" y="596265"/>
                  </a:lnTo>
                  <a:lnTo>
                    <a:pt x="1543685" y="527685"/>
                  </a:lnTo>
                  <a:lnTo>
                    <a:pt x="1562735" y="459105"/>
                  </a:lnTo>
                  <a:lnTo>
                    <a:pt x="1582420" y="381000"/>
                  </a:lnTo>
                  <a:lnTo>
                    <a:pt x="1621790" y="313055"/>
                  </a:lnTo>
                  <a:lnTo>
                    <a:pt x="1651000" y="244475"/>
                  </a:lnTo>
                  <a:lnTo>
                    <a:pt x="1719580" y="166370"/>
                  </a:lnTo>
                  <a:lnTo>
                    <a:pt x="1787525" y="117475"/>
                  </a:lnTo>
                  <a:lnTo>
                    <a:pt x="1865630" y="88265"/>
                  </a:lnTo>
                  <a:lnTo>
                    <a:pt x="1953895" y="48895"/>
                  </a:lnTo>
                  <a:lnTo>
                    <a:pt x="2032000" y="19685"/>
                  </a:lnTo>
                  <a:lnTo>
                    <a:pt x="2100580" y="10160"/>
                  </a:lnTo>
                  <a:lnTo>
                    <a:pt x="2178685" y="0"/>
                  </a:lnTo>
                  <a:lnTo>
                    <a:pt x="2286000" y="0"/>
                  </a:lnTo>
                  <a:lnTo>
                    <a:pt x="2354580" y="10160"/>
                  </a:lnTo>
                  <a:lnTo>
                    <a:pt x="2432685" y="19685"/>
                  </a:lnTo>
                  <a:lnTo>
                    <a:pt x="2500630" y="29210"/>
                  </a:lnTo>
                  <a:lnTo>
                    <a:pt x="2569210" y="59055"/>
                  </a:lnTo>
                  <a:lnTo>
                    <a:pt x="2637790" y="78105"/>
                  </a:lnTo>
                  <a:lnTo>
                    <a:pt x="2705735" y="127000"/>
                  </a:lnTo>
                  <a:lnTo>
                    <a:pt x="2754630" y="205105"/>
                  </a:lnTo>
                  <a:lnTo>
                    <a:pt x="2832735" y="283210"/>
                  </a:lnTo>
                  <a:lnTo>
                    <a:pt x="2901315" y="351790"/>
                  </a:lnTo>
                  <a:lnTo>
                    <a:pt x="2940685" y="429895"/>
                  </a:lnTo>
                  <a:lnTo>
                    <a:pt x="2979420" y="498475"/>
                  </a:lnTo>
                  <a:lnTo>
                    <a:pt x="3037840" y="567055"/>
                  </a:lnTo>
                  <a:lnTo>
                    <a:pt x="3067685" y="635000"/>
                  </a:lnTo>
                  <a:lnTo>
                    <a:pt x="3106420" y="713105"/>
                  </a:lnTo>
                  <a:lnTo>
                    <a:pt x="3164840" y="781685"/>
                  </a:lnTo>
                  <a:lnTo>
                    <a:pt x="3233420" y="850265"/>
                  </a:lnTo>
                  <a:lnTo>
                    <a:pt x="3282315" y="918210"/>
                  </a:lnTo>
                  <a:lnTo>
                    <a:pt x="3331210" y="986790"/>
                  </a:lnTo>
                  <a:lnTo>
                    <a:pt x="3380105" y="1064895"/>
                  </a:lnTo>
                  <a:lnTo>
                    <a:pt x="3409315" y="1133475"/>
                  </a:lnTo>
                  <a:lnTo>
                    <a:pt x="3429000" y="1202055"/>
                  </a:lnTo>
                  <a:lnTo>
                    <a:pt x="3438525" y="1270000"/>
                  </a:lnTo>
                  <a:lnTo>
                    <a:pt x="3438525" y="1338580"/>
                  </a:lnTo>
                  <a:lnTo>
                    <a:pt x="3438525" y="1407160"/>
                  </a:lnTo>
                  <a:lnTo>
                    <a:pt x="3438525" y="1475105"/>
                  </a:lnTo>
                  <a:lnTo>
                    <a:pt x="3418840" y="1543685"/>
                  </a:lnTo>
                  <a:lnTo>
                    <a:pt x="3399790" y="1621790"/>
                  </a:lnTo>
                  <a:lnTo>
                    <a:pt x="3380105" y="1690370"/>
                  </a:lnTo>
                  <a:lnTo>
                    <a:pt x="3331210" y="1768475"/>
                  </a:lnTo>
                  <a:lnTo>
                    <a:pt x="3262630" y="1837055"/>
                  </a:lnTo>
                  <a:lnTo>
                    <a:pt x="3223895" y="1905000"/>
                  </a:lnTo>
                  <a:lnTo>
                    <a:pt x="3164840" y="1973580"/>
                  </a:lnTo>
                  <a:lnTo>
                    <a:pt x="3106420" y="2042160"/>
                  </a:lnTo>
                  <a:lnTo>
                    <a:pt x="3067685" y="2110105"/>
                  </a:lnTo>
                  <a:lnTo>
                    <a:pt x="3028315" y="2178685"/>
                  </a:lnTo>
                  <a:lnTo>
                    <a:pt x="2989580" y="2247265"/>
                  </a:lnTo>
                  <a:lnTo>
                    <a:pt x="2950210" y="2315210"/>
                  </a:lnTo>
                  <a:lnTo>
                    <a:pt x="2921000" y="2393315"/>
                  </a:lnTo>
                  <a:lnTo>
                    <a:pt x="2901315" y="2472055"/>
                  </a:lnTo>
                  <a:lnTo>
                    <a:pt x="2872105" y="2550160"/>
                  </a:lnTo>
                  <a:lnTo>
                    <a:pt x="2842895" y="2647315"/>
                  </a:lnTo>
                  <a:lnTo>
                    <a:pt x="2813685" y="2715895"/>
                  </a:lnTo>
                  <a:lnTo>
                    <a:pt x="2774315" y="2784475"/>
                  </a:lnTo>
                  <a:lnTo>
                    <a:pt x="2705735" y="2853055"/>
                  </a:lnTo>
                  <a:lnTo>
                    <a:pt x="2637790" y="2931160"/>
                  </a:lnTo>
                  <a:lnTo>
                    <a:pt x="2559685" y="2980055"/>
                  </a:lnTo>
                  <a:lnTo>
                    <a:pt x="2471420" y="3009265"/>
                  </a:lnTo>
                  <a:lnTo>
                    <a:pt x="2383790" y="3018790"/>
                  </a:lnTo>
                  <a:lnTo>
                    <a:pt x="2295525" y="3028315"/>
                  </a:lnTo>
                  <a:lnTo>
                    <a:pt x="2207895" y="3048000"/>
                  </a:lnTo>
                  <a:lnTo>
                    <a:pt x="2100580" y="3048000"/>
                  </a:lnTo>
                  <a:lnTo>
                    <a:pt x="2012315" y="3058160"/>
                  </a:lnTo>
                  <a:lnTo>
                    <a:pt x="1934210" y="3058160"/>
                  </a:lnTo>
                  <a:lnTo>
                    <a:pt x="1865630" y="3058160"/>
                  </a:lnTo>
                  <a:lnTo>
                    <a:pt x="1797685" y="3058160"/>
                  </a:lnTo>
                  <a:lnTo>
                    <a:pt x="1709420" y="3048000"/>
                  </a:lnTo>
                  <a:lnTo>
                    <a:pt x="1631315" y="3028315"/>
                  </a:lnTo>
                  <a:lnTo>
                    <a:pt x="1553210" y="2999105"/>
                  </a:lnTo>
                  <a:lnTo>
                    <a:pt x="1484630" y="2989580"/>
                  </a:lnTo>
                  <a:lnTo>
                    <a:pt x="1416685" y="2969895"/>
                  </a:lnTo>
                  <a:lnTo>
                    <a:pt x="1338580" y="2969895"/>
                  </a:lnTo>
                  <a:lnTo>
                    <a:pt x="1250315" y="2969895"/>
                  </a:lnTo>
                  <a:lnTo>
                    <a:pt x="1181735" y="2969895"/>
                  </a:lnTo>
                  <a:lnTo>
                    <a:pt x="1094105" y="2989580"/>
                  </a:lnTo>
                  <a:lnTo>
                    <a:pt x="1016000" y="2999105"/>
                  </a:lnTo>
                  <a:lnTo>
                    <a:pt x="947420" y="3009265"/>
                  </a:lnTo>
                  <a:lnTo>
                    <a:pt x="878840" y="3018790"/>
                  </a:lnTo>
                  <a:lnTo>
                    <a:pt x="810895" y="3018790"/>
                  </a:lnTo>
                  <a:lnTo>
                    <a:pt x="742315" y="3018790"/>
                  </a:lnTo>
                  <a:lnTo>
                    <a:pt x="654685" y="3009265"/>
                  </a:lnTo>
                  <a:lnTo>
                    <a:pt x="576580" y="2989580"/>
                  </a:lnTo>
                  <a:lnTo>
                    <a:pt x="508000" y="2960370"/>
                  </a:lnTo>
                  <a:lnTo>
                    <a:pt x="439420" y="2921000"/>
                  </a:lnTo>
                  <a:lnTo>
                    <a:pt x="361315" y="2891790"/>
                  </a:lnTo>
                  <a:lnTo>
                    <a:pt x="273685" y="2823210"/>
                  </a:lnTo>
                  <a:lnTo>
                    <a:pt x="205105" y="2774315"/>
                  </a:lnTo>
                  <a:lnTo>
                    <a:pt x="116840" y="2686685"/>
                  </a:lnTo>
                  <a:lnTo>
                    <a:pt x="58420" y="2608580"/>
                  </a:lnTo>
                  <a:lnTo>
                    <a:pt x="19685" y="2520315"/>
                  </a:lnTo>
                  <a:lnTo>
                    <a:pt x="0" y="2442210"/>
                  </a:lnTo>
                  <a:lnTo>
                    <a:pt x="0" y="2364105"/>
                  </a:lnTo>
                  <a:lnTo>
                    <a:pt x="19685" y="2296160"/>
                  </a:lnTo>
                  <a:lnTo>
                    <a:pt x="87630" y="2237105"/>
                  </a:lnTo>
                  <a:lnTo>
                    <a:pt x="175895" y="2207895"/>
                  </a:lnTo>
                  <a:lnTo>
                    <a:pt x="273685" y="2169160"/>
                  </a:lnTo>
                  <a:lnTo>
                    <a:pt x="351790" y="2120265"/>
                  </a:lnTo>
                  <a:lnTo>
                    <a:pt x="419735" y="2071370"/>
                  </a:lnTo>
                  <a:lnTo>
                    <a:pt x="508000" y="2022475"/>
                  </a:lnTo>
                  <a:lnTo>
                    <a:pt x="576580" y="1983105"/>
                  </a:lnTo>
                  <a:lnTo>
                    <a:pt x="644525" y="1934210"/>
                  </a:lnTo>
                  <a:lnTo>
                    <a:pt x="693420" y="1866265"/>
                  </a:lnTo>
                  <a:lnTo>
                    <a:pt x="742315" y="1797685"/>
                  </a:lnTo>
                  <a:lnTo>
                    <a:pt x="781685" y="1729105"/>
                  </a:lnTo>
                  <a:lnTo>
                    <a:pt x="810895" y="1661160"/>
                  </a:lnTo>
                  <a:lnTo>
                    <a:pt x="830580" y="1592580"/>
                  </a:lnTo>
                  <a:lnTo>
                    <a:pt x="859790" y="1524000"/>
                  </a:lnTo>
                  <a:lnTo>
                    <a:pt x="889000" y="1456055"/>
                  </a:lnTo>
                  <a:lnTo>
                    <a:pt x="927735" y="1387475"/>
                  </a:lnTo>
                  <a:lnTo>
                    <a:pt x="1005840" y="1318895"/>
                  </a:lnTo>
                  <a:lnTo>
                    <a:pt x="1094105" y="1270000"/>
                  </a:lnTo>
                  <a:lnTo>
                    <a:pt x="1181735" y="1250315"/>
                  </a:lnTo>
                  <a:lnTo>
                    <a:pt x="1250315" y="1250315"/>
                  </a:lnTo>
                  <a:lnTo>
                    <a:pt x="1328420" y="1231265"/>
                  </a:lnTo>
                  <a:lnTo>
                    <a:pt x="1397000" y="1182370"/>
                  </a:lnTo>
                  <a:lnTo>
                    <a:pt x="1445895" y="1104265"/>
                  </a:lnTo>
                  <a:lnTo>
                    <a:pt x="1465580" y="1035685"/>
                  </a:lnTo>
                  <a:lnTo>
                    <a:pt x="1426210" y="1075055"/>
                  </a:lnTo>
                  <a:lnTo>
                    <a:pt x="1386840" y="1045210"/>
                  </a:lnTo>
                  <a:lnTo>
                    <a:pt x="1386840" y="1084580"/>
                  </a:lnTo>
                  <a:close/>
                </a:path>
              </a:pathLst>
            </a:custGeom>
            <a:solidFill>
              <a:schemeClr val="accent6">
                <a:lumMod val="60000"/>
                <a:lumOff val="4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任意多边形 34"/>
            <p:cNvSpPr/>
            <p:nvPr/>
          </p:nvSpPr>
          <p:spPr>
            <a:xfrm>
              <a:off x="11422" y="7606"/>
              <a:ext cx="1524" cy="2323"/>
            </a:xfrm>
            <a:custGeom>
              <a:avLst/>
              <a:gdLst>
                <a:gd name="connisteX0" fmla="*/ 459740 w 967740"/>
                <a:gd name="connsiteY0" fmla="*/ 107315 h 1475105"/>
                <a:gd name="connisteX1" fmla="*/ 391160 w 967740"/>
                <a:gd name="connsiteY1" fmla="*/ 136525 h 1475105"/>
                <a:gd name="connisteX2" fmla="*/ 322580 w 967740"/>
                <a:gd name="connsiteY2" fmla="*/ 156210 h 1475105"/>
                <a:gd name="connisteX3" fmla="*/ 254000 w 967740"/>
                <a:gd name="connsiteY3" fmla="*/ 175895 h 1475105"/>
                <a:gd name="connisteX4" fmla="*/ 175895 w 967740"/>
                <a:gd name="connsiteY4" fmla="*/ 224790 h 1475105"/>
                <a:gd name="connisteX5" fmla="*/ 107950 w 967740"/>
                <a:gd name="connsiteY5" fmla="*/ 254000 h 1475105"/>
                <a:gd name="connisteX6" fmla="*/ 39370 w 967740"/>
                <a:gd name="connsiteY6" fmla="*/ 322580 h 1475105"/>
                <a:gd name="connisteX7" fmla="*/ 10160 w 967740"/>
                <a:gd name="connsiteY7" fmla="*/ 400685 h 1475105"/>
                <a:gd name="connisteX8" fmla="*/ 0 w 967740"/>
                <a:gd name="connsiteY8" fmla="*/ 478790 h 1475105"/>
                <a:gd name="connisteX9" fmla="*/ 0 w 967740"/>
                <a:gd name="connsiteY9" fmla="*/ 546735 h 1475105"/>
                <a:gd name="connisteX10" fmla="*/ 0 w 967740"/>
                <a:gd name="connsiteY10" fmla="*/ 615315 h 1475105"/>
                <a:gd name="connisteX11" fmla="*/ 19685 w 967740"/>
                <a:gd name="connsiteY11" fmla="*/ 693420 h 1475105"/>
                <a:gd name="connisteX12" fmla="*/ 59055 w 967740"/>
                <a:gd name="connsiteY12" fmla="*/ 781685 h 1475105"/>
                <a:gd name="connisteX13" fmla="*/ 97790 w 967740"/>
                <a:gd name="connsiteY13" fmla="*/ 859790 h 1475105"/>
                <a:gd name="connisteX14" fmla="*/ 156845 w 967740"/>
                <a:gd name="connsiteY14" fmla="*/ 937895 h 1475105"/>
                <a:gd name="connisteX15" fmla="*/ 195580 w 967740"/>
                <a:gd name="connsiteY15" fmla="*/ 1006475 h 1475105"/>
                <a:gd name="connisteX16" fmla="*/ 205740 w 967740"/>
                <a:gd name="connsiteY16" fmla="*/ 1074420 h 1475105"/>
                <a:gd name="connisteX17" fmla="*/ 186055 w 967740"/>
                <a:gd name="connsiteY17" fmla="*/ 1143000 h 1475105"/>
                <a:gd name="connisteX18" fmla="*/ 146685 w 967740"/>
                <a:gd name="connsiteY18" fmla="*/ 1230630 h 1475105"/>
                <a:gd name="connisteX19" fmla="*/ 127000 w 967740"/>
                <a:gd name="connsiteY19" fmla="*/ 1299210 h 1475105"/>
                <a:gd name="connisteX20" fmla="*/ 166370 w 967740"/>
                <a:gd name="connsiteY20" fmla="*/ 1367790 h 1475105"/>
                <a:gd name="connisteX21" fmla="*/ 254000 w 967740"/>
                <a:gd name="connsiteY21" fmla="*/ 1406525 h 1475105"/>
                <a:gd name="connisteX22" fmla="*/ 332740 w 967740"/>
                <a:gd name="connsiteY22" fmla="*/ 1435735 h 1475105"/>
                <a:gd name="connisteX23" fmla="*/ 410845 w 967740"/>
                <a:gd name="connsiteY23" fmla="*/ 1455420 h 1475105"/>
                <a:gd name="connisteX24" fmla="*/ 478790 w 967740"/>
                <a:gd name="connsiteY24" fmla="*/ 1465580 h 1475105"/>
                <a:gd name="connisteX25" fmla="*/ 547370 w 967740"/>
                <a:gd name="connsiteY25" fmla="*/ 1475105 h 1475105"/>
                <a:gd name="connisteX26" fmla="*/ 615950 w 967740"/>
                <a:gd name="connsiteY26" fmla="*/ 1406525 h 1475105"/>
                <a:gd name="connisteX27" fmla="*/ 674370 w 967740"/>
                <a:gd name="connsiteY27" fmla="*/ 1328420 h 1475105"/>
                <a:gd name="connisteX28" fmla="*/ 713740 w 967740"/>
                <a:gd name="connsiteY28" fmla="*/ 1260475 h 1475105"/>
                <a:gd name="connisteX29" fmla="*/ 732790 w 967740"/>
                <a:gd name="connsiteY29" fmla="*/ 1191895 h 1475105"/>
                <a:gd name="connisteX30" fmla="*/ 762000 w 967740"/>
                <a:gd name="connsiteY30" fmla="*/ 1123315 h 1475105"/>
                <a:gd name="connisteX31" fmla="*/ 791845 w 967740"/>
                <a:gd name="connsiteY31" fmla="*/ 1045210 h 1475105"/>
                <a:gd name="connisteX32" fmla="*/ 810895 w 967740"/>
                <a:gd name="connsiteY32" fmla="*/ 976630 h 1475105"/>
                <a:gd name="connisteX33" fmla="*/ 830580 w 967740"/>
                <a:gd name="connsiteY33" fmla="*/ 908685 h 1475105"/>
                <a:gd name="connisteX34" fmla="*/ 850265 w 967740"/>
                <a:gd name="connsiteY34" fmla="*/ 820420 h 1475105"/>
                <a:gd name="connisteX35" fmla="*/ 869950 w 967740"/>
                <a:gd name="connsiteY35" fmla="*/ 752475 h 1475105"/>
                <a:gd name="connisteX36" fmla="*/ 889000 w 967740"/>
                <a:gd name="connsiteY36" fmla="*/ 683895 h 1475105"/>
                <a:gd name="connisteX37" fmla="*/ 908685 w 967740"/>
                <a:gd name="connsiteY37" fmla="*/ 605790 h 1475105"/>
                <a:gd name="connisteX38" fmla="*/ 928370 w 967740"/>
                <a:gd name="connsiteY38" fmla="*/ 537210 h 1475105"/>
                <a:gd name="connisteX39" fmla="*/ 948055 w 967740"/>
                <a:gd name="connsiteY39" fmla="*/ 468630 h 1475105"/>
                <a:gd name="connisteX40" fmla="*/ 967740 w 967740"/>
                <a:gd name="connsiteY40" fmla="*/ 400685 h 1475105"/>
                <a:gd name="connisteX41" fmla="*/ 967740 w 967740"/>
                <a:gd name="connsiteY41" fmla="*/ 332105 h 1475105"/>
                <a:gd name="connisteX42" fmla="*/ 957580 w 967740"/>
                <a:gd name="connsiteY42" fmla="*/ 263525 h 1475105"/>
                <a:gd name="connisteX43" fmla="*/ 937895 w 967740"/>
                <a:gd name="connsiteY43" fmla="*/ 195580 h 1475105"/>
                <a:gd name="connisteX44" fmla="*/ 908685 w 967740"/>
                <a:gd name="connsiteY44" fmla="*/ 127000 h 1475105"/>
                <a:gd name="connisteX45" fmla="*/ 869950 w 967740"/>
                <a:gd name="connsiteY45" fmla="*/ 58420 h 1475105"/>
                <a:gd name="connisteX46" fmla="*/ 801370 w 967740"/>
                <a:gd name="connsiteY46" fmla="*/ 0 h 1475105"/>
                <a:gd name="connisteX47" fmla="*/ 732790 w 967740"/>
                <a:gd name="connsiteY47" fmla="*/ 0 h 1475105"/>
                <a:gd name="connisteX48" fmla="*/ 664845 w 967740"/>
                <a:gd name="connsiteY48" fmla="*/ 29210 h 1475105"/>
                <a:gd name="connisteX49" fmla="*/ 586740 w 967740"/>
                <a:gd name="connsiteY49" fmla="*/ 78105 h 1475105"/>
                <a:gd name="connisteX50" fmla="*/ 518160 w 967740"/>
                <a:gd name="connsiteY50" fmla="*/ 107315 h 1475105"/>
                <a:gd name="connisteX51" fmla="*/ 449580 w 967740"/>
                <a:gd name="connsiteY51" fmla="*/ 117475 h 1475105"/>
                <a:gd name="connisteX52" fmla="*/ 459740 w 967740"/>
                <a:gd name="connsiteY52" fmla="*/ 107315 h 147510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967740" h="1475105">
                  <a:moveTo>
                    <a:pt x="459740" y="107315"/>
                  </a:moveTo>
                  <a:lnTo>
                    <a:pt x="391160" y="136525"/>
                  </a:lnTo>
                  <a:lnTo>
                    <a:pt x="322580" y="156210"/>
                  </a:lnTo>
                  <a:lnTo>
                    <a:pt x="254000" y="175895"/>
                  </a:lnTo>
                  <a:lnTo>
                    <a:pt x="175895" y="224790"/>
                  </a:lnTo>
                  <a:lnTo>
                    <a:pt x="107950" y="254000"/>
                  </a:lnTo>
                  <a:lnTo>
                    <a:pt x="39370" y="322580"/>
                  </a:lnTo>
                  <a:lnTo>
                    <a:pt x="10160" y="400685"/>
                  </a:lnTo>
                  <a:lnTo>
                    <a:pt x="0" y="478790"/>
                  </a:lnTo>
                  <a:lnTo>
                    <a:pt x="0" y="546735"/>
                  </a:lnTo>
                  <a:lnTo>
                    <a:pt x="0" y="615315"/>
                  </a:lnTo>
                  <a:lnTo>
                    <a:pt x="19685" y="693420"/>
                  </a:lnTo>
                  <a:lnTo>
                    <a:pt x="59055" y="781685"/>
                  </a:lnTo>
                  <a:lnTo>
                    <a:pt x="97790" y="859790"/>
                  </a:lnTo>
                  <a:lnTo>
                    <a:pt x="156845" y="937895"/>
                  </a:lnTo>
                  <a:lnTo>
                    <a:pt x="195580" y="1006475"/>
                  </a:lnTo>
                  <a:lnTo>
                    <a:pt x="205740" y="1074420"/>
                  </a:lnTo>
                  <a:lnTo>
                    <a:pt x="186055" y="1143000"/>
                  </a:lnTo>
                  <a:lnTo>
                    <a:pt x="146685" y="1230630"/>
                  </a:lnTo>
                  <a:lnTo>
                    <a:pt x="127000" y="1299210"/>
                  </a:lnTo>
                  <a:lnTo>
                    <a:pt x="166370" y="1367790"/>
                  </a:lnTo>
                  <a:lnTo>
                    <a:pt x="254000" y="1406525"/>
                  </a:lnTo>
                  <a:lnTo>
                    <a:pt x="332740" y="1435735"/>
                  </a:lnTo>
                  <a:lnTo>
                    <a:pt x="410845" y="1455420"/>
                  </a:lnTo>
                  <a:lnTo>
                    <a:pt x="478790" y="1465580"/>
                  </a:lnTo>
                  <a:lnTo>
                    <a:pt x="547370" y="1475105"/>
                  </a:lnTo>
                  <a:lnTo>
                    <a:pt x="615950" y="1406525"/>
                  </a:lnTo>
                  <a:lnTo>
                    <a:pt x="674370" y="1328420"/>
                  </a:lnTo>
                  <a:lnTo>
                    <a:pt x="713740" y="1260475"/>
                  </a:lnTo>
                  <a:lnTo>
                    <a:pt x="732790" y="1191895"/>
                  </a:lnTo>
                  <a:lnTo>
                    <a:pt x="762000" y="1123315"/>
                  </a:lnTo>
                  <a:lnTo>
                    <a:pt x="791845" y="1045210"/>
                  </a:lnTo>
                  <a:lnTo>
                    <a:pt x="810895" y="976630"/>
                  </a:lnTo>
                  <a:lnTo>
                    <a:pt x="830580" y="908685"/>
                  </a:lnTo>
                  <a:lnTo>
                    <a:pt x="850265" y="820420"/>
                  </a:lnTo>
                  <a:lnTo>
                    <a:pt x="869950" y="752475"/>
                  </a:lnTo>
                  <a:lnTo>
                    <a:pt x="889000" y="683895"/>
                  </a:lnTo>
                  <a:lnTo>
                    <a:pt x="908685" y="605790"/>
                  </a:lnTo>
                  <a:lnTo>
                    <a:pt x="928370" y="537210"/>
                  </a:lnTo>
                  <a:lnTo>
                    <a:pt x="948055" y="468630"/>
                  </a:lnTo>
                  <a:lnTo>
                    <a:pt x="967740" y="400685"/>
                  </a:lnTo>
                  <a:lnTo>
                    <a:pt x="967740" y="332105"/>
                  </a:lnTo>
                  <a:lnTo>
                    <a:pt x="957580" y="263525"/>
                  </a:lnTo>
                  <a:lnTo>
                    <a:pt x="937895" y="195580"/>
                  </a:lnTo>
                  <a:lnTo>
                    <a:pt x="908685" y="127000"/>
                  </a:lnTo>
                  <a:lnTo>
                    <a:pt x="869950" y="58420"/>
                  </a:lnTo>
                  <a:lnTo>
                    <a:pt x="801370" y="0"/>
                  </a:lnTo>
                  <a:lnTo>
                    <a:pt x="732790" y="0"/>
                  </a:lnTo>
                  <a:lnTo>
                    <a:pt x="664845" y="29210"/>
                  </a:lnTo>
                  <a:lnTo>
                    <a:pt x="586740" y="78105"/>
                  </a:lnTo>
                  <a:lnTo>
                    <a:pt x="518160" y="107315"/>
                  </a:lnTo>
                  <a:lnTo>
                    <a:pt x="449580" y="117475"/>
                  </a:lnTo>
                  <a:lnTo>
                    <a:pt x="459740" y="107315"/>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任意多边形 35"/>
            <p:cNvSpPr/>
            <p:nvPr/>
          </p:nvSpPr>
          <p:spPr>
            <a:xfrm>
              <a:off x="16122" y="7854"/>
              <a:ext cx="784" cy="908"/>
            </a:xfrm>
            <a:custGeom>
              <a:avLst/>
              <a:gdLst>
                <a:gd name="connisteX0" fmla="*/ 29210 w 497840"/>
                <a:gd name="connsiteY0" fmla="*/ 29210 h 576580"/>
                <a:gd name="connisteX1" fmla="*/ 29210 w 497840"/>
                <a:gd name="connsiteY1" fmla="*/ 97790 h 576580"/>
                <a:gd name="connisteX2" fmla="*/ 9525 w 497840"/>
                <a:gd name="connsiteY2" fmla="*/ 175895 h 576580"/>
                <a:gd name="connisteX3" fmla="*/ 0 w 497840"/>
                <a:gd name="connsiteY3" fmla="*/ 243840 h 576580"/>
                <a:gd name="connisteX4" fmla="*/ 0 w 497840"/>
                <a:gd name="connsiteY4" fmla="*/ 322580 h 576580"/>
                <a:gd name="connisteX5" fmla="*/ 29210 w 497840"/>
                <a:gd name="connsiteY5" fmla="*/ 390525 h 576580"/>
                <a:gd name="connisteX6" fmla="*/ 58420 w 497840"/>
                <a:gd name="connsiteY6" fmla="*/ 459105 h 576580"/>
                <a:gd name="connisteX7" fmla="*/ 107315 w 497840"/>
                <a:gd name="connsiteY7" fmla="*/ 527685 h 576580"/>
                <a:gd name="connisteX8" fmla="*/ 175895 w 497840"/>
                <a:gd name="connsiteY8" fmla="*/ 566420 h 576580"/>
                <a:gd name="connisteX9" fmla="*/ 243840 w 497840"/>
                <a:gd name="connsiteY9" fmla="*/ 576580 h 576580"/>
                <a:gd name="connisteX10" fmla="*/ 312420 w 497840"/>
                <a:gd name="connsiteY10" fmla="*/ 576580 h 576580"/>
                <a:gd name="connisteX11" fmla="*/ 381000 w 497840"/>
                <a:gd name="connsiteY11" fmla="*/ 537210 h 576580"/>
                <a:gd name="connisteX12" fmla="*/ 439420 w 497840"/>
                <a:gd name="connsiteY12" fmla="*/ 468630 h 576580"/>
                <a:gd name="connisteX13" fmla="*/ 468630 w 497840"/>
                <a:gd name="connsiteY13" fmla="*/ 390525 h 576580"/>
                <a:gd name="connisteX14" fmla="*/ 497840 w 497840"/>
                <a:gd name="connsiteY14" fmla="*/ 322580 h 576580"/>
                <a:gd name="connisteX15" fmla="*/ 497840 w 497840"/>
                <a:gd name="connsiteY15" fmla="*/ 254000 h 576580"/>
                <a:gd name="connisteX16" fmla="*/ 497840 w 497840"/>
                <a:gd name="connsiteY16" fmla="*/ 185420 h 576580"/>
                <a:gd name="connisteX17" fmla="*/ 459105 w 497840"/>
                <a:gd name="connsiteY17" fmla="*/ 116840 h 576580"/>
                <a:gd name="connisteX18" fmla="*/ 390525 w 497840"/>
                <a:gd name="connsiteY18" fmla="*/ 107315 h 576580"/>
                <a:gd name="connisteX19" fmla="*/ 312420 w 497840"/>
                <a:gd name="connsiteY19" fmla="*/ 97790 h 576580"/>
                <a:gd name="connisteX20" fmla="*/ 243840 w 497840"/>
                <a:gd name="connsiteY20" fmla="*/ 68580 h 576580"/>
                <a:gd name="connisteX21" fmla="*/ 185420 w 497840"/>
                <a:gd name="connsiteY21" fmla="*/ 0 h 576580"/>
                <a:gd name="connisteX22" fmla="*/ 116840 w 497840"/>
                <a:gd name="connsiteY22" fmla="*/ 9525 h 576580"/>
                <a:gd name="connisteX23" fmla="*/ 48895 w 497840"/>
                <a:gd name="connsiteY23" fmla="*/ 48895 h 576580"/>
                <a:gd name="connisteX24" fmla="*/ 29210 w 497840"/>
                <a:gd name="connsiteY24" fmla="*/ 29210 h 5765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497840" h="576580">
                  <a:moveTo>
                    <a:pt x="29210" y="29210"/>
                  </a:moveTo>
                  <a:lnTo>
                    <a:pt x="29210" y="97790"/>
                  </a:lnTo>
                  <a:lnTo>
                    <a:pt x="9525" y="175895"/>
                  </a:lnTo>
                  <a:lnTo>
                    <a:pt x="0" y="243840"/>
                  </a:lnTo>
                  <a:lnTo>
                    <a:pt x="0" y="322580"/>
                  </a:lnTo>
                  <a:lnTo>
                    <a:pt x="29210" y="390525"/>
                  </a:lnTo>
                  <a:lnTo>
                    <a:pt x="58420" y="459105"/>
                  </a:lnTo>
                  <a:lnTo>
                    <a:pt x="107315" y="527685"/>
                  </a:lnTo>
                  <a:lnTo>
                    <a:pt x="175895" y="566420"/>
                  </a:lnTo>
                  <a:lnTo>
                    <a:pt x="243840" y="576580"/>
                  </a:lnTo>
                  <a:lnTo>
                    <a:pt x="312420" y="576580"/>
                  </a:lnTo>
                  <a:lnTo>
                    <a:pt x="381000" y="537210"/>
                  </a:lnTo>
                  <a:lnTo>
                    <a:pt x="439420" y="468630"/>
                  </a:lnTo>
                  <a:lnTo>
                    <a:pt x="468630" y="390525"/>
                  </a:lnTo>
                  <a:lnTo>
                    <a:pt x="497840" y="322580"/>
                  </a:lnTo>
                  <a:lnTo>
                    <a:pt x="497840" y="254000"/>
                  </a:lnTo>
                  <a:lnTo>
                    <a:pt x="497840" y="185420"/>
                  </a:lnTo>
                  <a:lnTo>
                    <a:pt x="459105" y="116840"/>
                  </a:lnTo>
                  <a:lnTo>
                    <a:pt x="390525" y="107315"/>
                  </a:lnTo>
                  <a:lnTo>
                    <a:pt x="312420" y="97790"/>
                  </a:lnTo>
                  <a:lnTo>
                    <a:pt x="243840" y="68580"/>
                  </a:lnTo>
                  <a:lnTo>
                    <a:pt x="185420" y="0"/>
                  </a:lnTo>
                  <a:lnTo>
                    <a:pt x="116840" y="9525"/>
                  </a:lnTo>
                  <a:lnTo>
                    <a:pt x="48895" y="48895"/>
                  </a:lnTo>
                  <a:lnTo>
                    <a:pt x="29210" y="2921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任意多边形 36"/>
            <p:cNvSpPr/>
            <p:nvPr/>
          </p:nvSpPr>
          <p:spPr>
            <a:xfrm>
              <a:off x="12183" y="2208"/>
              <a:ext cx="446" cy="569"/>
            </a:xfrm>
            <a:custGeom>
              <a:avLst/>
              <a:gdLst>
                <a:gd name="connisteX0" fmla="*/ 10160 w 283210"/>
                <a:gd name="connsiteY0" fmla="*/ 107315 h 361315"/>
                <a:gd name="connisteX1" fmla="*/ 0 w 283210"/>
                <a:gd name="connsiteY1" fmla="*/ 175895 h 361315"/>
                <a:gd name="connisteX2" fmla="*/ 0 w 283210"/>
                <a:gd name="connsiteY2" fmla="*/ 254000 h 361315"/>
                <a:gd name="connisteX3" fmla="*/ 48895 w 283210"/>
                <a:gd name="connsiteY3" fmla="*/ 321945 h 361315"/>
                <a:gd name="connisteX4" fmla="*/ 127000 w 283210"/>
                <a:gd name="connsiteY4" fmla="*/ 351790 h 361315"/>
                <a:gd name="connisteX5" fmla="*/ 195580 w 283210"/>
                <a:gd name="connsiteY5" fmla="*/ 361315 h 361315"/>
                <a:gd name="connisteX6" fmla="*/ 264160 w 283210"/>
                <a:gd name="connsiteY6" fmla="*/ 341630 h 361315"/>
                <a:gd name="connisteX7" fmla="*/ 283210 w 283210"/>
                <a:gd name="connsiteY7" fmla="*/ 273050 h 361315"/>
                <a:gd name="connisteX8" fmla="*/ 283210 w 283210"/>
                <a:gd name="connsiteY8" fmla="*/ 205105 h 361315"/>
                <a:gd name="connisteX9" fmla="*/ 264160 w 283210"/>
                <a:gd name="connsiteY9" fmla="*/ 136525 h 361315"/>
                <a:gd name="connisteX10" fmla="*/ 234950 w 283210"/>
                <a:gd name="connsiteY10" fmla="*/ 67945 h 361315"/>
                <a:gd name="connisteX11" fmla="*/ 166370 w 283210"/>
                <a:gd name="connsiteY11" fmla="*/ 19050 h 361315"/>
                <a:gd name="connisteX12" fmla="*/ 97790 w 283210"/>
                <a:gd name="connsiteY12" fmla="*/ 9525 h 361315"/>
                <a:gd name="connisteX13" fmla="*/ 29210 w 283210"/>
                <a:gd name="connsiteY13" fmla="*/ 0 h 361315"/>
                <a:gd name="connisteX14" fmla="*/ 0 w 283210"/>
                <a:gd name="connsiteY14" fmla="*/ 67945 h 361315"/>
                <a:gd name="connisteX15" fmla="*/ 0 w 283210"/>
                <a:gd name="connsiteY15" fmla="*/ 136525 h 361315"/>
                <a:gd name="connisteX16" fmla="*/ 10160 w 283210"/>
                <a:gd name="connsiteY16" fmla="*/ 107315 h 36131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283210" h="361315">
                  <a:moveTo>
                    <a:pt x="10160" y="107315"/>
                  </a:moveTo>
                  <a:lnTo>
                    <a:pt x="0" y="175895"/>
                  </a:lnTo>
                  <a:lnTo>
                    <a:pt x="0" y="254000"/>
                  </a:lnTo>
                  <a:lnTo>
                    <a:pt x="48895" y="321945"/>
                  </a:lnTo>
                  <a:lnTo>
                    <a:pt x="127000" y="351790"/>
                  </a:lnTo>
                  <a:lnTo>
                    <a:pt x="195580" y="361315"/>
                  </a:lnTo>
                  <a:lnTo>
                    <a:pt x="264160" y="341630"/>
                  </a:lnTo>
                  <a:lnTo>
                    <a:pt x="283210" y="273050"/>
                  </a:lnTo>
                  <a:lnTo>
                    <a:pt x="283210" y="205105"/>
                  </a:lnTo>
                  <a:lnTo>
                    <a:pt x="264160" y="136525"/>
                  </a:lnTo>
                  <a:lnTo>
                    <a:pt x="234950" y="67945"/>
                  </a:lnTo>
                  <a:lnTo>
                    <a:pt x="166370" y="19050"/>
                  </a:lnTo>
                  <a:lnTo>
                    <a:pt x="97790" y="9525"/>
                  </a:lnTo>
                  <a:lnTo>
                    <a:pt x="29210" y="0"/>
                  </a:lnTo>
                  <a:lnTo>
                    <a:pt x="0" y="67945"/>
                  </a:lnTo>
                  <a:lnTo>
                    <a:pt x="0" y="136525"/>
                  </a:lnTo>
                  <a:lnTo>
                    <a:pt x="10160" y="107315"/>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任意多边形 37"/>
            <p:cNvSpPr/>
            <p:nvPr/>
          </p:nvSpPr>
          <p:spPr>
            <a:xfrm>
              <a:off x="12538" y="3101"/>
              <a:ext cx="3307" cy="3522"/>
            </a:xfrm>
            <a:custGeom>
              <a:avLst/>
              <a:gdLst>
                <a:gd name="connisteX0" fmla="*/ 1299210 w 1836420"/>
                <a:gd name="connsiteY0" fmla="*/ 0 h 2090420"/>
                <a:gd name="connisteX1" fmla="*/ 1221105 w 1836420"/>
                <a:gd name="connsiteY1" fmla="*/ 29210 h 2090420"/>
                <a:gd name="connisteX2" fmla="*/ 1152525 w 1836420"/>
                <a:gd name="connsiteY2" fmla="*/ 48895 h 2090420"/>
                <a:gd name="connisteX3" fmla="*/ 1083945 w 1836420"/>
                <a:gd name="connsiteY3" fmla="*/ 67945 h 2090420"/>
                <a:gd name="connisteX4" fmla="*/ 1025525 w 1836420"/>
                <a:gd name="connsiteY4" fmla="*/ 136525 h 2090420"/>
                <a:gd name="connisteX5" fmla="*/ 1045210 w 1836420"/>
                <a:gd name="connsiteY5" fmla="*/ 214630 h 2090420"/>
                <a:gd name="connisteX6" fmla="*/ 1045210 w 1836420"/>
                <a:gd name="connsiteY6" fmla="*/ 283210 h 2090420"/>
                <a:gd name="connisteX7" fmla="*/ 1045210 w 1836420"/>
                <a:gd name="connsiteY7" fmla="*/ 351790 h 2090420"/>
                <a:gd name="connisteX8" fmla="*/ 1045210 w 1836420"/>
                <a:gd name="connsiteY8" fmla="*/ 419735 h 2090420"/>
                <a:gd name="connisteX9" fmla="*/ 1035685 w 1836420"/>
                <a:gd name="connsiteY9" fmla="*/ 488315 h 2090420"/>
                <a:gd name="connisteX10" fmla="*/ 1035685 w 1836420"/>
                <a:gd name="connsiteY10" fmla="*/ 566420 h 2090420"/>
                <a:gd name="connisteX11" fmla="*/ 1035685 w 1836420"/>
                <a:gd name="connsiteY11" fmla="*/ 635000 h 2090420"/>
                <a:gd name="connisteX12" fmla="*/ 1025525 w 1836420"/>
                <a:gd name="connsiteY12" fmla="*/ 702945 h 2090420"/>
                <a:gd name="connisteX13" fmla="*/ 1005840 w 1836420"/>
                <a:gd name="connsiteY13" fmla="*/ 771525 h 2090420"/>
                <a:gd name="connisteX14" fmla="*/ 976630 w 1836420"/>
                <a:gd name="connsiteY14" fmla="*/ 840105 h 2090420"/>
                <a:gd name="connisteX15" fmla="*/ 976630 w 1836420"/>
                <a:gd name="connsiteY15" fmla="*/ 908685 h 2090420"/>
                <a:gd name="connisteX16" fmla="*/ 976630 w 1836420"/>
                <a:gd name="connsiteY16" fmla="*/ 976630 h 2090420"/>
                <a:gd name="connisteX17" fmla="*/ 967105 w 1836420"/>
                <a:gd name="connsiteY17" fmla="*/ 1045210 h 2090420"/>
                <a:gd name="connisteX18" fmla="*/ 898525 w 1836420"/>
                <a:gd name="connsiteY18" fmla="*/ 1103630 h 2090420"/>
                <a:gd name="connisteX19" fmla="*/ 829945 w 1836420"/>
                <a:gd name="connsiteY19" fmla="*/ 1132840 h 2090420"/>
                <a:gd name="connisteX20" fmla="*/ 762000 w 1836420"/>
                <a:gd name="connsiteY20" fmla="*/ 1172210 h 2090420"/>
                <a:gd name="connisteX21" fmla="*/ 693420 w 1836420"/>
                <a:gd name="connsiteY21" fmla="*/ 1191895 h 2090420"/>
                <a:gd name="connisteX22" fmla="*/ 624840 w 1836420"/>
                <a:gd name="connsiteY22" fmla="*/ 1210945 h 2090420"/>
                <a:gd name="connisteX23" fmla="*/ 556895 w 1836420"/>
                <a:gd name="connsiteY23" fmla="*/ 1240790 h 2090420"/>
                <a:gd name="connisteX24" fmla="*/ 488315 w 1836420"/>
                <a:gd name="connsiteY24" fmla="*/ 1308735 h 2090420"/>
                <a:gd name="connisteX25" fmla="*/ 419735 w 1836420"/>
                <a:gd name="connsiteY25" fmla="*/ 1367790 h 2090420"/>
                <a:gd name="connisteX26" fmla="*/ 370840 w 1836420"/>
                <a:gd name="connsiteY26" fmla="*/ 1435735 h 2090420"/>
                <a:gd name="connisteX27" fmla="*/ 292735 w 1836420"/>
                <a:gd name="connsiteY27" fmla="*/ 1484630 h 2090420"/>
                <a:gd name="connisteX28" fmla="*/ 205105 w 1836420"/>
                <a:gd name="connsiteY28" fmla="*/ 1533525 h 2090420"/>
                <a:gd name="connisteX29" fmla="*/ 136525 w 1836420"/>
                <a:gd name="connsiteY29" fmla="*/ 1582420 h 2090420"/>
                <a:gd name="connisteX30" fmla="*/ 67945 w 1836420"/>
                <a:gd name="connsiteY30" fmla="*/ 1640840 h 2090420"/>
                <a:gd name="connisteX31" fmla="*/ 19685 w 1836420"/>
                <a:gd name="connsiteY31" fmla="*/ 1709420 h 2090420"/>
                <a:gd name="connisteX32" fmla="*/ 9525 w 1836420"/>
                <a:gd name="connsiteY32" fmla="*/ 1778000 h 2090420"/>
                <a:gd name="connisteX33" fmla="*/ 0 w 1836420"/>
                <a:gd name="connsiteY33" fmla="*/ 1856105 h 2090420"/>
                <a:gd name="connisteX34" fmla="*/ 0 w 1836420"/>
                <a:gd name="connsiteY34" fmla="*/ 1924685 h 2090420"/>
                <a:gd name="connisteX35" fmla="*/ 38735 w 1836420"/>
                <a:gd name="connsiteY35" fmla="*/ 1992630 h 2090420"/>
                <a:gd name="connisteX36" fmla="*/ 107315 w 1836420"/>
                <a:gd name="connsiteY36" fmla="*/ 2041525 h 2090420"/>
                <a:gd name="connisteX37" fmla="*/ 175895 w 1836420"/>
                <a:gd name="connsiteY37" fmla="*/ 2061210 h 2090420"/>
                <a:gd name="connisteX38" fmla="*/ 243840 w 1836420"/>
                <a:gd name="connsiteY38" fmla="*/ 2070735 h 2090420"/>
                <a:gd name="connisteX39" fmla="*/ 312420 w 1836420"/>
                <a:gd name="connsiteY39" fmla="*/ 2080895 h 2090420"/>
                <a:gd name="connisteX40" fmla="*/ 381000 w 1836420"/>
                <a:gd name="connsiteY40" fmla="*/ 2090420 h 2090420"/>
                <a:gd name="connisteX41" fmla="*/ 448945 w 1836420"/>
                <a:gd name="connsiteY41" fmla="*/ 2090420 h 2090420"/>
                <a:gd name="connisteX42" fmla="*/ 517525 w 1836420"/>
                <a:gd name="connsiteY42" fmla="*/ 2090420 h 2090420"/>
                <a:gd name="connisteX43" fmla="*/ 586105 w 1836420"/>
                <a:gd name="connsiteY43" fmla="*/ 2080895 h 2090420"/>
                <a:gd name="connisteX44" fmla="*/ 654685 w 1836420"/>
                <a:gd name="connsiteY44" fmla="*/ 2070735 h 2090420"/>
                <a:gd name="connisteX45" fmla="*/ 722630 w 1836420"/>
                <a:gd name="connsiteY45" fmla="*/ 2061210 h 2090420"/>
                <a:gd name="connisteX46" fmla="*/ 791210 w 1836420"/>
                <a:gd name="connsiteY46" fmla="*/ 2041525 h 2090420"/>
                <a:gd name="connisteX47" fmla="*/ 869315 w 1836420"/>
                <a:gd name="connsiteY47" fmla="*/ 2041525 h 2090420"/>
                <a:gd name="connisteX48" fmla="*/ 937895 w 1836420"/>
                <a:gd name="connsiteY48" fmla="*/ 2041525 h 2090420"/>
                <a:gd name="connisteX49" fmla="*/ 1005840 w 1836420"/>
                <a:gd name="connsiteY49" fmla="*/ 2021840 h 2090420"/>
                <a:gd name="connisteX50" fmla="*/ 1074420 w 1836420"/>
                <a:gd name="connsiteY50" fmla="*/ 1983105 h 2090420"/>
                <a:gd name="connisteX51" fmla="*/ 1143000 w 1836420"/>
                <a:gd name="connsiteY51" fmla="*/ 1914525 h 2090420"/>
                <a:gd name="connisteX52" fmla="*/ 1230630 w 1836420"/>
                <a:gd name="connsiteY52" fmla="*/ 1836420 h 2090420"/>
                <a:gd name="connisteX53" fmla="*/ 1337945 w 1836420"/>
                <a:gd name="connsiteY53" fmla="*/ 1758315 h 2090420"/>
                <a:gd name="connisteX54" fmla="*/ 1406525 w 1836420"/>
                <a:gd name="connsiteY54" fmla="*/ 1718945 h 2090420"/>
                <a:gd name="connisteX55" fmla="*/ 1455420 w 1836420"/>
                <a:gd name="connsiteY55" fmla="*/ 1640840 h 2090420"/>
                <a:gd name="connisteX56" fmla="*/ 1435735 w 1836420"/>
                <a:gd name="connsiteY56" fmla="*/ 1572895 h 2090420"/>
                <a:gd name="connisteX57" fmla="*/ 1367790 w 1836420"/>
                <a:gd name="connsiteY57" fmla="*/ 1513840 h 2090420"/>
                <a:gd name="connisteX58" fmla="*/ 1299210 w 1836420"/>
                <a:gd name="connsiteY58" fmla="*/ 1445895 h 2090420"/>
                <a:gd name="connisteX59" fmla="*/ 1240790 w 1836420"/>
                <a:gd name="connsiteY59" fmla="*/ 1377315 h 2090420"/>
                <a:gd name="connisteX60" fmla="*/ 1201420 w 1836420"/>
                <a:gd name="connsiteY60" fmla="*/ 1308735 h 2090420"/>
                <a:gd name="connisteX61" fmla="*/ 1162685 w 1836420"/>
                <a:gd name="connsiteY61" fmla="*/ 1240790 h 2090420"/>
                <a:gd name="connisteX62" fmla="*/ 1113790 w 1836420"/>
                <a:gd name="connsiteY62" fmla="*/ 1172210 h 2090420"/>
                <a:gd name="connisteX63" fmla="*/ 1083945 w 1836420"/>
                <a:gd name="connsiteY63" fmla="*/ 1103630 h 2090420"/>
                <a:gd name="connisteX64" fmla="*/ 1074420 w 1836420"/>
                <a:gd name="connsiteY64" fmla="*/ 1025525 h 2090420"/>
                <a:gd name="connisteX65" fmla="*/ 1064895 w 1836420"/>
                <a:gd name="connsiteY65" fmla="*/ 947420 h 2090420"/>
                <a:gd name="connisteX66" fmla="*/ 1064895 w 1836420"/>
                <a:gd name="connsiteY66" fmla="*/ 878840 h 2090420"/>
                <a:gd name="connisteX67" fmla="*/ 1074420 w 1836420"/>
                <a:gd name="connsiteY67" fmla="*/ 800735 h 2090420"/>
                <a:gd name="connisteX68" fmla="*/ 1143000 w 1836420"/>
                <a:gd name="connsiteY68" fmla="*/ 742315 h 2090420"/>
                <a:gd name="connisteX69" fmla="*/ 1210945 w 1836420"/>
                <a:gd name="connsiteY69" fmla="*/ 722630 h 2090420"/>
                <a:gd name="connisteX70" fmla="*/ 1289685 w 1836420"/>
                <a:gd name="connsiteY70" fmla="*/ 693420 h 2090420"/>
                <a:gd name="connisteX71" fmla="*/ 1367790 w 1836420"/>
                <a:gd name="connsiteY71" fmla="*/ 683895 h 2090420"/>
                <a:gd name="connisteX72" fmla="*/ 1445895 w 1836420"/>
                <a:gd name="connsiteY72" fmla="*/ 683895 h 2090420"/>
                <a:gd name="connisteX73" fmla="*/ 1513840 w 1836420"/>
                <a:gd name="connsiteY73" fmla="*/ 683895 h 2090420"/>
                <a:gd name="connisteX74" fmla="*/ 1591945 w 1836420"/>
                <a:gd name="connsiteY74" fmla="*/ 683895 h 2090420"/>
                <a:gd name="connisteX75" fmla="*/ 1660525 w 1836420"/>
                <a:gd name="connsiteY75" fmla="*/ 683895 h 2090420"/>
                <a:gd name="connisteX76" fmla="*/ 1729105 w 1836420"/>
                <a:gd name="connsiteY76" fmla="*/ 693420 h 2090420"/>
                <a:gd name="connisteX77" fmla="*/ 1797685 w 1836420"/>
                <a:gd name="connsiteY77" fmla="*/ 693420 h 2090420"/>
                <a:gd name="connisteX78" fmla="*/ 1816735 w 1836420"/>
                <a:gd name="connsiteY78" fmla="*/ 615315 h 2090420"/>
                <a:gd name="connisteX79" fmla="*/ 1836420 w 1836420"/>
                <a:gd name="connsiteY79" fmla="*/ 546735 h 2090420"/>
                <a:gd name="connisteX80" fmla="*/ 1826895 w 1836420"/>
                <a:gd name="connsiteY80" fmla="*/ 468630 h 2090420"/>
                <a:gd name="connisteX81" fmla="*/ 1797685 w 1836420"/>
                <a:gd name="connsiteY81" fmla="*/ 400685 h 2090420"/>
                <a:gd name="connisteX82" fmla="*/ 1767840 w 1836420"/>
                <a:gd name="connsiteY82" fmla="*/ 332105 h 2090420"/>
                <a:gd name="connisteX83" fmla="*/ 1729105 w 1836420"/>
                <a:gd name="connsiteY83" fmla="*/ 263525 h 2090420"/>
                <a:gd name="connisteX84" fmla="*/ 1689735 w 1836420"/>
                <a:gd name="connsiteY84" fmla="*/ 194945 h 2090420"/>
                <a:gd name="connisteX85" fmla="*/ 1621790 w 1836420"/>
                <a:gd name="connsiteY85" fmla="*/ 156210 h 2090420"/>
                <a:gd name="connisteX86" fmla="*/ 1553210 w 1836420"/>
                <a:gd name="connsiteY86" fmla="*/ 146685 h 2090420"/>
                <a:gd name="connisteX87" fmla="*/ 1484630 w 1836420"/>
                <a:gd name="connsiteY87" fmla="*/ 97790 h 2090420"/>
                <a:gd name="connisteX88" fmla="*/ 1416685 w 1836420"/>
                <a:gd name="connsiteY88" fmla="*/ 58420 h 2090420"/>
                <a:gd name="connisteX89" fmla="*/ 1348105 w 1836420"/>
                <a:gd name="connsiteY89" fmla="*/ 19685 h 2090420"/>
                <a:gd name="connisteX90" fmla="*/ 1299210 w 1836420"/>
                <a:gd name="connsiteY90" fmla="*/ 0 h 20904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Lst>
              <a:rect l="l" t="t" r="r" b="b"/>
              <a:pathLst>
                <a:path w="1836420" h="2090420">
                  <a:moveTo>
                    <a:pt x="1299210" y="0"/>
                  </a:moveTo>
                  <a:lnTo>
                    <a:pt x="1221105" y="29210"/>
                  </a:lnTo>
                  <a:lnTo>
                    <a:pt x="1152525" y="48895"/>
                  </a:lnTo>
                  <a:lnTo>
                    <a:pt x="1083945" y="67945"/>
                  </a:lnTo>
                  <a:lnTo>
                    <a:pt x="1025525" y="136525"/>
                  </a:lnTo>
                  <a:lnTo>
                    <a:pt x="1045210" y="214630"/>
                  </a:lnTo>
                  <a:lnTo>
                    <a:pt x="1045210" y="283210"/>
                  </a:lnTo>
                  <a:lnTo>
                    <a:pt x="1045210" y="351790"/>
                  </a:lnTo>
                  <a:lnTo>
                    <a:pt x="1045210" y="419735"/>
                  </a:lnTo>
                  <a:lnTo>
                    <a:pt x="1035685" y="488315"/>
                  </a:lnTo>
                  <a:lnTo>
                    <a:pt x="1035685" y="566420"/>
                  </a:lnTo>
                  <a:lnTo>
                    <a:pt x="1035685" y="635000"/>
                  </a:lnTo>
                  <a:lnTo>
                    <a:pt x="1025525" y="702945"/>
                  </a:lnTo>
                  <a:lnTo>
                    <a:pt x="1005840" y="771525"/>
                  </a:lnTo>
                  <a:lnTo>
                    <a:pt x="976630" y="840105"/>
                  </a:lnTo>
                  <a:lnTo>
                    <a:pt x="976630" y="908685"/>
                  </a:lnTo>
                  <a:lnTo>
                    <a:pt x="976630" y="976630"/>
                  </a:lnTo>
                  <a:lnTo>
                    <a:pt x="967105" y="1045210"/>
                  </a:lnTo>
                  <a:lnTo>
                    <a:pt x="898525" y="1103630"/>
                  </a:lnTo>
                  <a:lnTo>
                    <a:pt x="829945" y="1132840"/>
                  </a:lnTo>
                  <a:lnTo>
                    <a:pt x="762000" y="1172210"/>
                  </a:lnTo>
                  <a:lnTo>
                    <a:pt x="693420" y="1191895"/>
                  </a:lnTo>
                  <a:lnTo>
                    <a:pt x="624840" y="1210945"/>
                  </a:lnTo>
                  <a:lnTo>
                    <a:pt x="556895" y="1240790"/>
                  </a:lnTo>
                  <a:lnTo>
                    <a:pt x="488315" y="1308735"/>
                  </a:lnTo>
                  <a:lnTo>
                    <a:pt x="419735" y="1367790"/>
                  </a:lnTo>
                  <a:lnTo>
                    <a:pt x="370840" y="1435735"/>
                  </a:lnTo>
                  <a:lnTo>
                    <a:pt x="292735" y="1484630"/>
                  </a:lnTo>
                  <a:lnTo>
                    <a:pt x="205105" y="1533525"/>
                  </a:lnTo>
                  <a:lnTo>
                    <a:pt x="136525" y="1582420"/>
                  </a:lnTo>
                  <a:lnTo>
                    <a:pt x="67945" y="1640840"/>
                  </a:lnTo>
                  <a:lnTo>
                    <a:pt x="19685" y="1709420"/>
                  </a:lnTo>
                  <a:lnTo>
                    <a:pt x="9525" y="1778000"/>
                  </a:lnTo>
                  <a:lnTo>
                    <a:pt x="0" y="1856105"/>
                  </a:lnTo>
                  <a:lnTo>
                    <a:pt x="0" y="1924685"/>
                  </a:lnTo>
                  <a:lnTo>
                    <a:pt x="38735" y="1992630"/>
                  </a:lnTo>
                  <a:lnTo>
                    <a:pt x="107315" y="2041525"/>
                  </a:lnTo>
                  <a:lnTo>
                    <a:pt x="175895" y="2061210"/>
                  </a:lnTo>
                  <a:lnTo>
                    <a:pt x="243840" y="2070735"/>
                  </a:lnTo>
                  <a:lnTo>
                    <a:pt x="312420" y="2080895"/>
                  </a:lnTo>
                  <a:lnTo>
                    <a:pt x="381000" y="2090420"/>
                  </a:lnTo>
                  <a:lnTo>
                    <a:pt x="448945" y="2090420"/>
                  </a:lnTo>
                  <a:lnTo>
                    <a:pt x="517525" y="2090420"/>
                  </a:lnTo>
                  <a:lnTo>
                    <a:pt x="586105" y="2080895"/>
                  </a:lnTo>
                  <a:lnTo>
                    <a:pt x="654685" y="2070735"/>
                  </a:lnTo>
                  <a:lnTo>
                    <a:pt x="722630" y="2061210"/>
                  </a:lnTo>
                  <a:lnTo>
                    <a:pt x="791210" y="2041525"/>
                  </a:lnTo>
                  <a:lnTo>
                    <a:pt x="869315" y="2041525"/>
                  </a:lnTo>
                  <a:lnTo>
                    <a:pt x="937895" y="2041525"/>
                  </a:lnTo>
                  <a:lnTo>
                    <a:pt x="1005840" y="2021840"/>
                  </a:lnTo>
                  <a:lnTo>
                    <a:pt x="1074420" y="1983105"/>
                  </a:lnTo>
                  <a:lnTo>
                    <a:pt x="1143000" y="1914525"/>
                  </a:lnTo>
                  <a:lnTo>
                    <a:pt x="1230630" y="1836420"/>
                  </a:lnTo>
                  <a:lnTo>
                    <a:pt x="1337945" y="1758315"/>
                  </a:lnTo>
                  <a:lnTo>
                    <a:pt x="1406525" y="1718945"/>
                  </a:lnTo>
                  <a:lnTo>
                    <a:pt x="1455420" y="1640840"/>
                  </a:lnTo>
                  <a:lnTo>
                    <a:pt x="1435735" y="1572895"/>
                  </a:lnTo>
                  <a:lnTo>
                    <a:pt x="1367790" y="1513840"/>
                  </a:lnTo>
                  <a:lnTo>
                    <a:pt x="1299210" y="1445895"/>
                  </a:lnTo>
                  <a:lnTo>
                    <a:pt x="1240790" y="1377315"/>
                  </a:lnTo>
                  <a:lnTo>
                    <a:pt x="1201420" y="1308735"/>
                  </a:lnTo>
                  <a:lnTo>
                    <a:pt x="1162685" y="1240790"/>
                  </a:lnTo>
                  <a:lnTo>
                    <a:pt x="1113790" y="1172210"/>
                  </a:lnTo>
                  <a:lnTo>
                    <a:pt x="1083945" y="1103630"/>
                  </a:lnTo>
                  <a:lnTo>
                    <a:pt x="1074420" y="1025525"/>
                  </a:lnTo>
                  <a:lnTo>
                    <a:pt x="1064895" y="947420"/>
                  </a:lnTo>
                  <a:lnTo>
                    <a:pt x="1064895" y="878840"/>
                  </a:lnTo>
                  <a:lnTo>
                    <a:pt x="1074420" y="800735"/>
                  </a:lnTo>
                  <a:lnTo>
                    <a:pt x="1143000" y="742315"/>
                  </a:lnTo>
                  <a:lnTo>
                    <a:pt x="1210945" y="722630"/>
                  </a:lnTo>
                  <a:lnTo>
                    <a:pt x="1289685" y="693420"/>
                  </a:lnTo>
                  <a:lnTo>
                    <a:pt x="1367790" y="683895"/>
                  </a:lnTo>
                  <a:lnTo>
                    <a:pt x="1445895" y="683895"/>
                  </a:lnTo>
                  <a:lnTo>
                    <a:pt x="1513840" y="683895"/>
                  </a:lnTo>
                  <a:lnTo>
                    <a:pt x="1591945" y="683895"/>
                  </a:lnTo>
                  <a:lnTo>
                    <a:pt x="1660525" y="683895"/>
                  </a:lnTo>
                  <a:lnTo>
                    <a:pt x="1729105" y="693420"/>
                  </a:lnTo>
                  <a:lnTo>
                    <a:pt x="1797685" y="693420"/>
                  </a:lnTo>
                  <a:lnTo>
                    <a:pt x="1816735" y="615315"/>
                  </a:lnTo>
                  <a:lnTo>
                    <a:pt x="1836420" y="546735"/>
                  </a:lnTo>
                  <a:lnTo>
                    <a:pt x="1826895" y="468630"/>
                  </a:lnTo>
                  <a:lnTo>
                    <a:pt x="1797685" y="400685"/>
                  </a:lnTo>
                  <a:lnTo>
                    <a:pt x="1767840" y="332105"/>
                  </a:lnTo>
                  <a:lnTo>
                    <a:pt x="1729105" y="263525"/>
                  </a:lnTo>
                  <a:lnTo>
                    <a:pt x="1689735" y="194945"/>
                  </a:lnTo>
                  <a:lnTo>
                    <a:pt x="1621790" y="156210"/>
                  </a:lnTo>
                  <a:lnTo>
                    <a:pt x="1553210" y="146685"/>
                  </a:lnTo>
                  <a:lnTo>
                    <a:pt x="1484630" y="97790"/>
                  </a:lnTo>
                  <a:lnTo>
                    <a:pt x="1416685" y="58420"/>
                  </a:lnTo>
                  <a:lnTo>
                    <a:pt x="1348105" y="19685"/>
                  </a:lnTo>
                  <a:lnTo>
                    <a:pt x="129921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任意多边形 38"/>
            <p:cNvSpPr/>
            <p:nvPr/>
          </p:nvSpPr>
          <p:spPr>
            <a:xfrm>
              <a:off x="13291" y="5577"/>
              <a:ext cx="1046" cy="646"/>
            </a:xfrm>
            <a:custGeom>
              <a:avLst/>
              <a:gdLst>
                <a:gd name="connisteX0" fmla="*/ 58420 w 664210"/>
                <a:gd name="connsiteY0" fmla="*/ 205105 h 410210"/>
                <a:gd name="connisteX1" fmla="*/ 136525 w 664210"/>
                <a:gd name="connsiteY1" fmla="*/ 175895 h 410210"/>
                <a:gd name="connisteX2" fmla="*/ 205105 w 664210"/>
                <a:gd name="connsiteY2" fmla="*/ 107315 h 410210"/>
                <a:gd name="connisteX3" fmla="*/ 273685 w 664210"/>
                <a:gd name="connsiteY3" fmla="*/ 58420 h 410210"/>
                <a:gd name="connisteX4" fmla="*/ 341630 w 664210"/>
                <a:gd name="connsiteY4" fmla="*/ 19685 h 410210"/>
                <a:gd name="connisteX5" fmla="*/ 410210 w 664210"/>
                <a:gd name="connsiteY5" fmla="*/ 9525 h 410210"/>
                <a:gd name="connisteX6" fmla="*/ 478790 w 664210"/>
                <a:gd name="connsiteY6" fmla="*/ 0 h 410210"/>
                <a:gd name="connisteX7" fmla="*/ 547370 w 664210"/>
                <a:gd name="connsiteY7" fmla="*/ 19685 h 410210"/>
                <a:gd name="connisteX8" fmla="*/ 605790 w 664210"/>
                <a:gd name="connsiteY8" fmla="*/ 87630 h 410210"/>
                <a:gd name="connisteX9" fmla="*/ 635000 w 664210"/>
                <a:gd name="connsiteY9" fmla="*/ 156210 h 410210"/>
                <a:gd name="connisteX10" fmla="*/ 664210 w 664210"/>
                <a:gd name="connsiteY10" fmla="*/ 234315 h 410210"/>
                <a:gd name="connisteX11" fmla="*/ 664210 w 664210"/>
                <a:gd name="connsiteY11" fmla="*/ 302895 h 410210"/>
                <a:gd name="connisteX12" fmla="*/ 654685 w 664210"/>
                <a:gd name="connsiteY12" fmla="*/ 371475 h 410210"/>
                <a:gd name="connisteX13" fmla="*/ 576580 w 664210"/>
                <a:gd name="connsiteY13" fmla="*/ 410210 h 410210"/>
                <a:gd name="connisteX14" fmla="*/ 508000 w 664210"/>
                <a:gd name="connsiteY14" fmla="*/ 410210 h 410210"/>
                <a:gd name="connisteX15" fmla="*/ 439420 w 664210"/>
                <a:gd name="connsiteY15" fmla="*/ 400685 h 410210"/>
                <a:gd name="connisteX16" fmla="*/ 371475 w 664210"/>
                <a:gd name="connsiteY16" fmla="*/ 390525 h 410210"/>
                <a:gd name="connisteX17" fmla="*/ 302895 w 664210"/>
                <a:gd name="connsiteY17" fmla="*/ 381000 h 410210"/>
                <a:gd name="connisteX18" fmla="*/ 234315 w 664210"/>
                <a:gd name="connsiteY18" fmla="*/ 381000 h 410210"/>
                <a:gd name="connisteX19" fmla="*/ 166370 w 664210"/>
                <a:gd name="connsiteY19" fmla="*/ 371475 h 410210"/>
                <a:gd name="connisteX20" fmla="*/ 97790 w 664210"/>
                <a:gd name="connsiteY20" fmla="*/ 381000 h 410210"/>
                <a:gd name="connisteX21" fmla="*/ 29210 w 664210"/>
                <a:gd name="connsiteY21" fmla="*/ 351790 h 410210"/>
                <a:gd name="connisteX22" fmla="*/ 0 w 664210"/>
                <a:gd name="connsiteY22" fmla="*/ 283210 h 410210"/>
                <a:gd name="connisteX23" fmla="*/ 19685 w 664210"/>
                <a:gd name="connsiteY23" fmla="*/ 214630 h 410210"/>
                <a:gd name="connisteX24" fmla="*/ 58420 w 664210"/>
                <a:gd name="connsiteY24" fmla="*/ 205105 h 41021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664210" h="410210">
                  <a:moveTo>
                    <a:pt x="58420" y="205105"/>
                  </a:moveTo>
                  <a:lnTo>
                    <a:pt x="136525" y="175895"/>
                  </a:lnTo>
                  <a:lnTo>
                    <a:pt x="205105" y="107315"/>
                  </a:lnTo>
                  <a:lnTo>
                    <a:pt x="273685" y="58420"/>
                  </a:lnTo>
                  <a:lnTo>
                    <a:pt x="341630" y="19685"/>
                  </a:lnTo>
                  <a:lnTo>
                    <a:pt x="410210" y="9525"/>
                  </a:lnTo>
                  <a:lnTo>
                    <a:pt x="478790" y="0"/>
                  </a:lnTo>
                  <a:lnTo>
                    <a:pt x="547370" y="19685"/>
                  </a:lnTo>
                  <a:lnTo>
                    <a:pt x="605790" y="87630"/>
                  </a:lnTo>
                  <a:lnTo>
                    <a:pt x="635000" y="156210"/>
                  </a:lnTo>
                  <a:lnTo>
                    <a:pt x="664210" y="234315"/>
                  </a:lnTo>
                  <a:lnTo>
                    <a:pt x="664210" y="302895"/>
                  </a:lnTo>
                  <a:lnTo>
                    <a:pt x="654685" y="371475"/>
                  </a:lnTo>
                  <a:lnTo>
                    <a:pt x="576580" y="410210"/>
                  </a:lnTo>
                  <a:lnTo>
                    <a:pt x="508000" y="410210"/>
                  </a:lnTo>
                  <a:lnTo>
                    <a:pt x="439420" y="400685"/>
                  </a:lnTo>
                  <a:lnTo>
                    <a:pt x="371475" y="390525"/>
                  </a:lnTo>
                  <a:lnTo>
                    <a:pt x="302895" y="381000"/>
                  </a:lnTo>
                  <a:lnTo>
                    <a:pt x="234315" y="381000"/>
                  </a:lnTo>
                  <a:lnTo>
                    <a:pt x="166370" y="371475"/>
                  </a:lnTo>
                  <a:lnTo>
                    <a:pt x="97790" y="381000"/>
                  </a:lnTo>
                  <a:lnTo>
                    <a:pt x="29210" y="351790"/>
                  </a:lnTo>
                  <a:lnTo>
                    <a:pt x="0" y="283210"/>
                  </a:lnTo>
                  <a:lnTo>
                    <a:pt x="19685" y="214630"/>
                  </a:lnTo>
                  <a:lnTo>
                    <a:pt x="58420" y="205105"/>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任意多边形 39"/>
            <p:cNvSpPr/>
            <p:nvPr/>
          </p:nvSpPr>
          <p:spPr>
            <a:xfrm>
              <a:off x="14814" y="3577"/>
              <a:ext cx="369" cy="338"/>
            </a:xfrm>
            <a:custGeom>
              <a:avLst/>
              <a:gdLst>
                <a:gd name="connisteX0" fmla="*/ 19685 w 234315"/>
                <a:gd name="connsiteY0" fmla="*/ 117475 h 214630"/>
                <a:gd name="connisteX1" fmla="*/ 19685 w 234315"/>
                <a:gd name="connsiteY1" fmla="*/ 185420 h 214630"/>
                <a:gd name="connisteX2" fmla="*/ 88265 w 234315"/>
                <a:gd name="connsiteY2" fmla="*/ 205105 h 214630"/>
                <a:gd name="connisteX3" fmla="*/ 156210 w 234315"/>
                <a:gd name="connsiteY3" fmla="*/ 214630 h 214630"/>
                <a:gd name="connisteX4" fmla="*/ 224790 w 234315"/>
                <a:gd name="connsiteY4" fmla="*/ 195580 h 214630"/>
                <a:gd name="connisteX5" fmla="*/ 234315 w 234315"/>
                <a:gd name="connsiteY5" fmla="*/ 127000 h 214630"/>
                <a:gd name="connisteX6" fmla="*/ 205105 w 234315"/>
                <a:gd name="connsiteY6" fmla="*/ 58420 h 214630"/>
                <a:gd name="connisteX7" fmla="*/ 136525 w 234315"/>
                <a:gd name="connsiteY7" fmla="*/ 9525 h 214630"/>
                <a:gd name="connisteX8" fmla="*/ 58420 w 234315"/>
                <a:gd name="connsiteY8" fmla="*/ 0 h 214630"/>
                <a:gd name="connisteX9" fmla="*/ 0 w 234315"/>
                <a:gd name="connsiteY9" fmla="*/ 68580 h 214630"/>
                <a:gd name="connisteX10" fmla="*/ 9525 w 234315"/>
                <a:gd name="connsiteY10" fmla="*/ 136525 h 214630"/>
                <a:gd name="connisteX11" fmla="*/ 19685 w 234315"/>
                <a:gd name="connsiteY11" fmla="*/ 117475 h 21463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234315" h="214630">
                  <a:moveTo>
                    <a:pt x="19685" y="117475"/>
                  </a:moveTo>
                  <a:lnTo>
                    <a:pt x="19685" y="185420"/>
                  </a:lnTo>
                  <a:lnTo>
                    <a:pt x="88265" y="205105"/>
                  </a:lnTo>
                  <a:lnTo>
                    <a:pt x="156210" y="214630"/>
                  </a:lnTo>
                  <a:lnTo>
                    <a:pt x="224790" y="195580"/>
                  </a:lnTo>
                  <a:lnTo>
                    <a:pt x="234315" y="127000"/>
                  </a:lnTo>
                  <a:lnTo>
                    <a:pt x="205105" y="58420"/>
                  </a:lnTo>
                  <a:lnTo>
                    <a:pt x="136525" y="9525"/>
                  </a:lnTo>
                  <a:lnTo>
                    <a:pt x="58420" y="0"/>
                  </a:lnTo>
                  <a:lnTo>
                    <a:pt x="0" y="68580"/>
                  </a:lnTo>
                  <a:lnTo>
                    <a:pt x="9525" y="136525"/>
                  </a:lnTo>
                  <a:lnTo>
                    <a:pt x="19685" y="117475"/>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矩形 1"/>
          <p:cNvSpPr/>
          <p:nvPr/>
        </p:nvSpPr>
        <p:spPr>
          <a:xfrm>
            <a:off x="635" y="-13335"/>
            <a:ext cx="12190095" cy="12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35" y="-13335"/>
            <a:ext cx="7344000" cy="127000"/>
          </a:xfrm>
          <a:prstGeom prst="rect">
            <a:avLst/>
          </a:prstGeom>
          <a:gradFill>
            <a:gsLst>
              <a:gs pos="99000">
                <a:schemeClr val="bg1">
                  <a:lumMod val="85000"/>
                </a:schemeClr>
              </a:gs>
              <a:gs pos="77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00090" y="113665"/>
            <a:ext cx="1544320" cy="306705"/>
          </a:xfrm>
          <a:prstGeom prst="rect">
            <a:avLst/>
          </a:prstGeom>
          <a:noFill/>
        </p:spPr>
        <p:txBody>
          <a:bodyPr wrap="square" rtlCol="0">
            <a:spAutoFit/>
          </a:bodyPr>
          <a:p>
            <a:pPr algn="r"/>
            <a:r>
              <a:rPr lang="en-US" altLang="zh-CN" sz="1400">
                <a:solidFill>
                  <a:schemeClr val="bg1"/>
                </a:solidFill>
              </a:rPr>
              <a:t>-</a:t>
            </a:r>
            <a:r>
              <a:rPr lang="zh-CN" altLang="en-US" sz="1400">
                <a:solidFill>
                  <a:schemeClr val="bg1"/>
                </a:solidFill>
              </a:rPr>
              <a:t>解决方案</a:t>
            </a:r>
            <a:r>
              <a:rPr lang="en-US" altLang="zh-CN" sz="1400">
                <a:solidFill>
                  <a:schemeClr val="bg1"/>
                </a:solidFill>
              </a:rPr>
              <a:t>-</a:t>
            </a:r>
            <a:endParaRPr lang="en-US" altLang="zh-CN" sz="1400">
              <a:solidFill>
                <a:schemeClr val="bg1"/>
              </a:solidFill>
            </a:endParaRPr>
          </a:p>
        </p:txBody>
      </p:sp>
      <p:grpSp>
        <p:nvGrpSpPr>
          <p:cNvPr id="10" name="组合 9"/>
          <p:cNvGrpSpPr/>
          <p:nvPr/>
        </p:nvGrpSpPr>
        <p:grpSpPr>
          <a:xfrm>
            <a:off x="67310" y="6615430"/>
            <a:ext cx="2100580" cy="235585"/>
            <a:chOff x="106" y="10418"/>
            <a:chExt cx="3308" cy="371"/>
          </a:xfrm>
        </p:grpSpPr>
        <p:pic>
          <p:nvPicPr>
            <p:cNvPr id="5" name="图片 4" descr="demon-logo-ico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 y="10418"/>
              <a:ext cx="266" cy="314"/>
            </a:xfrm>
            <a:prstGeom prst="rect">
              <a:avLst/>
            </a:prstGeom>
          </p:spPr>
        </p:pic>
        <p:pic>
          <p:nvPicPr>
            <p:cNvPr id="11" name="图片 10" descr="demon-logo-word"/>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 y="10453"/>
              <a:ext cx="962" cy="244"/>
            </a:xfrm>
            <a:prstGeom prst="rect">
              <a:avLst/>
            </a:prstGeom>
          </p:spPr>
        </p:pic>
        <p:sp>
          <p:nvSpPr>
            <p:cNvPr id="12" name="文本框 11"/>
            <p:cNvSpPr txBox="1"/>
            <p:nvPr/>
          </p:nvSpPr>
          <p:spPr>
            <a:xfrm>
              <a:off x="1400" y="10453"/>
              <a:ext cx="2014" cy="337"/>
            </a:xfrm>
            <a:prstGeom prst="rect">
              <a:avLst/>
            </a:prstGeom>
            <a:noFill/>
          </p:spPr>
          <p:txBody>
            <a:bodyPr wrap="square" rtlCol="0">
              <a:spAutoFit/>
            </a:bodyPr>
            <a:p>
              <a:r>
                <a:rPr lang="en-US" altLang="zh-CN" sz="800">
                  <a:solidFill>
                    <a:schemeClr val="bg1">
                      <a:lumMod val="85000"/>
                    </a:schemeClr>
                  </a:solidFill>
                </a:rPr>
                <a:t>|  Big Data Platform</a:t>
              </a:r>
              <a:endParaRPr lang="en-US" altLang="zh-CN" sz="800">
                <a:solidFill>
                  <a:schemeClr val="bg1">
                    <a:lumMod val="85000"/>
                  </a:schemeClr>
                </a:solidFill>
              </a:endParaRPr>
            </a:p>
          </p:txBody>
        </p:sp>
      </p:grpSp>
      <p:sp>
        <p:nvSpPr>
          <p:cNvPr id="13" name="文本框 12"/>
          <p:cNvSpPr txBox="1"/>
          <p:nvPr/>
        </p:nvSpPr>
        <p:spPr>
          <a:xfrm>
            <a:off x="11489690" y="6577330"/>
            <a:ext cx="701040" cy="275590"/>
          </a:xfrm>
          <a:prstGeom prst="rect">
            <a:avLst/>
          </a:prstGeom>
          <a:noFill/>
        </p:spPr>
        <p:txBody>
          <a:bodyPr wrap="none" rtlCol="0">
            <a:spAutoFit/>
          </a:bodyPr>
          <a:p>
            <a:r>
              <a:rPr lang="en-US" altLang="zh-CN" sz="1200">
                <a:solidFill>
                  <a:schemeClr val="accent1">
                    <a:lumMod val="60000"/>
                    <a:lumOff val="40000"/>
                  </a:schemeClr>
                </a:solidFill>
              </a:rPr>
              <a:t>@Fiver</a:t>
            </a:r>
            <a:endParaRPr lang="en-US" altLang="zh-CN" sz="1200">
              <a:solidFill>
                <a:schemeClr val="accent1">
                  <a:lumMod val="60000"/>
                  <a:lumOff val="40000"/>
                </a:schemeClr>
              </a:solidFill>
            </a:endParaRPr>
          </a:p>
        </p:txBody>
      </p:sp>
      <p:sp>
        <p:nvSpPr>
          <p:cNvPr id="6" name="文本框 5"/>
          <p:cNvSpPr txBox="1"/>
          <p:nvPr/>
        </p:nvSpPr>
        <p:spPr>
          <a:xfrm>
            <a:off x="665480" y="1873250"/>
            <a:ext cx="4678045" cy="3784600"/>
          </a:xfrm>
          <a:prstGeom prst="rect">
            <a:avLst/>
          </a:prstGeom>
          <a:noFill/>
        </p:spPr>
        <p:txBody>
          <a:bodyPr wrap="square" rtlCol="0" anchor="t">
            <a:spAutoFit/>
          </a:bodyPr>
          <a:p>
            <a:pPr algn="l"/>
            <a:r>
              <a:rPr lang="en-US" altLang="zh-CN" sz="2000" b="1">
                <a:solidFill>
                  <a:schemeClr val="accent1">
                    <a:lumMod val="60000"/>
                    <a:lumOff val="40000"/>
                  </a:schemeClr>
                </a:solidFill>
                <a:sym typeface="+mn-ea"/>
              </a:rPr>
              <a:t>- </a:t>
            </a:r>
            <a:r>
              <a:rPr lang="zh-CN" altLang="en-US" sz="2000" b="1">
                <a:solidFill>
                  <a:schemeClr val="accent1">
                    <a:lumMod val="60000"/>
                    <a:lumOff val="40000"/>
                  </a:schemeClr>
                </a:solidFill>
                <a:sym typeface="+mn-ea"/>
              </a:rPr>
              <a:t>怎样实时展示热力图？</a:t>
            </a:r>
            <a:endParaRPr lang="zh-CN" altLang="en-US" sz="2000" b="1">
              <a:solidFill>
                <a:schemeClr val="accent1">
                  <a:lumMod val="60000"/>
                  <a:lumOff val="40000"/>
                </a:schemeClr>
              </a:solidFill>
              <a:sym typeface="+mn-ea"/>
            </a:endParaRPr>
          </a:p>
          <a:p>
            <a:pPr algn="l"/>
            <a:r>
              <a:rPr lang="zh-CN" altLang="en-US" sz="2000" b="1">
                <a:solidFill>
                  <a:schemeClr val="accent1">
                    <a:lumMod val="60000"/>
                    <a:lumOff val="40000"/>
                  </a:schemeClr>
                </a:solidFill>
                <a:sym typeface="+mn-ea"/>
              </a:rPr>
              <a:t>- 怎样定义拥挤和异常聚集？怎样识别</a:t>
            </a:r>
            <a:endParaRPr lang="zh-CN" altLang="en-US" sz="2000" b="1">
              <a:solidFill>
                <a:schemeClr val="accent1">
                  <a:lumMod val="60000"/>
                  <a:lumOff val="40000"/>
                </a:schemeClr>
              </a:solidFill>
              <a:sym typeface="+mn-ea"/>
            </a:endParaRPr>
          </a:p>
          <a:p>
            <a:pPr algn="l"/>
            <a:r>
              <a:rPr lang="zh-CN" altLang="en-US" sz="2000" b="1">
                <a:solidFill>
                  <a:schemeClr val="accent1">
                    <a:lumMod val="60000"/>
                    <a:lumOff val="40000"/>
                  </a:schemeClr>
                </a:solidFill>
                <a:sym typeface="+mn-ea"/>
              </a:rPr>
              <a:t>  拥挤和异常聚集并进行展示？</a:t>
            </a:r>
            <a:endParaRPr lang="zh-CN" altLang="en-US" b="1">
              <a:solidFill>
                <a:schemeClr val="accent1">
                  <a:lumMod val="60000"/>
                  <a:lumOff val="40000"/>
                </a:schemeClr>
              </a:solidFill>
              <a:sym typeface="+mn-ea"/>
            </a:endParaRPr>
          </a:p>
          <a:p>
            <a:pPr algn="l"/>
            <a:endParaRPr lang="zh-CN" altLang="en-US">
              <a:solidFill>
                <a:schemeClr val="bg1"/>
              </a:solidFill>
              <a:sym typeface="+mn-ea"/>
            </a:endParaRPr>
          </a:p>
          <a:p>
            <a:pPr algn="l"/>
            <a:r>
              <a:rPr lang="zh-CN" altLang="en-US">
                <a:solidFill>
                  <a:schemeClr val="bg1"/>
                </a:solidFill>
                <a:sym typeface="+mn-ea"/>
              </a:rPr>
              <a:t>热力图根据实时数据统计直接得到。</a:t>
            </a:r>
            <a:endParaRPr lang="zh-CN" altLang="en-US">
              <a:solidFill>
                <a:schemeClr val="bg1"/>
              </a:solidFill>
              <a:sym typeface="+mn-ea"/>
            </a:endParaRPr>
          </a:p>
          <a:p>
            <a:pPr algn="l"/>
            <a:endParaRPr lang="zh-CN" altLang="en-US" sz="1800">
              <a:solidFill>
                <a:schemeClr val="bg1"/>
              </a:solidFill>
            </a:endParaRPr>
          </a:p>
          <a:p>
            <a:pPr algn="l"/>
            <a:r>
              <a:rPr lang="zh-CN" altLang="en-US">
                <a:solidFill>
                  <a:schemeClr val="bg1"/>
                </a:solidFill>
                <a:sym typeface="+mn-ea"/>
              </a:rPr>
              <a:t>以历史数据作为参照，设定一个阈值，若某天某个地区的数据超过该阈值且这个地区的历史数据经常超过这个阈值，则可以识别这个地方发生了拥挤，若该地区历史数据中每个超过这个阈值的记录，则可以认为这个地区大概率发生了异常聚集。拥挤和异常聚集都可以在热力图上进行展示。</a:t>
            </a:r>
            <a:endParaRPr lang="zh-CN" altLang="en-US" sz="1800">
              <a:solidFill>
                <a:schemeClr val="bg1"/>
              </a:solidFill>
            </a:endParaRPr>
          </a:p>
        </p:txBody>
      </p:sp>
      <p:grpSp>
        <p:nvGrpSpPr>
          <p:cNvPr id="57" name="组合 56"/>
          <p:cNvGrpSpPr/>
          <p:nvPr/>
        </p:nvGrpSpPr>
        <p:grpSpPr>
          <a:xfrm>
            <a:off x="9515475" y="2456815"/>
            <a:ext cx="516255" cy="1475105"/>
            <a:chOff x="14985" y="3869"/>
            <a:chExt cx="813" cy="2323"/>
          </a:xfrm>
        </p:grpSpPr>
        <p:sp>
          <p:nvSpPr>
            <p:cNvPr id="42" name="任意多边形 41"/>
            <p:cNvSpPr/>
            <p:nvPr/>
          </p:nvSpPr>
          <p:spPr>
            <a:xfrm>
              <a:off x="14985" y="5838"/>
              <a:ext cx="691" cy="354"/>
            </a:xfrm>
            <a:custGeom>
              <a:avLst/>
              <a:gdLst>
                <a:gd name="connisteX0" fmla="*/ 254000 w 390525"/>
                <a:gd name="connsiteY0" fmla="*/ 0 h 283210"/>
                <a:gd name="connisteX1" fmla="*/ 321945 w 390525"/>
                <a:gd name="connsiteY1" fmla="*/ 10160 h 283210"/>
                <a:gd name="connisteX2" fmla="*/ 390525 w 390525"/>
                <a:gd name="connsiteY2" fmla="*/ 48895 h 283210"/>
                <a:gd name="connisteX3" fmla="*/ 390525 w 390525"/>
                <a:gd name="connsiteY3" fmla="*/ 117475 h 283210"/>
                <a:gd name="connisteX4" fmla="*/ 390525 w 390525"/>
                <a:gd name="connsiteY4" fmla="*/ 186055 h 283210"/>
                <a:gd name="connisteX5" fmla="*/ 341630 w 390525"/>
                <a:gd name="connsiteY5" fmla="*/ 254000 h 283210"/>
                <a:gd name="connisteX6" fmla="*/ 273685 w 390525"/>
                <a:gd name="connsiteY6" fmla="*/ 273685 h 283210"/>
                <a:gd name="connisteX7" fmla="*/ 205105 w 390525"/>
                <a:gd name="connsiteY7" fmla="*/ 283210 h 283210"/>
                <a:gd name="connisteX8" fmla="*/ 136525 w 390525"/>
                <a:gd name="connsiteY8" fmla="*/ 283210 h 283210"/>
                <a:gd name="connisteX9" fmla="*/ 67945 w 390525"/>
                <a:gd name="connsiteY9" fmla="*/ 273685 h 283210"/>
                <a:gd name="connisteX10" fmla="*/ 0 w 390525"/>
                <a:gd name="connsiteY10" fmla="*/ 254000 h 283210"/>
                <a:gd name="connisteX11" fmla="*/ 29210 w 390525"/>
                <a:gd name="connsiteY11" fmla="*/ 186055 h 283210"/>
                <a:gd name="connisteX12" fmla="*/ 97790 w 390525"/>
                <a:gd name="connsiteY12" fmla="*/ 137160 h 283210"/>
                <a:gd name="connisteX13" fmla="*/ 165735 w 390525"/>
                <a:gd name="connsiteY13" fmla="*/ 107315 h 283210"/>
                <a:gd name="connisteX14" fmla="*/ 234315 w 390525"/>
                <a:gd name="connsiteY14" fmla="*/ 78105 h 283210"/>
                <a:gd name="connisteX15" fmla="*/ 263525 w 390525"/>
                <a:gd name="connsiteY15" fmla="*/ 10160 h 283210"/>
                <a:gd name="connisteX16" fmla="*/ 254000 w 390525"/>
                <a:gd name="connsiteY16" fmla="*/ 0 h 28321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390525" h="283210">
                  <a:moveTo>
                    <a:pt x="254000" y="0"/>
                  </a:moveTo>
                  <a:lnTo>
                    <a:pt x="321945" y="10160"/>
                  </a:lnTo>
                  <a:lnTo>
                    <a:pt x="390525" y="48895"/>
                  </a:lnTo>
                  <a:lnTo>
                    <a:pt x="390525" y="117475"/>
                  </a:lnTo>
                  <a:lnTo>
                    <a:pt x="390525" y="186055"/>
                  </a:lnTo>
                  <a:lnTo>
                    <a:pt x="341630" y="254000"/>
                  </a:lnTo>
                  <a:lnTo>
                    <a:pt x="273685" y="273685"/>
                  </a:lnTo>
                  <a:lnTo>
                    <a:pt x="205105" y="283210"/>
                  </a:lnTo>
                  <a:lnTo>
                    <a:pt x="136525" y="283210"/>
                  </a:lnTo>
                  <a:lnTo>
                    <a:pt x="67945" y="273685"/>
                  </a:lnTo>
                  <a:lnTo>
                    <a:pt x="0" y="254000"/>
                  </a:lnTo>
                  <a:lnTo>
                    <a:pt x="29210" y="186055"/>
                  </a:lnTo>
                  <a:lnTo>
                    <a:pt x="97790" y="137160"/>
                  </a:lnTo>
                  <a:lnTo>
                    <a:pt x="165735" y="107315"/>
                  </a:lnTo>
                  <a:lnTo>
                    <a:pt x="234315" y="78105"/>
                  </a:lnTo>
                  <a:lnTo>
                    <a:pt x="263525" y="10160"/>
                  </a:lnTo>
                  <a:lnTo>
                    <a:pt x="254000" y="0"/>
                  </a:lnTo>
                  <a:close/>
                </a:path>
              </a:pathLst>
            </a:cu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任意多边形 43"/>
            <p:cNvSpPr/>
            <p:nvPr/>
          </p:nvSpPr>
          <p:spPr>
            <a:xfrm>
              <a:off x="15092" y="3869"/>
              <a:ext cx="707" cy="1200"/>
            </a:xfrm>
            <a:custGeom>
              <a:avLst/>
              <a:gdLst>
                <a:gd name="connisteX0" fmla="*/ 302260 w 448945"/>
                <a:gd name="connsiteY0" fmla="*/ 0 h 762000"/>
                <a:gd name="connisteX1" fmla="*/ 370840 w 448945"/>
                <a:gd name="connsiteY1" fmla="*/ 29210 h 762000"/>
                <a:gd name="connisteX2" fmla="*/ 439420 w 448945"/>
                <a:gd name="connsiteY2" fmla="*/ 78105 h 762000"/>
                <a:gd name="connisteX3" fmla="*/ 448945 w 448945"/>
                <a:gd name="connsiteY3" fmla="*/ 146685 h 762000"/>
                <a:gd name="connisteX4" fmla="*/ 439420 w 448945"/>
                <a:gd name="connsiteY4" fmla="*/ 214630 h 762000"/>
                <a:gd name="connisteX5" fmla="*/ 410210 w 448945"/>
                <a:gd name="connsiteY5" fmla="*/ 283210 h 762000"/>
                <a:gd name="connisteX6" fmla="*/ 390525 w 448945"/>
                <a:gd name="connsiteY6" fmla="*/ 351790 h 762000"/>
                <a:gd name="connisteX7" fmla="*/ 370840 w 448945"/>
                <a:gd name="connsiteY7" fmla="*/ 420370 h 762000"/>
                <a:gd name="connisteX8" fmla="*/ 361315 w 448945"/>
                <a:gd name="connsiteY8" fmla="*/ 488315 h 762000"/>
                <a:gd name="connisteX9" fmla="*/ 370840 w 448945"/>
                <a:gd name="connsiteY9" fmla="*/ 556895 h 762000"/>
                <a:gd name="connisteX10" fmla="*/ 370840 w 448945"/>
                <a:gd name="connsiteY10" fmla="*/ 625475 h 762000"/>
                <a:gd name="connisteX11" fmla="*/ 370840 w 448945"/>
                <a:gd name="connsiteY11" fmla="*/ 693420 h 762000"/>
                <a:gd name="connisteX12" fmla="*/ 302260 w 448945"/>
                <a:gd name="connsiteY12" fmla="*/ 742315 h 762000"/>
                <a:gd name="connisteX13" fmla="*/ 234315 w 448945"/>
                <a:gd name="connsiteY13" fmla="*/ 752475 h 762000"/>
                <a:gd name="connisteX14" fmla="*/ 165735 w 448945"/>
                <a:gd name="connsiteY14" fmla="*/ 762000 h 762000"/>
                <a:gd name="connisteX15" fmla="*/ 87630 w 448945"/>
                <a:gd name="connsiteY15" fmla="*/ 762000 h 762000"/>
                <a:gd name="connisteX16" fmla="*/ 19050 w 448945"/>
                <a:gd name="connsiteY16" fmla="*/ 722630 h 762000"/>
                <a:gd name="connisteX17" fmla="*/ 0 w 448945"/>
                <a:gd name="connsiteY17" fmla="*/ 654685 h 762000"/>
                <a:gd name="connisteX18" fmla="*/ 9525 w 448945"/>
                <a:gd name="connsiteY18" fmla="*/ 586105 h 762000"/>
                <a:gd name="connisteX19" fmla="*/ 29210 w 448945"/>
                <a:gd name="connsiteY19" fmla="*/ 517525 h 762000"/>
                <a:gd name="connisteX20" fmla="*/ 38735 w 448945"/>
                <a:gd name="connsiteY20" fmla="*/ 449580 h 762000"/>
                <a:gd name="connisteX21" fmla="*/ 48260 w 448945"/>
                <a:gd name="connsiteY21" fmla="*/ 371475 h 762000"/>
                <a:gd name="connisteX22" fmla="*/ 48260 w 448945"/>
                <a:gd name="connsiteY22" fmla="*/ 302895 h 762000"/>
                <a:gd name="connisteX23" fmla="*/ 48260 w 448945"/>
                <a:gd name="connsiteY23" fmla="*/ 234315 h 762000"/>
                <a:gd name="connisteX24" fmla="*/ 67945 w 448945"/>
                <a:gd name="connsiteY24" fmla="*/ 166370 h 762000"/>
                <a:gd name="connisteX25" fmla="*/ 116840 w 448945"/>
                <a:gd name="connsiteY25" fmla="*/ 97790 h 762000"/>
                <a:gd name="connisteX26" fmla="*/ 185420 w 448945"/>
                <a:gd name="connsiteY26" fmla="*/ 58420 h 762000"/>
                <a:gd name="connisteX27" fmla="*/ 254000 w 448945"/>
                <a:gd name="connsiteY27" fmla="*/ 29210 h 762000"/>
                <a:gd name="connisteX28" fmla="*/ 302260 w 448945"/>
                <a:gd name="connsiteY28" fmla="*/ 0 h 762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Lst>
              <a:rect l="l" t="t" r="r" b="b"/>
              <a:pathLst>
                <a:path w="448945" h="762000">
                  <a:moveTo>
                    <a:pt x="302260" y="0"/>
                  </a:moveTo>
                  <a:lnTo>
                    <a:pt x="370840" y="29210"/>
                  </a:lnTo>
                  <a:lnTo>
                    <a:pt x="439420" y="78105"/>
                  </a:lnTo>
                  <a:lnTo>
                    <a:pt x="448945" y="146685"/>
                  </a:lnTo>
                  <a:lnTo>
                    <a:pt x="439420" y="214630"/>
                  </a:lnTo>
                  <a:lnTo>
                    <a:pt x="410210" y="283210"/>
                  </a:lnTo>
                  <a:lnTo>
                    <a:pt x="390525" y="351790"/>
                  </a:lnTo>
                  <a:lnTo>
                    <a:pt x="370840" y="420370"/>
                  </a:lnTo>
                  <a:lnTo>
                    <a:pt x="361315" y="488315"/>
                  </a:lnTo>
                  <a:lnTo>
                    <a:pt x="370840" y="556895"/>
                  </a:lnTo>
                  <a:lnTo>
                    <a:pt x="370840" y="625475"/>
                  </a:lnTo>
                  <a:lnTo>
                    <a:pt x="370840" y="693420"/>
                  </a:lnTo>
                  <a:lnTo>
                    <a:pt x="302260" y="742315"/>
                  </a:lnTo>
                  <a:lnTo>
                    <a:pt x="234315" y="752475"/>
                  </a:lnTo>
                  <a:lnTo>
                    <a:pt x="165735" y="762000"/>
                  </a:lnTo>
                  <a:lnTo>
                    <a:pt x="87630" y="762000"/>
                  </a:lnTo>
                  <a:lnTo>
                    <a:pt x="19050" y="722630"/>
                  </a:lnTo>
                  <a:lnTo>
                    <a:pt x="0" y="654685"/>
                  </a:lnTo>
                  <a:lnTo>
                    <a:pt x="9525" y="586105"/>
                  </a:lnTo>
                  <a:lnTo>
                    <a:pt x="29210" y="517525"/>
                  </a:lnTo>
                  <a:lnTo>
                    <a:pt x="38735" y="449580"/>
                  </a:lnTo>
                  <a:lnTo>
                    <a:pt x="48260" y="371475"/>
                  </a:lnTo>
                  <a:lnTo>
                    <a:pt x="48260" y="302895"/>
                  </a:lnTo>
                  <a:lnTo>
                    <a:pt x="48260" y="234315"/>
                  </a:lnTo>
                  <a:lnTo>
                    <a:pt x="67945" y="166370"/>
                  </a:lnTo>
                  <a:lnTo>
                    <a:pt x="116840" y="97790"/>
                  </a:lnTo>
                  <a:lnTo>
                    <a:pt x="185420" y="58420"/>
                  </a:lnTo>
                  <a:lnTo>
                    <a:pt x="254000" y="29210"/>
                  </a:lnTo>
                  <a:lnTo>
                    <a:pt x="302260" y="0"/>
                  </a:lnTo>
                  <a:close/>
                </a:path>
              </a:pathLst>
            </a:cu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5" name="椭圆 44"/>
          <p:cNvSpPr/>
          <p:nvPr/>
        </p:nvSpPr>
        <p:spPr>
          <a:xfrm>
            <a:off x="8811895" y="3931920"/>
            <a:ext cx="196215" cy="19558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6" name="组合 55"/>
          <p:cNvGrpSpPr/>
          <p:nvPr/>
        </p:nvGrpSpPr>
        <p:grpSpPr>
          <a:xfrm>
            <a:off x="5878195" y="5485130"/>
            <a:ext cx="1640205" cy="741680"/>
            <a:chOff x="9257" y="8638"/>
            <a:chExt cx="2583" cy="1168"/>
          </a:xfrm>
        </p:grpSpPr>
        <p:sp>
          <p:nvSpPr>
            <p:cNvPr id="46" name="圆角矩形 45"/>
            <p:cNvSpPr/>
            <p:nvPr/>
          </p:nvSpPr>
          <p:spPr>
            <a:xfrm>
              <a:off x="9257" y="8638"/>
              <a:ext cx="615" cy="1168"/>
            </a:xfrm>
            <a:prstGeom prst="roundRect">
              <a:avLst/>
            </a:prstGeom>
            <a:gradFill>
              <a:gsLst>
                <a:gs pos="10000">
                  <a:srgbClr val="FF6600"/>
                </a:gs>
                <a:gs pos="81000">
                  <a:schemeClr val="accent6">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9872" y="9323"/>
              <a:ext cx="1968" cy="483"/>
            </a:xfrm>
            <a:prstGeom prst="rect">
              <a:avLst/>
            </a:prstGeom>
            <a:noFill/>
          </p:spPr>
          <p:txBody>
            <a:bodyPr wrap="none" rtlCol="0">
              <a:spAutoFit/>
            </a:bodyPr>
            <a:p>
              <a:r>
                <a:rPr lang="zh-CN" altLang="en-US" sz="1400">
                  <a:solidFill>
                    <a:schemeClr val="bg1"/>
                  </a:solidFill>
                </a:rPr>
                <a:t>实时人口密度</a:t>
              </a:r>
              <a:endParaRPr lang="zh-CN" altLang="en-US" sz="1400">
                <a:solidFill>
                  <a:schemeClr val="bg1"/>
                </a:solidFill>
              </a:endParaRPr>
            </a:p>
          </p:txBody>
        </p:sp>
      </p:grpSp>
      <p:grpSp>
        <p:nvGrpSpPr>
          <p:cNvPr id="55" name="组合 54"/>
          <p:cNvGrpSpPr/>
          <p:nvPr/>
        </p:nvGrpSpPr>
        <p:grpSpPr>
          <a:xfrm>
            <a:off x="5878195" y="5104130"/>
            <a:ext cx="1640205" cy="306070"/>
            <a:chOff x="9257" y="8038"/>
            <a:chExt cx="2583" cy="482"/>
          </a:xfrm>
        </p:grpSpPr>
        <p:sp>
          <p:nvSpPr>
            <p:cNvPr id="48" name="圆角矩形 47"/>
            <p:cNvSpPr/>
            <p:nvPr/>
          </p:nvSpPr>
          <p:spPr>
            <a:xfrm>
              <a:off x="9257" y="8038"/>
              <a:ext cx="615" cy="46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9872" y="8038"/>
              <a:ext cx="1968" cy="483"/>
            </a:xfrm>
            <a:prstGeom prst="rect">
              <a:avLst/>
            </a:prstGeom>
            <a:noFill/>
          </p:spPr>
          <p:txBody>
            <a:bodyPr wrap="none" rtlCol="0">
              <a:spAutoFit/>
            </a:bodyPr>
            <a:p>
              <a:r>
                <a:rPr lang="zh-CN" altLang="en-US" sz="1400">
                  <a:solidFill>
                    <a:schemeClr val="bg1"/>
                  </a:solidFill>
                </a:rPr>
                <a:t>可能出现拥挤</a:t>
              </a:r>
              <a:endParaRPr lang="zh-CN" altLang="en-US" sz="1400">
                <a:solidFill>
                  <a:schemeClr val="bg1"/>
                </a:solidFill>
              </a:endParaRPr>
            </a:p>
          </p:txBody>
        </p:sp>
      </p:grpSp>
      <p:grpSp>
        <p:nvGrpSpPr>
          <p:cNvPr id="54" name="组合 53"/>
          <p:cNvGrpSpPr/>
          <p:nvPr/>
        </p:nvGrpSpPr>
        <p:grpSpPr>
          <a:xfrm>
            <a:off x="5975350" y="4751705"/>
            <a:ext cx="1898650" cy="306070"/>
            <a:chOff x="9410" y="7483"/>
            <a:chExt cx="2990" cy="482"/>
          </a:xfrm>
        </p:grpSpPr>
        <p:sp>
          <p:nvSpPr>
            <p:cNvPr id="51" name="文本框 50"/>
            <p:cNvSpPr txBox="1"/>
            <p:nvPr/>
          </p:nvSpPr>
          <p:spPr>
            <a:xfrm>
              <a:off x="9872" y="7483"/>
              <a:ext cx="2528" cy="483"/>
            </a:xfrm>
            <a:prstGeom prst="rect">
              <a:avLst/>
            </a:prstGeom>
            <a:noFill/>
          </p:spPr>
          <p:txBody>
            <a:bodyPr wrap="none" rtlCol="0">
              <a:spAutoFit/>
            </a:bodyPr>
            <a:p>
              <a:r>
                <a:rPr lang="zh-CN" altLang="en-US" sz="1400">
                  <a:solidFill>
                    <a:schemeClr val="bg1"/>
                  </a:solidFill>
                </a:rPr>
                <a:t>可能出现异常聚集</a:t>
              </a:r>
              <a:endParaRPr lang="en-US" altLang="zh-CN" sz="1400">
                <a:solidFill>
                  <a:schemeClr val="bg1"/>
                </a:solidFill>
              </a:endParaRPr>
            </a:p>
          </p:txBody>
        </p:sp>
        <p:sp>
          <p:nvSpPr>
            <p:cNvPr id="53" name="椭圆 52"/>
            <p:cNvSpPr/>
            <p:nvPr/>
          </p:nvSpPr>
          <p:spPr>
            <a:xfrm>
              <a:off x="9410" y="7570"/>
              <a:ext cx="309" cy="308"/>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1854</Words>
  <Application>WPS 演示</Application>
  <PresentationFormat>宽屏</PresentationFormat>
  <Paragraphs>203</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DejaVu Sans</vt:lpstr>
      <vt:lpstr>东文宋体</vt:lpstr>
      <vt:lpstr>文泉驿微米黑</vt:lpstr>
      <vt:lpstr>微软雅黑</vt:lpstr>
      <vt:lpstr>宋体</vt:lpstr>
      <vt:lpstr>Arial Unicode MS</vt:lpstr>
      <vt:lpstr>Arial Black</vt:lpstr>
      <vt:lpstr>EUDC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angelo</dc:creator>
  <cp:lastModifiedBy>一号造梦机</cp:lastModifiedBy>
  <cp:revision>18</cp:revision>
  <dcterms:created xsi:type="dcterms:W3CDTF">2020-01-11T08:42:20Z</dcterms:created>
  <dcterms:modified xsi:type="dcterms:W3CDTF">2020-01-11T08:42:20Z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