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4" r:id="rId4"/>
    <p:sldId id="266" r:id="rId5"/>
    <p:sldId id="277" r:id="rId6"/>
    <p:sldId id="268" r:id="rId7"/>
    <p:sldId id="270" r:id="rId8"/>
    <p:sldId id="271" r:id="rId9"/>
    <p:sldId id="273" r:id="rId10"/>
    <p:sldId id="272" r:id="rId11"/>
    <p:sldId id="275" r:id="rId12"/>
    <p:sldId id="298" r:id="rId13"/>
    <p:sldId id="281" r:id="rId14"/>
    <p:sldId id="280" r:id="rId15"/>
    <p:sldId id="284" r:id="rId16"/>
    <p:sldId id="285" r:id="rId17"/>
    <p:sldId id="29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3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247">
          <p15:clr>
            <a:srgbClr val="A4A3A4"/>
          </p15:clr>
        </p15:guide>
        <p15:guide id="5" pos="28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94C"/>
    <a:srgbClr val="FFFFFF"/>
    <a:srgbClr val="3B3B3B"/>
    <a:srgbClr val="363636"/>
    <a:srgbClr val="2A2A2A"/>
    <a:srgbClr val="6EC1DF"/>
    <a:srgbClr val="8EBE5A"/>
    <a:srgbClr val="EAE3D9"/>
    <a:srgbClr val="FCF4E9"/>
    <a:srgbClr val="947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799" autoAdjust="0"/>
  </p:normalViewPr>
  <p:slideViewPr>
    <p:cSldViewPr snapToObjects="1">
      <p:cViewPr varScale="1">
        <p:scale>
          <a:sx n="192" d="100"/>
          <a:sy n="192" d="100"/>
        </p:scale>
        <p:origin x="174" y="336"/>
      </p:cViewPr>
      <p:guideLst>
        <p:guide pos="2873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  <p:guide orient="horz" pos="1618"/>
        <p:guide pos="247"/>
        <p:guide pos="28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37708-08EA-4076-857D-E52ABECC4DD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9EC5D73-76B5-4410-9FDB-DC9C831C7F3A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고소미</a:t>
          </a:r>
          <a:r>
            <a: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</a:t>
          </a:r>
        </a:p>
      </dgm:t>
    </dgm:pt>
    <dgm:pt modelId="{109562D4-18A0-4035-9BB3-192CE79FF552}" type="parTrans" cxnId="{59CAE8F8-C7ED-458F-B912-538C0E12BCF9}">
      <dgm:prSet/>
      <dgm:spPr/>
      <dgm:t>
        <a:bodyPr/>
        <a:lstStyle/>
        <a:p>
          <a:pPr latinLnBrk="1"/>
          <a:endParaRPr lang="ko-KR" altLang="en-US"/>
        </a:p>
      </dgm:t>
    </dgm:pt>
    <dgm:pt modelId="{02EC7E72-41E9-4F09-A031-E81DAB3C1B46}" type="sibTrans" cxnId="{59CAE8F8-C7ED-458F-B912-538C0E12BCF9}">
      <dgm:prSet/>
      <dgm:spPr/>
      <dgm:t>
        <a:bodyPr/>
        <a:lstStyle/>
        <a:p>
          <a:pPr latinLnBrk="1"/>
          <a:endParaRPr lang="ko-KR" altLang="en-US"/>
        </a:p>
      </dgm:t>
    </dgm:pt>
    <dgm:pt modelId="{0FF73085-48C3-4940-9499-683E30FC91DB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모욕성</a:t>
          </a:r>
          <a:r>
            <a: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분석 모델</a:t>
          </a:r>
        </a:p>
      </dgm:t>
    </dgm:pt>
    <dgm:pt modelId="{8EADBD74-4F32-49A5-9E95-E8FC0C4F2A51}" type="parTrans" cxnId="{C2711E78-2767-4635-9A54-AFF0C0ED2D95}">
      <dgm:prSet/>
      <dgm:spPr>
        <a:ln>
          <a:solidFill>
            <a:srgbClr val="E2794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8FA3687-49CB-4A84-A6DD-84F38A2D1D9C}" type="sibTrans" cxnId="{C2711E78-2767-4635-9A54-AFF0C0ED2D95}">
      <dgm:prSet/>
      <dgm:spPr/>
      <dgm:t>
        <a:bodyPr/>
        <a:lstStyle/>
        <a:p>
          <a:pPr latinLnBrk="1"/>
          <a:endParaRPr lang="ko-KR" altLang="en-US"/>
        </a:p>
      </dgm:t>
    </dgm:pt>
    <dgm:pt modelId="{810A1343-17A6-434F-A89C-147037E9C8B5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특정성</a:t>
          </a:r>
          <a:r>
            <a: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분석 알고리즘</a:t>
          </a:r>
        </a:p>
      </dgm:t>
    </dgm:pt>
    <dgm:pt modelId="{5D61B1DE-4F7C-4B05-BEA9-94CA80AE5298}" type="parTrans" cxnId="{7E93EBA3-BFFA-49B0-9F66-E2B7BBB6AF6A}">
      <dgm:prSet/>
      <dgm:spPr>
        <a:ln>
          <a:solidFill>
            <a:srgbClr val="E2794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68000A5-2F6A-41BF-B4A5-8B8030BADE30}" type="sibTrans" cxnId="{7E93EBA3-BFFA-49B0-9F66-E2B7BBB6AF6A}">
      <dgm:prSet/>
      <dgm:spPr/>
      <dgm:t>
        <a:bodyPr/>
        <a:lstStyle/>
        <a:p>
          <a:pPr latinLnBrk="1"/>
          <a:endParaRPr lang="ko-KR" altLang="en-US"/>
        </a:p>
      </dgm:t>
    </dgm:pt>
    <dgm:pt modelId="{9373A99B-9749-4256-ADA8-4259C4023169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ko-KR" altLang="en-US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공연성</a:t>
          </a:r>
          <a:r>
            <a: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분석 알고리즘</a:t>
          </a:r>
        </a:p>
      </dgm:t>
    </dgm:pt>
    <dgm:pt modelId="{8D4F0054-F56C-452C-A6D5-1717E7419C64}" type="parTrans" cxnId="{A17D3B74-1A63-4207-9E12-27E78E788A30}">
      <dgm:prSet/>
      <dgm:spPr>
        <a:ln>
          <a:solidFill>
            <a:srgbClr val="E2794C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3AF5967-CD1A-49A6-9D21-73F1CEA44287}" type="sibTrans" cxnId="{A17D3B74-1A63-4207-9E12-27E78E788A30}">
      <dgm:prSet/>
      <dgm:spPr/>
      <dgm:t>
        <a:bodyPr/>
        <a:lstStyle/>
        <a:p>
          <a:pPr latinLnBrk="1"/>
          <a:endParaRPr lang="ko-KR" altLang="en-US"/>
        </a:p>
      </dgm:t>
    </dgm:pt>
    <dgm:pt modelId="{1E40FE77-3C2D-4E4D-861C-2A30681B7D45}" type="pres">
      <dgm:prSet presAssocID="{FA137708-08EA-4076-857D-E52ABECC4DD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59529B0-6080-476C-9204-A61DE6A929E6}" type="pres">
      <dgm:prSet presAssocID="{79EC5D73-76B5-4410-9FDB-DC9C831C7F3A}" presName="singleCycle" presStyleCnt="0"/>
      <dgm:spPr/>
    </dgm:pt>
    <dgm:pt modelId="{8911F2D8-F4CE-47CD-84EC-CEA6042A6F91}" type="pres">
      <dgm:prSet presAssocID="{79EC5D73-76B5-4410-9FDB-DC9C831C7F3A}" presName="singleCenter" presStyleLbl="node1" presStyleIdx="0" presStyleCnt="4">
        <dgm:presLayoutVars>
          <dgm:chMax val="7"/>
          <dgm:chPref val="7"/>
        </dgm:presLayoutVars>
      </dgm:prSet>
      <dgm:spPr/>
    </dgm:pt>
    <dgm:pt modelId="{6969F3A5-E9A5-439B-B92A-24737791CB72}" type="pres">
      <dgm:prSet presAssocID="{8EADBD74-4F32-49A5-9E95-E8FC0C4F2A51}" presName="Name56" presStyleLbl="parChTrans1D2" presStyleIdx="0" presStyleCnt="3"/>
      <dgm:spPr/>
    </dgm:pt>
    <dgm:pt modelId="{F7925EC4-0F84-4812-893D-1E8AFAEF63BA}" type="pres">
      <dgm:prSet presAssocID="{0FF73085-48C3-4940-9499-683E30FC91DB}" presName="text0" presStyleLbl="node1" presStyleIdx="1" presStyleCnt="4" custScaleX="177526">
        <dgm:presLayoutVars>
          <dgm:bulletEnabled val="1"/>
        </dgm:presLayoutVars>
      </dgm:prSet>
      <dgm:spPr/>
    </dgm:pt>
    <dgm:pt modelId="{306BF8F6-C982-4BA2-A471-1491F2CDFA85}" type="pres">
      <dgm:prSet presAssocID="{5D61B1DE-4F7C-4B05-BEA9-94CA80AE5298}" presName="Name56" presStyleLbl="parChTrans1D2" presStyleIdx="1" presStyleCnt="3"/>
      <dgm:spPr/>
    </dgm:pt>
    <dgm:pt modelId="{8E88C2A8-2C1F-4170-AF95-FC0530F92CCE}" type="pres">
      <dgm:prSet presAssocID="{810A1343-17A6-434F-A89C-147037E9C8B5}" presName="text0" presStyleLbl="node1" presStyleIdx="2" presStyleCnt="4" custScaleX="171012" custRadScaleRad="131867" custRadScaleInc="-4690">
        <dgm:presLayoutVars>
          <dgm:bulletEnabled val="1"/>
        </dgm:presLayoutVars>
      </dgm:prSet>
      <dgm:spPr/>
    </dgm:pt>
    <dgm:pt modelId="{5259601F-C90F-4606-BF71-9802FBEB426B}" type="pres">
      <dgm:prSet presAssocID="{8D4F0054-F56C-452C-A6D5-1717E7419C64}" presName="Name56" presStyleLbl="parChTrans1D2" presStyleIdx="2" presStyleCnt="3"/>
      <dgm:spPr/>
    </dgm:pt>
    <dgm:pt modelId="{973A7DAB-515E-4853-A225-1F7A46008008}" type="pres">
      <dgm:prSet presAssocID="{9373A99B-9749-4256-ADA8-4259C4023169}" presName="text0" presStyleLbl="node1" presStyleIdx="3" presStyleCnt="4" custScaleX="147281" custRadScaleRad="129887" custRadScaleInc="3817">
        <dgm:presLayoutVars>
          <dgm:bulletEnabled val="1"/>
        </dgm:presLayoutVars>
      </dgm:prSet>
      <dgm:spPr/>
    </dgm:pt>
  </dgm:ptLst>
  <dgm:cxnLst>
    <dgm:cxn modelId="{3A2AC007-36F2-4759-A3C6-6A65B8FBE980}" type="presOf" srcId="{FA137708-08EA-4076-857D-E52ABECC4DD1}" destId="{1E40FE77-3C2D-4E4D-861C-2A30681B7D45}" srcOrd="0" destOrd="0" presId="urn:microsoft.com/office/officeart/2008/layout/RadialCluster"/>
    <dgm:cxn modelId="{7670890E-FB1A-4AFC-9E36-50DBB1F604F7}" type="presOf" srcId="{8EADBD74-4F32-49A5-9E95-E8FC0C4F2A51}" destId="{6969F3A5-E9A5-439B-B92A-24737791CB72}" srcOrd="0" destOrd="0" presId="urn:microsoft.com/office/officeart/2008/layout/RadialCluster"/>
    <dgm:cxn modelId="{0C382465-FDDB-44F6-BABC-CB4BDB8E28E7}" type="presOf" srcId="{0FF73085-48C3-4940-9499-683E30FC91DB}" destId="{F7925EC4-0F84-4812-893D-1E8AFAEF63BA}" srcOrd="0" destOrd="0" presId="urn:microsoft.com/office/officeart/2008/layout/RadialCluster"/>
    <dgm:cxn modelId="{C237A652-1840-48E4-A7BE-07C2D828E5AB}" type="presOf" srcId="{8D4F0054-F56C-452C-A6D5-1717E7419C64}" destId="{5259601F-C90F-4606-BF71-9802FBEB426B}" srcOrd="0" destOrd="0" presId="urn:microsoft.com/office/officeart/2008/layout/RadialCluster"/>
    <dgm:cxn modelId="{A17D3B74-1A63-4207-9E12-27E78E788A30}" srcId="{79EC5D73-76B5-4410-9FDB-DC9C831C7F3A}" destId="{9373A99B-9749-4256-ADA8-4259C4023169}" srcOrd="2" destOrd="0" parTransId="{8D4F0054-F56C-452C-A6D5-1717E7419C64}" sibTransId="{53AF5967-CD1A-49A6-9D21-73F1CEA44287}"/>
    <dgm:cxn modelId="{C2711E78-2767-4635-9A54-AFF0C0ED2D95}" srcId="{79EC5D73-76B5-4410-9FDB-DC9C831C7F3A}" destId="{0FF73085-48C3-4940-9499-683E30FC91DB}" srcOrd="0" destOrd="0" parTransId="{8EADBD74-4F32-49A5-9E95-E8FC0C4F2A51}" sibTransId="{98FA3687-49CB-4A84-A6DD-84F38A2D1D9C}"/>
    <dgm:cxn modelId="{7E93EBA3-BFFA-49B0-9F66-E2B7BBB6AF6A}" srcId="{79EC5D73-76B5-4410-9FDB-DC9C831C7F3A}" destId="{810A1343-17A6-434F-A89C-147037E9C8B5}" srcOrd="1" destOrd="0" parTransId="{5D61B1DE-4F7C-4B05-BEA9-94CA80AE5298}" sibTransId="{C68000A5-2F6A-41BF-B4A5-8B8030BADE30}"/>
    <dgm:cxn modelId="{C73DA9B9-2E59-419A-8EEF-64562130C618}" type="presOf" srcId="{9373A99B-9749-4256-ADA8-4259C4023169}" destId="{973A7DAB-515E-4853-A225-1F7A46008008}" srcOrd="0" destOrd="0" presId="urn:microsoft.com/office/officeart/2008/layout/RadialCluster"/>
    <dgm:cxn modelId="{CEFFF0C1-7BC4-48ED-8F55-ADCE61AFABED}" type="presOf" srcId="{810A1343-17A6-434F-A89C-147037E9C8B5}" destId="{8E88C2A8-2C1F-4170-AF95-FC0530F92CCE}" srcOrd="0" destOrd="0" presId="urn:microsoft.com/office/officeart/2008/layout/RadialCluster"/>
    <dgm:cxn modelId="{F8D4A6C4-B702-4DD8-B18F-C93EDFD5C77E}" type="presOf" srcId="{5D61B1DE-4F7C-4B05-BEA9-94CA80AE5298}" destId="{306BF8F6-C982-4BA2-A471-1491F2CDFA85}" srcOrd="0" destOrd="0" presId="urn:microsoft.com/office/officeart/2008/layout/RadialCluster"/>
    <dgm:cxn modelId="{59CAE8F8-C7ED-458F-B912-538C0E12BCF9}" srcId="{FA137708-08EA-4076-857D-E52ABECC4DD1}" destId="{79EC5D73-76B5-4410-9FDB-DC9C831C7F3A}" srcOrd="0" destOrd="0" parTransId="{109562D4-18A0-4035-9BB3-192CE79FF552}" sibTransId="{02EC7E72-41E9-4F09-A031-E81DAB3C1B46}"/>
    <dgm:cxn modelId="{A10EF8F8-7E10-470C-AE65-F6E36F69B64F}" type="presOf" srcId="{79EC5D73-76B5-4410-9FDB-DC9C831C7F3A}" destId="{8911F2D8-F4CE-47CD-84EC-CEA6042A6F91}" srcOrd="0" destOrd="0" presId="urn:microsoft.com/office/officeart/2008/layout/RadialCluster"/>
    <dgm:cxn modelId="{33955C35-9004-495C-8076-06E0415CFDA0}" type="presParOf" srcId="{1E40FE77-3C2D-4E4D-861C-2A30681B7D45}" destId="{459529B0-6080-476C-9204-A61DE6A929E6}" srcOrd="0" destOrd="0" presId="urn:microsoft.com/office/officeart/2008/layout/RadialCluster"/>
    <dgm:cxn modelId="{73DC497C-5B48-4FBF-9E2E-B5C16F14A1FC}" type="presParOf" srcId="{459529B0-6080-476C-9204-A61DE6A929E6}" destId="{8911F2D8-F4CE-47CD-84EC-CEA6042A6F91}" srcOrd="0" destOrd="0" presId="urn:microsoft.com/office/officeart/2008/layout/RadialCluster"/>
    <dgm:cxn modelId="{22299C1C-A2BC-4C9B-9F72-20DE34774AFF}" type="presParOf" srcId="{459529B0-6080-476C-9204-A61DE6A929E6}" destId="{6969F3A5-E9A5-439B-B92A-24737791CB72}" srcOrd="1" destOrd="0" presId="urn:microsoft.com/office/officeart/2008/layout/RadialCluster"/>
    <dgm:cxn modelId="{083AE978-1159-412F-BE6E-90771E0F67F6}" type="presParOf" srcId="{459529B0-6080-476C-9204-A61DE6A929E6}" destId="{F7925EC4-0F84-4812-893D-1E8AFAEF63BA}" srcOrd="2" destOrd="0" presId="urn:microsoft.com/office/officeart/2008/layout/RadialCluster"/>
    <dgm:cxn modelId="{29A978A4-8F12-4E2F-82B9-E115190B7618}" type="presParOf" srcId="{459529B0-6080-476C-9204-A61DE6A929E6}" destId="{306BF8F6-C982-4BA2-A471-1491F2CDFA85}" srcOrd="3" destOrd="0" presId="urn:microsoft.com/office/officeart/2008/layout/RadialCluster"/>
    <dgm:cxn modelId="{B90FA07B-2FF3-4D54-8814-902CC11483D7}" type="presParOf" srcId="{459529B0-6080-476C-9204-A61DE6A929E6}" destId="{8E88C2A8-2C1F-4170-AF95-FC0530F92CCE}" srcOrd="4" destOrd="0" presId="urn:microsoft.com/office/officeart/2008/layout/RadialCluster"/>
    <dgm:cxn modelId="{B0A0F6AD-BD15-4DE9-B6FE-A8318E756B13}" type="presParOf" srcId="{459529B0-6080-476C-9204-A61DE6A929E6}" destId="{5259601F-C90F-4606-BF71-9802FBEB426B}" srcOrd="5" destOrd="0" presId="urn:microsoft.com/office/officeart/2008/layout/RadialCluster"/>
    <dgm:cxn modelId="{34D3A5A3-93A4-442B-9CF5-5A2FDF0B29AB}" type="presParOf" srcId="{459529B0-6080-476C-9204-A61DE6A929E6}" destId="{973A7DAB-515E-4853-A225-1F7A460080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1F2D8-F4CE-47CD-84EC-CEA6042A6F91}">
      <dsp:nvSpPr>
        <dsp:cNvPr id="0" name=""/>
        <dsp:cNvSpPr/>
      </dsp:nvSpPr>
      <dsp:spPr>
        <a:xfrm>
          <a:off x="1814187" y="1408040"/>
          <a:ext cx="907955" cy="90795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고소미</a:t>
          </a:r>
          <a:r>
            <a:rPr lang="ko-KR" altLang="en-US" sz="1900" kern="1200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</a:t>
          </a:r>
        </a:p>
      </dsp:txBody>
      <dsp:txXfrm>
        <a:off x="1858510" y="1452363"/>
        <a:ext cx="819309" cy="819309"/>
      </dsp:txXfrm>
    </dsp:sp>
    <dsp:sp modelId="{6969F3A5-E9A5-439B-B92A-24737791CB72}">
      <dsp:nvSpPr>
        <dsp:cNvPr id="0" name=""/>
        <dsp:cNvSpPr/>
      </dsp:nvSpPr>
      <dsp:spPr>
        <a:xfrm rot="16200000">
          <a:off x="1949718" y="1089594"/>
          <a:ext cx="6368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6893" y="0"/>
              </a:lnTo>
            </a:path>
          </a:pathLst>
        </a:custGeom>
        <a:noFill/>
        <a:ln w="25400" cap="flat" cmpd="sng" algn="ctr">
          <a:solidFill>
            <a:srgbClr val="E2794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25EC4-0F84-4812-893D-1E8AFAEF63BA}">
      <dsp:nvSpPr>
        <dsp:cNvPr id="0" name=""/>
        <dsp:cNvSpPr/>
      </dsp:nvSpPr>
      <dsp:spPr>
        <a:xfrm>
          <a:off x="1728193" y="162817"/>
          <a:ext cx="1079944" cy="60833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모욕성</a:t>
          </a:r>
          <a:r>
            <a:rPr lang="ko-KR" altLang="en-US" sz="1200" kern="1200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분석 모델</a:t>
          </a:r>
        </a:p>
      </dsp:txBody>
      <dsp:txXfrm>
        <a:off x="1757889" y="192513"/>
        <a:ext cx="1020552" cy="548938"/>
      </dsp:txXfrm>
    </dsp:sp>
    <dsp:sp modelId="{306BF8F6-C982-4BA2-A471-1491F2CDFA85}">
      <dsp:nvSpPr>
        <dsp:cNvPr id="0" name=""/>
        <dsp:cNvSpPr/>
      </dsp:nvSpPr>
      <dsp:spPr>
        <a:xfrm rot="1631160">
          <a:off x="2681021" y="2265259"/>
          <a:ext cx="7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475" y="0"/>
              </a:lnTo>
            </a:path>
          </a:pathLst>
        </a:custGeom>
        <a:noFill/>
        <a:ln w="25400" cap="flat" cmpd="sng" algn="ctr">
          <a:solidFill>
            <a:srgbClr val="E2794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8C2A8-2C1F-4170-AF95-FC0530F92CCE}">
      <dsp:nvSpPr>
        <dsp:cNvPr id="0" name=""/>
        <dsp:cNvSpPr/>
      </dsp:nvSpPr>
      <dsp:spPr>
        <a:xfrm>
          <a:off x="3384375" y="2398327"/>
          <a:ext cx="1040317" cy="60833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특정성</a:t>
          </a:r>
          <a:r>
            <a:rPr lang="ko-KR" altLang="en-US" sz="1200" kern="1200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분석 알고리즘</a:t>
          </a:r>
        </a:p>
      </dsp:txBody>
      <dsp:txXfrm>
        <a:off x="3414071" y="2428023"/>
        <a:ext cx="980925" cy="548938"/>
      </dsp:txXfrm>
    </dsp:sp>
    <dsp:sp modelId="{5259601F-C90F-4606-BF71-9802FBEB426B}">
      <dsp:nvSpPr>
        <dsp:cNvPr id="0" name=""/>
        <dsp:cNvSpPr/>
      </dsp:nvSpPr>
      <dsp:spPr>
        <a:xfrm rot="9137412">
          <a:off x="1066496" y="2284871"/>
          <a:ext cx="7931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173" y="0"/>
              </a:lnTo>
            </a:path>
          </a:pathLst>
        </a:custGeom>
        <a:noFill/>
        <a:ln w="25400" cap="flat" cmpd="sng" algn="ctr">
          <a:solidFill>
            <a:srgbClr val="E2794C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A7DAB-515E-4853-A225-1F7A46008008}">
      <dsp:nvSpPr>
        <dsp:cNvPr id="0" name=""/>
        <dsp:cNvSpPr/>
      </dsp:nvSpPr>
      <dsp:spPr>
        <a:xfrm>
          <a:off x="216024" y="2400407"/>
          <a:ext cx="895954" cy="60833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공연성</a:t>
          </a:r>
          <a:r>
            <a:rPr lang="ko-KR" altLang="en-US" sz="1100" kern="1200" dirty="0">
              <a:latin typeface="레시피코리아 Medium" panose="02020603020101020101" pitchFamily="18" charset="-127"/>
              <a:ea typeface="레시피코리아 Medium" panose="02020603020101020101" pitchFamily="18" charset="-127"/>
            </a:rPr>
            <a:t> 분석 알고리즘</a:t>
          </a:r>
        </a:p>
      </dsp:txBody>
      <dsp:txXfrm>
        <a:off x="245720" y="2430103"/>
        <a:ext cx="836562" cy="54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508000">
              <a:buFontTx/>
              <a:buNone/>
              <a:defRPr lang="en-GB" altLang="en-US" sz="1200"/>
            </a:lvl1pPr>
          </a:lstStyle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635" cy="34296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마스터 텍스트 스타일을 편집합니다</a:t>
            </a:r>
          </a:p>
          <a:p>
            <a:pPr marL="457200" indent="0" defTabSz="508000">
              <a:buFontTx/>
              <a:buNone/>
            </a:pPr>
            <a:r>
              <a:rPr lang="ko-KR" altLang="en-US"/>
              <a:t>둘째 수준</a:t>
            </a:r>
          </a:p>
          <a:p>
            <a:pPr marL="914400" indent="0" defTabSz="508000">
              <a:buFontTx/>
              <a:buNone/>
            </a:pPr>
            <a:r>
              <a:rPr lang="ko-KR" altLang="en-US"/>
              <a:t>셋째 수준</a:t>
            </a:r>
          </a:p>
          <a:p>
            <a:pPr marL="1371600" indent="0" defTabSz="508000">
              <a:buFontTx/>
              <a:buNone/>
            </a:pPr>
            <a:r>
              <a:rPr lang="ko-KR" altLang="en-US"/>
              <a:t>넷째 수준</a:t>
            </a:r>
          </a:p>
          <a:p>
            <a:pPr marL="1828800" indent="0" defTabSz="508000">
              <a:buFontTx/>
              <a:buNone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l" defTabSz="508000">
              <a:buFontTx/>
              <a:buNone/>
              <a:defRPr lang="en-GB" altLang="en-US" sz="1200"/>
            </a:lvl1pPr>
          </a:lstStyle>
          <a:p>
            <a:pPr marL="0" indent="0" defTabSz="508000">
              <a:buFontTx/>
              <a:buNone/>
            </a:pP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12FC9-FEB2-4077-87CE-6A91ACFE3D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0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ctrTitle"/>
          </p:nvPr>
        </p:nvSpPr>
        <p:spPr>
          <a:xfrm>
            <a:off x="978535" y="1046480"/>
            <a:ext cx="7133590" cy="9296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>
                <a:solidFill>
                  <a:srgbClr val="CE0025"/>
                </a:solidFill>
                <a:latin typeface="레시피코리아 Medium" charset="0"/>
                <a:ea typeface="레시피코리아 Medium" charset="0"/>
              </a:rPr>
              <a:t>마스터 제목 스타일 편집</a:t>
            </a:r>
          </a:p>
        </p:txBody>
      </p:sp>
      <p:sp>
        <p:nvSpPr>
          <p:cNvPr id="7" name="Subtitle 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588260" y="2063750"/>
            <a:ext cx="394716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charset="0"/>
                <a:ea typeface="레시피코리아 Medium" charset="0"/>
              </a:rPr>
              <a:t>마스터 텍스트 스타일을 편집합니다</a:t>
            </a:r>
            <a:r>
              <a:rPr lang="en-US" altLang="ko-KR" sz="1400" b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charset="0"/>
                <a:ea typeface="레시피코리아 Medium" charset="0"/>
              </a:rPr>
              <a:t>.</a:t>
            </a:r>
            <a:endParaRPr lang="ko-KR" altLang="en-US" sz="1400" b="0">
              <a:solidFill>
                <a:schemeClr val="tx1">
                  <a:lumMod val="75000"/>
                  <a:lumOff val="2500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/>
              <a:t>3/22/2020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7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1pPr>
          </a:lstStyle>
          <a:p>
            <a:pPr marL="0" indent="0" defTabSz="508000">
              <a:buFontTx/>
              <a:buNone/>
            </a:pPr>
            <a:r>
              <a:rPr lang="ko-KR" altLang="en-US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바닥글</a:t>
            </a: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‹#›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 userDrawn="1"/>
        </p:nvSpPr>
        <p:spPr>
          <a:xfrm>
            <a:off x="233680" y="767080"/>
            <a:ext cx="8686165" cy="67945"/>
          </a:xfrm>
          <a:prstGeom prst="rect">
            <a:avLst/>
          </a:prstGeom>
          <a:gradFill rotWithShape="1">
            <a:gsLst>
              <a:gs pos="0">
                <a:srgbClr val="810E00"/>
              </a:gs>
              <a:gs pos="50000">
                <a:srgbClr val="BA1803"/>
              </a:gs>
              <a:gs pos="100000">
                <a:srgbClr val="DD1F06"/>
              </a:gs>
            </a:gsLst>
            <a:lin ang="27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/>
              <a:t>3/22/2020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1pPr>
          </a:lstStyle>
          <a:p>
            <a:pPr marL="0" indent="0" defTabSz="508000">
              <a:buFontTx/>
              <a:buNone/>
            </a:pPr>
            <a:r>
              <a:rPr lang="ko-KR" altLang="en-US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바닥글</a:t>
            </a: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‹#›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8" name="Subtitle 18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36220" y="273050"/>
            <a:ext cx="4745355" cy="374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>
                <a:latin typeface="레시피코리아 Medium" charset="0"/>
                <a:ea typeface="레시피코리아 Medium" charset="0"/>
              </a:defRPr>
            </a:lvl1pPr>
          </a:lstStyle>
          <a:p>
            <a: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ko-KR" altLang="en-US" sz="1800" b="1">
                <a:solidFill>
                  <a:srgbClr val="262626"/>
                </a:solidFill>
                <a:latin typeface="레시피코리아 Medium" charset="0"/>
                <a:ea typeface="레시피코리아 Medium" charset="0"/>
              </a:rPr>
              <a:t>마스터 텍스트 스타일을 편집합니다</a:t>
            </a:r>
            <a:r>
              <a:rPr lang="en-US" altLang="ko-KR" sz="1800" b="1">
                <a:solidFill>
                  <a:srgbClr val="262626"/>
                </a:solidFill>
                <a:latin typeface="레시피코리아 Medium" charset="0"/>
                <a:ea typeface="레시피코리아 Medium" charset="0"/>
              </a:rPr>
              <a:t>.</a:t>
            </a:r>
            <a:endParaRPr lang="ko-KR" altLang="en-US" sz="1800" b="1">
              <a:solidFill>
                <a:srgbClr val="262626"/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9" name="Text Placeholder 19"/>
          <p:cNvSpPr txBox="1">
            <a:spLocks noGrp="1" noChangeArrowheads="1"/>
          </p:cNvSpPr>
          <p:nvPr>
            <p:ph type="ctrTitle" hasCustomPrompt="1"/>
          </p:nvPr>
        </p:nvSpPr>
        <p:spPr>
          <a:xfrm>
            <a:off x="330200" y="2283460"/>
            <a:ext cx="6768465" cy="480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 b="1">
                <a:solidFill>
                  <a:schemeClr val="tx1"/>
                </a:solidFill>
                <a:latin typeface="레시피코리아 Medium" charset="0"/>
                <a:ea typeface="레시피코리아 Medium" charset="0"/>
              </a:defRPr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레시피코리아 Medium" charset="0"/>
                <a:ea typeface="레시피코리아 Medium" charset="0"/>
              </a:rPr>
              <a:t>가마스터 제목 스타일 편집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25740" y="267335"/>
            <a:ext cx="1094105" cy="342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0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 userDrawn="1"/>
        </p:nvSpPr>
        <p:spPr>
          <a:xfrm>
            <a:off x="0" y="0"/>
            <a:ext cx="3348355" cy="5144135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77165" y="464185"/>
            <a:ext cx="2976245" cy="1421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레시피코리아 Medium" charset="0"/>
                <a:ea typeface="레시피코리아 Medium" charset="0"/>
              </a:rPr>
              <a:t>마스터 제목 스타일 편집</a:t>
            </a: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6530" y="1957705"/>
            <a:ext cx="2981960" cy="2622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charset="0"/>
                <a:ea typeface="레시피코리아 Medium" charset="0"/>
              </a:rPr>
              <a:t>마 스터 텍스트 스타일을 편집합니다</a:t>
            </a:r>
            <a:r>
              <a: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latin typeface="레시피코리아 Medium" charset="0"/>
                <a:ea typeface="레시피코리아 Medium" charset="0"/>
              </a:rPr>
              <a:t>.</a:t>
            </a:r>
            <a:endParaRPr lang="ko-KR" altLang="en-US" sz="1100" b="0">
              <a:solidFill>
                <a:schemeClr val="tx1">
                  <a:lumMod val="65000"/>
                  <a:lumOff val="3500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1" name="Date Placeholder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/>
              <a:t>3/22/2020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2" name="Footer Placeholder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7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1pPr>
          </a:lstStyle>
          <a:p>
            <a:pPr marL="0" indent="0" defTabSz="508000">
              <a:buFontTx/>
              <a:buNone/>
            </a:pPr>
            <a:r>
              <a:rPr lang="ko-KR" altLang="en-US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바닥글</a:t>
            </a:r>
          </a:p>
        </p:txBody>
      </p:sp>
      <p:sp>
        <p:nvSpPr>
          <p:cNvPr id="13" name="Slide Number Placeholder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‹#›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 userDrawn="1"/>
        </p:nvSpPr>
        <p:spPr>
          <a:xfrm>
            <a:off x="719455" y="1995805"/>
            <a:ext cx="770572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4400">
                <a:solidFill>
                  <a:srgbClr val="CE0025"/>
                </a:solidFill>
                <a:latin typeface="레시피코리아 Medium" charset="0"/>
                <a:ea typeface="레시피코리아 Medium" charset="0"/>
                <a:cs typeface="레시피코리아 Medium" charset="0"/>
              </a:rPr>
              <a:t>Thank you</a:t>
            </a:r>
            <a:endParaRPr lang="ko-KR" altLang="en-US" sz="4400">
              <a:solidFill>
                <a:srgbClr val="CE0025"/>
              </a:solidFill>
              <a:latin typeface="레시피코리아 Medium" charset="0"/>
              <a:ea typeface="레시피코리아 Medium" charset="0"/>
              <a:cs typeface="레시피코리아 Medium" charset="0"/>
            </a:endParaRPr>
          </a:p>
        </p:txBody>
      </p:sp>
      <p:sp>
        <p:nvSpPr>
          <p:cNvPr id="3" name="Date Placeholder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/>
              <a:t>3/22/2020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4" name="Footer Placeholder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7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defTabSz="508000">
              <a:buFontTx/>
              <a:buNone/>
              <a:defRPr lang="en-GB" altLang="en-US" sz="1000"/>
            </a:lvl1pPr>
          </a:lstStyle>
          <a:p>
            <a:pPr marL="0" indent="0" algn="ctr" defTabSz="508000" eaLnBrk="0" latinLnBrk="0">
              <a:buFontTx/>
              <a:buNone/>
            </a:pPr>
            <a:r>
              <a:rPr lang="ko-KR" altLang="en-US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바닥글</a:t>
            </a:r>
          </a:p>
        </p:txBody>
      </p:sp>
      <p:sp>
        <p:nvSpPr>
          <p:cNvPr id="5" name="Slide Number Placeholder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5505" cy="2755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‹#›</a:t>
            </a:fld>
            <a:endParaRPr lang="ko-KR" altLang="en-US" sz="1000" b="0">
              <a:solidFill>
                <a:schemeClr val="bg1">
                  <a:lumMod val="50000"/>
                  <a:lumOff val="0"/>
                </a:schemeClr>
              </a:solidFill>
              <a:latin typeface="레시피코리아 Medium" charset="0"/>
              <a:ea typeface="레시피코리아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  <a:t>2020-03-22</a:t>
            </a:fld>
            <a:endParaRPr lang="ko-KR" altLang="en-US" sz="90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defTabSz="508000">
              <a:buFontTx/>
              <a:buNone/>
              <a:defRPr lang="en-GB" altLang="en-US" sz="900"/>
            </a:lvl1pPr>
          </a:lstStyle>
          <a:p>
            <a:pPr marL="0" indent="0" algn="ctr" defTabSz="508000">
              <a:buFontTx/>
              <a:buNone/>
            </a:pPr>
            <a:r>
              <a:rPr lang="ko-KR" altLang="en-US">
                <a:solidFill>
                  <a:schemeClr val="bg1">
                    <a:lumMod val="50000"/>
                    <a:lumOff val="0"/>
                  </a:schemeClr>
                </a:solidFill>
                <a:latin typeface="레시피코리아 Medium" charset="0"/>
                <a:ea typeface="레시피코리아 Medium" charset="0"/>
              </a:rPr>
              <a:t>바닥글</a:t>
            </a: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2988310" y="4011930"/>
            <a:ext cx="3372485" cy="5988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1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딥러닝기반 에너지빅데이터 응용SW전문가 과정</a:t>
            </a:r>
            <a:endParaRPr lang="ko-KR" altLang="en-US" sz="11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1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핵심융합프로젝트</a:t>
            </a:r>
            <a:endParaRPr lang="ko-KR" altLang="en-US" sz="11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1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팀 Running Learning</a:t>
            </a:r>
            <a:endParaRPr lang="ko-KR" altLang="en-US" sz="110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101600" y="908050"/>
            <a:ext cx="7680325" cy="10147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6000" b="1">
                <a:solidFill>
                  <a:srgbClr val="CE0025"/>
                </a:solidFill>
                <a:latin typeface="맑은 고딕" charset="0"/>
                <a:ea typeface="맑은 고딕" charset="0"/>
              </a:rPr>
              <a:t>GosoGak</a:t>
            </a:r>
            <a:endParaRPr lang="ko-KR" altLang="en-US" sz="6000" b="1">
              <a:solidFill>
                <a:srgbClr val="CE0025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899795" y="2047875"/>
            <a:ext cx="734631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charset="0"/>
                <a:ea typeface="레시피코리아 Medium" charset="0"/>
                <a:cs typeface="레시피코리아 Medium" charset="0"/>
              </a:rPr>
              <a:t>데이터마이닝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레시피코리아 Medium" charset="0"/>
                <a:ea typeface="레시피코리아 Medium" charset="0"/>
                <a:cs typeface="레시피코리아 Medium" charset="0"/>
              </a:rPr>
              <a:t> 감정분석 기반 악성 댓글 처벌 여부 예측 서비스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레시피코리아 Medium" charset="0"/>
              <a:ea typeface="레시피코리아 Medium" charset="0"/>
              <a:cs typeface="레시피코리아 Medium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60" y="1311275"/>
            <a:ext cx="1315085" cy="419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4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8465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i="0">
                <a:latin typeface="레시피코리아 Medium" charset="0"/>
                <a:ea typeface="레시피코리아 Medium" charset="0"/>
              </a:rPr>
              <a:t>개발 과정 - 크롤링</a:t>
            </a: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1725295" y="2477770"/>
            <a:ext cx="539115" cy="560070"/>
          </a:xfrm>
          <a:prstGeom prst="mathPlus">
            <a:avLst/>
          </a:prstGeom>
          <a:solidFill>
            <a:srgbClr val="C0504D"/>
          </a:solidFill>
          <a:ln w="25400" cap="flat" cmpd="sng">
            <a:solidFill>
              <a:schemeClr val="bg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383530" y="2536825"/>
            <a:ext cx="500380" cy="447675"/>
          </a:xfrm>
          <a:prstGeom prst="mathEqual">
            <a:avLst/>
          </a:prstGeom>
          <a:solidFill>
            <a:srgbClr val="C0504D"/>
          </a:solidFill>
          <a:ln w="25400" cap="flat" cmpd="sng">
            <a:solidFill>
              <a:schemeClr val="bg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5974080" y="2399665"/>
            <a:ext cx="2849245" cy="954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2800" b="0">
                <a:latin typeface="레시피코리아 Medium" charset="0"/>
                <a:ea typeface="레시피코리아 Medium" charset="0"/>
              </a:rPr>
              <a:t>약 10만개 가량댓글 수집</a:t>
            </a:r>
            <a:endParaRPr lang="ko-KR" altLang="en-US" sz="2800" b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820795" y="2478405"/>
            <a:ext cx="539115" cy="560070"/>
          </a:xfrm>
          <a:prstGeom prst="mathPlus">
            <a:avLst/>
          </a:prstGeom>
          <a:solidFill>
            <a:srgbClr val="C0504D"/>
          </a:solidFill>
          <a:ln w="25400" cap="flat" cmpd="sng">
            <a:solidFill>
              <a:schemeClr val="bg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11" name="그림 10" descr="C:/Users/sm15/AppData/Roaming/PolarisOffice/ETemp/1544_19919136/fImage120156279191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"/>
          <a:stretch>
            <a:fillRect/>
          </a:stretch>
        </p:blipFill>
        <p:spPr>
          <a:xfrm>
            <a:off x="686435" y="2347595"/>
            <a:ext cx="825500" cy="818515"/>
          </a:xfrm>
          <a:prstGeom prst="rect">
            <a:avLst/>
          </a:prstGeom>
          <a:noFill/>
        </p:spPr>
      </p:pic>
      <p:pic>
        <p:nvPicPr>
          <p:cNvPr id="12" name="그림 11" descr="C:/Users/sm15/AppData/Roaming/PolarisOffice/ETemp/1544_19919136/fImage12343281578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2386330"/>
            <a:ext cx="730885" cy="746125"/>
          </a:xfrm>
          <a:prstGeom prst="rect">
            <a:avLst/>
          </a:prstGeom>
          <a:noFill/>
        </p:spPr>
      </p:pic>
      <p:pic>
        <p:nvPicPr>
          <p:cNvPr id="13" name="그림 12" descr="C:/Users/sm15/AppData/Roaming/PolarisOffice/ETemp/1544_19919136/fImage307292826916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6" t="36591" r="27560" b="35256"/>
          <a:stretch>
            <a:fillRect/>
          </a:stretch>
        </p:blipFill>
        <p:spPr>
          <a:xfrm>
            <a:off x="4340225" y="2160270"/>
            <a:ext cx="946785" cy="318770"/>
          </a:xfrm>
          <a:prstGeom prst="rect">
            <a:avLst/>
          </a:prstGeom>
          <a:noFill/>
        </p:spPr>
      </p:pic>
      <p:pic>
        <p:nvPicPr>
          <p:cNvPr id="14" name="그림 13" descr="C:/Users/sm15/AppData/Roaming/PolarisOffice/ETemp/1544_19919136/fImage225452838623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5" y="2477770"/>
            <a:ext cx="818515" cy="412115"/>
          </a:xfrm>
          <a:prstGeom prst="rect">
            <a:avLst/>
          </a:prstGeom>
          <a:noFill/>
        </p:spPr>
      </p:pic>
      <p:pic>
        <p:nvPicPr>
          <p:cNvPr id="15" name="그림 14" descr="C:/Users/sm15/AppData/Roaming/PolarisOffice/ETemp/1544_19919136/fImage23556284789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29943" r="1953" b="26688"/>
          <a:stretch>
            <a:fillRect/>
          </a:stretch>
        </p:blipFill>
        <p:spPr>
          <a:xfrm>
            <a:off x="4332605" y="2970530"/>
            <a:ext cx="954405" cy="201930"/>
          </a:xfrm>
          <a:prstGeom prst="rect">
            <a:avLst/>
          </a:prstGeom>
          <a:noFill/>
        </p:spPr>
      </p:pic>
      <p:sp>
        <p:nvSpPr>
          <p:cNvPr id="16" name="텍스트 상자 15"/>
          <p:cNvSpPr txBox="1">
            <a:spLocks/>
          </p:cNvSpPr>
          <p:nvPr/>
        </p:nvSpPr>
        <p:spPr>
          <a:xfrm>
            <a:off x="1462405" y="1733550"/>
            <a:ext cx="457263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000">
                <a:latin typeface="레시피코리아 Medium" charset="0"/>
                <a:ea typeface="레시피코리아 Medium" charset="0"/>
              </a:rPr>
              <a:t>네이버 뉴스 5개 섹션(정치,경제,생활,사회/문화,세계) </a:t>
            </a:r>
            <a:endParaRPr lang="ko-KR" altLang="en-US" sz="10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000">
                <a:latin typeface="레시피코리아 Medium" charset="0"/>
                <a:ea typeface="레시피코리아 Medium" charset="0"/>
              </a:rPr>
              <a:t>3개년 3분기 별로 뉴스 기사댓글 수집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84785" y="3387725"/>
            <a:ext cx="3778885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000">
                <a:latin typeface="레시피코리아 Medium" charset="0"/>
                <a:ea typeface="레시피코리아 Medium" charset="0"/>
              </a:rPr>
              <a:t>유튜브 부정적 키워드(논란,사과,죄송합니다,버닝썬,연예인사고...) </a:t>
            </a:r>
            <a:endParaRPr lang="ko-KR" altLang="en-US" sz="10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000">
                <a:latin typeface="레시피코리아 Medium" charset="0"/>
                <a:ea typeface="레시피코리아 Medium" charset="0"/>
              </a:rPr>
              <a:t>검색후 최상단 10개 영상별 댓글 수집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4277360" y="3387725"/>
            <a:ext cx="2799715" cy="4311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000">
                <a:latin typeface="레시피코리아 Medium" charset="0"/>
                <a:ea typeface="레시피코리아 Medium" charset="0"/>
              </a:rPr>
              <a:t>워마드, 일베, 디시인사이드 등 부정적 커뮤니티 </a:t>
            </a:r>
            <a:endParaRPr lang="ko-KR" altLang="en-US" sz="10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000">
                <a:latin typeface="레시피코리아 Medium" charset="0"/>
                <a:ea typeface="레시피코리아 Medium" charset="0"/>
              </a:rPr>
              <a:t>베스트 게시글 댓글 수집</a:t>
            </a:r>
            <a:r>
              <a:rPr lang="ko-KR" sz="1800">
                <a:latin typeface="레시피코리아 Medium" charset="0"/>
                <a:ea typeface="레시피코리아 Medium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8465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dirty="0">
                <a:latin typeface="레시피코리아 Medium" charset="0"/>
                <a:ea typeface="레시피코리아 Medium" charset="0"/>
              </a:rPr>
              <a:t>개발 과정 </a:t>
            </a:r>
            <a:r>
              <a:rPr lang="en-US" altLang="ko-KR" sz="3600" b="0" dirty="0">
                <a:latin typeface="레시피코리아 Medium" charset="0"/>
                <a:ea typeface="레시피코리아 Medium" charset="0"/>
              </a:rPr>
              <a:t>- </a:t>
            </a:r>
            <a:r>
              <a:rPr lang="ko-KR" altLang="en-US" sz="3600" b="0" dirty="0" err="1">
                <a:latin typeface="레시피코리아 Medium" charset="0"/>
                <a:ea typeface="레시피코리아 Medium" charset="0"/>
              </a:rPr>
              <a:t>모욕성</a:t>
            </a:r>
            <a:r>
              <a:rPr lang="ko-KR" altLang="en-US" sz="3600" b="0" dirty="0">
                <a:latin typeface="레시피코리아 Medium" charset="0"/>
                <a:ea typeface="레시피코리아 Medium" charset="0"/>
              </a:rPr>
              <a:t> 분석 모델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1" y="1548706"/>
            <a:ext cx="2477366" cy="1770122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47105" y="3398365"/>
            <a:ext cx="2835910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 dirty="0" err="1">
                <a:latin typeface="레시피코리아 Medium" charset="0"/>
                <a:ea typeface="레시피코리아 Medium" charset="0"/>
              </a:rPr>
              <a:t>전처리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 된 댓글 파일 </a:t>
            </a:r>
            <a:r>
              <a:rPr lang="en-US" altLang="ko-KR" dirty="0">
                <a:latin typeface="레시피코리아 Medium" charset="0"/>
                <a:ea typeface="레시피코리아 Medium" charset="0"/>
              </a:rPr>
              <a:t>60,000</a:t>
            </a:r>
            <a:r>
              <a:rPr lang="ko-KR" altLang="en-US" dirty="0">
                <a:latin typeface="레시피코리아 Medium" charset="0"/>
                <a:ea typeface="레시피코리아 Medium" charset="0"/>
              </a:rPr>
              <a:t>개</a:t>
            </a:r>
            <a:endParaRPr lang="en-US" altLang="ko-KR" dirty="0">
              <a:latin typeface="레시피코리아 Medium" charset="0"/>
              <a:ea typeface="레시피코리아 Medium" charset="0"/>
            </a:endParaRPr>
          </a:p>
          <a:p>
            <a:pPr algn="ctr" defTabSz="508000"/>
            <a:r>
              <a:rPr lang="ko-KR" altLang="ko-KR" dirty="0">
                <a:latin typeface="레시피코리아 Medium" charset="0"/>
                <a:ea typeface="레시피코리아 Medium" charset="0"/>
              </a:rPr>
              <a:t>(</a:t>
            </a:r>
            <a:r>
              <a:rPr lang="ko-KR" altLang="ko-KR" dirty="0" err="1">
                <a:latin typeface="레시피코리아 Medium" charset="0"/>
                <a:ea typeface="레시피코리아 Medium" charset="0"/>
              </a:rPr>
              <a:t>comment.csv</a:t>
            </a:r>
            <a:r>
              <a:rPr lang="ko-KR" altLang="ko-KR" dirty="0">
                <a:latin typeface="레시피코리아 Medium" charset="0"/>
                <a:ea typeface="레시피코리아 Medium" charset="0"/>
              </a:rPr>
              <a:t>)</a:t>
            </a:r>
            <a:endParaRPr lang="en-US" altLang="ko-KR" dirty="0">
              <a:latin typeface="레시피코리아 Medium" charset="0"/>
              <a:ea typeface="레시피코리아 Medium" charset="0"/>
            </a:endParaRPr>
          </a:p>
          <a:p>
            <a:pPr marL="0" indent="0" algn="ctr" defTabSz="508000" hangingPunct="1">
              <a:buFontTx/>
              <a:buNone/>
            </a:pP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267744" y="1590635"/>
            <a:ext cx="505733" cy="37020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2911817" y="2421641"/>
            <a:ext cx="529907" cy="2673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4889114" y="1955420"/>
            <a:ext cx="38735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레시피코리아 Medium" charset="0"/>
                <a:ea typeface="레시피코리아 Medium" charset="0"/>
              </a:rPr>
              <a:t>Ex) 오늘 날씨 어때? 그닥좋진않지?</a:t>
            </a: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736916" y="2312290"/>
            <a:ext cx="319405" cy="43047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239586" y="2957795"/>
            <a:ext cx="3633470" cy="8630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000" dirty="0">
                <a:latin typeface="레시피코리아 Medium" charset="0"/>
                <a:ea typeface="레시피코리아 Medium" charset="0"/>
              </a:rPr>
              <a:t>‘오늘’ + ‘날씨’ + ‘어때’ + ‘</a:t>
            </a:r>
            <a:r>
              <a:rPr lang="ko-KR" sz="1000" dirty="0" err="1">
                <a:latin typeface="레시피코리아 Medium" charset="0"/>
                <a:ea typeface="레시피코리아 Medium" charset="0"/>
              </a:rPr>
              <a:t>그닥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’ + ‘</a:t>
            </a:r>
            <a:r>
              <a:rPr lang="ko-KR" sz="1000" dirty="0" err="1">
                <a:latin typeface="레시피코리아 Medium" charset="0"/>
                <a:ea typeface="레시피코리아 Medium" charset="0"/>
              </a:rPr>
              <a:t>좋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’ + ‘진’ + ‘</a:t>
            </a:r>
            <a:r>
              <a:rPr lang="ko-KR" sz="1000" dirty="0" err="1">
                <a:latin typeface="레시피코리아 Medium" charset="0"/>
                <a:ea typeface="레시피코리아 Medium" charset="0"/>
              </a:rPr>
              <a:t>않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’ + ‘지’= </a:t>
            </a:r>
            <a:r>
              <a:rPr lang="ko-KR" sz="1000" dirty="0">
                <a:solidFill>
                  <a:srgbClr val="C00000"/>
                </a:solidFill>
                <a:latin typeface="레시피코리아 Medium" charset="0"/>
                <a:ea typeface="레시피코리아 Medium" charset="0"/>
              </a:rPr>
              <a:t>0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 (모욕성이 </a:t>
            </a:r>
            <a:r>
              <a:rPr lang="ko-KR" sz="1000" dirty="0">
                <a:solidFill>
                  <a:srgbClr val="C00000"/>
                </a:solidFill>
                <a:latin typeface="레시피코리아 Medium" charset="0"/>
                <a:ea typeface="레시피코리아 Medium" charset="0"/>
              </a:rPr>
              <a:t>없다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)</a:t>
            </a:r>
            <a:endParaRPr lang="en-US" altLang="ko-KR" sz="1000" dirty="0">
              <a:latin typeface="레시피코리아 Medium" charset="0"/>
              <a:ea typeface="레시피코리아 Medium" charset="0"/>
            </a:endParaRPr>
          </a:p>
          <a:p>
            <a:pPr marL="0" indent="0" algn="ctr" defTabSz="508000" hangingPunct="1">
              <a:buFontTx/>
              <a:buNone/>
            </a:pPr>
            <a:endParaRPr lang="ko-KR" altLang="en-US" sz="1000" dirty="0">
              <a:latin typeface="레시피코리아 Medium" charset="0"/>
              <a:ea typeface="레시피코리아 Medium" charset="0"/>
            </a:endParaRPr>
          </a:p>
          <a:p>
            <a:pPr marL="0" indent="0" algn="ctr" defTabSz="508000" hangingPunct="1">
              <a:buFontTx/>
              <a:buNone/>
            </a:pPr>
            <a:r>
              <a:rPr lang="ko-KR" sz="1000" dirty="0">
                <a:latin typeface="레시피코리아 Medium" charset="0"/>
                <a:ea typeface="레시피코리아 Medium" charset="0"/>
              </a:rPr>
              <a:t>분리된 </a:t>
            </a:r>
            <a:r>
              <a:rPr lang="ko-KR" sz="1000" dirty="0">
                <a:solidFill>
                  <a:srgbClr val="C00000"/>
                </a:solidFill>
                <a:latin typeface="레시피코리아 Medium" charset="0"/>
                <a:ea typeface="레시피코리아 Medium" charset="0"/>
              </a:rPr>
              <a:t>형태소 별로 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모델이 가중치를 계산하여 </a:t>
            </a:r>
            <a:r>
              <a:rPr lang="ko-KR" sz="1000" dirty="0">
                <a:solidFill>
                  <a:srgbClr val="C00000"/>
                </a:solidFill>
                <a:latin typeface="레시피코리아 Medium" charset="0"/>
                <a:ea typeface="레시피코리아 Medium" charset="0"/>
              </a:rPr>
              <a:t>정답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에 끼치는 </a:t>
            </a:r>
            <a:r>
              <a:rPr lang="ko-KR" sz="1000" dirty="0">
                <a:solidFill>
                  <a:srgbClr val="C00000"/>
                </a:solidFill>
                <a:latin typeface="레시피코리아 Medium" charset="0"/>
                <a:ea typeface="레시피코리아 Medium" charset="0"/>
              </a:rPr>
              <a:t>영향</a:t>
            </a:r>
            <a:r>
              <a:rPr lang="ko-KR" sz="1000" dirty="0">
                <a:latin typeface="레시피코리아 Medium" charset="0"/>
                <a:ea typeface="레시피코리아 Medium" charset="0"/>
              </a:rPr>
              <a:t>을 학습한다.</a:t>
            </a:r>
            <a:endParaRPr lang="ko-KR" altLang="en-US" sz="1000" dirty="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E43587-29DC-4BD7-930C-96C895C39F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02" y="2226947"/>
            <a:ext cx="569595" cy="713105"/>
          </a:xfrm>
          <a:prstGeom prst="rect">
            <a:avLst/>
          </a:prstGeom>
          <a:noFill/>
        </p:spPr>
      </p:pic>
      <p:sp>
        <p:nvSpPr>
          <p:cNvPr id="17" name="도형 5">
            <a:extLst>
              <a:ext uri="{FF2B5EF4-FFF2-40B4-BE49-F238E27FC236}">
                <a16:creationId xmlns:a16="http://schemas.microsoft.com/office/drawing/2014/main" id="{44E33950-0D69-4A96-8122-B7AB74B50DF9}"/>
              </a:ext>
            </a:extLst>
          </p:cNvPr>
          <p:cNvSpPr>
            <a:spLocks/>
          </p:cNvSpPr>
          <p:nvPr/>
        </p:nvSpPr>
        <p:spPr>
          <a:xfrm>
            <a:off x="4251075" y="2421641"/>
            <a:ext cx="529907" cy="26733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18" name="그래픽 17" descr="가로 막대형 차트">
            <a:extLst>
              <a:ext uri="{FF2B5EF4-FFF2-40B4-BE49-F238E27FC236}">
                <a16:creationId xmlns:a16="http://schemas.microsoft.com/office/drawing/2014/main" id="{7859CE1C-1D72-4F05-8C29-FA71DCF6D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0143" y="2812424"/>
            <a:ext cx="480695" cy="480695"/>
          </a:xfrm>
          <a:prstGeom prst="rect">
            <a:avLst/>
          </a:prstGeom>
        </p:spPr>
      </p:pic>
      <p:pic>
        <p:nvPicPr>
          <p:cNvPr id="20" name="그래픽 19" descr="머리와 톱니바퀴">
            <a:extLst>
              <a:ext uri="{FF2B5EF4-FFF2-40B4-BE49-F238E27FC236}">
                <a16:creationId xmlns:a16="http://schemas.microsoft.com/office/drawing/2014/main" id="{C114AD49-69E1-490F-92E6-DD02688E47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0143" y="3316638"/>
            <a:ext cx="480695" cy="4806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4DF393-2DDB-4328-9C82-F85F1DA8CFD8}"/>
              </a:ext>
            </a:extLst>
          </p:cNvPr>
          <p:cNvSpPr txBox="1"/>
          <p:nvPr/>
        </p:nvSpPr>
        <p:spPr>
          <a:xfrm>
            <a:off x="1536217" y="1167843"/>
            <a:ext cx="137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0 : </a:t>
            </a:r>
            <a:r>
              <a:rPr lang="ko-KR" altLang="en-US" sz="800" b="1" dirty="0" err="1"/>
              <a:t>모욕성</a:t>
            </a:r>
            <a:r>
              <a:rPr lang="ko-KR" altLang="en-US" sz="800" b="1" dirty="0"/>
              <a:t> 댓글 아님</a:t>
            </a:r>
            <a:endParaRPr lang="en-US" altLang="ko-KR" sz="800" b="1" dirty="0"/>
          </a:p>
          <a:p>
            <a:r>
              <a:rPr lang="en-US" altLang="ko-KR" sz="800" b="1" dirty="0"/>
              <a:t>1 : </a:t>
            </a:r>
            <a:r>
              <a:rPr lang="ko-KR" altLang="en-US" sz="800" b="1" dirty="0" err="1"/>
              <a:t>모욕성</a:t>
            </a:r>
            <a:r>
              <a:rPr lang="ko-KR" altLang="en-US" sz="800" b="1" dirty="0"/>
              <a:t> 표현 포함 댓글</a:t>
            </a:r>
          </a:p>
        </p:txBody>
      </p:sp>
      <p:sp>
        <p:nvSpPr>
          <p:cNvPr id="22" name="텍스트 상자 3">
            <a:extLst>
              <a:ext uri="{FF2B5EF4-FFF2-40B4-BE49-F238E27FC236}">
                <a16:creationId xmlns:a16="http://schemas.microsoft.com/office/drawing/2014/main" id="{C863F11B-40FB-44A5-A2B0-448CB8B69F77}"/>
              </a:ext>
            </a:extLst>
          </p:cNvPr>
          <p:cNvSpPr txBox="1">
            <a:spLocks/>
          </p:cNvSpPr>
          <p:nvPr/>
        </p:nvSpPr>
        <p:spPr>
          <a:xfrm>
            <a:off x="5532120" y="3938749"/>
            <a:ext cx="2835910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en-US" altLang="ko-KR" sz="1800" dirty="0">
                <a:latin typeface="레시피코리아 Medium" charset="0"/>
                <a:ea typeface="레시피코리아 Medium" charset="0"/>
              </a:rPr>
              <a:t>6</a:t>
            </a:r>
            <a:r>
              <a:rPr lang="ko-KR" altLang="en-US" sz="1800" dirty="0" err="1">
                <a:latin typeface="레시피코리아 Medium" charset="0"/>
                <a:ea typeface="레시피코리아 Medium" charset="0"/>
              </a:rPr>
              <a:t>만건의</a:t>
            </a:r>
            <a:r>
              <a:rPr lang="ko-KR" altLang="en-US" sz="1800" dirty="0">
                <a:latin typeface="레시피코리아 Medium" charset="0"/>
                <a:ea typeface="레시피코리아 Medium" charset="0"/>
              </a:rPr>
              <a:t> 댓글을 전부 학습 </a:t>
            </a:r>
            <a:endParaRPr lang="en-US" altLang="ko-KR" sz="1800" dirty="0">
              <a:latin typeface="레시피코리아 Medium" charset="0"/>
              <a:ea typeface="레시피코리아 Medium" charset="0"/>
            </a:endParaRPr>
          </a:p>
          <a:p>
            <a:pPr marL="0" indent="0" algn="ctr" defTabSz="508000" hangingPunct="1">
              <a:buFontTx/>
              <a:buNone/>
            </a:pPr>
            <a:r>
              <a:rPr lang="en-US" altLang="ko-KR" sz="900" dirty="0">
                <a:latin typeface="레시피코리아 Medium" charset="0"/>
                <a:ea typeface="레시피코리아 Medium" charset="0"/>
              </a:rPr>
              <a:t>400</a:t>
            </a:r>
            <a:r>
              <a:rPr lang="ko-KR" altLang="en-US" sz="900" dirty="0">
                <a:latin typeface="레시피코리아 Medium" charset="0"/>
                <a:ea typeface="레시피코리아 Medium" charset="0"/>
              </a:rPr>
              <a:t>건의 테스트셋 검증결과 </a:t>
            </a:r>
            <a:r>
              <a:rPr lang="en-US" altLang="ko-KR" sz="900" dirty="0">
                <a:latin typeface="레시피코리아 Medium" charset="0"/>
                <a:ea typeface="레시피코리아 Medium" charset="0"/>
              </a:rPr>
              <a:t>92%</a:t>
            </a:r>
            <a:r>
              <a:rPr lang="ko-KR" altLang="en-US" sz="900" dirty="0">
                <a:latin typeface="레시피코리아 Medium" charset="0"/>
                <a:ea typeface="레시피코리아 Medium" charset="0"/>
              </a:rPr>
              <a:t>의 정확도 보임</a:t>
            </a:r>
            <a:endParaRPr lang="en-US" altLang="ko-KR" sz="900" dirty="0">
              <a:latin typeface="레시피코리아 Medium" charset="0"/>
              <a:ea typeface="레시피코리아 Medium" charset="0"/>
            </a:endParaRPr>
          </a:p>
          <a:p>
            <a:pPr marL="0" indent="0" algn="ctr" defTabSz="508000" hangingPunct="1">
              <a:buFontTx/>
              <a:buNone/>
            </a:pP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23" name="텍스트 상자 3">
            <a:extLst>
              <a:ext uri="{FF2B5EF4-FFF2-40B4-BE49-F238E27FC236}">
                <a16:creationId xmlns:a16="http://schemas.microsoft.com/office/drawing/2014/main" id="{D4614200-F002-475F-85D9-10CA404F7366}"/>
              </a:ext>
            </a:extLst>
          </p:cNvPr>
          <p:cNvSpPr txBox="1">
            <a:spLocks/>
          </p:cNvSpPr>
          <p:nvPr/>
        </p:nvSpPr>
        <p:spPr>
          <a:xfrm>
            <a:off x="2428444" y="2935328"/>
            <a:ext cx="2835910" cy="2321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altLang="en-US" sz="900" dirty="0">
                <a:latin typeface="레시피코리아 Medium" charset="0"/>
                <a:ea typeface="레시피코리아 Medium" charset="0"/>
              </a:rPr>
              <a:t>한국어 형태소 분석기 패키지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8465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dirty="0">
                <a:latin typeface="레시피코리아 Medium" charset="0"/>
                <a:ea typeface="레시피코리아 Medium" charset="0"/>
              </a:rPr>
              <a:t>개발 과정 </a:t>
            </a:r>
            <a:r>
              <a:rPr lang="en-US" altLang="ko-KR" sz="3600" b="0" dirty="0">
                <a:latin typeface="레시피코리아 Medium" charset="0"/>
                <a:ea typeface="레시피코리아 Medium" charset="0"/>
              </a:rPr>
              <a:t>- </a:t>
            </a:r>
            <a:r>
              <a:rPr lang="ko-KR" altLang="en-US" sz="3600" b="0" dirty="0" err="1">
                <a:latin typeface="레시피코리아 Medium" charset="0"/>
                <a:ea typeface="레시피코리아 Medium" charset="0"/>
              </a:rPr>
              <a:t>고소미</a:t>
            </a:r>
            <a:r>
              <a:rPr lang="ko-KR" altLang="en-US" sz="3600" dirty="0">
                <a:latin typeface="레시피코리아 Medium" charset="0"/>
                <a:ea typeface="레시피코리아 Medium" charset="0"/>
              </a:rPr>
              <a:t> </a:t>
            </a:r>
            <a:r>
              <a:rPr lang="ko-KR" altLang="en-US" sz="3600" b="0" dirty="0">
                <a:latin typeface="레시피코리아 Medium" charset="0"/>
                <a:ea typeface="레시피코리아 Medium" charset="0"/>
              </a:rPr>
              <a:t>모델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3AA70CC6-E822-44EA-9429-31EEA1AFE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998934"/>
              </p:ext>
            </p:extLst>
          </p:nvPr>
        </p:nvGraphicFramePr>
        <p:xfrm>
          <a:off x="2267744" y="1275606"/>
          <a:ext cx="4608512" cy="302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DC65C1-840C-4B84-B937-B528F2FF0BE8}"/>
              </a:ext>
            </a:extLst>
          </p:cNvPr>
          <p:cNvSpPr txBox="1"/>
          <p:nvPr/>
        </p:nvSpPr>
        <p:spPr>
          <a:xfrm>
            <a:off x="3059832" y="91556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사전 학습된 모델이 댓글의 모욕성을 분석하여 </a:t>
            </a:r>
            <a:r>
              <a:rPr lang="en-US" altLang="ko-KR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 or 1</a:t>
            </a:r>
            <a:r>
              <a:rPr lang="ko-KR" altLang="en-US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점수 부여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CED94-CE05-4CCF-8631-43595517881D}"/>
              </a:ext>
            </a:extLst>
          </p:cNvPr>
          <p:cNvSpPr txBox="1"/>
          <p:nvPr/>
        </p:nvSpPr>
        <p:spPr>
          <a:xfrm>
            <a:off x="1331640" y="4382155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데이터가 작성된 사이트  카테고리 별로 점수를 부여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AA69F-7415-42E9-B073-39572C940A49}"/>
              </a:ext>
            </a:extLst>
          </p:cNvPr>
          <p:cNvSpPr txBox="1"/>
          <p:nvPr/>
        </p:nvSpPr>
        <p:spPr>
          <a:xfrm>
            <a:off x="4860032" y="438215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정렬</a:t>
            </a:r>
            <a:r>
              <a:rPr lang="en-US" altLang="ko-KR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탐색을 이용하여 이름</a:t>
            </a:r>
            <a:r>
              <a:rPr lang="en-US" altLang="ko-KR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특정 단어가 있는지 분석</a:t>
            </a:r>
          </a:p>
        </p:txBody>
      </p:sp>
    </p:spTree>
    <p:extLst>
      <p:ext uri="{BB962C8B-B14F-4D97-AF65-F5344CB8AC3E}">
        <p14:creationId xmlns:p14="http://schemas.microsoft.com/office/powerpoint/2010/main" val="389751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9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7830" cy="4800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 b="1">
                <a:solidFill>
                  <a:schemeClr val="bg1"/>
                </a:solidFill>
                <a:latin typeface="레시피코리아 Medium" charset="0"/>
                <a:ea typeface="레시피코리아 Medium" charset="0"/>
              </a:defRPr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>
                <a:solidFill>
                  <a:schemeClr val="tx1"/>
                </a:solidFill>
              </a:rPr>
              <a:t>기능 소개 - 핵심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1096010"/>
            <a:ext cx="3418840" cy="1856105"/>
          </a:xfrm>
          <a:prstGeom prst="rect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256790"/>
            <a:ext cx="3418840" cy="1849120"/>
          </a:xfrm>
          <a:prstGeom prst="rect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85" y="3003550"/>
            <a:ext cx="3632835" cy="1967865"/>
          </a:xfrm>
          <a:prstGeom prst="rect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  <a:round/>
          </a:ln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3779912" y="1264352"/>
            <a:ext cx="268668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아이디/이름, 사이트형식, 댓글내용 입력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467544" y="3435846"/>
            <a:ext cx="225806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결과를 확인 가능!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300192" y="2306638"/>
            <a:ext cx="2843808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 dirty="0" err="1">
                <a:latin typeface="레시피코리아 Medium" charset="0"/>
                <a:ea typeface="레시피코리아 Medium" charset="0"/>
              </a:rPr>
              <a:t>로그인시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 상세 분석 결과를 볼 수 있음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36327-6C1D-4DBF-948B-C7806188F1F8}"/>
              </a:ext>
            </a:extLst>
          </p:cNvPr>
          <p:cNvSpPr txBox="1"/>
          <p:nvPr/>
        </p:nvSpPr>
        <p:spPr>
          <a:xfrm>
            <a:off x="251520" y="3966588"/>
            <a:ext cx="216024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모욕성</a:t>
            </a:r>
            <a:r>
              <a:rPr lang="en-US" altLang="ko-KR" sz="1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1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공연성</a:t>
            </a:r>
            <a:r>
              <a:rPr lang="en-US" altLang="ko-KR" sz="1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1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특정성</a:t>
            </a:r>
            <a:r>
              <a:rPr lang="ko-KR" altLang="en-US" sz="1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점수를 모두 획득하면 승소확률이 높다고 예측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9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8465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 b="1">
                <a:solidFill>
                  <a:schemeClr val="bg1"/>
                </a:solidFill>
                <a:latin typeface="레시피코리아 Medium" charset="0"/>
                <a:ea typeface="레시피코리아 Medium" charset="0"/>
              </a:defRPr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solidFill>
                  <a:schemeClr val="tx1"/>
                </a:solidFill>
              </a:rPr>
              <a:t>시연 영상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9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8465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 b="1">
                <a:solidFill>
                  <a:schemeClr val="bg1"/>
                </a:solidFill>
                <a:latin typeface="레시피코리아 Medium" charset="0"/>
                <a:ea typeface="레시피코리아 Medium" charset="0"/>
              </a:defRPr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dirty="0">
                <a:solidFill>
                  <a:schemeClr val="tx1"/>
                </a:solidFill>
              </a:rPr>
              <a:t>결론 - </a:t>
            </a:r>
            <a:r>
              <a:rPr lang="ko-KR" altLang="en-US" sz="3600" b="0" dirty="0" err="1">
                <a:solidFill>
                  <a:schemeClr val="tx1"/>
                </a:solidFill>
              </a:rPr>
              <a:t>기대효과,개선사항</a:t>
            </a:r>
            <a:endParaRPr lang="ko-KR" altLang="en-US" sz="3600" b="0" dirty="0">
              <a:solidFill>
                <a:schemeClr val="tx1"/>
              </a:solidFill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701040" y="1468120"/>
            <a:ext cx="7751445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레시피코리아 Medium" charset="0"/>
                <a:ea typeface="레시피코리아 Medium" charset="0"/>
              </a:rPr>
              <a:t>기대효과</a:t>
            </a:r>
            <a:endParaRPr lang="en-US" altLang="ko-KR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- 일반인들이 사이버 모욕죄에 대한 법적자문을 쉽게 얻을 수 있다.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- 전문 </a:t>
            </a:r>
            <a:r>
              <a:rPr lang="ko-KR" sz="1800" dirty="0" err="1">
                <a:latin typeface="레시피코리아 Medium" charset="0"/>
                <a:ea typeface="레시피코리아 Medium" charset="0"/>
              </a:rPr>
              <a:t>변호인들과의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 상담 접근성을 향상 시킬 수 있다.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- 사이버 언어폭력 문제를 감소시켜 건전한 인터넷문화를 유도한다.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01040" y="3357271"/>
            <a:ext cx="7576185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1800" dirty="0">
                <a:latin typeface="레시피코리아 Medium" charset="0"/>
                <a:ea typeface="레시피코리아 Medium" charset="0"/>
              </a:rPr>
              <a:t>개선사항</a:t>
            </a:r>
            <a:endParaRPr lang="en-US" altLang="ko-KR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- 상담내역을 게시글 형식에서 1:1 채팅형식으로 전환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- 데이터를 추가 수집하여 모델의 정확도 향상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9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7830" cy="4800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 b="1">
                <a:solidFill>
                  <a:schemeClr val="bg1"/>
                </a:solidFill>
                <a:latin typeface="레시피코리아 Medium" charset="0"/>
                <a:ea typeface="레시피코리아 Medium" charset="0"/>
              </a:defRPr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>
                <a:solidFill>
                  <a:schemeClr val="tx1"/>
                </a:solidFill>
              </a:rPr>
              <a:t>팀원 소개 및 Q&amp;A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65841-654D-413D-A84F-2F3222C07ED7}"/>
              </a:ext>
            </a:extLst>
          </p:cNvPr>
          <p:cNvSpPr txBox="1"/>
          <p:nvPr/>
        </p:nvSpPr>
        <p:spPr>
          <a:xfrm>
            <a:off x="7164288" y="3507853"/>
            <a:ext cx="1474777" cy="954107"/>
          </a:xfrm>
          <a:prstGeom prst="rect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방세미</a:t>
            </a:r>
            <a:endParaRPr lang="en-US" altLang="ko-KR" sz="11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크롤러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개발 및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크롤링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유튜브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이미지 디자인 총괄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Index 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페이지 구현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전처리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CD43F-38B4-4664-AACE-4F2044305ACD}"/>
              </a:ext>
            </a:extLst>
          </p:cNvPr>
          <p:cNvSpPr txBox="1"/>
          <p:nvPr/>
        </p:nvSpPr>
        <p:spPr>
          <a:xfrm>
            <a:off x="2195736" y="3507852"/>
            <a:ext cx="1474777" cy="954107"/>
          </a:xfrm>
          <a:prstGeom prst="rect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김성순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크롤러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개발 및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크롤링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워마드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일베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Ajax 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비동기 통신    게시판 페이지 구현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전처리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2AA0-F7C9-406B-B827-03B41867D2F7}"/>
              </a:ext>
            </a:extLst>
          </p:cNvPr>
          <p:cNvSpPr txBox="1"/>
          <p:nvPr/>
        </p:nvSpPr>
        <p:spPr>
          <a:xfrm>
            <a:off x="3851920" y="3507854"/>
            <a:ext cx="1474777" cy="1092607"/>
          </a:xfrm>
          <a:prstGeom prst="rect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천승현 </a:t>
            </a:r>
            <a:r>
              <a:rPr lang="en-US" altLang="ko-KR" sz="11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11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팀장</a:t>
            </a:r>
            <a:r>
              <a:rPr lang="en-US" altLang="ko-KR" sz="11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프로젝트 총괄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DB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설계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웹 디자인 패턴 설계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모욕성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판단 모델 구현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전처리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산출문서 작성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6B386-2048-469D-82A8-B08428D89507}"/>
              </a:ext>
            </a:extLst>
          </p:cNvPr>
          <p:cNvSpPr txBox="1"/>
          <p:nvPr/>
        </p:nvSpPr>
        <p:spPr>
          <a:xfrm>
            <a:off x="5508104" y="3507855"/>
            <a:ext cx="1474777" cy="1092607"/>
          </a:xfrm>
          <a:prstGeom prst="rect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임수현</a:t>
            </a:r>
            <a:endParaRPr lang="en-US" altLang="ko-KR" sz="11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크롤러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개발 및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크롤링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유튜브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웹 페이지 디자인 및 구현 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상담작성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내분석결과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분석하기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전처리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5762F-BF81-4C9F-870C-229F712DAF64}"/>
              </a:ext>
            </a:extLst>
          </p:cNvPr>
          <p:cNvSpPr txBox="1"/>
          <p:nvPr/>
        </p:nvSpPr>
        <p:spPr>
          <a:xfrm>
            <a:off x="502161" y="3507855"/>
            <a:ext cx="1512168" cy="1092607"/>
          </a:xfrm>
          <a:prstGeom prst="rect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안인태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크롤러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개발 및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크롤링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네이버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웹 페이지 디자인 및 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 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상담사소개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내정보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게시판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</a:t>
            </a:r>
            <a:r>
              <a:rPr lang="ko-KR" altLang="en-US" sz="9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전처리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1" name="그래픽 10" descr="로봇">
            <a:extLst>
              <a:ext uri="{FF2B5EF4-FFF2-40B4-BE49-F238E27FC236}">
                <a16:creationId xmlns:a16="http://schemas.microsoft.com/office/drawing/2014/main" id="{7AA84ACA-1067-404E-9681-77D6E411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3728" y="2943808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2B6854-DB7C-434A-A6A6-30AD2D17E46F}"/>
              </a:ext>
            </a:extLst>
          </p:cNvPr>
          <p:cNvSpPr txBox="1"/>
          <p:nvPr/>
        </p:nvSpPr>
        <p:spPr>
          <a:xfrm>
            <a:off x="2569366" y="2754677"/>
            <a:ext cx="945827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회원 가입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탈퇴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회원 정보 수정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게시글 작성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댓글 작성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3" name="그래픽 12" descr="로봇">
            <a:extLst>
              <a:ext uri="{FF2B5EF4-FFF2-40B4-BE49-F238E27FC236}">
                <a16:creationId xmlns:a16="http://schemas.microsoft.com/office/drawing/2014/main" id="{4AE20610-20DA-4AFC-8B51-B5E44C21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6322" y="2938720"/>
            <a:ext cx="457200" cy="45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1E2AB4-D472-45B1-AFAC-1C19B36E2A15}"/>
              </a:ext>
            </a:extLst>
          </p:cNvPr>
          <p:cNvSpPr txBox="1"/>
          <p:nvPr/>
        </p:nvSpPr>
        <p:spPr>
          <a:xfrm>
            <a:off x="4223522" y="2897889"/>
            <a:ext cx="945827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댓글 분석하기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분석 결과 저장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5" name="그래픽 14" descr="로봇">
            <a:extLst>
              <a:ext uri="{FF2B5EF4-FFF2-40B4-BE49-F238E27FC236}">
                <a16:creationId xmlns:a16="http://schemas.microsoft.com/office/drawing/2014/main" id="{96DCB17F-6FBE-4BC5-AAC9-6EE3C510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0478" y="2947285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026E39-959D-4A93-BCCD-2C7149011DDF}"/>
              </a:ext>
            </a:extLst>
          </p:cNvPr>
          <p:cNvSpPr txBox="1"/>
          <p:nvPr/>
        </p:nvSpPr>
        <p:spPr>
          <a:xfrm>
            <a:off x="5861383" y="2758786"/>
            <a:ext cx="945827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상담 작성</a:t>
            </a:r>
            <a:r>
              <a:rPr lang="en-US" altLang="ko-KR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저장로그인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sz="9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나의 분석 결과 조회</a:t>
            </a:r>
            <a:endParaRPr lang="en-US" altLang="ko-KR" sz="9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DA805-7E2D-4861-9329-6EE1A78F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3" y="1494160"/>
            <a:ext cx="1065004" cy="10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6A2E4A-F635-4E7E-9BFD-E76F76CD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221" y="1494160"/>
            <a:ext cx="1065004" cy="11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A60409-2CEE-48C0-A36C-BE2B3C67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02" y="1541096"/>
            <a:ext cx="1158644" cy="10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C34B5A4-DF13-4721-B258-60C00C0C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79" y="1541096"/>
            <a:ext cx="1208019" cy="112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5CFF2D1-0601-4A8B-BE03-446C098C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9" y="1494160"/>
            <a:ext cx="1129612" cy="11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9100" cy="481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b="0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개요</a:t>
            </a:r>
            <a:endParaRPr lang="ko-KR" altLang="en-US" sz="3600" b="0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40715" y="1619250"/>
            <a:ext cx="6082665" cy="2063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3200" b="1" dirty="0">
                <a:solidFill>
                  <a:schemeClr val="accent2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sz="3200" b="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주제 소개</a:t>
            </a:r>
            <a:endParaRPr lang="ko-KR" altLang="en-US" sz="3200" b="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3200" b="1" dirty="0">
                <a:solidFill>
                  <a:schemeClr val="accent2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sz="3200" b="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개발 과정</a:t>
            </a:r>
            <a:endParaRPr lang="ko-KR" altLang="en-US" sz="3200" b="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3200" b="1" dirty="0">
                <a:solidFill>
                  <a:schemeClr val="accent2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sz="3200" b="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기능 소개</a:t>
            </a:r>
            <a:endParaRPr lang="ko-KR" altLang="en-US" sz="3200" b="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3200" b="1" dirty="0">
                <a:solidFill>
                  <a:schemeClr val="accent2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4</a:t>
            </a:r>
            <a:r>
              <a:rPr lang="ko-KR" sz="3200" b="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결론</a:t>
            </a:r>
            <a:endParaRPr lang="ko-KR" altLang="en-US" sz="3200" b="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8465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b="0">
                <a:latin typeface="레시피코리아 Medium" charset="0"/>
                <a:ea typeface="레시피코리아 Medium" charset="0"/>
              </a:rPr>
              <a:t>주제 소개</a:t>
            </a:r>
            <a:endParaRPr lang="ko-KR" altLang="en-US" sz="3600" b="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2125345"/>
            <a:ext cx="5715635" cy="106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2272030" y="3345815"/>
            <a:ext cx="458978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최근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 5년간 </a:t>
            </a: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사이버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 </a:t>
            </a: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명예훼손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 및 </a:t>
            </a: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모욕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 </a:t>
            </a: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발생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 · </a:t>
            </a: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검거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 </a:t>
            </a: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현황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(</a:t>
            </a:r>
            <a:r>
              <a:rPr sz="1200" b="0" i="0" dirty="0" err="1">
                <a:solidFill>
                  <a:srgbClr val="222222"/>
                </a:solidFill>
                <a:latin typeface="Nanum Gothic" charset="0"/>
                <a:ea typeface="Nanum Gothic" charset="0"/>
              </a:rPr>
              <a:t>경찰청</a:t>
            </a:r>
            <a: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  <a:t>)</a:t>
            </a:r>
            <a:br>
              <a:rPr sz="1200" b="0" i="0" dirty="0">
                <a:solidFill>
                  <a:srgbClr val="222222"/>
                </a:solidFill>
                <a:latin typeface="Nanum Gothic" charset="0"/>
                <a:ea typeface="Nanum Gothic" charset="0"/>
              </a:rPr>
            </a:br>
            <a:endParaRPr lang="ko-KR" altLang="en-US" sz="1200" b="0" i="0" dirty="0">
              <a:solidFill>
                <a:srgbClr val="222222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706880" y="1232535"/>
            <a:ext cx="572071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600" b="1">
                <a:latin typeface="레시피코리아 Medium" charset="0"/>
                <a:ea typeface="레시피코리아 Medium" charset="0"/>
              </a:rPr>
              <a:t>폭발적으로 증가하고 있는 사이버 명예훼손&amp;모욕 범죄</a:t>
            </a:r>
            <a:endParaRPr lang="ko-KR" altLang="en-US" sz="1600" b="1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41730" y="4023995"/>
            <a:ext cx="686181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악성 댓글로 인해 고통받는 사람이 나날이 증가하고 있고, 심각한 인권 및 사생활 침해로 이어지는 범죄행위가 발생하고</a:t>
            </a:r>
            <a:r>
              <a:rPr lang="en-US" altLang="ko-KR" sz="1800" dirty="0">
                <a:latin typeface="레시피코리아 Medium" charset="0"/>
                <a:ea typeface="레시피코리아 Medium" charset="0"/>
              </a:rPr>
              <a:t> 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있음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A8990-BA51-4865-9687-2821725A2F65}"/>
              </a:ext>
            </a:extLst>
          </p:cNvPr>
          <p:cNvSpPr/>
          <p:nvPr/>
        </p:nvSpPr>
        <p:spPr>
          <a:xfrm>
            <a:off x="6660232" y="2427734"/>
            <a:ext cx="728036" cy="5021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7830" cy="4800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b="0">
                <a:latin typeface="레시피코리아 Medium" charset="0"/>
                <a:ea typeface="레시피코리아 Medium" charset="0"/>
              </a:rPr>
              <a:t>주제 소개</a:t>
            </a:r>
            <a:endParaRPr lang="ko-KR" altLang="en-US" sz="3600" b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707390" y="1706880"/>
            <a:ext cx="5567680" cy="135165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명예훼손과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모욕에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따른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피해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수준을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수치화시키고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피해자를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규정해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endParaRPr lang="en-US" altLang="ko-KR" sz="1275" b="0" i="0" dirty="0">
              <a:solidFill>
                <a:srgbClr val="333333"/>
              </a:solidFill>
              <a:latin typeface="Malgun Gothic" charset="0"/>
              <a:ea typeface="Malgun Gothic" charset="0"/>
            </a:endParaRPr>
          </a:p>
          <a:p>
            <a:pPr marL="0" indent="0" algn="ctr" defTabSz="508000" hangingPunct="1">
              <a:buFontTx/>
              <a:buNone/>
            </a:pP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처벌하기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어렵다!</a:t>
            </a:r>
            <a:b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</a:br>
            <a:b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</a:b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지난해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기준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사이버음란물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유포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범죄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검거율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(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발생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대비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검거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)은 </a:t>
            </a:r>
            <a:r>
              <a:rPr sz="1275" b="1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88%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, </a:t>
            </a:r>
            <a:endParaRPr lang="en-US" altLang="ko-KR" sz="1275" b="0" i="0" dirty="0">
              <a:solidFill>
                <a:srgbClr val="333333"/>
              </a:solidFill>
              <a:latin typeface="Malgun Gothic" charset="0"/>
              <a:ea typeface="Malgun Gothic" charset="0"/>
            </a:endParaRPr>
          </a:p>
          <a:p>
            <a:pPr marL="0" indent="0" algn="ctr" defTabSz="508000" hangingPunct="1">
              <a:buFontTx/>
              <a:buNone/>
            </a:pP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사이버도박과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사이버스토킹이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각각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1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99%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와 </a:t>
            </a:r>
            <a:r>
              <a:rPr sz="1275" b="1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88%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인 데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반해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endParaRPr lang="en-US" altLang="ko-KR" sz="1275" b="0" i="0" dirty="0">
              <a:solidFill>
                <a:srgbClr val="333333"/>
              </a:solidFill>
              <a:latin typeface="Malgun Gothic" charset="0"/>
              <a:ea typeface="Malgun Gothic" charset="0"/>
            </a:endParaRPr>
          </a:p>
          <a:p>
            <a:pPr marL="0" indent="0" algn="ctr" defTabSz="508000" hangingPunct="1">
              <a:buFontTx/>
              <a:buNone/>
            </a:pP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사이버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명예훼손·모욕죄는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 </a:t>
            </a:r>
            <a:r>
              <a:rPr b="1" i="0" dirty="0">
                <a:solidFill>
                  <a:schemeClr val="accent2"/>
                </a:solidFill>
                <a:latin typeface="Malgun Gothic" charset="0"/>
                <a:ea typeface="Malgun Gothic" charset="0"/>
              </a:rPr>
              <a:t>73%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에 </a:t>
            </a:r>
            <a:r>
              <a:rPr sz="1275" b="0" i="0" dirty="0" err="1">
                <a:solidFill>
                  <a:srgbClr val="333333"/>
                </a:solidFill>
                <a:latin typeface="Malgun Gothic" charset="0"/>
                <a:ea typeface="Malgun Gothic" charset="0"/>
              </a:rPr>
              <a:t>그친다</a:t>
            </a:r>
            <a:r>
              <a:rPr sz="1275" b="0" i="0" dirty="0">
                <a:solidFill>
                  <a:srgbClr val="333333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275" b="0" i="0" dirty="0">
              <a:solidFill>
                <a:srgbClr val="333333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20130" y="4088243"/>
            <a:ext cx="750374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en-US" altLang="ko-KR" sz="1800" dirty="0">
                <a:latin typeface="레시피코리아 Medium" charset="0"/>
                <a:ea typeface="레시피코리아 Medium" charset="0"/>
              </a:rPr>
              <a:t>“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사이버 모욕범죄에 대한 </a:t>
            </a:r>
            <a:r>
              <a:rPr lang="ko-KR" altLang="en-US" sz="1800" dirty="0">
                <a:latin typeface="레시피코리아 Medium" charset="0"/>
                <a:ea typeface="레시피코리아 Medium" charset="0"/>
              </a:rPr>
              <a:t>조건을 만족하고 판단하기 어렵다＂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90" y="1167765"/>
            <a:ext cx="1949450" cy="2656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7830" cy="4800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b="0">
                <a:latin typeface="레시피코리아 Medium" charset="0"/>
                <a:ea typeface="레시피코리아 Medium" charset="0"/>
              </a:rPr>
              <a:t>주제 소개</a:t>
            </a:r>
            <a:endParaRPr lang="ko-KR" altLang="en-US" sz="3600" b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134350" y="1005427"/>
            <a:ext cx="62528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 b="1" dirty="0">
                <a:latin typeface="레시피코리아 Medium" charset="0"/>
                <a:ea typeface="레시피코리아 Medium" charset="0"/>
              </a:rPr>
              <a:t>모욕죄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가 성립하기 위한 </a:t>
            </a:r>
            <a:r>
              <a:rPr lang="en-US" altLang="ko-KR" sz="1800" dirty="0">
                <a:latin typeface="레시피코리아 Medium" charset="0"/>
                <a:ea typeface="레시피코리아 Medium" charset="0"/>
              </a:rPr>
              <a:t>3</a:t>
            </a:r>
            <a:r>
              <a:rPr lang="ko-KR" altLang="en-US" sz="1800" dirty="0">
                <a:latin typeface="레시피코리아 Medium" charset="0"/>
                <a:ea typeface="레시피코리아 Medium" charset="0"/>
              </a:rPr>
              <a:t>가지 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조건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94" y="1547129"/>
            <a:ext cx="3358758" cy="123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텍스트 상자 5"/>
          <p:cNvSpPr txBox="1">
            <a:spLocks/>
          </p:cNvSpPr>
          <p:nvPr/>
        </p:nvSpPr>
        <p:spPr>
          <a:xfrm>
            <a:off x="2647900" y="4255135"/>
            <a:ext cx="3848199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한가지 조건이라도 만족하지 못하면 승소하기 힘들다!!!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BCED0-15F3-4975-BD6D-4F137E00440E}"/>
              </a:ext>
            </a:extLst>
          </p:cNvPr>
          <p:cNvSpPr txBox="1"/>
          <p:nvPr/>
        </p:nvSpPr>
        <p:spPr>
          <a:xfrm>
            <a:off x="899592" y="3079321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특정성</a:t>
            </a:r>
            <a:endParaRPr lang="en-US" altLang="ko-KR" dirty="0">
              <a:solidFill>
                <a:srgbClr val="C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1200" b="1" dirty="0"/>
              <a:t>실명</a:t>
            </a:r>
            <a:r>
              <a:rPr lang="ko-KR" altLang="en-US" sz="1200" dirty="0"/>
              <a:t>을 거론하며 특정 인물을 지칭</a:t>
            </a:r>
            <a:r>
              <a:rPr lang="en-US" altLang="ko-KR" sz="1200" dirty="0"/>
              <a:t>, </a:t>
            </a:r>
            <a:r>
              <a:rPr lang="ko-KR" altLang="en-US" sz="1200" dirty="0"/>
              <a:t>제</a:t>
            </a:r>
            <a:r>
              <a:rPr lang="en-US" altLang="ko-KR" sz="1200" dirty="0"/>
              <a:t>3</a:t>
            </a:r>
            <a:r>
              <a:rPr lang="ko-KR" altLang="en-US" sz="1200" dirty="0"/>
              <a:t>자가 보았을 때 누구인지 </a:t>
            </a:r>
            <a:r>
              <a:rPr lang="ko-KR" altLang="en-US" sz="1200" b="1" dirty="0"/>
              <a:t>특정</a:t>
            </a:r>
            <a:r>
              <a:rPr lang="ko-KR" altLang="en-US" sz="1200" dirty="0"/>
              <a:t>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C895A-4110-456E-A105-FE944DD9DA56}"/>
              </a:ext>
            </a:extLst>
          </p:cNvPr>
          <p:cNvSpPr txBox="1"/>
          <p:nvPr/>
        </p:nvSpPr>
        <p:spPr>
          <a:xfrm>
            <a:off x="3419872" y="307471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모욕성</a:t>
            </a:r>
            <a:endParaRPr lang="en-US" altLang="ko-KR" dirty="0">
              <a:solidFill>
                <a:srgbClr val="C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1200" dirty="0"/>
              <a:t>단순한 조롱이 아닌 상대의 </a:t>
            </a:r>
            <a:endParaRPr lang="en-US" altLang="ko-KR" sz="1200" dirty="0"/>
          </a:p>
          <a:p>
            <a:r>
              <a:rPr lang="ko-KR" altLang="en-US" sz="1200" dirty="0"/>
              <a:t>사회적 평판이 떨어질 정도의 </a:t>
            </a:r>
            <a:r>
              <a:rPr lang="ko-KR" altLang="en-US" sz="1200" b="1" dirty="0"/>
              <a:t>경멸적 표현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60C73-3EE2-4212-A57A-C81D8EDAF734}"/>
              </a:ext>
            </a:extLst>
          </p:cNvPr>
          <p:cNvSpPr txBox="1"/>
          <p:nvPr/>
        </p:nvSpPr>
        <p:spPr>
          <a:xfrm>
            <a:off x="5940152" y="3075936"/>
            <a:ext cx="22322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공연성</a:t>
            </a:r>
            <a:endParaRPr lang="en-US" altLang="ko-KR" dirty="0">
              <a:solidFill>
                <a:srgbClr val="C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1050" b="1" dirty="0" err="1"/>
              <a:t>다수</a:t>
            </a:r>
            <a:r>
              <a:rPr lang="ko-KR" altLang="en-US" sz="1050" dirty="0" err="1"/>
              <a:t>에게</a:t>
            </a:r>
            <a:r>
              <a:rPr lang="ko-KR" altLang="en-US" sz="1050" dirty="0"/>
              <a:t> 알려지고 특정되어 있는 </a:t>
            </a:r>
            <a:r>
              <a:rPr lang="ko-KR" altLang="en-US" sz="1050" b="1" dirty="0"/>
              <a:t>집단</a:t>
            </a:r>
            <a:r>
              <a:rPr lang="en-US" altLang="ko-KR" sz="1050" dirty="0"/>
              <a:t>. </a:t>
            </a:r>
            <a:r>
              <a:rPr lang="ko-KR" altLang="en-US" sz="1050" dirty="0"/>
              <a:t>당사자 단둘만 있는 상황에서 벌어졌다면 처벌이 불가능함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7830" cy="4800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b="0">
                <a:latin typeface="레시피코리아 Medium" charset="0"/>
                <a:ea typeface="레시피코리아 Medium" charset="0"/>
              </a:rPr>
              <a:t>주제 소개 - 고소각이란?</a:t>
            </a:r>
            <a:endParaRPr lang="ko-KR" altLang="en-US" sz="3600" b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492250" y="1356360"/>
            <a:ext cx="578802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불편하고 판단하기 힘든 악성 댓글들을 먼저 간단하게 분석을 도와주는 판별 서비스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6720" y="2737485"/>
            <a:ext cx="1630045" cy="1506220"/>
          </a:xfrm>
          <a:prstGeom prst="rect">
            <a:avLst/>
          </a:prstGeom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2965201" y="3646606"/>
            <a:ext cx="2321421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400" dirty="0">
                <a:latin typeface="레시피코리아 Medium" charset="0"/>
                <a:ea typeface="레시피코리아 Medium" charset="0"/>
              </a:rPr>
              <a:t>이 댓글을 고소해서 승소가 가능할까?</a:t>
            </a:r>
            <a:endParaRPr lang="ko-KR" altLang="en-US" sz="1400" dirty="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45" y="2737485"/>
            <a:ext cx="1178560" cy="1468755"/>
          </a:xfrm>
          <a:prstGeom prst="rect">
            <a:avLst/>
          </a:prstGeom>
          <a:noFill/>
        </p:spPr>
      </p:pic>
      <p:sp>
        <p:nvSpPr>
          <p:cNvPr id="9" name="도형 8"/>
          <p:cNvSpPr>
            <a:spLocks/>
          </p:cNvSpPr>
          <p:nvPr/>
        </p:nvSpPr>
        <p:spPr>
          <a:xfrm>
            <a:off x="3651885" y="2990215"/>
            <a:ext cx="948055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1AA1-97A5-494F-8BA8-FC5DFCCDA491}"/>
              </a:ext>
            </a:extLst>
          </p:cNvPr>
          <p:cNvSpPr txBox="1"/>
          <p:nvPr/>
        </p:nvSpPr>
        <p:spPr>
          <a:xfrm>
            <a:off x="7136765" y="24943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고소</a:t>
            </a:r>
            <a:r>
              <a:rPr lang="ko-KR" altLang="en-US" b="1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</a:t>
            </a:r>
            <a:r>
              <a:rPr lang="en-US" altLang="ko-KR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  <a:endParaRPr lang="ko-KR" altLang="en-US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F3B1D-8A0F-4F42-ABF8-7D3BF5EE429B}"/>
              </a:ext>
            </a:extLst>
          </p:cNvPr>
          <p:cNvSpPr txBox="1"/>
          <p:nvPr/>
        </p:nvSpPr>
        <p:spPr>
          <a:xfrm>
            <a:off x="7280275" y="31326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애매한데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54E3C-1424-40AA-AC78-55CDF19D0204}"/>
              </a:ext>
            </a:extLst>
          </p:cNvPr>
          <p:cNvSpPr txBox="1"/>
          <p:nvPr/>
        </p:nvSpPr>
        <p:spPr>
          <a:xfrm>
            <a:off x="7164288" y="37238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안돼요 </a:t>
            </a:r>
            <a:r>
              <a:rPr lang="ko-KR" altLang="en-US" b="1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ㅠㅠ</a:t>
            </a:r>
            <a:endParaRPr lang="ko-KR" altLang="en-US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>
            <a:cxnSpLocks/>
          </p:cNvCxnSpPr>
          <p:nvPr/>
        </p:nvCxnSpPr>
        <p:spPr>
          <a:xfrm flipH="1">
            <a:off x="4932040" y="1674292"/>
            <a:ext cx="1488306" cy="1178764"/>
          </a:xfrm>
          <a:prstGeom prst="straightConnector1">
            <a:avLst/>
          </a:prstGeom>
          <a:ln w="12700" cap="flat" cmpd="sng">
            <a:solidFill>
              <a:srgbClr val="4D81C0">
                <a:alpha val="100000"/>
              </a:srgb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7830" cy="4800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600" b="0">
                <a:latin typeface="레시피코리아 Medium" charset="0"/>
                <a:ea typeface="레시피코리아 Medium" charset="0"/>
              </a:rPr>
              <a:t>주제 소개 - 고소각 서비스</a:t>
            </a:r>
            <a:endParaRPr lang="ko-KR" altLang="en-US" sz="3600" b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738795" y="2622234"/>
            <a:ext cx="1741170" cy="4616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예측 결과</a:t>
            </a:r>
            <a:endParaRPr lang="ko-KR" altLang="en-US" sz="1200" b="0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고소 Yes or No</a:t>
            </a:r>
            <a:endParaRPr lang="ko-KR" altLang="en-US" sz="1200" b="0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flipH="1">
            <a:off x="7205345" y="2527935"/>
            <a:ext cx="7620" cy="841375"/>
          </a:xfrm>
          <a:prstGeom prst="straightConnector1">
            <a:avLst/>
          </a:prstGeom>
          <a:ln w="38100" cap="flat" cmpd="sng">
            <a:prstDash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도형 5"/>
          <p:cNvCxnSpPr>
            <a:cxnSpLocks/>
          </p:cNvCxnSpPr>
          <p:nvPr/>
        </p:nvCxnSpPr>
        <p:spPr>
          <a:xfrm flipV="1">
            <a:off x="4860032" y="1526305"/>
            <a:ext cx="1429207" cy="1095929"/>
          </a:xfrm>
          <a:prstGeom prst="straightConnector1">
            <a:avLst/>
          </a:prstGeom>
          <a:ln w="12700" cap="flat" cmpd="sng">
            <a:solidFill>
              <a:srgbClr val="4D81C0">
                <a:alpha val="100000"/>
              </a:srgb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>
            <a:off x="6755765" y="2863850"/>
            <a:ext cx="1874520" cy="2768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0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사전 학습</a:t>
            </a:r>
            <a:endParaRPr lang="ko-KR" altLang="en-US" sz="1200" b="0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6467475" y="1065530"/>
            <a:ext cx="1379855" cy="1379855"/>
          </a:xfrm>
          <a:prstGeom prst="ellipse">
            <a:avLst/>
          </a:prstGeom>
          <a:solidFill>
            <a:srgbClr val="C6DAF1"/>
          </a:solidFill>
          <a:ln w="50800" cap="flat" cmpd="sng">
            <a:solidFill>
              <a:schemeClr val="tx2"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1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학습 모델</a:t>
            </a:r>
            <a:endParaRPr lang="ko-KR" altLang="en-US" sz="1200" b="1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461125" y="3454400"/>
            <a:ext cx="1379855" cy="1379855"/>
          </a:xfrm>
          <a:prstGeom prst="ellipse">
            <a:avLst/>
          </a:prstGeom>
          <a:solidFill>
            <a:srgbClr val="F3DCDB"/>
          </a:solidFill>
          <a:ln w="50800" cap="flat" cmpd="sng">
            <a:solidFill>
              <a:srgbClr val="FC6600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195" tIns="45720" rIns="36195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1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학습 데이터</a:t>
            </a:r>
            <a:endParaRPr lang="ko-KR" altLang="en-US" sz="1200" b="1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4747260" y="4141470"/>
            <a:ext cx="2237105" cy="832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레시피코리아 Medium" charset="0"/>
                <a:ea typeface="레시피코리아 Medium" charset="0"/>
              </a:rPr>
              <a:t>야 이 개XX야 -&gt; 모욕성O</a:t>
            </a:r>
            <a:endParaRPr lang="ko-KR" altLang="en-US" sz="8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레시피코리아 Medium" charset="0"/>
                <a:ea typeface="레시피코리아 Medium" charset="0"/>
              </a:rPr>
              <a:t>너 X나 못생겼어 -&gt; 모욕성O</a:t>
            </a:r>
            <a:endParaRPr lang="ko-KR" altLang="en-US" sz="8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레시피코리아 Medium" charset="0"/>
                <a:ea typeface="레시피코리아 Medium" charset="0"/>
              </a:rPr>
              <a:t>오늘 밥 뭐 먹을까? ㅋㅋ-&gt; 모욕성x</a:t>
            </a:r>
            <a:endParaRPr lang="ko-KR" altLang="en-US" sz="8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레시피코리아 Medium" charset="0"/>
                <a:ea typeface="레시피코리아 Medium" charset="0"/>
              </a:rPr>
              <a:t>...</a:t>
            </a:r>
            <a:endParaRPr lang="ko-KR" altLang="en-US" sz="8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레시피코리아 Medium" charset="0"/>
                <a:ea typeface="레시피코리아 Medium" charset="0"/>
              </a:rPr>
              <a:t>..</a:t>
            </a:r>
            <a:endParaRPr lang="ko-KR" altLang="en-US" sz="8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레시피코리아 Medium" charset="0"/>
                <a:ea typeface="레시피코리아 Medium" charset="0"/>
              </a:rPr>
              <a:t>.</a:t>
            </a:r>
            <a:endParaRPr lang="ko-KR" altLang="en-US" sz="8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4572413" y="1702160"/>
            <a:ext cx="177609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altLang="en-US" sz="1000" dirty="0">
                <a:latin typeface="레시피코리아 Medium" charset="0"/>
                <a:ea typeface="레시피코리아 Medium" charset="0"/>
              </a:rPr>
              <a:t>분석을 원하는 댓글</a:t>
            </a: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5451542" y="2776441"/>
            <a:ext cx="1157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 dirty="0" err="1">
                <a:latin typeface="레시피코리아 Medium" charset="0"/>
                <a:ea typeface="레시피코리아 Medium" charset="0"/>
              </a:rPr>
              <a:t>모욕성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 </a:t>
            </a:r>
            <a:r>
              <a:rPr lang="ko-KR" sz="1800" dirty="0" err="1">
                <a:latin typeface="레시피코리아 Medium" charset="0"/>
                <a:ea typeface="레시피코리아 Medium" charset="0"/>
              </a:rPr>
              <a:t>O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3215170" y="2619059"/>
            <a:ext cx="1739900" cy="1131570"/>
          </a:xfrm>
          <a:prstGeom prst="ellipse">
            <a:avLst/>
          </a:prstGeom>
          <a:solidFill>
            <a:srgbClr val="C6DAF1"/>
          </a:solidFill>
          <a:ln w="508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1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알고리즘</a:t>
            </a:r>
            <a:endParaRPr lang="ko-KR" altLang="en-US" sz="1200" b="1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1">
                <a:solidFill>
                  <a:schemeClr val="tx1"/>
                </a:solidFill>
                <a:latin typeface="레시피코리아 Medium" charset="0"/>
                <a:ea typeface="레시피코리아 Medium" charset="0"/>
              </a:rPr>
              <a:t>모욕성+특정성+공연성 판별</a:t>
            </a:r>
            <a:endParaRPr lang="ko-KR" altLang="en-US" sz="1200" b="1">
              <a:solidFill>
                <a:schemeClr val="tx1"/>
              </a:solidFill>
              <a:latin typeface="레시피코리아 Medium" charset="0"/>
              <a:ea typeface="레시피코리아 Medium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2107095" y="3205164"/>
            <a:ext cx="1034415" cy="2540"/>
          </a:xfrm>
          <a:prstGeom prst="straightConnector1">
            <a:avLst/>
          </a:prstGeom>
          <a:ln w="12700" cap="flat" cmpd="sng">
            <a:solidFill>
              <a:srgbClr val="4D81C0">
                <a:alpha val="100000"/>
              </a:srgb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9BFD854-1926-4F2E-AFB6-9730ADA42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805" y="2411414"/>
            <a:ext cx="914400" cy="9144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179E95-7DA1-46BC-AFD0-376868723057}"/>
              </a:ext>
            </a:extLst>
          </p:cNvPr>
          <p:cNvSpPr/>
          <p:nvPr/>
        </p:nvSpPr>
        <p:spPr>
          <a:xfrm>
            <a:off x="1088247" y="32441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ko-KR" b="1" dirty="0">
                <a:latin typeface="레시피코리아 Medium" charset="0"/>
                <a:ea typeface="레시피코리아 Medium" charset="0"/>
              </a:rPr>
              <a:t>사용자</a:t>
            </a:r>
            <a:endParaRPr lang="ko-KR" altLang="en-US" b="1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CCF5A0CB-E719-40FA-80D7-EEF44EDC23CF}"/>
              </a:ext>
            </a:extLst>
          </p:cNvPr>
          <p:cNvSpPr/>
          <p:nvPr/>
        </p:nvSpPr>
        <p:spPr>
          <a:xfrm>
            <a:off x="243812" y="2095608"/>
            <a:ext cx="1296144" cy="354824"/>
          </a:xfrm>
          <a:prstGeom prst="wedgeEllipseCallout">
            <a:avLst>
              <a:gd name="adj1" fmla="val 21726"/>
              <a:gd name="adj2" fmla="val 695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067469-AFC1-49F2-941F-139360828FBF}"/>
              </a:ext>
            </a:extLst>
          </p:cNvPr>
          <p:cNvSpPr/>
          <p:nvPr/>
        </p:nvSpPr>
        <p:spPr>
          <a:xfrm>
            <a:off x="63360" y="2149804"/>
            <a:ext cx="16570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/>
            <a:r>
              <a:rPr lang="ko-KR" altLang="en-US" sz="1100" dirty="0">
                <a:latin typeface="레시피코리아 Medium" charset="0"/>
                <a:ea typeface="레시피코리아 Medium" charset="0"/>
              </a:rPr>
              <a:t>댓글 데이터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0B0F3-2E97-41B0-A68A-846E7A2A0F28}"/>
              </a:ext>
            </a:extLst>
          </p:cNvPr>
          <p:cNvSpPr txBox="1"/>
          <p:nvPr/>
        </p:nvSpPr>
        <p:spPr>
          <a:xfrm>
            <a:off x="1153978" y="1696746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01DDA-D163-4AF7-A4F7-A3B8E497022B}"/>
              </a:ext>
            </a:extLst>
          </p:cNvPr>
          <p:cNvSpPr txBox="1"/>
          <p:nvPr/>
        </p:nvSpPr>
        <p:spPr>
          <a:xfrm>
            <a:off x="4337284" y="1456301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DBA58-0EFF-4105-8E20-8D91C04E6549}"/>
              </a:ext>
            </a:extLst>
          </p:cNvPr>
          <p:cNvSpPr txBox="1"/>
          <p:nvPr/>
        </p:nvSpPr>
        <p:spPr>
          <a:xfrm>
            <a:off x="5294022" y="2511592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8D327-353E-4DA2-A875-E1EF6FB6BF08}"/>
              </a:ext>
            </a:extLst>
          </p:cNvPr>
          <p:cNvSpPr txBox="1"/>
          <p:nvPr/>
        </p:nvSpPr>
        <p:spPr>
          <a:xfrm>
            <a:off x="3920506" y="2260719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4.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D4EE41-D1B1-483B-A1B4-129F6DA3A41C}"/>
              </a:ext>
            </a:extLst>
          </p:cNvPr>
          <p:cNvSpPr txBox="1"/>
          <p:nvPr/>
        </p:nvSpPr>
        <p:spPr>
          <a:xfrm>
            <a:off x="2443240" y="2287415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5.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8465" cy="4806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>
                <a:latin typeface="레시피코리아 Medium" charset="0"/>
                <a:ea typeface="레시피코리아 Medium" charset="0"/>
              </a:rPr>
              <a:t>개발 과정</a:t>
            </a: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7980" y="3149600"/>
            <a:ext cx="13074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요구사항 명세서 작성 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DB설계&amp;구현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2889250" y="3152140"/>
            <a:ext cx="11137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댓글수집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DataSet 전처리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082040" y="2365375"/>
            <a:ext cx="16630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크롤러 개발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Web 페이지 사이트맵 작성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3680460" y="2365375"/>
            <a:ext cx="1489710" cy="508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학습모델 설계, 구현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HTML,CSS 템플릿 탐색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9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5850890" y="3858260"/>
            <a:ext cx="121158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 dirty="0">
                <a:latin typeface="레시피코리아 Medium" charset="0"/>
                <a:ea typeface="레시피코리아 Medium" charset="0"/>
              </a:rPr>
              <a:t>학습모델서버구현</a:t>
            </a:r>
            <a:endParaRPr lang="ko-KR" altLang="en-US" sz="9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 dirty="0" err="1">
                <a:latin typeface="레시피코리아 Medium" charset="0"/>
                <a:ea typeface="레시피코리아 Medium" charset="0"/>
              </a:rPr>
              <a:t>DB연동</a:t>
            </a:r>
            <a:endParaRPr lang="ko-KR" altLang="en-US" sz="9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 dirty="0">
                <a:latin typeface="레시피코리아 Medium" charset="0"/>
                <a:ea typeface="레시피코리아 Medium" charset="0"/>
              </a:rPr>
              <a:t>프로세스 연동</a:t>
            </a:r>
            <a:endParaRPr lang="ko-KR" altLang="en-US" sz="9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 dirty="0">
                <a:latin typeface="레시피코리아 Medium" charset="0"/>
                <a:ea typeface="레시피코리아 Medium" charset="0"/>
              </a:rPr>
              <a:t>템플릿 개조</a:t>
            </a:r>
            <a:endParaRPr lang="ko-KR" altLang="en-US" sz="900" dirty="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7355205" y="2044065"/>
            <a:ext cx="99441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산출문서 검토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보고서 작성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발표 준비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900">
                <a:latin typeface="레시피코리아 Medium" charset="0"/>
                <a:ea typeface="레시피코리아 Medium" charset="0"/>
              </a:rPr>
              <a:t>최종 마무리</a:t>
            </a:r>
            <a:endParaRPr lang="ko-KR" altLang="en-US" sz="900">
              <a:latin typeface="레시피코리아 Medium" charset="0"/>
              <a:ea typeface="레시피코리아 Medium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466725" y="2853690"/>
            <a:ext cx="7920355" cy="169545"/>
          </a:xfrm>
          <a:prstGeom prst="rightArrow">
            <a:avLst/>
          </a:prstGeom>
          <a:gradFill rotWithShape="1">
            <a:gsLst>
              <a:gs pos="0">
                <a:srgbClr val="762724"/>
              </a:gs>
              <a:gs pos="50000">
                <a:srgbClr val="AA3C38"/>
              </a:gs>
              <a:gs pos="100000">
                <a:srgbClr val="CA4946"/>
              </a:gs>
            </a:gsLst>
            <a:lin ang="2700000"/>
          </a:gradFill>
          <a:ln w="28575" cap="flat" cmpd="sng">
            <a:solidFill>
              <a:schemeClr val="accent2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602105"/>
            <a:ext cx="640715" cy="643255"/>
          </a:xfrm>
          <a:prstGeom prst="rect">
            <a:avLst/>
          </a:prstGeom>
          <a:noFill/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05" y="1602105"/>
            <a:ext cx="585470" cy="662305"/>
          </a:xfrm>
          <a:prstGeom prst="rect">
            <a:avLst/>
          </a:prstGeom>
          <a:noFill/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593465"/>
            <a:ext cx="977265" cy="529590"/>
          </a:xfrm>
          <a:prstGeom prst="rect">
            <a:avLst/>
          </a:prstGeom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60"/>
          <a:stretch>
            <a:fillRect/>
          </a:stretch>
        </p:blipFill>
        <p:spPr>
          <a:xfrm>
            <a:off x="1446530" y="3430905"/>
            <a:ext cx="817880" cy="681990"/>
          </a:xfrm>
          <a:prstGeom prst="rect">
            <a:avLst/>
          </a:prstGeom>
          <a:noFill/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80" y="3242945"/>
            <a:ext cx="1509395" cy="347980"/>
          </a:xfrm>
          <a:prstGeom prst="rect">
            <a:avLst/>
          </a:prstGeom>
          <a:noFill/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5" y="2996565"/>
            <a:ext cx="435610" cy="804545"/>
          </a:xfrm>
          <a:prstGeom prst="rect">
            <a:avLst/>
          </a:prstGeom>
          <a:noFill/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20" y="3107055"/>
            <a:ext cx="512445" cy="647700"/>
          </a:xfrm>
          <a:prstGeom prst="rect">
            <a:avLst/>
          </a:prstGeom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30" y="1654175"/>
            <a:ext cx="569595" cy="713105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60" y="1407795"/>
            <a:ext cx="1460500" cy="1284605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72080" y="3574415"/>
            <a:ext cx="1616075" cy="1129030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76DDE5-F35A-441E-BC49-7A27FF80E9FF}"/>
              </a:ext>
            </a:extLst>
          </p:cNvPr>
          <p:cNvSpPr txBox="1"/>
          <p:nvPr/>
        </p:nvSpPr>
        <p:spPr>
          <a:xfrm>
            <a:off x="30038" y="3153013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FAB78-6C26-430B-AC72-02C3364D2F70}"/>
              </a:ext>
            </a:extLst>
          </p:cNvPr>
          <p:cNvSpPr txBox="1"/>
          <p:nvPr/>
        </p:nvSpPr>
        <p:spPr>
          <a:xfrm>
            <a:off x="678277" y="2390130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B93F2-08AD-4958-9CCD-A5DCAE22ABFD}"/>
              </a:ext>
            </a:extLst>
          </p:cNvPr>
          <p:cNvSpPr txBox="1"/>
          <p:nvPr/>
        </p:nvSpPr>
        <p:spPr>
          <a:xfrm>
            <a:off x="2632075" y="3159244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C08230-4B92-4DC7-8404-ABA69FBDD511}"/>
              </a:ext>
            </a:extLst>
          </p:cNvPr>
          <p:cNvSpPr txBox="1"/>
          <p:nvPr/>
        </p:nvSpPr>
        <p:spPr>
          <a:xfrm>
            <a:off x="3368999" y="2346712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4.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0E7C3-6718-48B9-80FD-C8B50E5B91F3}"/>
              </a:ext>
            </a:extLst>
          </p:cNvPr>
          <p:cNvSpPr txBox="1"/>
          <p:nvPr/>
        </p:nvSpPr>
        <p:spPr>
          <a:xfrm>
            <a:off x="5494213" y="3901963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5.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784288-D88B-4F4C-89E2-1CA95834A414}"/>
              </a:ext>
            </a:extLst>
          </p:cNvPr>
          <p:cNvSpPr txBox="1"/>
          <p:nvPr/>
        </p:nvSpPr>
        <p:spPr>
          <a:xfrm>
            <a:off x="7355205" y="1713577"/>
            <a:ext cx="39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6.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ctrTitle"/>
          </p:nvPr>
        </p:nvSpPr>
        <p:spPr>
          <a:xfrm>
            <a:off x="181610" y="238125"/>
            <a:ext cx="6769100" cy="481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>
                <a:latin typeface="레시피코리아 Medium" charset="0"/>
                <a:ea typeface="레시피코리아 Medium" charset="0"/>
              </a:rPr>
              <a:t>개발 과정 - DB설계,구현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" y="1400810"/>
            <a:ext cx="4883150" cy="2338070"/>
          </a:xfrm>
          <a:prstGeom prst="rect">
            <a:avLst/>
          </a:prstGeom>
          <a:noFill/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6097270" y="1712595"/>
            <a:ext cx="2576195" cy="147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회원 테이블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게시글 테이블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댓글 테이블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분석결과 테이블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 dirty="0">
                <a:latin typeface="레시피코리아 Medium" charset="0"/>
                <a:ea typeface="레시피코리아 Medium" charset="0"/>
              </a:rPr>
              <a:t>상담내</a:t>
            </a:r>
            <a:r>
              <a:rPr lang="ko-KR" altLang="en-US" dirty="0">
                <a:latin typeface="레시피코리아 Medium" charset="0"/>
                <a:ea typeface="레시피코리아 Medium" charset="0"/>
              </a:rPr>
              <a:t>용</a:t>
            </a:r>
            <a:r>
              <a:rPr lang="ko-KR" sz="1800" dirty="0">
                <a:latin typeface="레시피코리아 Medium" charset="0"/>
                <a:ea typeface="레시피코리아 Medium" charset="0"/>
              </a:rPr>
              <a:t> 테이블</a:t>
            </a:r>
            <a:endParaRPr lang="ko-KR" altLang="en-US" sz="1800" dirty="0">
              <a:latin typeface="레시피코리아 Medium" charset="0"/>
              <a:ea typeface="레시피코리아 Medium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Pages>27</Pages>
  <Words>789</Words>
  <Characters>0</Characters>
  <Application>Microsoft Office PowerPoint</Application>
  <DocSecurity>0</DocSecurity>
  <PresentationFormat>화면 슬라이드 쇼(16:9)</PresentationFormat>
  <Lines>0</Lines>
  <Paragraphs>164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Nanum Gothic</vt:lpstr>
      <vt:lpstr>레시피코리아 Medium</vt:lpstr>
      <vt:lpstr>Malgun Gothic</vt:lpstr>
      <vt:lpstr>Malgun Gothic</vt:lpstr>
      <vt:lpstr>Arial</vt:lpstr>
      <vt:lpstr>Times New Roman</vt:lpstr>
      <vt:lpstr>Wingdings</vt:lpstr>
      <vt:lpstr>오피스 테마</vt:lpstr>
      <vt:lpstr>PowerPoint 프레젠테이션</vt:lpstr>
      <vt:lpstr>개요</vt:lpstr>
      <vt:lpstr>주제 소개</vt:lpstr>
      <vt:lpstr>주제 소개</vt:lpstr>
      <vt:lpstr>주제 소개</vt:lpstr>
      <vt:lpstr>주제 소개 - 고소각이란?</vt:lpstr>
      <vt:lpstr>주제 소개 - 고소각 서비스</vt:lpstr>
      <vt:lpstr>개발 과정</vt:lpstr>
      <vt:lpstr>개발 과정 - DB설계,구현</vt:lpstr>
      <vt:lpstr>개발 과정 - 크롤링</vt:lpstr>
      <vt:lpstr>개발 과정 - 모욕성 분석 모델 구현</vt:lpstr>
      <vt:lpstr>개발 과정 - 고소미 모델</vt:lpstr>
      <vt:lpstr>기능 소개 - 핵심 기능</vt:lpstr>
      <vt:lpstr>시연 영상</vt:lpstr>
      <vt:lpstr>결론 - 기대효과,개선사항</vt:lpstr>
      <vt:lpstr>팀원 소개 및 Q&amp;A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Cheon seung hyun</dc:creator>
  <cp:lastModifiedBy>천승현</cp:lastModifiedBy>
  <cp:revision>20</cp:revision>
  <dcterms:modified xsi:type="dcterms:W3CDTF">2020-03-22T07:29:01Z</dcterms:modified>
  <cp:version>9.101.12.38406</cp:version>
</cp:coreProperties>
</file>