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70" r:id="rId6"/>
    <p:sldId id="265" r:id="rId7"/>
    <p:sldId id="269" r:id="rId8"/>
    <p:sldId id="271" r:id="rId9"/>
    <p:sldId id="267" r:id="rId10"/>
    <p:sldId id="268" r:id="rId11"/>
    <p:sldId id="262" r:id="rId12"/>
    <p:sldId id="279" r:id="rId13"/>
    <p:sldId id="275" r:id="rId14"/>
    <p:sldId id="276" r:id="rId15"/>
    <p:sldId id="277" r:id="rId16"/>
    <p:sldId id="278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C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203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DFA8-FA80-42F2-8EE4-6AEF86CE835E}" type="datetimeFigureOut">
              <a:rPr lang="ko-KR" altLang="en-US" smtClean="0"/>
              <a:pPr/>
              <a:t>2020-01-19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5971B-9516-40A7-A075-ABEDDD87FA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06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4C3ED-C9F0-4D90-8A3E-F9A980C00CF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2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D8A3-5498-42E6-839F-C6043760D403}" type="datetime1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54FC-F188-4136-BAFC-D0DD2034D50C}" type="datetime1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589C-D92E-4C2C-B1C2-CFC60E3DD64B}" type="datetime1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476672"/>
            <a:ext cx="7416800" cy="5048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 can replace this text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96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6D2-9C8E-449B-9EF7-0FF90B50205D}" type="datetime1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3BE3-2BAD-4AFD-8FDA-C6988445C943}" type="datetime1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023-3751-444B-B06E-387705FC964D}" type="datetime1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E081-451C-45D9-B019-D32E1E2376F9}" type="datetime1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2DE2-9837-44B2-826A-90A59147B492}" type="datetime1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9DE4-BCDB-4A61-8BF5-10F4AADFCDBD}" type="datetime1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B198-8A51-4B23-A84C-ED6C289FF2F8}" type="datetime1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9D25-0459-4683-B12A-B6E15EC4E90F}" type="datetime1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24AED-07F2-4A5D-8942-AFE1CA0EF76B}" type="datetime1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국내 여행 스마트 예매 시스템 </a:t>
            </a:r>
            <a:r>
              <a:rPr lang="en-US" altLang="ko-KR"/>
              <a:t>- </a:t>
            </a:r>
            <a:r>
              <a:rPr lang="ko-KR" altLang="en-US"/>
              <a:t>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C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21675" y="1769621"/>
            <a:ext cx="35509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spc="-50" dirty="0">
                <a:solidFill>
                  <a:srgbClr val="F7F7F5"/>
                </a:solidFill>
                <a:latin typeface="jalnan" pitchFamily="50" charset="-127"/>
                <a:ea typeface="jalnan" pitchFamily="50" charset="-127"/>
              </a:rPr>
              <a:t>가보자</a:t>
            </a:r>
            <a:endParaRPr lang="en-US" altLang="ko-KR" sz="8800" b="1" spc="-50" dirty="0">
              <a:solidFill>
                <a:srgbClr val="F7F7F5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4137400"/>
            <a:ext cx="1971124" cy="222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b="1" spc="-50" dirty="0" err="1">
                <a:solidFill>
                  <a:srgbClr val="F7F7F5"/>
                </a:solidFill>
                <a:ea typeface="jalnan" pitchFamily="50" charset="-127"/>
              </a:rPr>
              <a:t>팀명</a:t>
            </a:r>
            <a:r>
              <a:rPr lang="en-US" altLang="ko-KR" b="1" spc="-50" dirty="0">
                <a:solidFill>
                  <a:srgbClr val="F7F7F5"/>
                </a:solidFill>
                <a:ea typeface="jalnan" pitchFamily="50" charset="-127"/>
              </a:rPr>
              <a:t>: </a:t>
            </a:r>
            <a:r>
              <a:rPr lang="ko-KR" altLang="en-US" b="1" spc="-50" dirty="0" err="1">
                <a:solidFill>
                  <a:srgbClr val="F7F7F5"/>
                </a:solidFill>
                <a:ea typeface="jalnan" pitchFamily="50" charset="-127"/>
              </a:rPr>
              <a:t>가보자바</a:t>
            </a:r>
            <a:endParaRPr lang="en-US" altLang="ko-KR" b="1" dirty="0">
              <a:solidFill>
                <a:srgbClr val="000000"/>
              </a:solidFill>
              <a:latin typeface="jalnan" pitchFamily="50" charset="-127"/>
              <a:ea typeface="jalnan" pitchFamily="50" charset="-127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팀장 임수현</a:t>
            </a:r>
            <a:endParaRPr lang="en-US" altLang="ko-KR" b="1" dirty="0">
              <a:solidFill>
                <a:srgbClr val="000000"/>
              </a:solidFill>
              <a:latin typeface="jalnan" pitchFamily="50" charset="-127"/>
              <a:ea typeface="jalnan" pitchFamily="50" charset="-127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팀원 천승현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팀원 </a:t>
            </a:r>
            <a:r>
              <a:rPr lang="ko-KR" altLang="en-US" b="1" dirty="0" err="1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나연빈</a:t>
            </a:r>
            <a:r>
              <a:rPr lang="ko-KR" altLang="en-US" b="1" dirty="0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팀원 </a:t>
            </a:r>
            <a:r>
              <a:rPr lang="ko-KR" altLang="en-US" b="1" dirty="0" err="1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박석채</a:t>
            </a:r>
            <a:r>
              <a:rPr lang="ko-KR" altLang="en-US" b="1" dirty="0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>
                <a:solidFill>
                  <a:srgbClr val="000000"/>
                </a:solidFill>
                <a:latin typeface="jalnan" pitchFamily="50" charset="-127"/>
                <a:ea typeface="jalnan" pitchFamily="50" charset="-127"/>
              </a:rPr>
              <a:t>팀원 임소정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627784" y="3501008"/>
            <a:ext cx="3960440" cy="0"/>
          </a:xfrm>
          <a:prstGeom prst="line">
            <a:avLst/>
          </a:prstGeom>
          <a:ln cmpd="dbl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16941" y="3675735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F7F7F5"/>
                </a:solidFill>
                <a:latin typeface="jalnan" pitchFamily="50" charset="-127"/>
                <a:ea typeface="jalnan" pitchFamily="50" charset="-127"/>
              </a:rPr>
              <a:t>국내 여행 스마트 예매 시스템</a:t>
            </a:r>
            <a:endParaRPr lang="en-US" altLang="ko-KR" b="1" spc="-50" dirty="0">
              <a:solidFill>
                <a:srgbClr val="F7F7F5"/>
              </a:solidFill>
              <a:latin typeface="jalnan" pitchFamily="50" charset="-127"/>
              <a:ea typeface="jalnan" pitchFamily="50" charset="-127"/>
            </a:endParaRPr>
          </a:p>
          <a:p>
            <a:pPr algn="ctr"/>
            <a:endParaRPr lang="en-US" altLang="ko-KR" b="1" spc="-50" dirty="0">
              <a:solidFill>
                <a:srgbClr val="F7F7F5"/>
              </a:solidFill>
              <a:latin typeface="jalnan" pitchFamily="50" charset="-127"/>
              <a:ea typeface="jalnan" pitchFamily="50" charset="-127"/>
            </a:endParaRPr>
          </a:p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왼쪽 중괄호 29"/>
          <p:cNvSpPr/>
          <p:nvPr/>
        </p:nvSpPr>
        <p:spPr>
          <a:xfrm>
            <a:off x="1180951" y="2420888"/>
            <a:ext cx="45719" cy="3305688"/>
          </a:xfrm>
          <a:prstGeom prst="leftBrace">
            <a:avLst/>
          </a:prstGeom>
          <a:ln>
            <a:solidFill>
              <a:srgbClr val="6BC7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중괄호 31"/>
          <p:cNvSpPr/>
          <p:nvPr/>
        </p:nvSpPr>
        <p:spPr>
          <a:xfrm>
            <a:off x="5159443" y="2420888"/>
            <a:ext cx="45719" cy="3305688"/>
          </a:xfrm>
          <a:prstGeom prst="leftBrace">
            <a:avLst/>
          </a:prstGeom>
          <a:ln>
            <a:solidFill>
              <a:srgbClr val="6BC7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05162" y="1138498"/>
            <a:ext cx="3048771" cy="801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222692" y="1138498"/>
            <a:ext cx="3672405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jalnan" pitchFamily="50" charset="-127"/>
                <a:ea typeface="jalnan" pitchFamily="50" charset="-127"/>
              </a:rPr>
              <a:t>       예매기능</a:t>
            </a:r>
            <a:r>
              <a:rPr lang="en-US" altLang="ko-KR" sz="2800" b="1" dirty="0">
                <a:solidFill>
                  <a:schemeClr val="bg1"/>
                </a:solidFill>
                <a:latin typeface="jalnan" pitchFamily="50" charset="-127"/>
                <a:ea typeface="jalnan" pitchFamily="50" charset="-127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04418" y="222900"/>
            <a:ext cx="16113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기능 소개</a:t>
            </a:r>
            <a:endParaRPr lang="ko-KR" altLang="en-US" sz="2500" b="1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29" name="그림 28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7780" y="306910"/>
            <a:ext cx="390145" cy="40843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16955" y="1138498"/>
            <a:ext cx="3048771" cy="801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05137" y="1138498"/>
            <a:ext cx="3672405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jalnan" pitchFamily="50" charset="-127"/>
                <a:ea typeface="jalnan" pitchFamily="50" charset="-127"/>
              </a:rPr>
              <a:t> 회원기능</a:t>
            </a:r>
          </a:p>
        </p:txBody>
      </p:sp>
      <p:sp>
        <p:nvSpPr>
          <p:cNvPr id="21" name="왼쪽 중괄호 20"/>
          <p:cNvSpPr/>
          <p:nvPr/>
        </p:nvSpPr>
        <p:spPr>
          <a:xfrm flipH="1">
            <a:off x="4292012" y="2420888"/>
            <a:ext cx="45719" cy="3305688"/>
          </a:xfrm>
          <a:prstGeom prst="leftBrace">
            <a:avLst/>
          </a:prstGeom>
          <a:ln>
            <a:solidFill>
              <a:srgbClr val="6BC7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26670" y="2564904"/>
            <a:ext cx="3039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회원가입</a:t>
            </a:r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로그인</a:t>
            </a:r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회원정보수정</a:t>
            </a:r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회원탈퇴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57436" y="2156808"/>
            <a:ext cx="303905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출발지 선택</a:t>
            </a:r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목적지 선택</a:t>
            </a:r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기간 선택</a:t>
            </a:r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-&gt; DB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운행데이터 조회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endParaRPr lang="en-US" altLang="ko-KR" sz="2000" dirty="0"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예매하기</a:t>
            </a:r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-&gt; DB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데이터 저장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예매조회</a:t>
            </a:r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-&gt; DB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데이터 조회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예매취소</a:t>
            </a:r>
            <a:endParaRPr lang="en-US" altLang="ko-KR" sz="2400" dirty="0">
              <a:latin typeface="jalnan" pitchFamily="50" charset="-127"/>
              <a:ea typeface="jalnan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-&gt; DB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데이터 삭제</a:t>
            </a:r>
          </a:p>
        </p:txBody>
      </p:sp>
      <p:sp>
        <p:nvSpPr>
          <p:cNvPr id="31" name="왼쪽 중괄호 30"/>
          <p:cNvSpPr/>
          <p:nvPr/>
        </p:nvSpPr>
        <p:spPr>
          <a:xfrm flipH="1">
            <a:off x="8221393" y="2427568"/>
            <a:ext cx="45719" cy="3305688"/>
          </a:xfrm>
          <a:prstGeom prst="leftBrace">
            <a:avLst/>
          </a:prstGeom>
          <a:ln>
            <a:solidFill>
              <a:srgbClr val="6BC7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903" y="6492875"/>
            <a:ext cx="2895600" cy="365125"/>
          </a:xfrm>
        </p:spPr>
        <p:txBody>
          <a:bodyPr/>
          <a:lstStyle/>
          <a:p>
            <a:r>
              <a:rPr lang="ko-KR" altLang="en-US" sz="1000" dirty="0"/>
              <a:t>국내 여행 스마트 예매 시스템 </a:t>
            </a:r>
            <a:r>
              <a:rPr lang="en-US" altLang="ko-KR" sz="1000" dirty="0"/>
              <a:t>- </a:t>
            </a:r>
            <a:r>
              <a:rPr lang="ko-KR" altLang="en-US" sz="1000" dirty="0"/>
              <a:t>가보자</a:t>
            </a:r>
          </a:p>
        </p:txBody>
      </p:sp>
    </p:spTree>
    <p:extLst>
      <p:ext uri="{BB962C8B-B14F-4D97-AF65-F5344CB8AC3E}">
        <p14:creationId xmlns:p14="http://schemas.microsoft.com/office/powerpoint/2010/main" val="98170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31536" y="222900"/>
            <a:ext cx="25571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구현 과정</a:t>
            </a:r>
            <a:r>
              <a:rPr lang="en-US" altLang="ko-KR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 - </a:t>
            </a:r>
            <a:r>
              <a: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설계</a:t>
            </a:r>
          </a:p>
        </p:txBody>
      </p:sp>
      <p:pic>
        <p:nvPicPr>
          <p:cNvPr id="31" name="그림 30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2912" y="291520"/>
            <a:ext cx="390145" cy="408433"/>
          </a:xfrm>
          <a:prstGeom prst="rect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88134" y="2797225"/>
            <a:ext cx="3351895" cy="4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" y="977685"/>
            <a:ext cx="4468045" cy="335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65089" y="1700808"/>
            <a:ext cx="259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jalnan" pitchFamily="50" charset="-127"/>
                <a:ea typeface="jalnan" pitchFamily="50" charset="-127"/>
              </a:rPr>
              <a:t>&lt;-  GUI </a:t>
            </a:r>
            <a:r>
              <a:rPr lang="ko-KR" altLang="en-US" sz="2400" dirty="0">
                <a:latin typeface="jalnan" pitchFamily="50" charset="-127"/>
                <a:ea typeface="jalnan" pitchFamily="50" charset="-127"/>
              </a:rPr>
              <a:t>설계도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2313" y="5154592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jalnan" pitchFamily="50" charset="-127"/>
                <a:ea typeface="jalnan" pitchFamily="50" charset="-127"/>
              </a:rPr>
              <a:t>ERD </a:t>
            </a:r>
          </a:p>
          <a:p>
            <a:r>
              <a:rPr lang="en-US" altLang="ko-KR" sz="2400" dirty="0">
                <a:latin typeface="jalnan" pitchFamily="50" charset="-127"/>
                <a:ea typeface="jalnan" pitchFamily="50" charset="-127"/>
              </a:rPr>
              <a:t>FLOW CHART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60368" y="5339257"/>
            <a:ext cx="10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jalnan" pitchFamily="50" charset="-127"/>
                <a:ea typeface="jalnan" pitchFamily="50" charset="-127"/>
              </a:rPr>
              <a:t>-&gt;</a:t>
            </a:r>
            <a:endParaRPr lang="ko-KR" altLang="en-US" sz="2400" dirty="0"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ko-KR" altLang="en-US" sz="1000" dirty="0"/>
              <a:t>국내 여행 스마트 예매 시스템 </a:t>
            </a:r>
            <a:r>
              <a:rPr lang="en-US" altLang="ko-KR" sz="1000" dirty="0"/>
              <a:t>- </a:t>
            </a:r>
            <a:r>
              <a:rPr lang="ko-KR" altLang="en-US" sz="1000" dirty="0"/>
              <a:t>가보자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20981" y="222900"/>
            <a:ext cx="35782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구현 과정</a:t>
            </a:r>
            <a:r>
              <a:rPr lang="en-US" altLang="ko-KR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 – </a:t>
            </a:r>
            <a:r>
              <a: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설계</a:t>
            </a:r>
            <a:r>
              <a:rPr lang="en-US" altLang="ko-KR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(ERD)</a:t>
            </a:r>
            <a:endParaRPr lang="ko-KR" altLang="en-US" sz="2500" b="1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31" name="그림 30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0836" y="257210"/>
            <a:ext cx="390145" cy="408433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43" y="1052736"/>
            <a:ext cx="7584951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ko-KR" altLang="en-US" sz="1000" dirty="0"/>
              <a:t>국내 여행 스마트 예매 시스템 </a:t>
            </a:r>
            <a:r>
              <a:rPr lang="en-US" altLang="ko-KR" sz="1000" dirty="0"/>
              <a:t>- </a:t>
            </a:r>
            <a:r>
              <a:rPr lang="ko-KR" altLang="en-US" sz="1000" dirty="0"/>
              <a:t>가보자</a:t>
            </a:r>
          </a:p>
        </p:txBody>
      </p:sp>
    </p:spTree>
    <p:extLst>
      <p:ext uri="{BB962C8B-B14F-4D97-AF65-F5344CB8AC3E}">
        <p14:creationId xmlns:p14="http://schemas.microsoft.com/office/powerpoint/2010/main" val="17395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13393" y="222900"/>
            <a:ext cx="39934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구현 과정</a:t>
            </a:r>
            <a:r>
              <a:rPr lang="en-US" altLang="ko-KR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 – </a:t>
            </a:r>
            <a:r>
              <a: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프로그램 구조</a:t>
            </a:r>
          </a:p>
        </p:txBody>
      </p:sp>
      <p:pic>
        <p:nvPicPr>
          <p:cNvPr id="31" name="그림 30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9667" y="257210"/>
            <a:ext cx="390145" cy="40843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5314" y="950803"/>
            <a:ext cx="8101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프로그램 구조를 </a:t>
            </a:r>
            <a:r>
              <a:rPr lang="en-US" altLang="ko-KR" sz="2000" b="1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MVC</a:t>
            </a:r>
            <a:r>
              <a:rPr lang="ko-KR" altLang="en-US" sz="2000" b="1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패턴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으로 설계하여 객체지향적으로 구현함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6147" name="Picture 3" descr="C:\Users\SM007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45" y="2046288"/>
            <a:ext cx="24860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M007\Desktop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570" y="3698296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SM007\Desktop\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1793296"/>
            <a:ext cx="2352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SM007\Desktop\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4030663"/>
            <a:ext cx="25431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SM007\Desktop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08" y="2761732"/>
            <a:ext cx="30003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꺾인 연결선 4"/>
          <p:cNvCxnSpPr/>
          <p:nvPr/>
        </p:nvCxnSpPr>
        <p:spPr>
          <a:xfrm flipV="1">
            <a:off x="4355976" y="2132856"/>
            <a:ext cx="1800200" cy="1565440"/>
          </a:xfrm>
          <a:prstGeom prst="bentConnector3">
            <a:avLst/>
          </a:prstGeom>
          <a:ln>
            <a:solidFill>
              <a:srgbClr val="6BC8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>
            <a:off x="4211960" y="4030663"/>
            <a:ext cx="2056885" cy="334441"/>
          </a:xfrm>
          <a:prstGeom prst="bentConnector3">
            <a:avLst/>
          </a:prstGeom>
          <a:ln>
            <a:solidFill>
              <a:srgbClr val="6BC8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rot="10800000">
            <a:off x="2051719" y="3169838"/>
            <a:ext cx="1296144" cy="1056915"/>
          </a:xfrm>
          <a:prstGeom prst="bentConnector3">
            <a:avLst/>
          </a:prstGeom>
          <a:ln>
            <a:solidFill>
              <a:srgbClr val="6BC8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0800000" flipV="1">
            <a:off x="2411761" y="4365104"/>
            <a:ext cx="936103" cy="835028"/>
          </a:xfrm>
          <a:prstGeom prst="bentConnector3">
            <a:avLst/>
          </a:prstGeom>
          <a:ln>
            <a:solidFill>
              <a:srgbClr val="6BC8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0186" y="5589240"/>
            <a:ext cx="159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V</a:t>
            </a:r>
            <a:r>
              <a:rPr lang="en-US" altLang="ko-KR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iew</a:t>
            </a:r>
            <a:endParaRPr lang="ko-KR" altLang="en-US" dirty="0">
              <a:solidFill>
                <a:srgbClr val="6BC8C0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188" y="3169838"/>
            <a:ext cx="159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M</a:t>
            </a:r>
            <a:r>
              <a:rPr lang="en-US" altLang="ko-KR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odel</a:t>
            </a:r>
            <a:endParaRPr lang="ko-KR" altLang="en-US" dirty="0">
              <a:solidFill>
                <a:srgbClr val="6BC8C0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54570" y="1484784"/>
            <a:ext cx="159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C</a:t>
            </a:r>
            <a:r>
              <a:rPr lang="en-US" altLang="ko-KR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ontroller</a:t>
            </a:r>
            <a:endParaRPr lang="ko-KR" altLang="en-US" dirty="0">
              <a:solidFill>
                <a:srgbClr val="6BC8C0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36" name="바닥글 개체 틀 2"/>
          <p:cNvSpPr txBox="1">
            <a:spLocks/>
          </p:cNvSpPr>
          <p:nvPr/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/>
              <a:t>국내 여행 스마트 예매 시스템 </a:t>
            </a:r>
            <a:r>
              <a:rPr lang="en-US" altLang="ko-KR" sz="1000"/>
              <a:t>- </a:t>
            </a:r>
            <a:r>
              <a:rPr lang="ko-KR" altLang="en-US" sz="1000"/>
              <a:t>가보자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3703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10935" y="222900"/>
            <a:ext cx="31983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구현 과정</a:t>
            </a:r>
            <a:r>
              <a:rPr lang="en-US" altLang="ko-KR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 - </a:t>
            </a:r>
            <a:r>
              <a: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역할분담</a:t>
            </a:r>
          </a:p>
        </p:txBody>
      </p:sp>
      <p:pic>
        <p:nvPicPr>
          <p:cNvPr id="31" name="그림 30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0790" y="291521"/>
            <a:ext cx="390145" cy="408433"/>
          </a:xfrm>
          <a:prstGeom prst="rect">
            <a:avLst/>
          </a:prstGeom>
        </p:spPr>
      </p:pic>
      <p:pic>
        <p:nvPicPr>
          <p:cNvPr id="11" name="그림 10" descr="C:/Users/SM007/AppData/Roaming/PolarisOffice/ETemp/26116_23767024/fImage185355445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96" y="4077072"/>
            <a:ext cx="1448435" cy="876935"/>
          </a:xfrm>
          <a:prstGeom prst="rect">
            <a:avLst/>
          </a:prstGeom>
          <a:noFill/>
        </p:spPr>
      </p:pic>
      <p:pic>
        <p:nvPicPr>
          <p:cNvPr id="12" name="그림 11" descr="C:/Users/SM007/AppData/Roaming/PolarisOffice/ETemp/26116_23767024/fImage185355445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78" y="4077071"/>
            <a:ext cx="1448435" cy="876935"/>
          </a:xfrm>
          <a:prstGeom prst="rect">
            <a:avLst/>
          </a:prstGeom>
          <a:noFill/>
        </p:spPr>
      </p:pic>
      <p:pic>
        <p:nvPicPr>
          <p:cNvPr id="13" name="그림 12" descr="C:/Users/SM007/AppData/Roaming/PolarisOffice/ETemp/26116_23767024/fImage185355445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433" y="4077072"/>
            <a:ext cx="1448435" cy="876935"/>
          </a:xfrm>
          <a:prstGeom prst="rect">
            <a:avLst/>
          </a:prstGeom>
          <a:noFill/>
        </p:spPr>
      </p:pic>
      <p:sp>
        <p:nvSpPr>
          <p:cNvPr id="14" name="텍스트 상자 8"/>
          <p:cNvSpPr txBox="1">
            <a:spLocks/>
          </p:cNvSpPr>
          <p:nvPr/>
        </p:nvSpPr>
        <p:spPr>
          <a:xfrm flipH="1">
            <a:off x="627442" y="2481434"/>
            <a:ext cx="2293347" cy="8322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BookingCancle.class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BookingModify.class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BookingPayment.class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....</a:t>
            </a:r>
            <a:endParaRPr lang="ko-KR" altLang="en-US" sz="1200" dirty="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9"/>
          <p:cNvSpPr txBox="1">
            <a:spLocks/>
          </p:cNvSpPr>
          <p:nvPr/>
        </p:nvSpPr>
        <p:spPr>
          <a:xfrm flipH="1">
            <a:off x="3623060" y="2492896"/>
            <a:ext cx="2173076" cy="8322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MemberInfoModify.class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MemberInfoSelect.class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MemberJoin.class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...</a:t>
            </a:r>
            <a:endParaRPr lang="ko-KR" altLang="en-US" sz="1200" dirty="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0"/>
          <p:cNvSpPr txBox="1">
            <a:spLocks/>
          </p:cNvSpPr>
          <p:nvPr/>
        </p:nvSpPr>
        <p:spPr>
          <a:xfrm flipH="1">
            <a:off x="6698881" y="2481434"/>
            <a:ext cx="1689543" cy="832279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>
            <a:outerShdw blurRad="50800" dist="38100" dir="54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Book.class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Member.class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TransInfo.class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200" dirty="0">
                <a:latin typeface="맑은 고딕" charset="0"/>
                <a:ea typeface="맑은 고딕" charset="0"/>
              </a:rPr>
              <a:t>...</a:t>
            </a:r>
            <a:endParaRPr lang="ko-KR" altLang="en-US" sz="1200" dirty="0"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790" y="1196752"/>
            <a:ext cx="7969658" cy="71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객체지향적 클래스 구현을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연습하기위해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각자 클래스를 맡아서 기능 구현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=&gt;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최종적으로 통합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20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ko-KR" altLang="en-US" sz="1000" dirty="0"/>
              <a:t>국내 여행 스마트 예매 시스템 </a:t>
            </a:r>
            <a:r>
              <a:rPr lang="en-US" altLang="ko-KR" sz="1000" dirty="0"/>
              <a:t>- </a:t>
            </a:r>
            <a:r>
              <a:rPr lang="ko-KR" altLang="en-US" sz="1000" dirty="0"/>
              <a:t>가보자</a:t>
            </a:r>
          </a:p>
        </p:txBody>
      </p:sp>
    </p:spTree>
    <p:extLst>
      <p:ext uri="{BB962C8B-B14F-4D97-AF65-F5344CB8AC3E}">
        <p14:creationId xmlns:p14="http://schemas.microsoft.com/office/powerpoint/2010/main" val="321517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24381" y="222900"/>
            <a:ext cx="33714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구현 내용 </a:t>
            </a:r>
            <a:r>
              <a:rPr lang="en-US" altLang="ko-KR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( </a:t>
            </a:r>
            <a:r>
              <a: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시연 영상</a:t>
            </a:r>
            <a:r>
              <a:rPr lang="en-US" altLang="ko-KR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)</a:t>
            </a:r>
            <a:endParaRPr lang="ko-KR" altLang="en-US" sz="2500" b="1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12" name="내용 개체 틀 2"/>
          <p:cNvSpPr txBox="1">
            <a:spLocks noGrp="1"/>
          </p:cNvSpPr>
          <p:nvPr>
            <p:ph idx="1"/>
          </p:nvPr>
        </p:nvSpPr>
        <p:spPr>
          <a:xfrm>
            <a:off x="2209798" y="1412776"/>
            <a:ext cx="5818585" cy="4747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dirty="0">
                <a:latin typeface="jalnan" pitchFamily="50" charset="-127"/>
                <a:ea typeface="jalnan" pitchFamily="50" charset="-127"/>
              </a:rPr>
              <a:t> </a:t>
            </a:r>
            <a:r>
              <a:rPr sz="2800" b="1" dirty="0" err="1">
                <a:latin typeface="jalnan" pitchFamily="50" charset="-127"/>
                <a:ea typeface="jalnan" pitchFamily="50" charset="-127"/>
              </a:rPr>
              <a:t>시연</a:t>
            </a:r>
            <a:r>
              <a:rPr sz="2800" b="1" dirty="0">
                <a:latin typeface="jalnan" pitchFamily="50" charset="-127"/>
                <a:ea typeface="jalnan" pitchFamily="50" charset="-127"/>
              </a:rPr>
              <a:t> </a:t>
            </a:r>
            <a:r>
              <a:rPr sz="2800" b="1" dirty="0" err="1">
                <a:latin typeface="jalnan" pitchFamily="50" charset="-127"/>
                <a:ea typeface="jalnan" pitchFamily="50" charset="-127"/>
              </a:rPr>
              <a:t>영상</a:t>
            </a: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228600" indent="-22860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 dirty="0">
                <a:latin typeface="jalnan" pitchFamily="50" charset="-127"/>
                <a:ea typeface="jalnan" pitchFamily="50" charset="-127"/>
              </a:rPr>
              <a:t> 회원가입-&gt;로그인</a:t>
            </a:r>
            <a:endParaRPr lang="en-US" altLang="ko-KR" sz="2800" b="1" dirty="0">
              <a:latin typeface="jalnan" pitchFamily="50" charset="-127"/>
              <a:ea typeface="jalnan" pitchFamily="50" charset="-127"/>
            </a:endParaRPr>
          </a:p>
          <a:p>
            <a:pPr marL="228600" indent="-22860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b="1" dirty="0">
                <a:latin typeface="jalnan" pitchFamily="50" charset="-127"/>
                <a:ea typeface="jalnan" pitchFamily="50" charset="-127"/>
              </a:rPr>
              <a:t> 회원정보 수정</a:t>
            </a:r>
          </a:p>
          <a:p>
            <a:pPr marL="228600" indent="-22860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 dirty="0">
                <a:latin typeface="jalnan" pitchFamily="50" charset="-127"/>
                <a:ea typeface="jalnan" pitchFamily="50" charset="-127"/>
              </a:rPr>
              <a:t> 예매하기-&gt;출발지 목적지 선택</a:t>
            </a: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228600" indent="-22860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 dirty="0">
                <a:latin typeface="jalnan" pitchFamily="50" charset="-127"/>
                <a:ea typeface="jalnan" pitchFamily="50" charset="-127"/>
              </a:rPr>
              <a:t> 결제하기-&gt;DB에 연동</a:t>
            </a: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228600" indent="-22860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 dirty="0">
                <a:latin typeface="jalnan" pitchFamily="50" charset="-127"/>
                <a:ea typeface="jalnan" pitchFamily="50" charset="-127"/>
              </a:rPr>
              <a:t> 예매내용 확인 </a:t>
            </a: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228600" indent="-22860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 dirty="0">
                <a:latin typeface="jalnan" pitchFamily="50" charset="-127"/>
                <a:ea typeface="jalnan" pitchFamily="50" charset="-127"/>
              </a:rPr>
              <a:t> 예매취소</a:t>
            </a: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0" indent="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0" indent="0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1" dirty="0">
              <a:latin typeface="맑은 고딕" charset="0"/>
              <a:ea typeface="맑은 고딕" charset="0"/>
            </a:endParaRPr>
          </a:p>
        </p:txBody>
      </p:sp>
      <p:sp>
        <p:nvSpPr>
          <p:cNvPr id="1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ko-KR" altLang="en-US" sz="1000" dirty="0"/>
              <a:t>국내 여행 스마트 예매 시스템 </a:t>
            </a:r>
            <a:r>
              <a:rPr lang="en-US" altLang="ko-KR" sz="1000" dirty="0"/>
              <a:t>- </a:t>
            </a:r>
            <a:r>
              <a:rPr lang="ko-KR" altLang="en-US" sz="1000" dirty="0"/>
              <a:t>가보자</a:t>
            </a:r>
          </a:p>
        </p:txBody>
      </p:sp>
    </p:spTree>
    <p:extLst>
      <p:ext uri="{BB962C8B-B14F-4D97-AF65-F5344CB8AC3E}">
        <p14:creationId xmlns:p14="http://schemas.microsoft.com/office/powerpoint/2010/main" val="321517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31674" y="222900"/>
            <a:ext cx="15568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기대 효과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7544" y="1412776"/>
            <a:ext cx="6754188" cy="357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 b="1" dirty="0">
                <a:latin typeface="jalnan" pitchFamily="50" charset="-127"/>
                <a:ea typeface="jalnan" pitchFamily="50" charset="-127"/>
              </a:rPr>
              <a:t> 추천 코스 제공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2800" b="1" dirty="0">
                <a:latin typeface="jalnan" pitchFamily="50" charset="-127"/>
                <a:ea typeface="jalnan" pitchFamily="50" charset="-127"/>
              </a:rPr>
              <a:t> </a:t>
            </a:r>
            <a:r>
              <a:rPr lang="en-US" altLang="ko-KR" sz="2800" b="1" dirty="0">
                <a:latin typeface="jalnan" pitchFamily="50" charset="-127"/>
                <a:ea typeface="jalnan" pitchFamily="50" charset="-127"/>
              </a:rPr>
              <a:t>-&gt; </a:t>
            </a:r>
            <a:r>
              <a:rPr lang="ko-KR" altLang="en-US" sz="2800" b="1" dirty="0">
                <a:latin typeface="jalnan" pitchFamily="50" charset="-127"/>
                <a:ea typeface="jalnan" pitchFamily="50" charset="-127"/>
              </a:rPr>
              <a:t>산업관광지 활성화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ko-KR" sz="2800" b="1" dirty="0">
              <a:latin typeface="jalnan" pitchFamily="50" charset="-127"/>
              <a:ea typeface="jalnan" pitchFamily="50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ko-KR" altLang="en-US" sz="2800" b="1" dirty="0">
              <a:latin typeface="jalnan" pitchFamily="50" charset="-127"/>
              <a:ea typeface="jalnan" pitchFamily="50" charset="-127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 b="1" dirty="0">
                <a:latin typeface="jalnan" pitchFamily="50" charset="-127"/>
                <a:ea typeface="jalnan" pitchFamily="50" charset="-127"/>
              </a:rPr>
              <a:t> 편리한 예매 시스템 이용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2800" b="1" dirty="0">
                <a:latin typeface="jalnan" pitchFamily="50" charset="-127"/>
                <a:ea typeface="jalnan" pitchFamily="50" charset="-127"/>
              </a:rPr>
              <a:t> </a:t>
            </a:r>
            <a:r>
              <a:rPr lang="en-US" altLang="ko-KR" sz="2800" b="1" dirty="0">
                <a:latin typeface="jalnan" pitchFamily="50" charset="-127"/>
                <a:ea typeface="jalnan" pitchFamily="50" charset="-127"/>
              </a:rPr>
              <a:t>-&gt;</a:t>
            </a:r>
            <a:r>
              <a:rPr lang="ko-KR" altLang="en-US" sz="2800" b="1" dirty="0">
                <a:latin typeface="jalnan" pitchFamily="50" charset="-127"/>
                <a:ea typeface="jalnan" pitchFamily="50" charset="-127"/>
              </a:rPr>
              <a:t> 여행자들에게 편의제공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>
                <a:latin typeface="맑은 고딕" charset="0"/>
                <a:ea typeface="맑은 고딕" charset="0"/>
              </a:rPr>
              <a:t>                                 </a:t>
            </a:r>
            <a:r>
              <a:rPr lang="ko-KR" altLang="en-US" sz="2800" b="1" dirty="0">
                <a:latin typeface="맑은 고딕" charset="0"/>
                <a:ea typeface="맑은 고딕" charset="0"/>
              </a:rPr>
              <a:t>                                        </a:t>
            </a:r>
          </a:p>
        </p:txBody>
      </p:sp>
      <p:sp>
        <p:nvSpPr>
          <p:cNvPr id="1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ko-KR" altLang="en-US" sz="1000" dirty="0"/>
              <a:t>국내 여행 스마트 예매 시스템 </a:t>
            </a:r>
            <a:r>
              <a:rPr lang="en-US" altLang="ko-KR" sz="1000" dirty="0"/>
              <a:t>- </a:t>
            </a:r>
            <a:r>
              <a:rPr lang="ko-KR" altLang="en-US" sz="1000" dirty="0"/>
              <a:t>가보자</a:t>
            </a:r>
          </a:p>
        </p:txBody>
      </p:sp>
    </p:spTree>
    <p:extLst>
      <p:ext uri="{BB962C8B-B14F-4D97-AF65-F5344CB8AC3E}">
        <p14:creationId xmlns:p14="http://schemas.microsoft.com/office/powerpoint/2010/main" val="3215171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98558" y="222900"/>
            <a:ext cx="11464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500" b="1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마무리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49937" y="1136375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아쉬운 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51920" y="4067780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프로젝트 소감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6246" y="1704619"/>
            <a:ext cx="7539499" cy="185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dirty="0">
                <a:latin typeface="jalnan" pitchFamily="50" charset="-127"/>
                <a:ea typeface="jalnan" pitchFamily="50" charset="-127"/>
              </a:rPr>
              <a:t>시스템의 세부적인 요소 수정</a:t>
            </a:r>
            <a:endParaRPr lang="en-US" altLang="ko-KR" dirty="0">
              <a:latin typeface="jalnan" pitchFamily="50" charset="-127"/>
              <a:ea typeface="jalnan" pitchFamily="50" charset="-127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latin typeface="jalnan" pitchFamily="50" charset="-127"/>
                <a:ea typeface="jalnan" pitchFamily="50" charset="-127"/>
              </a:rPr>
              <a:t>+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latin typeface="jalnan" pitchFamily="50" charset="-127"/>
                <a:ea typeface="jalnan" pitchFamily="50" charset="-127"/>
              </a:rPr>
              <a:t>Quality</a:t>
            </a:r>
            <a:r>
              <a:rPr lang="ko-KR" altLang="en-US" dirty="0">
                <a:latin typeface="jalnan" pitchFamily="50" charset="-127"/>
                <a:ea typeface="jalnan" pitchFamily="50" charset="-127"/>
              </a:rPr>
              <a:t> 향상</a:t>
            </a:r>
            <a:endParaRPr lang="en-US" altLang="ko-KR" dirty="0">
              <a:latin typeface="jalnan" pitchFamily="50" charset="-127"/>
              <a:ea typeface="jalnan" pitchFamily="50" charset="-127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latin typeface="jalnan" pitchFamily="50" charset="-127"/>
                <a:ea typeface="jalnan" pitchFamily="50" charset="-127"/>
              </a:rPr>
              <a:t>+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dirty="0">
                <a:latin typeface="jalnan" pitchFamily="50" charset="-127"/>
                <a:ea typeface="jalnan" pitchFamily="50" charset="-127"/>
              </a:rPr>
              <a:t>시간 부족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49995" y="4869160"/>
            <a:ext cx="4770278" cy="109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dirty="0">
                <a:latin typeface="jalnan" pitchFamily="50" charset="-127"/>
                <a:ea typeface="jalnan" pitchFamily="50" charset="-127"/>
              </a:rPr>
              <a:t>    실무에서 진행하는 프로젝트처럼</a:t>
            </a:r>
            <a:endParaRPr lang="en-US" altLang="ko-KR" dirty="0">
              <a:latin typeface="jalnan" pitchFamily="50" charset="-127"/>
              <a:ea typeface="jalnan" pitchFamily="50" charset="-127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latin typeface="jalnan" pitchFamily="50" charset="-127"/>
                <a:ea typeface="jalnan" pitchFamily="50" charset="-127"/>
              </a:rPr>
              <a:t>  </a:t>
            </a:r>
            <a:r>
              <a:rPr lang="ko-KR" altLang="en-US" dirty="0">
                <a:latin typeface="jalnan" pitchFamily="50" charset="-127"/>
                <a:ea typeface="jalnan" pitchFamily="50" charset="-127"/>
              </a:rPr>
              <a:t> 팀 단위로 역할을 나눠 진행해서 </a:t>
            </a:r>
            <a:endParaRPr lang="en-US" altLang="ko-KR" dirty="0">
              <a:latin typeface="jalnan" pitchFamily="50" charset="-127"/>
              <a:ea typeface="jalnan" pitchFamily="50" charset="-127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latin typeface="jalnan" pitchFamily="50" charset="-127"/>
                <a:ea typeface="jalnan" pitchFamily="50" charset="-127"/>
              </a:rPr>
              <a:t>   </a:t>
            </a:r>
            <a:r>
              <a:rPr lang="ko-KR" altLang="en-US" dirty="0">
                <a:latin typeface="jalnan" pitchFamily="50" charset="-127"/>
                <a:ea typeface="jalnan" pitchFamily="50" charset="-127"/>
              </a:rPr>
              <a:t>좋은 경험이 된 것 같다</a:t>
            </a:r>
            <a:r>
              <a:rPr lang="en-US" altLang="ko-KR" dirty="0">
                <a:latin typeface="jalnan" pitchFamily="50" charset="-127"/>
                <a:ea typeface="jalnan" pitchFamily="50" charset="-127"/>
                <a:sym typeface="Wingdings" pitchFamily="2" charset="2"/>
              </a:rPr>
              <a:t></a:t>
            </a:r>
            <a:endParaRPr lang="ko-KR" altLang="en-US" dirty="0">
              <a:latin typeface="jalnan" pitchFamily="50" charset="-127"/>
              <a:ea typeface="jalnan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013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3080860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57150" y="222900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36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팀 소개</a:t>
            </a:r>
          </a:p>
        </p:txBody>
      </p:sp>
      <p:pic>
        <p:nvPicPr>
          <p:cNvPr id="4098" name="Picture 2" descr="C:\Users\SM007\Desktop\팀소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1" y="1124744"/>
            <a:ext cx="7815969" cy="195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상자 12"/>
          <p:cNvSpPr txBox="1">
            <a:spLocks/>
          </p:cNvSpPr>
          <p:nvPr/>
        </p:nvSpPr>
        <p:spPr>
          <a:xfrm>
            <a:off x="221973" y="3241835"/>
            <a:ext cx="1845981" cy="237116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팀원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천승현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기능 총괄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설계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구현 </a:t>
            </a: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산출문서 작성</a:t>
            </a: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MVC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패턴 클래스 설계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아이디어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>
              <a:buClr>
                <a:srgbClr val="000000"/>
              </a:buClr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9" name="텍스트 상자 13"/>
          <p:cNvSpPr txBox="1">
            <a:spLocks/>
          </p:cNvSpPr>
          <p:nvPr/>
        </p:nvSpPr>
        <p:spPr>
          <a:xfrm>
            <a:off x="2051719" y="3251960"/>
            <a:ext cx="1805429" cy="215571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팀원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임소정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GUI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총괄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GUI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설계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GUI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디자인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ppt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제작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10" name="텍스트 상자 14"/>
          <p:cNvSpPr txBox="1">
            <a:spLocks/>
          </p:cNvSpPr>
          <p:nvPr/>
        </p:nvSpPr>
        <p:spPr>
          <a:xfrm>
            <a:off x="3784394" y="3255525"/>
            <a:ext cx="1634703" cy="129394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팀장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임수현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GUI </a:t>
            </a:r>
            <a:r>
              <a:rPr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구현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GUI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설계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테마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디자인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11" name="텍스트 상자 15"/>
          <p:cNvSpPr txBox="1">
            <a:spLocks/>
          </p:cNvSpPr>
          <p:nvPr/>
        </p:nvSpPr>
        <p:spPr>
          <a:xfrm>
            <a:off x="5419098" y="3241835"/>
            <a:ext cx="1683723" cy="215571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팀원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나연빈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GUI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구현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설계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구현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데이터 작성</a:t>
            </a:r>
          </a:p>
          <a:p>
            <a:pPr>
              <a:buClr>
                <a:srgbClr val="000000"/>
              </a:buClr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>
              <a:buClr>
                <a:srgbClr val="000000"/>
              </a:buClr>
              <a:buFont typeface="Wingdings"/>
              <a:buChar char="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12" name="텍스트 상자 16"/>
          <p:cNvSpPr txBox="1">
            <a:spLocks/>
          </p:cNvSpPr>
          <p:nvPr/>
        </p:nvSpPr>
        <p:spPr>
          <a:xfrm>
            <a:off x="7102821" y="3241835"/>
            <a:ext cx="1967674" cy="129394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팀원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박석채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0" indent="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GUI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구현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디자인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  <a:p>
            <a:pPr marL="254000" indent="-254000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포토샵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jalnan" pitchFamily="50" charset="-127"/>
              <a:ea typeface="jalnan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21973" y="5589240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2626" y="5854159"/>
            <a:ext cx="168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jalnan" pitchFamily="50" charset="-127"/>
                <a:ea typeface="jalnan" pitchFamily="50" charset="-127"/>
              </a:rPr>
              <a:t>예매 기능</a:t>
            </a:r>
            <a:endParaRPr lang="en-US" altLang="ko-KR" sz="1200" dirty="0">
              <a:latin typeface="jalnan" pitchFamily="50" charset="-127"/>
              <a:ea typeface="jalnan" pitchFamily="50" charset="-127"/>
            </a:endParaRPr>
          </a:p>
          <a:p>
            <a:r>
              <a:rPr lang="en-US" altLang="ko-KR" sz="1200" dirty="0">
                <a:latin typeface="jalnan" pitchFamily="50" charset="-127"/>
                <a:ea typeface="jalnan" pitchFamily="50" charset="-127"/>
              </a:rPr>
              <a:t>  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79712" y="5854160"/>
            <a:ext cx="176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jalnan" pitchFamily="50" charset="-127"/>
                <a:ea typeface="jalnan" pitchFamily="50" charset="-127"/>
              </a:rPr>
              <a:t>승차권 조회 기능 </a:t>
            </a:r>
            <a:endParaRPr lang="en-US" altLang="ko-KR" sz="1200" dirty="0">
              <a:latin typeface="jalnan" pitchFamily="50" charset="-127"/>
              <a:ea typeface="jalnan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jalnan" pitchFamily="50" charset="-127"/>
                <a:ea typeface="jalnan" pitchFamily="50" charset="-127"/>
              </a:rPr>
              <a:t>승차권 취소 기능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14741" y="5854161"/>
            <a:ext cx="1685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jalnan" pitchFamily="50" charset="-127"/>
                <a:ea typeface="jalnan" pitchFamily="50" charset="-127"/>
              </a:rPr>
              <a:t>- </a:t>
            </a:r>
            <a:r>
              <a:rPr lang="ko-KR" altLang="en-US" sz="1200" dirty="0">
                <a:latin typeface="jalnan" pitchFamily="50" charset="-127"/>
                <a:ea typeface="jalnan" pitchFamily="50" charset="-127"/>
              </a:rPr>
              <a:t>승차권 조회 기능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1850" y="5859585"/>
            <a:ext cx="168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jalnan" pitchFamily="50" charset="-127"/>
                <a:ea typeface="jalnan" pitchFamily="50" charset="-127"/>
              </a:rPr>
              <a:t>승차권 취소 기능</a:t>
            </a:r>
            <a:endParaRPr lang="en-US" altLang="ko-KR" sz="1200" dirty="0">
              <a:latin typeface="jalnan" pitchFamily="50" charset="-127"/>
              <a:ea typeface="jalnan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jalnan" pitchFamily="50" charset="-127"/>
                <a:ea typeface="jalnan" pitchFamily="50" charset="-127"/>
              </a:rPr>
              <a:t>회원기능</a:t>
            </a:r>
            <a:br>
              <a:rPr lang="en-US" altLang="ko-KR" sz="1200" dirty="0">
                <a:latin typeface="jalnan" pitchFamily="50" charset="-127"/>
                <a:ea typeface="jalnan" pitchFamily="50" charset="-127"/>
              </a:rPr>
            </a:br>
            <a:r>
              <a:rPr lang="en-US" altLang="ko-KR" sz="1200" dirty="0">
                <a:latin typeface="jalnan" pitchFamily="50" charset="-127"/>
                <a:ea typeface="jalnan" pitchFamily="50" charset="-127"/>
              </a:rPr>
              <a:t>(</a:t>
            </a:r>
            <a:r>
              <a:rPr lang="ko-KR" altLang="en-US" sz="1200" dirty="0">
                <a:latin typeface="jalnan" pitchFamily="50" charset="-127"/>
                <a:ea typeface="jalnan" pitchFamily="50" charset="-127"/>
              </a:rPr>
              <a:t>로그인</a:t>
            </a:r>
            <a:r>
              <a:rPr lang="en-US" altLang="ko-KR" sz="1200" dirty="0">
                <a:latin typeface="jalnan" pitchFamily="50" charset="-127"/>
                <a:ea typeface="jalnan" pitchFamily="50" charset="-127"/>
              </a:rPr>
              <a:t>, </a:t>
            </a:r>
            <a:r>
              <a:rPr lang="ko-KR" altLang="en-US" sz="1200" dirty="0">
                <a:latin typeface="jalnan" pitchFamily="50" charset="-127"/>
                <a:ea typeface="jalnan" pitchFamily="50" charset="-127"/>
              </a:rPr>
              <a:t>가입</a:t>
            </a:r>
            <a:r>
              <a:rPr lang="en-US" altLang="ko-KR" sz="1200" dirty="0">
                <a:latin typeface="jalnan" pitchFamily="50" charset="-127"/>
                <a:ea typeface="jalnan" pitchFamily="50" charset="-127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64034" y="5859585"/>
            <a:ext cx="168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jalnan" pitchFamily="50" charset="-127"/>
                <a:ea typeface="jalnan" pitchFamily="50" charset="-127"/>
              </a:rPr>
              <a:t>결제기능</a:t>
            </a:r>
            <a:endParaRPr lang="en-US" altLang="ko-KR" sz="1200" dirty="0">
              <a:latin typeface="jalnan" pitchFamily="50" charset="-127"/>
              <a:ea typeface="jalnan" pitchFamily="50" charset="-127"/>
            </a:endParaRPr>
          </a:p>
          <a:p>
            <a:r>
              <a:rPr lang="en-US" altLang="ko-KR" sz="1200" dirty="0">
                <a:latin typeface="jalnan" pitchFamily="50" charset="-127"/>
                <a:ea typeface="jalnan" pitchFamily="50" charset="-127"/>
              </a:rPr>
              <a:t>    (</a:t>
            </a:r>
            <a:r>
              <a:rPr lang="ko-KR" altLang="en-US" sz="1200" dirty="0">
                <a:latin typeface="jalnan" pitchFamily="50" charset="-127"/>
                <a:ea typeface="jalnan" pitchFamily="50" charset="-127"/>
              </a:rPr>
              <a:t>결제 및 할인</a:t>
            </a:r>
            <a:r>
              <a:rPr lang="en-US" altLang="ko-KR" sz="1200" dirty="0">
                <a:latin typeface="jalnan" pitchFamily="50" charset="-127"/>
                <a:ea typeface="jalnan" pitchFamily="50" charset="-127"/>
              </a:rPr>
              <a:t>)</a:t>
            </a:r>
            <a:endParaRPr lang="ko-KR" altLang="en-US" sz="1200" dirty="0">
              <a:latin typeface="jalnan" pitchFamily="50" charset="-127"/>
              <a:ea typeface="jalnan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013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23528" y="4293096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5816" y="2564904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Q &amp; A</a:t>
            </a:r>
            <a:endParaRPr lang="ko-KR" altLang="en-US" sz="7200" dirty="0">
              <a:solidFill>
                <a:srgbClr val="6BC8C0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18810" y="476672"/>
            <a:ext cx="56343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spc="-50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국내 여행 스마트 예매 시스템</a:t>
            </a:r>
            <a:endParaRPr lang="en-US" altLang="ko-KR" sz="2800" b="1" spc="-50" dirty="0">
              <a:solidFill>
                <a:srgbClr val="6BC8C0"/>
              </a:solidFill>
              <a:latin typeface="jalnan" pitchFamily="50" charset="-127"/>
              <a:ea typeface="jalnan" pitchFamily="50" charset="-127"/>
            </a:endParaRPr>
          </a:p>
          <a:p>
            <a:pPr algn="ctr"/>
            <a:r>
              <a:rPr lang="ko-KR" altLang="en-US" sz="2800" b="1" spc="-50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 </a:t>
            </a:r>
            <a:r>
              <a:rPr lang="en-US" altLang="ko-KR" sz="2800" b="1" spc="-50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&lt;</a:t>
            </a:r>
            <a:r>
              <a:rPr lang="ko-KR" altLang="en-US" sz="2800" b="1" spc="-50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가보자</a:t>
            </a:r>
            <a:r>
              <a:rPr lang="en-US" altLang="ko-KR" sz="2800" b="1" spc="-50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&gt;</a:t>
            </a:r>
            <a:endParaRPr lang="ko-KR" altLang="en-US" sz="2800" b="1" spc="-50" dirty="0">
              <a:solidFill>
                <a:srgbClr val="6BC8C0"/>
              </a:solidFill>
              <a:latin typeface="jalnan" pitchFamily="50" charset="-127"/>
              <a:ea typeface="jalnan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01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87624" y="692696"/>
            <a:ext cx="22541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INDEX</a:t>
            </a:r>
            <a:endParaRPr lang="ko-KR" altLang="en-US" sz="5000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28392" y="2541289"/>
            <a:ext cx="45720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1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주제  소개</a:t>
            </a:r>
            <a:endParaRPr lang="en-US" altLang="ko-KR" sz="2100" b="1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  <a:p>
            <a:endParaRPr lang="en-US" altLang="ko-KR" sz="2100" b="1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1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  <a:cs typeface="Verdana" pitchFamily="34" charset="0"/>
              </a:rPr>
              <a:t>기능 소개</a:t>
            </a:r>
            <a:endParaRPr lang="en-US" altLang="ko-KR" sz="2100" b="1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  <a:cs typeface="Verdana" pitchFamily="34" charset="0"/>
            </a:endParaRPr>
          </a:p>
          <a:p>
            <a:endParaRPr lang="en-US" altLang="ko-KR" sz="2100" b="1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  <a:p>
            <a:r>
              <a:rPr lang="ko-KR" altLang="en-US" sz="21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구현과정</a:t>
            </a:r>
            <a:endParaRPr lang="en-US" altLang="ko-KR" sz="2100" b="1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  <a:p>
            <a:endParaRPr lang="en-US" altLang="ko-KR" sz="2100" b="1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  <a:p>
            <a:r>
              <a:rPr lang="en-US" altLang="ko-KR" sz="21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Q &amp; A</a:t>
            </a:r>
          </a:p>
        </p:txBody>
      </p:sp>
      <p:pic>
        <p:nvPicPr>
          <p:cNvPr id="12" name="그림 11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2557311"/>
            <a:ext cx="390145" cy="408433"/>
          </a:xfrm>
          <a:prstGeom prst="rect">
            <a:avLst/>
          </a:prstGeom>
        </p:spPr>
      </p:pic>
      <p:pic>
        <p:nvPicPr>
          <p:cNvPr id="13" name="그림 12" descr="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87824" y="3176232"/>
            <a:ext cx="390145" cy="408433"/>
          </a:xfrm>
          <a:prstGeom prst="rect">
            <a:avLst/>
          </a:prstGeom>
        </p:spPr>
      </p:pic>
      <p:pic>
        <p:nvPicPr>
          <p:cNvPr id="14" name="그림 13" descr="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87824" y="3795153"/>
            <a:ext cx="390145" cy="408433"/>
          </a:xfrm>
          <a:prstGeom prst="rect">
            <a:avLst/>
          </a:prstGeom>
        </p:spPr>
      </p:pic>
      <p:pic>
        <p:nvPicPr>
          <p:cNvPr id="15" name="그림 14" descr="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87824" y="4414074"/>
            <a:ext cx="390145" cy="4084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3671900" y="222900"/>
            <a:ext cx="2043857" cy="492443"/>
            <a:chOff x="1691680" y="222900"/>
            <a:chExt cx="2043857" cy="492443"/>
          </a:xfrm>
        </p:grpSpPr>
        <p:sp>
          <p:nvSpPr>
            <p:cNvPr id="3" name="TextBox 2"/>
            <p:cNvSpPr txBox="1"/>
            <p:nvPr/>
          </p:nvSpPr>
          <p:spPr>
            <a:xfrm>
              <a:off x="2124198" y="222900"/>
              <a:ext cx="16113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6BC7BF"/>
                  </a:solidFill>
                  <a:latin typeface="jalnan" pitchFamily="50" charset="-127"/>
                  <a:ea typeface="jalnan" pitchFamily="50" charset="-127"/>
                </a:rPr>
                <a:t>주제 </a:t>
              </a:r>
              <a:r>
                <a:rPr lang="ko-KR" altLang="en-US" sz="2600" b="1" dirty="0">
                  <a:solidFill>
                    <a:srgbClr val="6BC8C0"/>
                  </a:solidFill>
                  <a:latin typeface="jalnan" pitchFamily="50" charset="-127"/>
                  <a:ea typeface="jalnan" pitchFamily="50" charset="-127"/>
                </a:rPr>
                <a:t>소개</a:t>
              </a:r>
              <a:endParaRPr lang="ko-KR" altLang="en-US" sz="2500" b="1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endParaRPr>
            </a:p>
          </p:txBody>
        </p:sp>
        <p:pic>
          <p:nvPicPr>
            <p:cNvPr id="4" name="그림 3" descr="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2113634" y="1584715"/>
            <a:ext cx="4916732" cy="845542"/>
            <a:chOff x="2928050" y="1444806"/>
            <a:chExt cx="4916732" cy="506246"/>
          </a:xfrm>
        </p:grpSpPr>
        <p:pic>
          <p:nvPicPr>
            <p:cNvPr id="9" name="그림 8" descr="세모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4367" y="1444806"/>
              <a:ext cx="864096" cy="16675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928050" y="1637788"/>
              <a:ext cx="4916732" cy="313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spc="-150" dirty="0">
                  <a:solidFill>
                    <a:srgbClr val="444444"/>
                  </a:solidFill>
                  <a:latin typeface="jalnan" pitchFamily="50" charset="-127"/>
                  <a:ea typeface="jalnan" pitchFamily="50" charset="-127"/>
                </a:rPr>
                <a:t>국내  여행  스마트  예매  시스템</a:t>
              </a: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3647" y="3165757"/>
            <a:ext cx="6336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가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고싶은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곳 </a:t>
            </a:r>
            <a:r>
              <a:rPr lang="ko-KR" altLang="en-US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보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고싶은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곳 다 가보</a:t>
            </a:r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자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lnan" pitchFamily="50" charset="-127"/>
                <a:ea typeface="jalnan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7" name="TextBox 46"/>
          <p:cNvSpPr txBox="1"/>
          <p:nvPr/>
        </p:nvSpPr>
        <p:spPr>
          <a:xfrm>
            <a:off x="2983845" y="1052736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  </a:t>
            </a:r>
            <a:r>
              <a:rPr lang="ko-KR" altLang="en-US" sz="28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기존 여행 패키지</a:t>
            </a:r>
            <a:endParaRPr lang="ko-KR" altLang="en-US" sz="2800" b="1" kern="1000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48" name="그림 47" descr="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4448172"/>
            <a:ext cx="2304256" cy="202200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023128" y="5055967"/>
            <a:ext cx="157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Domestic Travel Smart Reservation System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  <a:cs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3901" y="1741697"/>
            <a:ext cx="966932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장점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9224" y="3221503"/>
            <a:ext cx="966932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단점</a:t>
            </a:r>
            <a:endParaRPr lang="ko-KR" altLang="en-US" sz="2400" b="1" spc="-150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9224" y="2531434"/>
            <a:ext cx="7582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jalnan" pitchFamily="50" charset="-127"/>
                <a:ea typeface="jalnan" pitchFamily="50" charset="-127"/>
              </a:rPr>
              <a:t>여행사에서 제공하는 코스를  이용하기 때문에 편리함 </a:t>
            </a:r>
            <a:br>
              <a:rPr lang="ko-KR" altLang="en-US" sz="2400" b="1" dirty="0">
                <a:latin typeface="맑은 고딕" charset="0"/>
                <a:ea typeface="맑은 고딕" charset="0"/>
              </a:rPr>
            </a:br>
            <a:endParaRPr lang="ko-KR" altLang="en-US" sz="2400" spc="-150" dirty="0">
              <a:solidFill>
                <a:srgbClr val="44444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9224" y="4059924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jalnan" pitchFamily="50" charset="-127"/>
                <a:ea typeface="jalnan" pitchFamily="50" charset="-127"/>
              </a:rPr>
              <a:t>자율성</a:t>
            </a:r>
            <a:r>
              <a:rPr lang="ko-KR" altLang="en-US" sz="1600" b="1" dirty="0">
                <a:latin typeface="맑은 고딕" charset="0"/>
                <a:ea typeface="맑은 고딕" charset="0"/>
              </a:rPr>
              <a:t> </a:t>
            </a:r>
            <a:endParaRPr lang="ko-KR" altLang="en-US" sz="1600" spc="-150" dirty="0">
              <a:solidFill>
                <a:srgbClr val="44444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27937" y="3963017"/>
            <a:ext cx="2050132" cy="0"/>
          </a:xfrm>
          <a:prstGeom prst="line">
            <a:avLst/>
          </a:prstGeom>
          <a:ln>
            <a:solidFill>
              <a:srgbClr val="76CB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27937" y="2447147"/>
            <a:ext cx="2050132" cy="0"/>
          </a:xfrm>
          <a:prstGeom prst="line">
            <a:avLst/>
          </a:prstGeom>
          <a:ln>
            <a:solidFill>
              <a:srgbClr val="76CB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2"/>
          <p:cNvSpPr>
            <a:spLocks/>
          </p:cNvSpPr>
          <p:nvPr/>
        </p:nvSpPr>
        <p:spPr>
          <a:xfrm>
            <a:off x="1970373" y="4059923"/>
            <a:ext cx="585403" cy="653835"/>
          </a:xfrm>
          <a:prstGeom prst="down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671900" y="222900"/>
            <a:ext cx="2043857" cy="492443"/>
            <a:chOff x="1691680" y="222900"/>
            <a:chExt cx="2043857" cy="492443"/>
          </a:xfrm>
        </p:grpSpPr>
        <p:sp>
          <p:nvSpPr>
            <p:cNvPr id="35" name="TextBox 34"/>
            <p:cNvSpPr txBox="1"/>
            <p:nvPr/>
          </p:nvSpPr>
          <p:spPr>
            <a:xfrm>
              <a:off x="2124198" y="222900"/>
              <a:ext cx="16113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6BC7BF"/>
                  </a:solidFill>
                  <a:latin typeface="jalnan" pitchFamily="50" charset="-127"/>
                  <a:ea typeface="jalnan" pitchFamily="50" charset="-127"/>
                </a:rPr>
                <a:t>주제 소개</a:t>
              </a:r>
              <a:endPara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endParaRPr>
            </a:p>
          </p:txBody>
        </p:sp>
        <p:pic>
          <p:nvPicPr>
            <p:cNvPr id="36" name="그림 35" descr="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983848" y="1052736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  </a:t>
            </a:r>
            <a:r>
              <a:rPr lang="ko-KR" altLang="en-US" sz="28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기존 여행 패키지</a:t>
            </a:r>
            <a:endParaRPr lang="ko-KR" altLang="en-US" sz="2800" b="1" kern="1000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48" name="그림 47" descr="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4448172"/>
            <a:ext cx="2304256" cy="202200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023128" y="5055967"/>
            <a:ext cx="157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Domestic Travel Smart Reservation System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  <a:cs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3901" y="1741697"/>
            <a:ext cx="966932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장점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27937" y="2447147"/>
            <a:ext cx="2050132" cy="0"/>
          </a:xfrm>
          <a:prstGeom prst="line">
            <a:avLst/>
          </a:prstGeom>
          <a:ln>
            <a:solidFill>
              <a:srgbClr val="76CB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671900" y="222900"/>
            <a:ext cx="2043857" cy="492443"/>
            <a:chOff x="1691680" y="222900"/>
            <a:chExt cx="2043857" cy="492443"/>
          </a:xfrm>
        </p:grpSpPr>
        <p:sp>
          <p:nvSpPr>
            <p:cNvPr id="35" name="TextBox 34"/>
            <p:cNvSpPr txBox="1"/>
            <p:nvPr/>
          </p:nvSpPr>
          <p:spPr>
            <a:xfrm>
              <a:off x="2124198" y="222900"/>
              <a:ext cx="16113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6BC7BF"/>
                  </a:solidFill>
                  <a:latin typeface="jalnan" pitchFamily="50" charset="-127"/>
                  <a:ea typeface="jalnan" pitchFamily="50" charset="-127"/>
                </a:rPr>
                <a:t>주제 소개</a:t>
              </a:r>
              <a:endPara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endParaRPr>
            </a:p>
          </p:txBody>
        </p:sp>
        <p:pic>
          <p:nvPicPr>
            <p:cNvPr id="36" name="그림 35" descr="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  <p:pic>
        <p:nvPicPr>
          <p:cNvPr id="2050" name="Picture 2" descr="C:\Users\SM007\Desktop\추천코스창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69" y="2636912"/>
            <a:ext cx="5861522" cy="36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92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560125" y="1052736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  </a:t>
            </a:r>
            <a:r>
              <a:rPr lang="ko-KR" altLang="en-US" sz="28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자율 여행</a:t>
            </a:r>
            <a:endParaRPr lang="ko-KR" altLang="en-US" sz="2800" b="1" kern="1000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48" name="그림 47" descr="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4448173"/>
            <a:ext cx="2304256" cy="202200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023128" y="5055967"/>
            <a:ext cx="157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Domestic Travel Smart Reservation System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  <a:cs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3901" y="1741697"/>
            <a:ext cx="966932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장점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9224" y="3221503"/>
            <a:ext cx="966932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단점</a:t>
            </a:r>
            <a:endParaRPr lang="ko-KR" altLang="en-US" sz="2400" b="1" spc="-150" dirty="0">
              <a:solidFill>
                <a:srgbClr val="6BC7BF"/>
              </a:solidFill>
              <a:latin typeface="jalnan" pitchFamily="50" charset="-127"/>
              <a:ea typeface="jalnan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3901" y="2524205"/>
            <a:ext cx="758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jalnan" pitchFamily="50" charset="-127"/>
                <a:ea typeface="jalnan" pitchFamily="50" charset="-127"/>
              </a:rPr>
              <a:t>자율성</a:t>
            </a:r>
            <a:endParaRPr lang="ko-KR" altLang="en-US" sz="2400" spc="-150" dirty="0">
              <a:solidFill>
                <a:srgbClr val="44444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9224" y="4059924"/>
            <a:ext cx="6551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jalnan" pitchFamily="50" charset="-127"/>
                <a:ea typeface="jalnan" pitchFamily="50" charset="-127"/>
              </a:rPr>
              <a:t>여행자가 직접 코스를 정해야 하므로 번거로움 </a:t>
            </a:r>
            <a:endParaRPr lang="ko-KR" altLang="en-US" sz="2400" spc="-1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27937" y="3963017"/>
            <a:ext cx="2050132" cy="0"/>
          </a:xfrm>
          <a:prstGeom prst="line">
            <a:avLst/>
          </a:prstGeom>
          <a:ln>
            <a:solidFill>
              <a:srgbClr val="76CB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27937" y="2447147"/>
            <a:ext cx="2050132" cy="0"/>
          </a:xfrm>
          <a:prstGeom prst="line">
            <a:avLst/>
          </a:prstGeom>
          <a:ln>
            <a:solidFill>
              <a:srgbClr val="76CB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2"/>
          <p:cNvSpPr>
            <a:spLocks/>
          </p:cNvSpPr>
          <p:nvPr/>
        </p:nvSpPr>
        <p:spPr>
          <a:xfrm>
            <a:off x="1860571" y="2448599"/>
            <a:ext cx="648726" cy="666734"/>
          </a:xfrm>
          <a:prstGeom prst="upArrow">
            <a:avLst/>
          </a:prstGeom>
          <a:solidFill>
            <a:srgbClr val="0000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671900" y="222900"/>
            <a:ext cx="2043857" cy="492443"/>
            <a:chOff x="1691680" y="222900"/>
            <a:chExt cx="2043857" cy="492443"/>
          </a:xfrm>
        </p:grpSpPr>
        <p:sp>
          <p:nvSpPr>
            <p:cNvPr id="21" name="TextBox 20"/>
            <p:cNvSpPr txBox="1"/>
            <p:nvPr/>
          </p:nvSpPr>
          <p:spPr>
            <a:xfrm>
              <a:off x="2124198" y="222900"/>
              <a:ext cx="16113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6BC7BF"/>
                  </a:solidFill>
                  <a:latin typeface="jalnan" pitchFamily="50" charset="-127"/>
                  <a:ea typeface="jalnan" pitchFamily="50" charset="-127"/>
                </a:rPr>
                <a:t>주제 소개</a:t>
              </a:r>
              <a:endPara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endParaRPr>
            </a:p>
          </p:txBody>
        </p:sp>
        <p:pic>
          <p:nvPicPr>
            <p:cNvPr id="22" name="그림 21" descr="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181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560125" y="1052736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  </a:t>
            </a:r>
            <a:r>
              <a:rPr lang="ko-KR" altLang="en-US" sz="2800" b="1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자율 여행</a:t>
            </a:r>
            <a:endParaRPr lang="ko-KR" altLang="en-US" sz="2800" b="1" kern="1000" spc="-50" dirty="0">
              <a:solidFill>
                <a:srgbClr val="444444"/>
              </a:solidFill>
              <a:latin typeface="jalnan" pitchFamily="50" charset="-127"/>
              <a:ea typeface="jalnan" pitchFamily="50" charset="-127"/>
            </a:endParaRPr>
          </a:p>
        </p:txBody>
      </p:sp>
      <p:pic>
        <p:nvPicPr>
          <p:cNvPr id="48" name="그림 47" descr="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4448172"/>
            <a:ext cx="2304256" cy="202200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023128" y="5055967"/>
            <a:ext cx="157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Domestic Travel Smart Reservation System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  <a:cs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3901" y="1741697"/>
            <a:ext cx="966932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장점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27937" y="2447147"/>
            <a:ext cx="2050132" cy="0"/>
          </a:xfrm>
          <a:prstGeom prst="line">
            <a:avLst/>
          </a:prstGeom>
          <a:ln>
            <a:solidFill>
              <a:srgbClr val="76CB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671900" y="222900"/>
            <a:ext cx="2043857" cy="492443"/>
            <a:chOff x="1691680" y="222900"/>
            <a:chExt cx="2043857" cy="492443"/>
          </a:xfrm>
        </p:grpSpPr>
        <p:sp>
          <p:nvSpPr>
            <p:cNvPr id="35" name="TextBox 34"/>
            <p:cNvSpPr txBox="1"/>
            <p:nvPr/>
          </p:nvSpPr>
          <p:spPr>
            <a:xfrm>
              <a:off x="2124198" y="222900"/>
              <a:ext cx="16113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6BC7BF"/>
                  </a:solidFill>
                  <a:latin typeface="jalnan" pitchFamily="50" charset="-127"/>
                  <a:ea typeface="jalnan" pitchFamily="50" charset="-127"/>
                </a:rPr>
                <a:t>주제 소개</a:t>
              </a:r>
              <a:endPara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endParaRPr>
            </a:p>
          </p:txBody>
        </p:sp>
        <p:pic>
          <p:nvPicPr>
            <p:cNvPr id="36" name="그림 35" descr="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  <p:pic>
        <p:nvPicPr>
          <p:cNvPr id="1026" name="Picture 2" descr="C:\Users\SM007\Desktop\여행지선택창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37" y="2727069"/>
            <a:ext cx="5744263" cy="33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92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702522" y="1052736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kern="1000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버스 </a:t>
            </a:r>
            <a:r>
              <a:rPr lang="en-US" altLang="ko-KR" sz="2800" b="1" kern="1000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+ </a:t>
            </a:r>
            <a:r>
              <a:rPr lang="ko-KR" altLang="en-US" sz="2800" b="1" kern="1000" spc="-50" dirty="0">
                <a:solidFill>
                  <a:srgbClr val="444444"/>
                </a:solidFill>
                <a:latin typeface="jalnan" pitchFamily="50" charset="-127"/>
                <a:ea typeface="jalnan" pitchFamily="50" charset="-127"/>
              </a:rPr>
              <a:t>기차 통합 예매</a:t>
            </a:r>
          </a:p>
        </p:txBody>
      </p:sp>
      <p:pic>
        <p:nvPicPr>
          <p:cNvPr id="48" name="그림 47" descr="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02778" y="847138"/>
            <a:ext cx="2038857" cy="178911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332974" y="1412776"/>
            <a:ext cx="157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jalnan" pitchFamily="50" charset="-127"/>
                <a:ea typeface="jalnan" pitchFamily="50" charset="-127"/>
              </a:rPr>
              <a:t>Domestic Travel Smart Reservation System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jalnan" pitchFamily="50" charset="-127"/>
              <a:ea typeface="jalnan" pitchFamily="50" charset="-127"/>
              <a:cs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3901" y="1741697"/>
            <a:ext cx="966932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rPr>
              <a:t>장점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3901" y="2524205"/>
            <a:ext cx="758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atin typeface="jalnan" pitchFamily="50" charset="-127"/>
                <a:ea typeface="jalnan" pitchFamily="50" charset="-127"/>
              </a:rPr>
              <a:t>여행자의 편리성 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27937" y="2447147"/>
            <a:ext cx="2050132" cy="0"/>
          </a:xfrm>
          <a:prstGeom prst="line">
            <a:avLst/>
          </a:prstGeom>
          <a:ln>
            <a:solidFill>
              <a:srgbClr val="76CB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2"/>
          <p:cNvSpPr>
            <a:spLocks/>
          </p:cNvSpPr>
          <p:nvPr/>
        </p:nvSpPr>
        <p:spPr>
          <a:xfrm>
            <a:off x="3023174" y="2412272"/>
            <a:ext cx="648726" cy="666734"/>
          </a:xfrm>
          <a:prstGeom prst="upArrow">
            <a:avLst/>
          </a:prstGeom>
          <a:solidFill>
            <a:srgbClr val="0000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671900" y="222900"/>
            <a:ext cx="2043857" cy="492443"/>
            <a:chOff x="1691680" y="222900"/>
            <a:chExt cx="2043857" cy="492443"/>
          </a:xfrm>
        </p:grpSpPr>
        <p:sp>
          <p:nvSpPr>
            <p:cNvPr id="21" name="TextBox 20"/>
            <p:cNvSpPr txBox="1"/>
            <p:nvPr/>
          </p:nvSpPr>
          <p:spPr>
            <a:xfrm>
              <a:off x="2124198" y="222900"/>
              <a:ext cx="16113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6BC7BF"/>
                  </a:solidFill>
                  <a:latin typeface="jalnan" pitchFamily="50" charset="-127"/>
                  <a:ea typeface="jalnan" pitchFamily="50" charset="-127"/>
                </a:rPr>
                <a:t>주제 소개</a:t>
              </a:r>
              <a:endPara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endParaRPr>
            </a:p>
          </p:txBody>
        </p:sp>
        <p:pic>
          <p:nvPicPr>
            <p:cNvPr id="22" name="그림 21" descr="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  <p:pic>
        <p:nvPicPr>
          <p:cNvPr id="3074" name="Picture 2" descr="C:\Users\SM007\Desktop\버스기차통합창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6" y="3175630"/>
            <a:ext cx="7341505" cy="356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M007\Desktop\출도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22" y="3533732"/>
            <a:ext cx="3315400" cy="284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35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671900" y="222900"/>
            <a:ext cx="2043857" cy="492443"/>
            <a:chOff x="1691680" y="222900"/>
            <a:chExt cx="2043857" cy="492443"/>
          </a:xfrm>
        </p:grpSpPr>
        <p:sp>
          <p:nvSpPr>
            <p:cNvPr id="35" name="TextBox 34"/>
            <p:cNvSpPr txBox="1"/>
            <p:nvPr/>
          </p:nvSpPr>
          <p:spPr>
            <a:xfrm>
              <a:off x="2124198" y="222900"/>
              <a:ext cx="16113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6BC7BF"/>
                  </a:solidFill>
                  <a:latin typeface="jalnan" pitchFamily="50" charset="-127"/>
                  <a:ea typeface="jalnan" pitchFamily="50" charset="-127"/>
                </a:rPr>
                <a:t>주제 소개</a:t>
              </a:r>
              <a:endParaRPr lang="ko-KR" altLang="en-US" sz="2500" b="1" dirty="0">
                <a:solidFill>
                  <a:srgbClr val="6BC7BF"/>
                </a:solidFill>
                <a:latin typeface="jalnan" pitchFamily="50" charset="-127"/>
                <a:ea typeface="jalnan" pitchFamily="50" charset="-127"/>
              </a:endParaRPr>
            </a:p>
          </p:txBody>
        </p:sp>
        <p:pic>
          <p:nvPicPr>
            <p:cNvPr id="36" name="그림 35" descr="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  <p:grpSp>
        <p:nvGrpSpPr>
          <p:cNvPr id="18" name="다이어그램 1"/>
          <p:cNvGrpSpPr/>
          <p:nvPr/>
        </p:nvGrpSpPr>
        <p:grpSpPr>
          <a:xfrm>
            <a:off x="830011" y="1326836"/>
            <a:ext cx="2254286" cy="3249053"/>
            <a:chOff x="1492614" y="69441"/>
            <a:chExt cx="3287396" cy="4199400"/>
          </a:xfrm>
        </p:grpSpPr>
        <p:sp>
          <p:nvSpPr>
            <p:cNvPr id="19" name="다이어그램 1"/>
            <p:cNvSpPr>
              <a:spLocks/>
            </p:cNvSpPr>
            <p:nvPr/>
          </p:nvSpPr>
          <p:spPr>
            <a:xfrm>
              <a:off x="1492614" y="69441"/>
              <a:ext cx="3287396" cy="2703195"/>
            </a:xfrm>
            <a:prstGeom prst="ellipse">
              <a:avLst/>
            </a:prstGeom>
            <a:solidFill>
              <a:srgbClr val="6BC8C0">
                <a:alpha val="50000"/>
              </a:srgb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58420" tIns="58420" rIns="58420" bIns="58420" numCol="1" anchor="ctr" upright="1">
              <a:noAutofit/>
            </a:bodyPr>
            <a:lstStyle/>
            <a:p>
              <a:pPr marL="635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 b="1" dirty="0" err="1">
                  <a:latin typeface="jalnan" pitchFamily="50" charset="-127"/>
                  <a:ea typeface="jalnan" pitchFamily="50" charset="-127"/>
                </a:rPr>
                <a:t>기존여행패키지</a:t>
              </a:r>
              <a:endParaRPr lang="ko-KR" altLang="en-US" sz="1600" b="1" dirty="0">
                <a:latin typeface="jalnan" pitchFamily="50" charset="-127"/>
                <a:ea typeface="jalnan" pitchFamily="50" charset="-127"/>
              </a:endParaRPr>
            </a:p>
          </p:txBody>
        </p:sp>
        <p:sp>
          <p:nvSpPr>
            <p:cNvPr id="20" name="다이어그램 1"/>
            <p:cNvSpPr>
              <a:spLocks/>
            </p:cNvSpPr>
            <p:nvPr/>
          </p:nvSpPr>
          <p:spPr>
            <a:xfrm>
              <a:off x="2448289" y="2892797"/>
              <a:ext cx="1376045" cy="1376044"/>
            </a:xfrm>
            <a:prstGeom prst="mathPlus">
              <a:avLst/>
            </a:prstGeom>
            <a:solidFill>
              <a:srgbClr val="44546A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635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Arial" charset="0"/>
                <a:cs typeface="+mn-cs"/>
              </a:endParaRPr>
            </a:p>
          </p:txBody>
        </p:sp>
      </p:grpSp>
      <p:sp>
        <p:nvSpPr>
          <p:cNvPr id="25" name="다이어그램 1"/>
          <p:cNvSpPr>
            <a:spLocks/>
          </p:cNvSpPr>
          <p:nvPr/>
        </p:nvSpPr>
        <p:spPr>
          <a:xfrm>
            <a:off x="830011" y="4600063"/>
            <a:ext cx="2254286" cy="2091447"/>
          </a:xfrm>
          <a:prstGeom prst="ellipse">
            <a:avLst/>
          </a:prstGeom>
          <a:solidFill>
            <a:srgbClr val="6BC8C0">
              <a:alpha val="50000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58420" tIns="58420" rIns="58420" bIns="58420" numCol="1" anchor="ctr" upright="1">
            <a:noAutofit/>
          </a:bodyPr>
          <a:lstStyle/>
          <a:p>
            <a:pPr marL="635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>
                <a:latin typeface="jalnan" pitchFamily="50" charset="-127"/>
                <a:ea typeface="jalnan" pitchFamily="50" charset="-127"/>
              </a:rPr>
              <a:t>자율여행</a:t>
            </a:r>
          </a:p>
        </p:txBody>
      </p:sp>
      <p:sp>
        <p:nvSpPr>
          <p:cNvPr id="26" name="다이어그램 1"/>
          <p:cNvSpPr>
            <a:spLocks/>
          </p:cNvSpPr>
          <p:nvPr/>
        </p:nvSpPr>
        <p:spPr>
          <a:xfrm>
            <a:off x="5263957" y="2222642"/>
            <a:ext cx="3484507" cy="3423145"/>
          </a:xfrm>
          <a:prstGeom prst="ellipse">
            <a:avLst/>
          </a:prstGeom>
          <a:solidFill>
            <a:srgbClr val="6BC8C0">
              <a:alpha val="50000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58420" tIns="58420" rIns="58420" bIns="58420" numCol="1" anchor="ctr" upright="1">
            <a:noAutofit/>
          </a:bodyPr>
          <a:lstStyle/>
          <a:p>
            <a:pPr marL="635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1" dirty="0">
                <a:latin typeface="jalnan" pitchFamily="50" charset="-127"/>
                <a:ea typeface="jalnan" pitchFamily="50" charset="-127"/>
              </a:rPr>
              <a:t>가보자</a:t>
            </a:r>
          </a:p>
        </p:txBody>
      </p:sp>
      <p:sp>
        <p:nvSpPr>
          <p:cNvPr id="27" name="다이어그램 1"/>
          <p:cNvSpPr>
            <a:spLocks/>
          </p:cNvSpPr>
          <p:nvPr/>
        </p:nvSpPr>
        <p:spPr>
          <a:xfrm>
            <a:off x="3203848" y="3685865"/>
            <a:ext cx="1944216" cy="780669"/>
          </a:xfrm>
          <a:prstGeom prst="rightArrow">
            <a:avLst/>
          </a:prstGeom>
          <a:solidFill>
            <a:srgbClr val="44546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05961" y="32129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기차</a:t>
            </a:r>
            <a:r>
              <a:rPr lang="en-US" altLang="ko-KR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+</a:t>
            </a:r>
            <a:r>
              <a:rPr lang="ko-KR" altLang="en-US" dirty="0">
                <a:solidFill>
                  <a:srgbClr val="6BC8C0"/>
                </a:solidFill>
                <a:latin typeface="jalnan" pitchFamily="50" charset="-127"/>
                <a:ea typeface="jalnan" pitchFamily="50" charset="-127"/>
              </a:rPr>
              <a:t>버스 통합예매</a:t>
            </a:r>
          </a:p>
        </p:txBody>
      </p:sp>
    </p:spTree>
    <p:extLst>
      <p:ext uri="{BB962C8B-B14F-4D97-AF65-F5344CB8AC3E}">
        <p14:creationId xmlns:p14="http://schemas.microsoft.com/office/powerpoint/2010/main" val="163614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473</Words>
  <Application>Microsoft Office PowerPoint</Application>
  <PresentationFormat>화면 슬라이드 쇼(4:3)</PresentationFormat>
  <Paragraphs>178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jalnan</vt:lpstr>
      <vt:lpstr>나눔고딕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ACOMMA-C</dc:creator>
  <cp:lastModifiedBy>천승현</cp:lastModifiedBy>
  <cp:revision>106</cp:revision>
  <dcterms:created xsi:type="dcterms:W3CDTF">2015-05-13T01:27:35Z</dcterms:created>
  <dcterms:modified xsi:type="dcterms:W3CDTF">2020-01-19T06:08:43Z</dcterms:modified>
</cp:coreProperties>
</file>