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emf" ContentType="image/x-emf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382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4" r:id="rId20"/>
    <p:sldId id="265" r:id="rId22"/>
    <p:sldId id="266" r:id="rId24"/>
    <p:sldId id="268" r:id="rId26"/>
    <p:sldId id="267" r:id="rId28"/>
    <p:sldId id="269" r:id="rId30"/>
    <p:sldId id="273" r:id="rId32"/>
    <p:sldId id="276" r:id="rId34"/>
    <p:sldId id="270" r:id="rId36"/>
    <p:sldId id="271" r:id="rId38"/>
    <p:sldId id="275" r:id="rId40"/>
    <p:sldId id="272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6" Type="http://schemas.openxmlformats.org/officeDocument/2006/relationships/slide" Target="slides/slide5.xml"></Relationship><Relationship Id="rId28" Type="http://schemas.openxmlformats.org/officeDocument/2006/relationships/slide" Target="slides/slide6.xml"></Relationship><Relationship Id="rId30" Type="http://schemas.openxmlformats.org/officeDocument/2006/relationships/slide" Target="slides/slide7.xml"></Relationship><Relationship Id="rId32" Type="http://schemas.openxmlformats.org/officeDocument/2006/relationships/slide" Target="slides/slide8.xml"></Relationship><Relationship Id="rId34" Type="http://schemas.openxmlformats.org/officeDocument/2006/relationships/slide" Target="slides/slide9.xml"></Relationship><Relationship Id="rId36" Type="http://schemas.openxmlformats.org/officeDocument/2006/relationships/slide" Target="slides/slide10.xml"></Relationship><Relationship Id="rId38" Type="http://schemas.openxmlformats.org/officeDocument/2006/relationships/slide" Target="slides/slide11.xml"></Relationship><Relationship Id="rId40" Type="http://schemas.openxmlformats.org/officeDocument/2006/relationships/slide" Target="slides/slide12.xml"></Relationship><Relationship Id="rId42" Type="http://schemas.openxmlformats.org/officeDocument/2006/relationships/slide" Target="slides/slide13.xml"></Relationship><Relationship Id="rId45" Type="http://schemas.openxmlformats.org/officeDocument/2006/relationships/viewProps" Target="viewProps.xml"></Relationship><Relationship Id="rId4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6070" cy="366395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국내 여행 스마트 예매 시스템 - 가보자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국내 여행 스마트 예매 시스템 - 가보자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국내 여행 스마트 예매 시스템 - 가보자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6070" cy="366395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국내 여행 스마트 예매 시스템 - 가보자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국내 여행 스마트 예매 시스템 - 가보자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국내 여행 스마트 예매 시스템 - 가보자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국내 여행 스마트 예매 시스템 - 가보자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국내 여행 스마트 예매 시스템 - 가보자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sldNu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국내 여행 스마트 예매 시스템 - 가보자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국내 여행 스마트 예매 시스템 - 가보자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sldNu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국내 여행 스마트 예매 시스템 - 가보자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sldNum="0"/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국내 여행 스마트 예매 시스템 - 가보자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1" r:id="rId1"/>
    <p:sldLayoutId id="2147484372" r:id="rId2"/>
    <p:sldLayoutId id="2147484373" r:id="rId3"/>
    <p:sldLayoutId id="2147484374" r:id="rId4"/>
    <p:sldLayoutId id="2147484375" r:id="rId5"/>
    <p:sldLayoutId id="2147484376" r:id="rId6"/>
    <p:sldLayoutId id="2147484377" r:id="rId7"/>
    <p:sldLayoutId id="2147484378" r:id="rId8"/>
    <p:sldLayoutId id="2147484379" r:id="rId9"/>
    <p:sldLayoutId id="2147484380" r:id="rId10"/>
    <p:sldLayoutId id="214748438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sldNum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1537691572269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0922352651.emf"></Relationship><Relationship Id="rId3" Type="http://schemas.openxmlformats.org/officeDocument/2006/relationships/image" Target="../media/fImage57842411788.emf"></Relationship><Relationship Id="rId4" Type="http://schemas.openxmlformats.org/officeDocument/2006/relationships/image" Target="../media/fImage106482464524.emf"></Relationship><Relationship Id="rId5" Type="http://schemas.openxmlformats.org/officeDocument/2006/relationships/image" Target="../media/fImage178922475892.emf"></Relationship><Relationship Id="rId6" Type="http://schemas.openxmlformats.org/officeDocument/2006/relationships/image" Target="../media/fImage61725584926.emf"></Relationship><Relationship Id="rId7" Type="http://schemas.openxmlformats.org/officeDocument/2006/relationships/image" Target="../media/fImage60925592124.emf"></Relationship><Relationship Id="rId8" Type="http://schemas.openxmlformats.org/officeDocument/2006/relationships/image" Target="../media/fImage57845608863.emf"></Relationship><Relationship Id="rId9" Type="http://schemas.openxmlformats.org/officeDocument/2006/relationships/image" Target="../media/fImage106485612946.emf"></Relationship><Relationship Id="rId10" Type="http://schemas.openxmlformats.org/officeDocument/2006/relationships/image" Target="../media/fImage178925621379.emf"></Relationship><Relationship Id="rId11" Type="http://schemas.openxmlformats.org/officeDocument/2006/relationships/image" Target="../media/fImage61725636900.emf"></Relationship><Relationship Id="rId12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notesSlide" Target="../notesSlides/notesSlide13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8535522651.png"></Relationship><Relationship Id="rId3" Type="http://schemas.openxmlformats.org/officeDocument/2006/relationships/image" Target="../media/fImage18535531788.png"></Relationship><Relationship Id="rId4" Type="http://schemas.openxmlformats.org/officeDocument/2006/relationships/image" Target="../media/fImage18535544524.png"></Relationship><Relationship Id="rId5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7602125892.png"></Relationship><Relationship Id="rId3" Type="http://schemas.openxmlformats.org/officeDocument/2006/relationships/image" Target="../media/fImage23712134926.png"></Relationship><Relationship Id="rId4" Type="http://schemas.openxmlformats.org/officeDocument/2006/relationships/image" Target="../media/fImage11062142124.png"></Relationship><Relationship Id="rId5" Type="http://schemas.openxmlformats.org/officeDocument/2006/relationships/image" Target="../media/fImage80612158863.png"></Relationship><Relationship Id="rId6" Type="http://schemas.openxmlformats.org/officeDocument/2006/relationships/image" Target="../media/fImage78682162946.png"></Relationship><Relationship Id="rId7" Type="http://schemas.openxmlformats.org/officeDocument/2006/relationships/image" Target="../media/fImage86302171379.png"></Relationship><Relationship Id="rId8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student/AppData/Roaming/PolarisOffice/ETemp/7892_20571936/fImage15376915722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30985" y="0"/>
            <a:ext cx="9220200" cy="6858635"/>
          </a:xfrm>
          <a:prstGeom prst="rect"/>
          <a:noFill/>
        </p:spPr>
      </p:pic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79880" y="4368165"/>
            <a:ext cx="9082405" cy="2051050"/>
          </a:xfrm>
          <a:prstGeom prst="rect"/>
        </p:spPr>
        <p:txBody>
          <a:bodyPr wrap="square" lIns="91440" tIns="45720" rIns="91440" bIns="45720" numCol="1" vert="horz" anchor="t">
            <a:normAutofit fontScale="55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600" b="1">
                <a:latin typeface="맑은 고딕" charset="0"/>
                <a:ea typeface="맑은 고딕" charset="0"/>
              </a:rPr>
              <a:t>팀장 임수</a:t>
            </a:r>
            <a:r>
              <a:rPr sz="2600" b="1">
                <a:latin typeface="맑은 고딕" charset="0"/>
                <a:ea typeface="맑은 고딕" charset="0"/>
              </a:rPr>
              <a:t>현</a:t>
            </a:r>
            <a:endParaRPr lang="ko-KR" altLang="en-US" sz="2600" b="1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팀원 천승현 </a:t>
            </a:r>
            <a:endParaRPr lang="ko-KR" altLang="en-US" sz="2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팀원 나연빈 </a:t>
            </a:r>
            <a:endParaRPr lang="ko-KR" altLang="en-US" sz="2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팀원 박석채 </a:t>
            </a:r>
            <a:endParaRPr lang="ko-KR" altLang="en-US" sz="2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팀원 임소정 </a:t>
            </a:r>
            <a:endParaRPr lang="ko-KR" altLang="en-US" sz="2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</a:rPr>
              <a:t>	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7505" cy="10687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b="1">
                <a:latin typeface="맑은 고딕" charset="0"/>
                <a:ea typeface="맑은 고딕" charset="0"/>
              </a:rPr>
              <a:t>구현 </a:t>
            </a:r>
            <a:r>
              <a:rPr lang="ko-KR" sz="4800" b="1">
                <a:latin typeface="맑은 고딕" charset="0"/>
                <a:ea typeface="맑은 고딕" charset="0"/>
              </a:rPr>
              <a:t>내용 (시연 영상)</a:t>
            </a:r>
            <a:endParaRPr lang="ko-KR" altLang="en-US" sz="480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431925"/>
            <a:ext cx="10517505" cy="4747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latin typeface="맑은 고딕" charset="0"/>
                <a:ea typeface="Arial" charset="0"/>
                <a:cs typeface="+mn-cs"/>
              </a:rPr>
              <a:t> </a:t>
            </a:r>
            <a:r>
              <a:rPr sz="2800" b="1">
                <a:latin typeface="맑은 고딕" charset="0"/>
                <a:ea typeface="맑은 고딕" charset="0"/>
              </a:rPr>
              <a:t>시연 영상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>
                <a:latin typeface="맑은 고딕" charset="0"/>
                <a:ea typeface="맑은 고딕" charset="0"/>
              </a:rPr>
              <a:t> 회원가입-&gt;로그인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>
                <a:latin typeface="맑은 고딕" charset="0"/>
                <a:ea typeface="맑은 고딕" charset="0"/>
              </a:rPr>
              <a:t> 예매하기-&gt;출발지 목적지 선택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>
                <a:latin typeface="맑은 고딕" charset="0"/>
                <a:ea typeface="맑은 고딕" charset="0"/>
              </a:rPr>
              <a:t> 결제하기-&gt;DB에 연동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>
                <a:latin typeface="맑은 고딕" charset="0"/>
                <a:ea typeface="맑은 고딕" charset="0"/>
              </a:rPr>
              <a:t> 예매내용 확인 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>
                <a:latin typeface="맑은 고딕" charset="0"/>
                <a:ea typeface="맑은 고딕" charset="0"/>
              </a:rPr>
              <a:t> 예매취소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>
                <a:latin typeface="맑은 고딕" charset="0"/>
                <a:ea typeface="맑은 고딕" charset="0"/>
              </a:rPr>
              <a:t> 회원정보 수정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>
                <a:latin typeface="맑은 고딕" charset="0"/>
                <a:ea typeface="맑은 고딕" charset="0"/>
              </a:rPr>
              <a:t> 회원탈퇴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1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Arial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201930"/>
            <a:ext cx="10516870" cy="10928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b="1">
                <a:latin typeface="맑은 고딕" charset="0"/>
                <a:ea typeface="맑은 고딕" charset="0"/>
              </a:rPr>
              <a:t>기대효과 </a:t>
            </a:r>
            <a:endParaRPr lang="ko-KR" altLang="en-US" sz="480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819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3600" b="1">
                <a:latin typeface="맑은 고딕" charset="0"/>
                <a:ea typeface="맑은 고딕" charset="0"/>
              </a:rPr>
              <a:t> 추천 코스 제공</a:t>
            </a:r>
            <a:endParaRPr lang="ko-KR" altLang="en-US" sz="36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3600" b="1">
                <a:latin typeface="맑은 고딕" charset="0"/>
                <a:ea typeface="맑은 고딕" charset="0"/>
              </a:rPr>
              <a:t>      산업관광지 활성화</a:t>
            </a:r>
            <a:endParaRPr lang="ko-KR" altLang="en-US" sz="36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36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3600" b="1">
                <a:latin typeface="맑은 고딕" charset="0"/>
                <a:ea typeface="맑은 고딕" charset="0"/>
              </a:rPr>
              <a:t> 편리한 예매 시스템 이용</a:t>
            </a:r>
            <a:endParaRPr lang="ko-KR" altLang="en-US" sz="36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3600" b="1">
                <a:latin typeface="맑은 고딕" charset="0"/>
                <a:ea typeface="맑은 고딕" charset="0"/>
              </a:rPr>
              <a:t>      여행자들에게 편의제공</a:t>
            </a:r>
            <a:endParaRPr lang="ko-KR" altLang="en-US" sz="36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3600" b="1">
                <a:latin typeface="맑은 고딕" charset="0"/>
                <a:ea typeface="맑은 고딕" charset="0"/>
              </a:rPr>
              <a:t>                                 </a:t>
            </a:r>
            <a:r>
              <a:rPr sz="4800" b="1">
                <a:latin typeface="맑은 고딕" charset="0"/>
                <a:ea typeface="맑은 고딕" charset="0"/>
              </a:rPr>
              <a:t>                                        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latin typeface="맑은 고딕" charset="0"/>
                <a:ea typeface="Arial" charset="0"/>
                <a:cs typeface="+mn-cs"/>
              </a:rPr>
              <a:t> 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840105" y="4441190"/>
            <a:ext cx="846455" cy="480695"/>
          </a:xfrm>
          <a:prstGeom prst="rightArrow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843280" y="2494915"/>
            <a:ext cx="846455" cy="506095"/>
          </a:xfrm>
          <a:prstGeom prst="rightArrow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Arial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17907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b="1">
                <a:latin typeface="맑은 고딕" charset="0"/>
                <a:ea typeface="맑은 고딕" charset="0"/>
              </a:rPr>
              <a:t>팀 소개</a:t>
            </a:r>
            <a:endParaRPr lang="ko-KR" altLang="en-US" sz="4400" b="1">
              <a:latin typeface="맑은 고딕" charset="0"/>
              <a:ea typeface="맑은 고딕" charset="0"/>
            </a:endParaRPr>
          </a:p>
        </p:txBody>
      </p:sp>
      <p:pic>
        <p:nvPicPr>
          <p:cNvPr id="4" name="내용 개체 틀 3" descr="C:/Users/SM007/AppData/Roaming/PolarisOffice/ETemp/26116_23767024/fImage60922352651.emf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626350" y="2080895"/>
            <a:ext cx="1800860" cy="1685290"/>
          </a:xfrm>
          <a:prstGeom prst="rect"/>
          <a:noFill/>
        </p:spPr>
      </p:pic>
      <p:pic>
        <p:nvPicPr>
          <p:cNvPr id="10" name="그림 9" descr="C:/Users/SM007/AppData/Roaming/PolarisOffice/ETemp/26116_23767024/fImage57842411788.em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51415" y="2131060"/>
            <a:ext cx="1800860" cy="1697990"/>
          </a:xfrm>
          <a:prstGeom prst="rect"/>
          <a:noFill/>
        </p:spPr>
      </p:pic>
      <p:pic>
        <p:nvPicPr>
          <p:cNvPr id="11" name="그림 10" descr="C:/Users/SM007/AppData/Roaming/PolarisOffice/ETemp/26116_23767024/fImage106482464524.emf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97475" y="1924685"/>
            <a:ext cx="1800860" cy="1672590"/>
          </a:xfrm>
          <a:prstGeom prst="rect"/>
          <a:noFill/>
        </p:spPr>
      </p:pic>
      <p:pic>
        <p:nvPicPr>
          <p:cNvPr id="12" name="그림 11" descr="C:/Users/SM007/AppData/Roaming/PolarisOffice/ETemp/26116_23767024/fImage178922475892.emf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66060" y="1842135"/>
            <a:ext cx="1800860" cy="2037715"/>
          </a:xfrm>
          <a:prstGeom prst="rect"/>
          <a:noFill/>
        </p:spPr>
      </p:pic>
      <p:sp>
        <p:nvSpPr>
          <p:cNvPr id="13" name="텍스트 상자 12"/>
          <p:cNvSpPr txBox="1">
            <a:spLocks/>
          </p:cNvSpPr>
          <p:nvPr/>
        </p:nvSpPr>
        <p:spPr>
          <a:xfrm rot="0">
            <a:off x="205740" y="4197985"/>
            <a:ext cx="2345055" cy="10775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팀원 천승현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DB 설계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GUI기능 구현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2621915" y="4201160"/>
            <a:ext cx="2345055" cy="10775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팀원 임소정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GUI기능 구현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디자인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4986655" y="4195445"/>
            <a:ext cx="2345055" cy="10775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팀장 임수현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GUI기능 구현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디자인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7430770" y="4194810"/>
            <a:ext cx="2345055" cy="10775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팀원 나연빈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DB 설계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GUI기능 구현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9843770" y="4201795"/>
            <a:ext cx="2345055" cy="10775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팀원 박석채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GUI기능 구현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디자인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Arial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19" name="그림 18" descr="C:/Users/SM007/AppData/Roaming/PolarisOffice/ETemp/26116_23767024/fImage61725584926.emf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2105" y="2012950"/>
            <a:ext cx="1734185" cy="1943735"/>
          </a:xfrm>
          <a:prstGeom prst="rect"/>
          <a:noFill/>
        </p:spPr>
      </p:pic>
      <p:pic>
        <p:nvPicPr>
          <p:cNvPr id="20" name="그림 19" descr="C:/Users/SM007/AppData/Roaming/PolarisOffice/ETemp/26116_23767024/fImage60925592124.emf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635875" y="2071370"/>
            <a:ext cx="1800860" cy="1685290"/>
          </a:xfrm>
          <a:prstGeom prst="rect"/>
          <a:noFill/>
        </p:spPr>
      </p:pic>
      <p:pic>
        <p:nvPicPr>
          <p:cNvPr id="21" name="그림 20" descr="C:/Users/SM007/AppData/Roaming/PolarisOffice/ETemp/26116_23767024/fImage57845608863.emf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60940" y="2121535"/>
            <a:ext cx="1800860" cy="1697990"/>
          </a:xfrm>
          <a:prstGeom prst="rect"/>
          <a:noFill/>
        </p:spPr>
      </p:pic>
      <p:pic>
        <p:nvPicPr>
          <p:cNvPr id="22" name="그림 21" descr="C:/Users/SM007/AppData/Roaming/PolarisOffice/ETemp/26116_23767024/fImage106485612946.emf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07000" y="1915160"/>
            <a:ext cx="1800860" cy="1672590"/>
          </a:xfrm>
          <a:prstGeom prst="rect"/>
          <a:noFill/>
        </p:spPr>
      </p:pic>
      <p:pic>
        <p:nvPicPr>
          <p:cNvPr id="23" name="그림 22" descr="C:/Users/SM007/AppData/Roaming/PolarisOffice/ETemp/26116_23767024/fImage178925621379.emf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75585" y="1832610"/>
            <a:ext cx="1800860" cy="2037715"/>
          </a:xfrm>
          <a:prstGeom prst="rect"/>
          <a:noFill/>
        </p:spPr>
      </p:pic>
      <p:pic>
        <p:nvPicPr>
          <p:cNvPr id="24" name="그림 23" descr="C:/Users/SM007/AppData/Roaming/PolarisOffice/ETemp/26116_23767024/fImage61725636900.emf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1630" y="2003425"/>
            <a:ext cx="1734185" cy="1943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640330" y="1731645"/>
            <a:ext cx="6918325" cy="367855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0" b="1">
                <a:latin typeface="맑은 고딕" charset="0"/>
                <a:ea typeface="Arial" charset="0"/>
                <a:cs typeface="+mj-cs"/>
              </a:rPr>
              <a:t>Q &amp; A</a:t>
            </a:r>
            <a:r>
              <a:rPr sz="12000" b="1">
                <a:latin typeface="맑은 고딕" charset="0"/>
                <a:ea typeface="Arial" charset="0"/>
                <a:cs typeface="+mj-cs"/>
              </a:rPr>
              <a:t/>
            </a:r>
            <a:br>
              <a:rPr sz="12000" b="1">
                <a:latin typeface="맑은 고딕" charset="0"/>
                <a:ea typeface="Arial" charset="0"/>
                <a:cs typeface="+mj-cs"/>
              </a:rPr>
            </a:br>
            <a:r>
              <a:rPr sz="12000" b="1">
                <a:latin typeface="맑은 고딕" charset="0"/>
                <a:ea typeface="Arial" charset="0"/>
                <a:cs typeface="+mj-cs"/>
              </a:rPr>
              <a:t/>
            </a:r>
            <a:br>
              <a:rPr sz="12000" b="1">
                <a:latin typeface="맑은 고딕" charset="0"/>
                <a:ea typeface="Arial" charset="0"/>
                <a:cs typeface="+mj-cs"/>
              </a:rPr>
            </a:br>
            <a:r>
              <a:rPr sz="4800" b="1">
                <a:latin typeface="맑은 고딕" charset="0"/>
                <a:ea typeface="맑은 고딕" charset="0"/>
              </a:rPr>
              <a:t>감사합니다</a:t>
            </a:r>
            <a:endParaRPr lang="ko-KR" altLang="en-US" sz="12000" b="1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Arial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32815" y="528320"/>
            <a:ext cx="10516235" cy="74993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7200" b="1">
                <a:latin typeface="맑은 고딕" charset="0"/>
                <a:ea typeface="맑은 고딕" charset="0"/>
              </a:rPr>
              <a:t>발표순서</a:t>
            </a:r>
            <a:endParaRPr lang="ko-KR" altLang="en-US" sz="720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14680" y="1912620"/>
            <a:ext cx="10516870" cy="34899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</a:t>
            </a:r>
            <a:r>
              <a:rPr sz="4800" b="1">
                <a:latin typeface="맑은 고딕" charset="0"/>
                <a:ea typeface="맑은 고딕" charset="0"/>
              </a:rPr>
              <a:t>주제 소개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기능 소개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</a:t>
            </a:r>
            <a:r>
              <a:rPr lang="ko-KR" sz="4800" b="1">
                <a:latin typeface="맑은 고딕" charset="0"/>
                <a:ea typeface="맑은 고딕" charset="0"/>
              </a:rPr>
              <a:t>시연 영상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Q &amp; A</a:t>
            </a:r>
            <a:endParaRPr lang="ko-KR" altLang="en-US" sz="4800" b="1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Arial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45085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b="1">
                <a:latin typeface="맑은 고딕" charset="0"/>
                <a:ea typeface="맑은 고딕" charset="0"/>
              </a:rPr>
              <a:t>주제 소개</a:t>
            </a:r>
            <a:endParaRPr lang="ko-KR" altLang="en-US" sz="4800" b="1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1"/>
          </p:nvPr>
        </p:nvSpPr>
        <p:spPr>
          <a:xfrm>
            <a:off x="1046480" y="2263775"/>
            <a:ext cx="9242425" cy="3995420"/>
          </a:xfrm>
          <a:prstGeom prst="rect"/>
        </p:spPr>
        <p:txBody>
          <a:bodyPr wrap="square" lIns="91440" tIns="45720" rIns="91440" bIns="45720" numCol="1" vert="horz" anchor="t">
            <a:normAutofit fontScale="55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sz="90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국내 여행 스마트 예매 시스템</a:t>
            </a:r>
            <a:endParaRPr lang="ko-KR" altLang="en-US" sz="9000" b="1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8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0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sz="100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가 </a:t>
            </a:r>
            <a:r>
              <a:rPr sz="48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고싶은 곳</a:t>
            </a:r>
            <a:r>
              <a:rPr sz="100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보</a:t>
            </a:r>
            <a:r>
              <a:rPr sz="48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고싶은곳</a:t>
            </a:r>
            <a:r>
              <a:rPr sz="100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sz="48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 가보</a:t>
            </a:r>
            <a:r>
              <a:rPr sz="100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자</a:t>
            </a:r>
            <a:endParaRPr lang="ko-KR" altLang="en-US" sz="10000" b="1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8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Arial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00355"/>
            <a:ext cx="10516870" cy="59588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b="1">
                <a:latin typeface="맑은 고딕" charset="0"/>
                <a:ea typeface="맑은 고딕" charset="0"/>
              </a:rPr>
              <a:t>기존 여행 패키지</a:t>
            </a: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>장점</a:t>
            </a:r>
            <a:r>
              <a:rPr sz="4800" b="1">
                <a:latin typeface="맑은 고딕" charset="0"/>
                <a:ea typeface="맑은 고딕" charset="0"/>
              </a:rPr>
              <a:t> - </a:t>
            </a:r>
            <a:r>
              <a:rPr sz="4800" b="1">
                <a:latin typeface="맑은 고딕" charset="0"/>
                <a:ea typeface="맑은 고딕" charset="0"/>
              </a:rPr>
              <a:t>여행사에서 제공하는 코스를 </a:t>
            </a: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>         이용하기 때문에 편리함</a:t>
            </a:r>
            <a:r>
              <a:rPr sz="4800" b="1">
                <a:latin typeface="맑은 고딕" charset="0"/>
                <a:ea typeface="맑은 고딕" charset="0"/>
              </a:rPr>
              <a:t> </a:t>
            </a: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>단점</a:t>
            </a:r>
            <a:r>
              <a:rPr sz="4800" b="1">
                <a:latin typeface="맑은 고딕" charset="0"/>
                <a:ea typeface="맑은 고딕" charset="0"/>
              </a:rPr>
              <a:t> - </a:t>
            </a:r>
            <a:r>
              <a:rPr sz="4800" b="1">
                <a:latin typeface="맑은 고딕" charset="0"/>
                <a:ea typeface="맑은 고딕" charset="0"/>
              </a:rPr>
              <a:t>자율성 </a:t>
            </a:r>
            <a:endParaRPr lang="ko-KR" altLang="en-US" sz="4800" b="1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638040" y="4740275"/>
            <a:ext cx="1037590" cy="1029335"/>
          </a:xfrm>
          <a:prstGeom prst="downArrow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Arial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77190"/>
            <a:ext cx="10517505" cy="58826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b="1">
                <a:latin typeface="맑은 고딕" charset="0"/>
                <a:ea typeface="맑은 고딕" charset="0"/>
              </a:rPr>
              <a:t>자율 여행</a:t>
            </a: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>장점 </a:t>
            </a:r>
            <a:r>
              <a:rPr sz="4800" b="1">
                <a:latin typeface="맑은 고딕" charset="0"/>
                <a:ea typeface="맑은 고딕" charset="0"/>
              </a:rPr>
              <a:t>- </a:t>
            </a:r>
            <a:r>
              <a:rPr sz="4800" b="1">
                <a:latin typeface="맑은 고딕" charset="0"/>
                <a:ea typeface="맑은 고딕" charset="0"/>
              </a:rPr>
              <a:t>자율성</a:t>
            </a: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>단점</a:t>
            </a:r>
            <a:r>
              <a:rPr sz="4800" b="1">
                <a:latin typeface="맑은 고딕" charset="0"/>
                <a:ea typeface="맑은 고딕" charset="0"/>
              </a:rPr>
              <a:t> - </a:t>
            </a:r>
            <a:r>
              <a:rPr sz="4800" b="1">
                <a:latin typeface="맑은 고딕" charset="0"/>
                <a:ea typeface="맑은 고딕" charset="0"/>
              </a:rPr>
              <a:t>여행자가 코스를 정해야하므로 </a:t>
            </a: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>         번거로움</a:t>
            </a:r>
            <a:endParaRPr lang="ko-KR" altLang="en-US" sz="4800" b="1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790440" y="2339340"/>
            <a:ext cx="1149350" cy="1089660"/>
          </a:xfrm>
          <a:prstGeom prst="upArrow"/>
          <a:solidFill>
            <a:srgbClr val="0000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Arial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다이어그램 1"/>
          <p:cNvGrpSpPr/>
          <p:nvPr/>
        </p:nvGrpSpPr>
        <p:grpSpPr>
          <a:xfrm rot="0">
            <a:off x="1489075" y="186690"/>
            <a:ext cx="9589770" cy="6508750"/>
            <a:chOff x="1489075" y="186690"/>
            <a:chExt cx="9589770" cy="6508750"/>
          </a:xfrm>
        </p:grpSpPr>
        <p:sp>
          <p:nvSpPr>
            <p:cNvPr id="4" name="다이어그램 1"/>
            <p:cNvSpPr>
              <a:spLocks/>
            </p:cNvSpPr>
            <p:nvPr/>
          </p:nvSpPr>
          <p:spPr>
            <a:xfrm rot="0">
              <a:off x="1489075" y="186690"/>
              <a:ext cx="3287395" cy="2703195"/>
            </a:xfrm>
            <a:prstGeom prst="ellipse"/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58420" tIns="58420" rIns="58420" bIns="58420" numCol="1" vert="horz" anchor="ctr" upright="1">
              <a:noAutofit/>
            </a:bodyPr>
            <a:lstStyle/>
            <a:p>
              <a:pPr marL="635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400" b="1">
                  <a:latin typeface="맑은 고딕" charset="0"/>
                  <a:ea typeface="맑은 고딕" charset="0"/>
                </a:rPr>
                <a:t>기존여행패키지</a:t>
              </a:r>
              <a:endParaRPr lang="ko-KR" altLang="en-US" sz="240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다이어그램 1"/>
            <p:cNvSpPr>
              <a:spLocks/>
            </p:cNvSpPr>
            <p:nvPr/>
          </p:nvSpPr>
          <p:spPr>
            <a:xfrm rot="0">
              <a:off x="2331085" y="2751455"/>
              <a:ext cx="1376045" cy="1376045"/>
            </a:xfrm>
            <a:prstGeom prst="mathPlus"/>
            <a:solidFill>
              <a:srgbClr val="44546A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 upright="1">
              <a:noAutofit/>
            </a:bodyPr>
            <a:lstStyle/>
            <a:p>
              <a:pPr marL="635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Arial" charset="0"/>
                <a:cs typeface="+mn-cs"/>
              </a:endParaRPr>
            </a:p>
          </p:txBody>
        </p:sp>
        <p:sp>
          <p:nvSpPr>
            <p:cNvPr id="6" name="다이어그램 1"/>
            <p:cNvSpPr>
              <a:spLocks/>
            </p:cNvSpPr>
            <p:nvPr/>
          </p:nvSpPr>
          <p:spPr>
            <a:xfrm rot="0">
              <a:off x="1489075" y="4087495"/>
              <a:ext cx="3304540" cy="2607945"/>
            </a:xfrm>
            <a:prstGeom prst="ellipse"/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58420" tIns="58420" rIns="58420" bIns="58420" numCol="1" vert="horz" anchor="ctr" upright="1">
              <a:noAutofit/>
            </a:bodyPr>
            <a:lstStyle/>
            <a:p>
              <a:pPr marL="635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400" b="1">
                  <a:latin typeface="맑은 고딕" charset="0"/>
                  <a:ea typeface="맑은 고딕" charset="0"/>
                </a:rPr>
                <a:t>자율 여행</a:t>
              </a:r>
              <a:endParaRPr lang="ko-KR" altLang="en-US" sz="240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다이어그램 1"/>
            <p:cNvSpPr>
              <a:spLocks/>
            </p:cNvSpPr>
            <p:nvPr/>
          </p:nvSpPr>
          <p:spPr>
            <a:xfrm rot="0">
              <a:off x="4436745" y="2934970"/>
              <a:ext cx="864235" cy="1009015"/>
            </a:xfrm>
            <a:prstGeom prst="rightArrow"/>
            <a:solidFill>
              <a:srgbClr val="44546A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Arial" charset="0"/>
                <a:cs typeface="+mn-cs"/>
              </a:endParaRPr>
            </a:p>
          </p:txBody>
        </p:sp>
        <p:sp>
          <p:nvSpPr>
            <p:cNvPr id="8" name="다이어그램 1"/>
            <p:cNvSpPr>
              <a:spLocks/>
            </p:cNvSpPr>
            <p:nvPr/>
          </p:nvSpPr>
          <p:spPr>
            <a:xfrm rot="0">
              <a:off x="5655310" y="728345"/>
              <a:ext cx="5423535" cy="5422265"/>
            </a:xfrm>
            <a:prstGeom prst="ellipse"/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82550" tIns="82550" rIns="82550" bIns="82550" numCol="1" vert="horz" anchor="ctr" upright="1">
              <a:noAutofit/>
            </a:bodyPr>
            <a:lstStyle/>
            <a:p>
              <a:pPr marL="635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0" b="1">
                  <a:latin typeface="맑은 고딕" charset="0"/>
                  <a:ea typeface="맑은 고딕" charset="0"/>
                </a:rPr>
                <a:t>가보자</a:t>
              </a:r>
              <a:endParaRPr lang="ko-KR" altLang="en-US" sz="9000" b="1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9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Arial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5500" b="1">
                <a:latin typeface="맑은 고딕" charset="0"/>
                <a:ea typeface="맑은 고딕" charset="0"/>
              </a:rPr>
              <a:t>기능 소개</a:t>
            </a:r>
            <a:endParaRPr lang="ko-KR" altLang="en-US" sz="550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2126615"/>
            <a:ext cx="10517505" cy="343535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</a:t>
            </a:r>
            <a:r>
              <a:rPr lang="ko-KR" sz="4800" b="1">
                <a:latin typeface="맑은 고딕" charset="0"/>
                <a:ea typeface="맑은 고딕" charset="0"/>
              </a:rPr>
              <a:t>출발지,목적지, 기간선택-&gt; DB 운행데이터</a:t>
            </a:r>
            <a:r>
              <a:rPr sz="4800" b="1">
                <a:latin typeface="맑은 고딕" charset="0"/>
                <a:ea typeface="맑은 고딕" charset="0"/>
              </a:rPr>
              <a:t> 조회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예매하기</a:t>
            </a:r>
            <a:r>
              <a:rPr lang="ko-KR" sz="4800" b="1">
                <a:latin typeface="맑은 고딕" charset="0"/>
                <a:ea typeface="맑은 고딕" charset="0"/>
              </a:rPr>
              <a:t> -&gt;예매한 내용 DB 데이터 저장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예매조회</a:t>
            </a:r>
            <a:r>
              <a:rPr lang="ko-KR" sz="4800" b="1">
                <a:latin typeface="맑은 고딕" charset="0"/>
                <a:ea typeface="맑은 고딕" charset="0"/>
              </a:rPr>
              <a:t> -&gt;DB 데이터를 가져와서 출력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예매취소</a:t>
            </a:r>
            <a:r>
              <a:rPr lang="ko-KR" sz="4800" b="1">
                <a:latin typeface="맑은 고딕" charset="0"/>
                <a:ea typeface="맑은 고딕" charset="0"/>
              </a:rPr>
              <a:t> </a:t>
            </a:r>
            <a:endParaRPr lang="ko-KR" altLang="en-US" sz="4800" b="1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Arial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137160"/>
            <a:ext cx="10516870" cy="7550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b="1">
                <a:latin typeface="맑은 고딕" charset="0"/>
                <a:ea typeface="맑은 고딕" charset="0"/>
              </a:rPr>
              <a:t>구현 과정</a:t>
            </a:r>
            <a:endParaRPr lang="ko-KR" altLang="en-US" sz="440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37515" y="947420"/>
            <a:ext cx="11320780" cy="471678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 b="1">
                <a:latin typeface="맑은 고딕" charset="0"/>
                <a:ea typeface="맑은 고딕" charset="0"/>
              </a:rPr>
              <a:t> </a:t>
            </a:r>
            <a:r>
              <a:rPr sz="2800" b="1">
                <a:latin typeface="맑은 고딕" charset="0"/>
                <a:ea typeface="맑은 고딕" charset="0"/>
              </a:rPr>
              <a:t>프로그램 구조를 MVC패턴으로 설계하여 객체지향적으로 구현함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 b="1">
                <a:latin typeface="맑은 고딕" charset="0"/>
                <a:ea typeface="맑은 고딕" charset="0"/>
              </a:rPr>
              <a:t> </a:t>
            </a:r>
            <a:r>
              <a:rPr sz="2800" b="1">
                <a:latin typeface="맑은 고딕" charset="0"/>
                <a:ea typeface="맑은 고딕" charset="0"/>
              </a:rPr>
              <a:t>객체지향적 구현을 연습하기위해 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 b="1">
                <a:latin typeface="맑은 고딕" charset="0"/>
                <a:ea typeface="맑은 고딕" charset="0"/>
              </a:rPr>
              <a:t>   각자 클래스를 나눠 맡은 기능만 구현하여 최종적으로 통합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sz="2800" b="1">
                <a:latin typeface="맑은 고딕" charset="0"/>
                <a:ea typeface="맑은 고딕" charset="0"/>
              </a:rPr>
              <a:t> MVC패턴을 사용하여 얻은 이점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 b="1">
                <a:latin typeface="맑은 고딕" charset="0"/>
                <a:ea typeface="맑은 고딕" charset="0"/>
              </a:rPr>
              <a:t> - 역할 분담이 확실하고 효율적인 프로젝트 진행 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 b="1">
                <a:latin typeface="맑은 고딕" charset="0"/>
                <a:ea typeface="맑은 고딕" charset="0"/>
              </a:rPr>
              <a:t> - 오류 수정이나 기능 추가 등이 쉬움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Arial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5" name="그림 4" descr="C:/Users/SM007/AppData/Roaming/PolarisOffice/ETemp/26116_23767024/fImage1853552265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78850" y="5460365"/>
            <a:ext cx="1448435" cy="876935"/>
          </a:xfrm>
          <a:prstGeom prst="rect"/>
          <a:noFill/>
        </p:spPr>
      </p:pic>
      <p:pic>
        <p:nvPicPr>
          <p:cNvPr id="6" name="그림 5" descr="C:/Users/SM007/AppData/Roaming/PolarisOffice/ETemp/26116_23767024/fImage1853553178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04410" y="5459095"/>
            <a:ext cx="1448435" cy="876935"/>
          </a:xfrm>
          <a:prstGeom prst="rect"/>
          <a:noFill/>
        </p:spPr>
      </p:pic>
      <p:pic>
        <p:nvPicPr>
          <p:cNvPr id="7" name="그림 6" descr="C:/Users/SM007/AppData/Roaming/PolarisOffice/ETemp/26116_23767024/fImage185355445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0115" y="5458460"/>
            <a:ext cx="1448435" cy="876935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480000">
            <a:off x="1899285" y="4727575"/>
            <a:ext cx="2429510" cy="815975"/>
          </a:xfrm>
          <a:prstGeom prst="wedgeEllipseCallout"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MemberManagementService.class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.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360000">
            <a:off x="6106795" y="4226560"/>
            <a:ext cx="2483485" cy="1317625"/>
          </a:xfrm>
          <a:prstGeom prst="wedgeEllipseCallout"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Member.class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MemberDAO.class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BookingPayment.class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480000">
            <a:off x="9874250" y="4072890"/>
            <a:ext cx="2465070" cy="1495425"/>
          </a:xfrm>
          <a:prstGeom prst="wedgeEllipseCallout"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latin typeface="맑은 고딕" charset="0"/>
                <a:ea typeface="맑은 고딕" charset="0"/>
              </a:rPr>
              <a:t>GUI_BookingInfo.class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latin typeface="맑은 고딕" charset="0"/>
                <a:ea typeface="맑은 고딕" charset="0"/>
              </a:rPr>
              <a:t>GUI_MainMenu.class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latin typeface="맑은 고딕" charset="0"/>
                <a:ea typeface="맑은 고딕" charset="0"/>
              </a:rPr>
              <a:t>GUI_Join.class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latin typeface="맑은 고딕" charset="0"/>
                <a:ea typeface="맑은 고딕" charset="0"/>
              </a:rPr>
              <a:t>GUI_pay.class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latin typeface="맑은 고딕" charset="0"/>
                <a:ea typeface="맑은 고딕" charset="0"/>
              </a:rPr>
              <a:t>.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latin typeface="맑은 고딕" charset="0"/>
                <a:ea typeface="맑은 고딕" charset="0"/>
              </a:rPr>
              <a:t>.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latin typeface="맑은 고딕" charset="0"/>
                <a:ea typeface="맑은 고딕" charset="0"/>
              </a:rPr>
              <a:t>.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69620" y="188595"/>
            <a:ext cx="10516870" cy="8128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latin typeface="맑은 고딕" charset="0"/>
                <a:ea typeface="맑은 고딕" charset="0"/>
              </a:rPr>
              <a:t>프로그램 구조(MVC 패턴 사용)</a:t>
            </a:r>
            <a:endParaRPr lang="ko-KR" altLang="en-US" sz="2800" b="1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SM007/AppData/Roaming/PolarisOffice/ETemp/26116_23767024/fImage117602125892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749040" y="1490980"/>
            <a:ext cx="4272915" cy="3521075"/>
          </a:xfrm>
          <a:prstGeom prst="rect"/>
          <a:noFill/>
        </p:spPr>
      </p:pic>
      <p:pic>
        <p:nvPicPr>
          <p:cNvPr id="4" name="그림 3" descr="C:/Users/SM007/AppData/Roaming/PolarisOffice/ETemp/26116_23767024/fImage2371213492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95360" y="1245870"/>
            <a:ext cx="3352165" cy="495935"/>
          </a:xfrm>
          <a:prstGeom prst="rect"/>
          <a:noFill/>
        </p:spPr>
      </p:pic>
      <p:pic>
        <p:nvPicPr>
          <p:cNvPr id="5" name="그림 4" descr="C:/Users/SM007/AppData/Roaming/PolarisOffice/ETemp/26116_23767024/fImage110621421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89010" y="2326640"/>
            <a:ext cx="2897505" cy="362585"/>
          </a:xfrm>
          <a:prstGeom prst="rect"/>
          <a:noFill/>
        </p:spPr>
      </p:pic>
      <p:pic>
        <p:nvPicPr>
          <p:cNvPr id="6" name="그림 5" descr="C:/Users/SM007/AppData/Roaming/PolarisOffice/ETemp/26116_23767024/fImage8061215886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82660" y="3246755"/>
            <a:ext cx="2442845" cy="3159125"/>
          </a:xfrm>
          <a:prstGeom prst="rect"/>
          <a:noFill/>
        </p:spPr>
      </p:pic>
      <p:pic>
        <p:nvPicPr>
          <p:cNvPr id="7" name="그림 6" descr="C:/Users/SM007/AppData/Roaming/PolarisOffice/ETemp/26116_23767024/fImage78682162946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4845" y="586105"/>
            <a:ext cx="2749550" cy="2621915"/>
          </a:xfrm>
          <a:prstGeom prst="rect"/>
          <a:noFill/>
        </p:spPr>
      </p:pic>
      <p:pic>
        <p:nvPicPr>
          <p:cNvPr id="8" name="그림 7" descr="C:/Users/SM007/AppData/Roaming/PolarisOffice/ETemp/26116_23767024/fImage8630217137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2780" y="3531870"/>
            <a:ext cx="2731770" cy="2971800"/>
          </a:xfrm>
          <a:prstGeom prst="rect"/>
          <a:noFill/>
        </p:spPr>
      </p:pic>
      <p:cxnSp>
        <p:nvCxnSpPr>
          <p:cNvPr id="9" name="도형 8"/>
          <p:cNvCxnSpPr/>
          <p:nvPr/>
        </p:nvCxnSpPr>
        <p:spPr>
          <a:xfrm rot="0" flipV="1">
            <a:off x="5512435" y="1461770"/>
            <a:ext cx="2903855" cy="1363980"/>
          </a:xfrm>
          <a:prstGeom prst="bentConnector3">
            <a:avLst>
              <a:gd name="adj1" fmla="val 49995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rot="0" flipV="1">
            <a:off x="5188585" y="2402840"/>
            <a:ext cx="3247390" cy="619125"/>
          </a:xfrm>
          <a:prstGeom prst="bentConnector3">
            <a:avLst>
              <a:gd name="adj1" fmla="val 49986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0">
            <a:off x="5257165" y="3276600"/>
            <a:ext cx="3227705" cy="1383030"/>
          </a:xfrm>
          <a:prstGeom prst="bentConnector3">
            <a:avLst>
              <a:gd name="adj1" fmla="val 49995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10800000">
            <a:off x="2579370" y="2492375"/>
            <a:ext cx="1579880" cy="1000760"/>
          </a:xfrm>
          <a:prstGeom prst="bentConnector3">
            <a:avLst>
              <a:gd name="adj1" fmla="val 50051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10800000" flipV="1">
            <a:off x="2599690" y="3736975"/>
            <a:ext cx="1559560" cy="1383665"/>
          </a:xfrm>
          <a:prstGeom prst="bentConnector3">
            <a:avLst>
              <a:gd name="adj1" fmla="val 50019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Arial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SM007</dc:creator>
  <cp:lastModifiedBy>Cheon seung hyun</cp:lastModifiedBy>
  <dc:title>PowerPoint 프레젠테이션</dc:title>
  <cp:version>9.101.3.37697</cp:version>
</cp:coreProperties>
</file>