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Libre Franklin"/>
      <p:regular r:id="rId35"/>
      <p:bold r:id="rId36"/>
      <p:italic r:id="rId37"/>
      <p:boldItalic r:id="rId38"/>
    </p:embeddedFont>
    <p:embeddedFont>
      <p:font typeface="Libre Baskerville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bold.fntdata"/><Relationship Id="rId20" Type="http://schemas.openxmlformats.org/officeDocument/2006/relationships/slide" Target="slides/slide15.xml"/><Relationship Id="rId41" Type="http://schemas.openxmlformats.org/officeDocument/2006/relationships/font" Target="fonts/LibreBaskervill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ibreFranklin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ibreFranklin-italic.fntdata"/><Relationship Id="rId14" Type="http://schemas.openxmlformats.org/officeDocument/2006/relationships/slide" Target="slides/slide9.xml"/><Relationship Id="rId36" Type="http://schemas.openxmlformats.org/officeDocument/2006/relationships/font" Target="fonts/LibreFranklin-bold.fntdata"/><Relationship Id="rId17" Type="http://schemas.openxmlformats.org/officeDocument/2006/relationships/slide" Target="slides/slide12.xml"/><Relationship Id="rId39" Type="http://schemas.openxmlformats.org/officeDocument/2006/relationships/font" Target="fonts/LibreBaskerville-regular.fntdata"/><Relationship Id="rId16" Type="http://schemas.openxmlformats.org/officeDocument/2006/relationships/slide" Target="slides/slide11.xml"/><Relationship Id="rId38" Type="http://schemas.openxmlformats.org/officeDocument/2006/relationships/font" Target="fonts/LibreFranklin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1c376f592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1c376f59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61c376f592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1c376f592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1c376f592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1c376f592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c376f592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1c376f592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61c376f592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c376f592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c376f592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1c376f592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1c376f592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1c376f592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61c376f592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1c376f592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1c376f592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61c376f592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1c376f592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1c376f592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61c376f592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252a136c8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252a136c8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6252a136c8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1c376f592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1c376f592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61c376f592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c376f592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c376f592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61c376f592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a1d67d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a1d67d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2a1d67d5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1c376f592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1c376f592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1c376f592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1c376f592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1c376f592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61c376f592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1c376f592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1c376f592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61c376f592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1c376f592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1c376f592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61c376f592_0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1c376f592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1c376f592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61c376f592_0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1c376f592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1c376f592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61c376f592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1c376f592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1c376f592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61c376f592_0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1c376f592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1c376f592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61c376f592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1c376f592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1c376f592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61c376f592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1c376f592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1c376f592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61c376f592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a1d67d5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a1d67d5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62a1d67d5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c376f59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1c376f59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61c376f59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1c376f59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1c376f59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61c376f59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c376f59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1c376f59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61c376f59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1c376f59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1c376f59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61c376f59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c376f59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1c376f59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61c376f592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1c376f592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1c376f592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61c376f592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1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11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5" name="Google Shape;135;p17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18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4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24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5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ctrTitle"/>
          </p:nvPr>
        </p:nvSpPr>
        <p:spPr>
          <a:xfrm>
            <a:off x="1631504" y="1340769"/>
            <a:ext cx="885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Image Captioning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簡介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>
            <p:ph idx="1" type="subTitle"/>
          </p:nvPr>
        </p:nvSpPr>
        <p:spPr>
          <a:xfrm>
            <a:off x="1895100" y="3111375"/>
            <a:ext cx="85251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of Computer Science, NCTU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29"/>
          <p:cNvSpPr txBox="1"/>
          <p:nvPr>
            <p:ph idx="3" type="body"/>
          </p:nvPr>
        </p:nvSpPr>
        <p:spPr>
          <a:xfrm>
            <a:off x="4583861" y="4389425"/>
            <a:ext cx="3024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 Ziv(鍾嘉峻)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Sequence-to-Sequence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two RNN models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4533"/>
            <a:ext cx="12191999" cy="3856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about decoder??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 know that we can use a rnn as a encoder to encode something to a context vector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How about decoder??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We still have one input (a context vector) QQ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>
                <a:solidFill>
                  <a:srgbClr val="FF0000"/>
                </a:solidFill>
              </a:rPr>
              <a:t>while True:</a:t>
            </a:r>
            <a:endParaRPr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   output = decoder(output)</a:t>
            </a:r>
            <a:endParaRPr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   outputs.append(output)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about decoder??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“</a:t>
            </a:r>
            <a:r>
              <a:rPr lang="en-US">
                <a:solidFill>
                  <a:srgbClr val="FF0000"/>
                </a:solidFill>
              </a:rPr>
              <a:t>while</a:t>
            </a:r>
            <a:r>
              <a:rPr lang="en-US"/>
              <a:t>” ??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When we stop??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Using </a:t>
            </a:r>
            <a:r>
              <a:rPr lang="en-US">
                <a:solidFill>
                  <a:srgbClr val="FF0000"/>
                </a:solidFill>
              </a:rPr>
              <a:t>a symbol</a:t>
            </a:r>
            <a:r>
              <a:rPr lang="en-US"/>
              <a:t> to let this loop stop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We can use “</a:t>
            </a:r>
            <a:r>
              <a:rPr lang="en-US">
                <a:solidFill>
                  <a:srgbClr val="FF0000"/>
                </a:solidFill>
              </a:rPr>
              <a:t>EOS</a:t>
            </a:r>
            <a:r>
              <a:rPr lang="en-US"/>
              <a:t>” (</a:t>
            </a:r>
            <a:r>
              <a:rPr lang="en-US">
                <a:solidFill>
                  <a:srgbClr val="FF0000"/>
                </a:solidFill>
              </a:rPr>
              <a:t>End Of Sentence</a:t>
            </a:r>
            <a:r>
              <a:rPr lang="en-US"/>
              <a:t>)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>
                <a:solidFill>
                  <a:srgbClr val="FF0000"/>
                </a:solidFill>
              </a:rPr>
              <a:t>while output != 'EOS':</a:t>
            </a:r>
            <a:endParaRPr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/>
              <a:t>    output = decoder(output)</a:t>
            </a:r>
            <a:endParaRPr/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/>
              <a:t>    outputs.append(output)</a:t>
            </a:r>
            <a:endParaRPr/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Sentence-to-sentence</a:t>
            </a:r>
            <a:endParaRPr/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 use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/>
              <a:t>-length as input and get </a:t>
            </a:r>
            <a:r>
              <a:rPr lang="en-US">
                <a:solidFill>
                  <a:srgbClr val="FF0000"/>
                </a:solidFill>
              </a:rPr>
              <a:t>1 </a:t>
            </a:r>
            <a:r>
              <a:rPr lang="en-US"/>
              <a:t>vector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 use this </a:t>
            </a:r>
            <a:r>
              <a:rPr lang="en-US">
                <a:solidFill>
                  <a:srgbClr val="FF0000"/>
                </a:solidFill>
              </a:rPr>
              <a:t>1 </a:t>
            </a:r>
            <a:r>
              <a:rPr lang="en-US"/>
              <a:t>vector as input and get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-length output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Appication?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Translator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Chat Bot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Summarizer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Poet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…..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Sentence-to-sentence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we use other </a:t>
            </a:r>
            <a:r>
              <a:rPr lang="en-US"/>
              <a:t>architecture as “</a:t>
            </a:r>
            <a:r>
              <a:rPr lang="en-US">
                <a:solidFill>
                  <a:srgbClr val="FF0000"/>
                </a:solidFill>
              </a:rPr>
              <a:t>Encoder</a:t>
            </a:r>
            <a:r>
              <a:rPr lang="en-US"/>
              <a:t>” ??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Not only use “RNN-based” architecture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Yes, of course XDDD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>
                <a:solidFill>
                  <a:srgbClr val="FF0000"/>
                </a:solidFill>
              </a:rPr>
              <a:t>Or what is the lab3 for XDD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Reference--Sequence-to-sequence</a:t>
            </a:r>
            <a:endParaRPr/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Learning Phrase Representations using RNN Encoder–Decoder for Statistical Machine Translation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https://arxiv.org/pdf/1406.1078.pdf</a:t>
            </a:r>
            <a:endParaRPr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25" y="2985903"/>
            <a:ext cx="8367876" cy="36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Reference--Image Caption</a:t>
            </a:r>
            <a:endParaRPr/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Show and Tell: A Neural Image Caption Generator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https://arxiv.org/abs/1411.4555</a:t>
            </a:r>
            <a:endParaRPr/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75" y="2464821"/>
            <a:ext cx="8112475" cy="43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Image-Caption</a:t>
            </a:r>
            <a:endParaRPr/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47810"/>
            <a:ext cx="10363200" cy="516816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5"/>
          <p:cNvSpPr txBox="1"/>
          <p:nvPr/>
        </p:nvSpPr>
        <p:spPr>
          <a:xfrm>
            <a:off x="1597800" y="1741425"/>
            <a:ext cx="5026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Given a picture,  tell me a story!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Image Caption Problem</a:t>
            </a:r>
            <a:endParaRPr/>
          </a:p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What’s wrong about simple “Image cation”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E.g  We won’t  “stare” at whole picture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We will pick up something and start to describe it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177" y="2888940"/>
            <a:ext cx="5661625" cy="37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/>
          <p:nvPr/>
        </p:nvSpPr>
        <p:spPr>
          <a:xfrm>
            <a:off x="3688625" y="3240975"/>
            <a:ext cx="2417400" cy="3205200"/>
          </a:xfrm>
          <a:prstGeom prst="donut">
            <a:avLst>
              <a:gd fmla="val 2786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5900225" y="2888950"/>
            <a:ext cx="1404900" cy="3767400"/>
          </a:xfrm>
          <a:prstGeom prst="donut">
            <a:avLst>
              <a:gd fmla="val 5681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6"/>
          <p:cNvSpPr/>
          <p:nvPr/>
        </p:nvSpPr>
        <p:spPr>
          <a:xfrm>
            <a:off x="6903325" y="3393375"/>
            <a:ext cx="1404900" cy="3205200"/>
          </a:xfrm>
          <a:prstGeom prst="donut">
            <a:avLst>
              <a:gd fmla="val 2786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Image Caption Problem</a:t>
            </a:r>
            <a:endParaRPr/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What’s wrong about simple “Image cation”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E.g  We won’t  “stare” at whole picture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We will pick up something and start to describe it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How we can improve ?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attention</a:t>
            </a:r>
            <a:r>
              <a:rPr lang="en-US"/>
              <a:t>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Encoder-Decoder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828800"/>
            <a:ext cx="80200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</a:t>
            </a:r>
            <a:endParaRPr/>
          </a:p>
        </p:txBody>
      </p:sp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attention mechanism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Want model to paying attention to the </a:t>
            </a:r>
            <a:r>
              <a:rPr lang="en-US">
                <a:solidFill>
                  <a:srgbClr val="FF0000"/>
                </a:solidFill>
              </a:rPr>
              <a:t>salient information</a:t>
            </a:r>
            <a:r>
              <a:rPr lang="en-US"/>
              <a:t> that should be focused on when generating a word. 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means is to give weight to each part of the input information.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with Attention</a:t>
            </a:r>
            <a:endParaRPr/>
          </a:p>
        </p:txBody>
      </p:sp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305050"/>
            <a:ext cx="11029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with Attention</a:t>
            </a:r>
            <a:endParaRPr/>
          </a:p>
        </p:txBody>
      </p:sp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Add Attention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Compute each area weight at each time “T”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E.g,</a:t>
            </a:r>
            <a:endParaRPr/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350" y="2662225"/>
            <a:ext cx="33432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with Attention</a:t>
            </a:r>
            <a:endParaRPr/>
          </a:p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Add Attention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Compute each area weight at each time “T”</a:t>
            </a:r>
            <a:endParaRPr/>
          </a:p>
        </p:txBody>
      </p:sp>
      <p:pic>
        <p:nvPicPr>
          <p:cNvPr id="399" name="Google Shape;3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63" y="4195750"/>
            <a:ext cx="46863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958" y="3135225"/>
            <a:ext cx="4092625" cy="8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 Attention</a:t>
            </a:r>
            <a:endParaRPr/>
          </a:p>
        </p:txBody>
      </p:sp>
      <p:sp>
        <p:nvSpPr>
          <p:cNvPr id="407" name="Google Shape;407;p5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Only one area will be choosed to send into decoder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S_t = 0 or 1</a:t>
            </a:r>
            <a:endParaRPr/>
          </a:p>
        </p:txBody>
      </p:sp>
      <p:pic>
        <p:nvPicPr>
          <p:cNvPr id="408" name="Google Shape;4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38" y="2479006"/>
            <a:ext cx="4032325" cy="15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 Attention</a:t>
            </a:r>
            <a:endParaRPr/>
          </a:p>
        </p:txBody>
      </p:sp>
      <p:sp>
        <p:nvSpPr>
          <p:cNvPr id="415" name="Google Shape;415;p5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weight to bring all area information into Decoder</a:t>
            </a:r>
            <a:endParaRPr/>
          </a:p>
        </p:txBody>
      </p:sp>
      <p:pic>
        <p:nvPicPr>
          <p:cNvPr id="416" name="Google Shape;4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650" y="3018650"/>
            <a:ext cx="38766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423" name="Google Shape;423;p5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00" y="1940188"/>
            <a:ext cx="110775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2572500"/>
            <a:ext cx="117633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Reference -- Attention</a:t>
            </a:r>
            <a:endParaRPr/>
          </a:p>
        </p:txBody>
      </p:sp>
      <p:sp>
        <p:nvSpPr>
          <p:cNvPr id="439" name="Google Shape;439;p5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Neural Machine Translation by Jointly Learning to Align and Translate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https://arxiv.org/abs/1409.0473</a:t>
            </a:r>
            <a:endParaRPr/>
          </a:p>
        </p:txBody>
      </p:sp>
      <p:pic>
        <p:nvPicPr>
          <p:cNvPr id="440" name="Google Shape;4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226" y="2381975"/>
            <a:ext cx="6367150" cy="44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title"/>
          </p:nvPr>
        </p:nvSpPr>
        <p:spPr>
          <a:xfrm>
            <a:off x="1219200" y="274650"/>
            <a:ext cx="105270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Reference -- Image Caption with Attention</a:t>
            </a:r>
            <a:endParaRPr/>
          </a:p>
        </p:txBody>
      </p:sp>
      <p:sp>
        <p:nvSpPr>
          <p:cNvPr id="447" name="Google Shape;447;p5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Show, Attend and Tell: Neural Image Caption Generation with Visual Attention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https://arxiv.org/pdf/1502.03044.pdf</a:t>
            </a:r>
            <a:endParaRPr/>
          </a:p>
        </p:txBody>
      </p:sp>
      <p:pic>
        <p:nvPicPr>
          <p:cNvPr id="448" name="Google Shape;4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300" y="2826200"/>
            <a:ext cx="6643001" cy="41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Encoder-Decoder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828800"/>
            <a:ext cx="80200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41074">
            <a:off x="2781250" y="790975"/>
            <a:ext cx="1688200" cy="67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2956025" y="6195900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Show and Tell: A Neural Image Caption Generator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Sequence-to-Sequence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Basic RNN concepts: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800" y="3228975"/>
            <a:ext cx="45243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175" y="2166800"/>
            <a:ext cx="40576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63" y="4238613"/>
            <a:ext cx="98012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75" y="457575"/>
            <a:ext cx="8963025" cy="62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Sequence-to-Sequence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Basic RNN concepts: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2246050"/>
            <a:ext cx="78771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825" y="3341888"/>
            <a:ext cx="56959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RNN Application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Label a sentence</a:t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7735"/>
            <a:ext cx="12191999" cy="327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Basic RNN Application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Classification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8856"/>
            <a:ext cx="12192000" cy="381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RNN Application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How about translator ?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Fine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English : How are you?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中文 : 你好嗎?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Same length!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Some …. trouble?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English : Elegance is the beauty that never fades.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中文 : 優雅是唯一不會褪色的美。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Different length QQQQQQQQ</a:t>
            </a:r>
            <a:endParaRPr/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