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6" r:id="rId2"/>
    <p:sldId id="1385" r:id="rId3"/>
    <p:sldId id="1419" r:id="rId4"/>
    <p:sldId id="1405" r:id="rId5"/>
    <p:sldId id="1406" r:id="rId6"/>
    <p:sldId id="1430" r:id="rId7"/>
    <p:sldId id="1409" r:id="rId8"/>
    <p:sldId id="1410" r:id="rId9"/>
    <p:sldId id="1429" r:id="rId10"/>
    <p:sldId id="577" r:id="rId11"/>
    <p:sldId id="1391" r:id="rId12"/>
    <p:sldId id="1408" r:id="rId13"/>
    <p:sldId id="1411" r:id="rId14"/>
    <p:sldId id="1413" r:id="rId15"/>
    <p:sldId id="1414" r:id="rId16"/>
    <p:sldId id="1416" r:id="rId17"/>
    <p:sldId id="1415" r:id="rId18"/>
    <p:sldId id="1417" r:id="rId19"/>
    <p:sldId id="1421" r:id="rId20"/>
    <p:sldId id="1424" r:id="rId21"/>
    <p:sldId id="1420" r:id="rId22"/>
    <p:sldId id="576" r:id="rId23"/>
    <p:sldId id="578" r:id="rId24"/>
    <p:sldId id="1402" r:id="rId25"/>
    <p:sldId id="1423" r:id="rId26"/>
    <p:sldId id="551" r:id="rId27"/>
    <p:sldId id="552" r:id="rId28"/>
    <p:sldId id="1427" r:id="rId29"/>
    <p:sldId id="1425" r:id="rId30"/>
    <p:sldId id="1426" r:id="rId31"/>
    <p:sldId id="1401" r:id="rId32"/>
    <p:sldId id="1396" r:id="rId33"/>
    <p:sldId id="549" r:id="rId34"/>
    <p:sldId id="1422" r:id="rId35"/>
  </p:sldIdLst>
  <p:sldSz cx="9144000" cy="6858000" type="letter"/>
  <p:notesSz cx="6761163" cy="99425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FB"/>
    <a:srgbClr val="E6FFE6"/>
    <a:srgbClr val="F0FFF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390" autoAdjust="0"/>
  </p:normalViewPr>
  <p:slideViewPr>
    <p:cSldViewPr>
      <p:cViewPr varScale="1">
        <p:scale>
          <a:sx n="70" d="100"/>
          <a:sy n="70" d="100"/>
        </p:scale>
        <p:origin x="12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305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9" tIns="0" rIns="19079" bIns="0" numCol="1" anchor="t" anchorCtr="0" compatLnSpc="1">
            <a:prstTxWarp prst="textNoShape">
              <a:avLst/>
            </a:prstTxWarp>
          </a:bodyPr>
          <a:lstStyle>
            <a:lvl1pPr defTabSz="916300">
              <a:defRPr sz="1000"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-1588"/>
            <a:ext cx="29305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9" tIns="0" rIns="19079" bIns="0" numCol="1" anchor="t" anchorCtr="0" compatLnSpc="1">
            <a:prstTxWarp prst="textNoShape">
              <a:avLst/>
            </a:prstTxWarp>
          </a:bodyPr>
          <a:lstStyle>
            <a:lvl1pPr algn="r" defTabSz="916300">
              <a:defRPr sz="1000"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9" tIns="0" rIns="19079" bIns="0" numCol="1" anchor="b" anchorCtr="0" compatLnSpc="1">
            <a:prstTxWarp prst="textNoShape">
              <a:avLst/>
            </a:prstTxWarp>
          </a:bodyPr>
          <a:lstStyle>
            <a:lvl1pPr defTabSz="916300">
              <a:defRPr sz="1000"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44038"/>
            <a:ext cx="29305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9" tIns="0" rIns="19079" bIns="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000" i="1"/>
            </a:lvl1pPr>
          </a:lstStyle>
          <a:p>
            <a:pPr>
              <a:defRPr/>
            </a:pPr>
            <a:fld id="{39C78F77-F183-4DAF-A665-90079D90CF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450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305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9" tIns="0" rIns="19079" bIns="0" numCol="1" anchor="t" anchorCtr="0" compatLnSpc="1">
            <a:prstTxWarp prst="textNoShape">
              <a:avLst/>
            </a:prstTxWarp>
          </a:bodyPr>
          <a:lstStyle>
            <a:lvl1pPr defTabSz="761798" eaLnBrk="1" hangingPunct="1">
              <a:defRPr sz="1000" i="1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-1588"/>
            <a:ext cx="29305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9" tIns="0" rIns="19079" bIns="0" numCol="1" anchor="t" anchorCtr="0" compatLnSpc="1">
            <a:prstTxWarp prst="textNoShape">
              <a:avLst/>
            </a:prstTxWarp>
          </a:bodyPr>
          <a:lstStyle>
            <a:lvl1pPr algn="r" defTabSz="761798" eaLnBrk="1" hangingPunct="1">
              <a:defRPr sz="1000" i="1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9" tIns="0" rIns="19079" bIns="0" numCol="1" anchor="b" anchorCtr="0" compatLnSpc="1">
            <a:prstTxWarp prst="textNoShape">
              <a:avLst/>
            </a:prstTxWarp>
          </a:bodyPr>
          <a:lstStyle>
            <a:lvl1pPr defTabSz="761798" eaLnBrk="1" hangingPunct="1">
              <a:defRPr sz="1000" i="1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4038"/>
            <a:ext cx="29305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9" tIns="0" rIns="19079" bIns="0" numCol="1" anchor="b" anchorCtr="0" compatLnSpc="1">
            <a:prstTxWarp prst="textNoShape">
              <a:avLst/>
            </a:prstTxWarp>
          </a:bodyPr>
          <a:lstStyle>
            <a:lvl1pPr algn="r" defTabSz="760413" eaLnBrk="1" hangingPunct="1">
              <a:defRPr sz="1000" i="1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B38AE15-16CD-46E4-8178-08D29778E8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78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52475"/>
            <a:ext cx="4949825" cy="3713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按一下以編輯母片本文樣式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64132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細明體" pitchFamily="49" charset="-120"/>
        <a:ea typeface="細明體" pitchFamily="49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細明體" pitchFamily="49" charset="-120"/>
        <a:ea typeface="細明體" pitchFamily="49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細明體" pitchFamily="49" charset="-120"/>
        <a:ea typeface="細明體" pitchFamily="49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細明體" pitchFamily="49" charset="-120"/>
        <a:ea typeface="細明體" pitchFamily="49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細明體" pitchFamily="49" charset="-120"/>
        <a:ea typeface="細明體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c275f990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5fc275f990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81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c275f990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5fc275f990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4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NN</a:t>
            </a:r>
            <a:r>
              <a:rPr lang="en-US" altLang="zh-TW" baseline="0" dirty="0"/>
              <a:t> is used as a non-linear function </a:t>
            </a:r>
            <a:r>
              <a:rPr lang="en-US" altLang="zh-TW" baseline="0" dirty="0" err="1"/>
              <a:t>approximator</a:t>
            </a:r>
            <a:endParaRPr lang="en-US" altLang="zh-TW" baseline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8AE15-16CD-46E4-8178-08D29778E8E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616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8AE15-16CD-46E4-8178-08D29778E8E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68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8AE15-16CD-46E4-8178-08D29778E8E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177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8AE15-16CD-46E4-8178-08D29778E8E6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609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8AE15-16CD-46E4-8178-08D29778E8E6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773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deterministic Policy Gradient doesn’t need to do Importance sampling? (Check 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8AE15-16CD-46E4-8178-08D29778E8E6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277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304800" y="457200"/>
            <a:ext cx="8534400" cy="0"/>
          </a:xfrm>
          <a:prstGeom prst="line">
            <a:avLst/>
          </a:prstGeom>
          <a:noFill/>
          <a:ln w="127000">
            <a:solidFill>
              <a:srgbClr val="0000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Rectangle 47"/>
          <p:cNvSpPr>
            <a:spLocks noChangeArrowheads="1"/>
          </p:cNvSpPr>
          <p:nvPr userDrawn="1"/>
        </p:nvSpPr>
        <p:spPr bwMode="auto">
          <a:xfrm>
            <a:off x="8229600" y="6381750"/>
            <a:ext cx="752475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defRPr/>
            </a:pPr>
            <a:r>
              <a:rPr lang="en-US" altLang="zh-TW" sz="1400">
                <a:latin typeface="Arial Narrow" panose="020B0606020202030204" pitchFamily="34" charset="0"/>
                <a:ea typeface="華康楷書體W3"/>
                <a:cs typeface="華康楷書體W3"/>
              </a:rPr>
              <a:t>Page </a:t>
            </a:r>
            <a:fld id="{48563918-7091-4582-9A7D-ECA3D7194C94}" type="slidenum">
              <a:rPr lang="zh-TW" altLang="en-US" sz="1400" smtClean="0">
                <a:latin typeface="Arial Narrow" panose="020B0606020202030204" pitchFamily="34" charset="0"/>
                <a:ea typeface="華康楷書體W3"/>
                <a:cs typeface="華康楷書體W3"/>
              </a:rPr>
              <a:pPr>
                <a:defRPr/>
              </a:pPr>
              <a:t>‹#›</a:t>
            </a:fld>
            <a:endParaRPr lang="zh-TW" altLang="en-US" sz="1400">
              <a:latin typeface="Arial Narrow" panose="020B0606020202030204" pitchFamily="34" charset="0"/>
              <a:ea typeface="華康楷書體W3"/>
              <a:cs typeface="華康楷書體W3"/>
            </a:endParaRPr>
          </a:p>
        </p:txBody>
      </p:sp>
      <p:sp>
        <p:nvSpPr>
          <p:cNvPr id="44" name="Rectangle 46"/>
          <p:cNvSpPr>
            <a:spLocks noChangeArrowheads="1"/>
          </p:cNvSpPr>
          <p:nvPr userDrawn="1"/>
        </p:nvSpPr>
        <p:spPr bwMode="auto">
          <a:xfrm>
            <a:off x="1446213" y="6402388"/>
            <a:ext cx="1325562" cy="411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9pPr>
          </a:lstStyle>
          <a:p>
            <a:pPr>
              <a:defRPr/>
            </a:pPr>
            <a:r>
              <a:rPr lang="en-US" altLang="zh-TW" sz="1600">
                <a:latin typeface="Lucida Calligraphy" pitchFamily="66" charset="0"/>
                <a:ea typeface="華康楷書體W3" charset="-120"/>
              </a:rPr>
              <a:t>I-Chen Wu</a:t>
            </a:r>
            <a:endParaRPr lang="zh-TW" altLang="en-US" sz="1600">
              <a:latin typeface="Lucida Calligraphy" pitchFamily="66" charset="0"/>
              <a:ea typeface="華康楷書體W3" charset="-120"/>
            </a:endParaRPr>
          </a:p>
        </p:txBody>
      </p:sp>
      <p:pic>
        <p:nvPicPr>
          <p:cNvPr id="45" name="Picture 13" descr="D:\cvs\mobile6\figures\CGI LOGO\cgi加中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2"/>
          <a:stretch>
            <a:fillRect/>
          </a:stretch>
        </p:blipFill>
        <p:spPr bwMode="auto">
          <a:xfrm>
            <a:off x="185738" y="6096000"/>
            <a:ext cx="12604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9" name="Rectangle 4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4380" name="Rectangle 4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18432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TW" altLang="en-US"/>
              <a:t>按一下以編輯母片次標題樣式</a:t>
            </a: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559EB-19C0-446F-8BB4-320344795C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699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0B8E4-FE78-4424-BC07-2324F37BF4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25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5600" y="609600"/>
            <a:ext cx="21336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2484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8D683-4538-49CF-82BF-C76C6F439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856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FE899-F938-4B76-9467-5BB13C8798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19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351F1-F1D0-44A7-8C09-C1074AC837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327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8B12E-71D2-486F-B034-FC1265B7B8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13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DB22E-B03B-4562-BC55-E3461E9BBF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894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BB45-607F-4DCD-8469-26F2252FB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17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72848-A725-44D4-81B0-0C387F9291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7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6DEDA-0DB0-4EAA-9D8B-3995447FB7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5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EAC87-A3A9-4D57-851D-996B8B016E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33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華康楷書體W3" charset="-120"/>
                <a:ea typeface="華康楷書體W3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華康楷書體W3"/>
                <a:ea typeface="華康楷書體W3"/>
                <a:cs typeface="華康楷書體W3"/>
              </a:defRPr>
            </a:lvl1pPr>
          </a:lstStyle>
          <a:p>
            <a:pPr>
              <a:defRPr/>
            </a:pPr>
            <a:fld id="{6E4BE583-9B3F-45DC-86CB-6B766CAE0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5344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0" name="Line 45"/>
          <p:cNvSpPr>
            <a:spLocks noChangeShapeType="1"/>
          </p:cNvSpPr>
          <p:nvPr/>
        </p:nvSpPr>
        <p:spPr bwMode="auto">
          <a:xfrm>
            <a:off x="304800" y="514350"/>
            <a:ext cx="8534400" cy="0"/>
          </a:xfrm>
          <a:prstGeom prst="line">
            <a:avLst/>
          </a:prstGeom>
          <a:noFill/>
          <a:ln w="127000">
            <a:solidFill>
              <a:srgbClr val="0000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1" name="Rectangle 46"/>
          <p:cNvSpPr>
            <a:spLocks noChangeArrowheads="1"/>
          </p:cNvSpPr>
          <p:nvPr userDrawn="1"/>
        </p:nvSpPr>
        <p:spPr bwMode="auto">
          <a:xfrm>
            <a:off x="1446213" y="6402388"/>
            <a:ext cx="1325562" cy="411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9pPr>
          </a:lstStyle>
          <a:p>
            <a:pPr>
              <a:defRPr/>
            </a:pPr>
            <a:r>
              <a:rPr lang="en-US" altLang="zh-TW" sz="1600">
                <a:latin typeface="Lucida Calligraphy" pitchFamily="66" charset="0"/>
                <a:ea typeface="華康楷書體W3" charset="-120"/>
              </a:rPr>
              <a:t>I-Chen Wu</a:t>
            </a:r>
            <a:endParaRPr lang="zh-TW" altLang="en-US" sz="1600">
              <a:latin typeface="Lucida Calligraphy" pitchFamily="66" charset="0"/>
              <a:ea typeface="華康楷書體W3" charset="-120"/>
            </a:endParaRPr>
          </a:p>
        </p:txBody>
      </p:sp>
      <p:sp>
        <p:nvSpPr>
          <p:cNvPr id="1032" name="Rectangle 47"/>
          <p:cNvSpPr>
            <a:spLocks noChangeArrowheads="1"/>
          </p:cNvSpPr>
          <p:nvPr userDrawn="1"/>
        </p:nvSpPr>
        <p:spPr bwMode="auto">
          <a:xfrm>
            <a:off x="8229600" y="6381750"/>
            <a:ext cx="752475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defRPr/>
            </a:pPr>
            <a:r>
              <a:rPr lang="en-US" altLang="zh-TW" sz="1400">
                <a:latin typeface="Arial Narrow" panose="020B0606020202030204" pitchFamily="34" charset="0"/>
                <a:ea typeface="華康楷書體W3"/>
                <a:cs typeface="華康楷書體W3"/>
              </a:rPr>
              <a:t>Page </a:t>
            </a:r>
            <a:fld id="{D98D339C-5FFE-42B9-9BD0-5B2973F50B1E}" type="slidenum">
              <a:rPr lang="zh-TW" altLang="en-US" sz="1400" smtClean="0">
                <a:latin typeface="Arial Narrow" panose="020B0606020202030204" pitchFamily="34" charset="0"/>
                <a:ea typeface="華康楷書體W3"/>
                <a:cs typeface="華康楷書體W3"/>
              </a:rPr>
              <a:pPr>
                <a:defRPr/>
              </a:pPr>
              <a:t>‹#›</a:t>
            </a:fld>
            <a:endParaRPr lang="zh-TW" altLang="en-US" sz="1400">
              <a:latin typeface="Arial Narrow" panose="020B0606020202030204" pitchFamily="34" charset="0"/>
              <a:ea typeface="華康楷書體W3"/>
              <a:cs typeface="華康楷書體W3"/>
            </a:endParaRPr>
          </a:p>
        </p:txBody>
      </p:sp>
      <p:sp>
        <p:nvSpPr>
          <p:cNvPr id="1034" name="Text Box 48"/>
          <p:cNvSpPr txBox="1">
            <a:spLocks noChangeArrowheads="1"/>
          </p:cNvSpPr>
          <p:nvPr/>
        </p:nvSpPr>
        <p:spPr bwMode="auto">
          <a:xfrm>
            <a:off x="304800" y="342900"/>
            <a:ext cx="275588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9pPr>
          </a:lstStyle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Deep Learning</a:t>
            </a:r>
            <a:r>
              <a:rPr lang="en-US" altLang="zh-TW" baseline="0" dirty="0">
                <a:latin typeface="Times New Roman" panose="02020603050405020304" pitchFamily="18" charset="0"/>
              </a:rPr>
              <a:t> and Practice</a:t>
            </a: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1035" name="Text Box 49"/>
          <p:cNvSpPr txBox="1">
            <a:spLocks noChangeArrowheads="1"/>
          </p:cNvSpPr>
          <p:nvPr/>
        </p:nvSpPr>
        <p:spPr bwMode="auto">
          <a:xfrm>
            <a:off x="6484757" y="342900"/>
            <a:ext cx="244810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細明體" pitchFamily="49" charset="-120"/>
                <a:ea typeface="細明體" pitchFamily="49" charset="-120"/>
              </a:defRPr>
            </a:lvl9pPr>
          </a:lstStyle>
          <a:p>
            <a:pPr algn="r"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6" name="Picture 13" descr="D:\cvs\mobile6\figures\CGI LOGO\cgi加中文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2"/>
          <a:stretch>
            <a:fillRect/>
          </a:stretch>
        </p:blipFill>
        <p:spPr bwMode="auto">
          <a:xfrm>
            <a:off x="185738" y="6096000"/>
            <a:ext cx="12604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標楷體" panose="03000509000000000000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華康楷書體W3" charset="-120"/>
          <a:cs typeface="華康楷書體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華康楷書體W3" charset="-120"/>
          <a:cs typeface="華康楷書體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華康楷書體W3" charset="-120"/>
          <a:cs typeface="華康楷書體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華康楷書體W3" charset="-120"/>
          <a:cs typeface="華康楷書體W3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華康楷書體W3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華康楷書體W3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華康楷書體W3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華康楷書體W3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Blip>
          <a:blip r:embed="rId15"/>
        </a:buBlip>
        <a:defRPr kumimoji="1" sz="24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標楷體" panose="03000509000000000000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kumimoji="1" sz="20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Blip>
          <a:blip r:embed="rId16"/>
        </a:buBlip>
        <a:defRPr kumimoji="1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kumimoji="1" sz="16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anose="05000000000000000000" pitchFamily="2" charset="2"/>
        <a:buChar char="Ÿ"/>
        <a:defRPr kumimoji="1" sz="14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標楷體" panose="03000509000000000000" pitchFamily="65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Ÿ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Ÿ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Ÿ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Ÿ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5" Type="http://schemas.openxmlformats.org/officeDocument/2006/relationships/image" Target="../media/image50.png"/><Relationship Id="rId4" Type="http://schemas.openxmlformats.org/officeDocument/2006/relationships/image" Target="../media/image5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101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32.png"/><Relationship Id="rId5" Type="http://schemas.openxmlformats.org/officeDocument/2006/relationships/image" Target="../media/image80.png"/><Relationship Id="rId15" Type="http://schemas.openxmlformats.org/officeDocument/2006/relationships/image" Target="../media/image36.png"/><Relationship Id="rId10" Type="http://schemas.openxmlformats.org/officeDocument/2006/relationships/image" Target="../media/image120.png"/><Relationship Id="rId4" Type="http://schemas.openxmlformats.org/officeDocument/2006/relationships/image" Target="../media/image81.png"/><Relationship Id="rId9" Type="http://schemas.openxmlformats.org/officeDocument/2006/relationships/image" Target="../media/image110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0.png"/><Relationship Id="rId3" Type="http://schemas.openxmlformats.org/officeDocument/2006/relationships/image" Target="../media/image16.png"/><Relationship Id="rId21" Type="http://schemas.openxmlformats.org/officeDocument/2006/relationships/image" Target="../media/image111.png"/><Relationship Id="rId25" Type="http://schemas.openxmlformats.org/officeDocument/2006/relationships/image" Target="../media/image159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0.png"/><Relationship Id="rId23" Type="http://schemas.openxmlformats.org/officeDocument/2006/relationships/image" Target="../media/image158.png"/><Relationship Id="rId28" Type="http://schemas.openxmlformats.org/officeDocument/2006/relationships/image" Target="../media/image104.png"/><Relationship Id="rId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0.png"/><Relationship Id="rId3" Type="http://schemas.openxmlformats.org/officeDocument/2006/relationships/image" Target="../media/image17.png"/><Relationship Id="rId21" Type="http://schemas.openxmlformats.org/officeDocument/2006/relationships/image" Target="../media/image111.png"/><Relationship Id="rId25" Type="http://schemas.openxmlformats.org/officeDocument/2006/relationships/image" Target="../media/image159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0.png"/><Relationship Id="rId23" Type="http://schemas.openxmlformats.org/officeDocument/2006/relationships/image" Target="../media/image158.png"/><Relationship Id="rId28" Type="http://schemas.openxmlformats.org/officeDocument/2006/relationships/image" Target="../media/image104.png"/><Relationship Id="rId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5" Type="http://schemas.openxmlformats.org/officeDocument/2006/relationships/image" Target="../media/image50.png"/><Relationship Id="rId4" Type="http://schemas.openxmlformats.org/officeDocument/2006/relationships/image" Target="../media/image5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7" Type="http://schemas.openxmlformats.org/officeDocument/2006/relationships/image" Target="../media/image3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9" Type="http://schemas.openxmlformats.org/officeDocument/2006/relationships/image" Target="../media/image3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80.png"/><Relationship Id="rId7" Type="http://schemas.openxmlformats.org/officeDocument/2006/relationships/image" Target="../media/image3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1.png"/><Relationship Id="rId9" Type="http://schemas.openxmlformats.org/officeDocument/2006/relationships/image" Target="../media/image3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1.png"/><Relationship Id="rId7" Type="http://schemas.openxmlformats.org/officeDocument/2006/relationships/image" Target="../media/image24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30.png"/><Relationship Id="rId4" Type="http://schemas.openxmlformats.org/officeDocument/2006/relationships/image" Target="../media/image2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1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../media/image7.png"/><Relationship Id="rId2" Type="http://schemas.openxmlformats.org/officeDocument/2006/relationships/image" Target="../media/image6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2.xml"/><Relationship Id="rId24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9" Type="http://schemas.openxmlformats.org/officeDocument/2006/relationships/image" Target="NULL"/><Relationship Id="rId2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sz="4000" dirty="0" smtClean="0"/>
              <a:t>Lab </a:t>
            </a:r>
            <a:r>
              <a:rPr lang="en-US" altLang="zh-TW" sz="4000" smtClean="0"/>
              <a:t>6 – Review DQN </a:t>
            </a:r>
            <a:r>
              <a:rPr lang="en-US" altLang="zh-TW" sz="4000" dirty="0" smtClean="0"/>
              <a:t>and DDPG</a:t>
            </a:r>
            <a:endParaRPr lang="zh-TW" altLang="en-US" sz="4000" dirty="0"/>
          </a:p>
        </p:txBody>
      </p:sp>
      <p:sp>
        <p:nvSpPr>
          <p:cNvPr id="7" name="副標題 6"/>
          <p:cNvSpPr>
            <a:spLocks noGrp="1"/>
          </p:cNvSpPr>
          <p:nvPr>
            <p:ph type="subTitle" sz="quarter" idx="1"/>
          </p:nvPr>
        </p:nvSpPr>
        <p:spPr>
          <a:xfrm>
            <a:off x="1371600" y="3718432"/>
            <a:ext cx="6400800" cy="230285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Speaker: </a:t>
            </a:r>
            <a:r>
              <a:rPr lang="zh-TW" altLang="en-US" dirty="0" smtClean="0"/>
              <a:t>何國豪</a:t>
            </a:r>
            <a:endParaRPr lang="en-US" altLang="zh-TW" dirty="0" smtClean="0"/>
          </a:p>
          <a:p>
            <a:r>
              <a:rPr lang="en-US" altLang="zh-TW" dirty="0" smtClean="0"/>
              <a:t>Authors:</a:t>
            </a:r>
            <a:r>
              <a:rPr lang="zh-TW" altLang="en-US" dirty="0" smtClean="0"/>
              <a:t> 何國豪、鄭余玄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7386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Value-Based and Policy-Based RL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Value-Based 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Learnt Value Function</a:t>
                </a:r>
                <a:endParaRPr lang="zh-TW" altLang="zh-TW" dirty="0"/>
              </a:p>
              <a:p>
                <a:pPr lvl="1"/>
                <a:r>
                  <a:rPr lang="en-US" altLang="zh-TW" dirty="0" smtClean="0">
                    <a:solidFill>
                      <a:schemeClr val="tx1"/>
                    </a:solidFill>
                  </a:rPr>
                  <a:t>Implicit policy (e.g.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-greedy)</a:t>
                </a:r>
                <a:endParaRPr lang="zh-TW" altLang="zh-TW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TW" dirty="0" smtClean="0">
                    <a:solidFill>
                      <a:schemeClr val="tx1"/>
                    </a:solidFill>
                  </a:rPr>
                  <a:t>Policy-Based</a:t>
                </a:r>
                <a:endParaRPr lang="zh-TW" altLang="zh-TW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No Value Function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Learnt Policy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Actor-Critic</a:t>
                </a:r>
                <a:endParaRPr lang="zh-TW" altLang="zh-TW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Learnt Value Function</a:t>
                </a:r>
                <a:endParaRPr lang="zh-TW" altLang="zh-TW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Learnt Policy</a:t>
                </a:r>
              </a:p>
              <a:p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4102224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01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4000" dirty="0" smtClean="0"/>
              <a:t>Value-Based: DQN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sz="quarter" idx="1"/>
          </p:nvPr>
        </p:nvSpPr>
        <p:spPr>
          <a:xfrm>
            <a:off x="1371600" y="3718432"/>
            <a:ext cx="6400800" cy="2302856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99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Q-Learning Network (DQN)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Past work (before NN raising):</a:t>
            </a:r>
          </a:p>
          <a:p>
            <a:pPr lvl="1"/>
            <a:r>
              <a:rPr lang="en-US" altLang="zh-TW" dirty="0" smtClean="0"/>
              <a:t>Q-Learning with manual features</a:t>
            </a:r>
          </a:p>
          <a:p>
            <a:pPr lvl="2"/>
            <a:r>
              <a:rPr lang="en-US" altLang="zh-TW" dirty="0" smtClean="0"/>
              <a:t>E.g.: </a:t>
            </a:r>
            <a:r>
              <a:rPr lang="zh-TW" altLang="en-US" dirty="0" smtClean="0"/>
              <a:t>我</a:t>
            </a:r>
            <a:r>
              <a:rPr lang="zh-TW" altLang="en-US" dirty="0"/>
              <a:t>師父</a:t>
            </a:r>
            <a:r>
              <a:rPr lang="zh-TW" altLang="en-US" dirty="0" smtClean="0"/>
              <a:t>說</a:t>
            </a:r>
            <a:r>
              <a:rPr lang="en-US" altLang="zh-TW" dirty="0" smtClean="0"/>
              <a:t>: AK</a:t>
            </a:r>
            <a:r>
              <a:rPr lang="zh-TW" altLang="en-US" dirty="0"/>
              <a:t>不賭是棒槌</a:t>
            </a:r>
            <a:endParaRPr lang="en-US" altLang="zh-TW" dirty="0"/>
          </a:p>
          <a:p>
            <a:pPr lvl="1"/>
            <a:r>
              <a:rPr lang="en-US" altLang="zh-TW" dirty="0" smtClean="0"/>
              <a:t>Need domain knowledge to design the features</a:t>
            </a:r>
          </a:p>
          <a:p>
            <a:pPr lvl="2"/>
            <a:r>
              <a:rPr lang="en-US" altLang="zh-TW" dirty="0" smtClean="0"/>
              <a:t>Bias for the features</a:t>
            </a:r>
          </a:p>
          <a:p>
            <a:pPr lvl="2"/>
            <a:r>
              <a:rPr lang="en-US" altLang="zh-TW" dirty="0"/>
              <a:t>E.g.: Go, “</a:t>
            </a:r>
            <a:r>
              <a:rPr lang="zh-TW" altLang="en-US" dirty="0"/>
              <a:t>點</a:t>
            </a:r>
            <a:r>
              <a:rPr lang="en-US" altLang="zh-TW" dirty="0"/>
              <a:t>33”</a:t>
            </a:r>
            <a:r>
              <a:rPr lang="zh-TW" altLang="en-US" dirty="0" smtClean="0"/>
              <a:t>不好</a:t>
            </a:r>
            <a:endParaRPr lang="en-US" altLang="zh-TW" dirty="0"/>
          </a:p>
        </p:txBody>
      </p:sp>
      <p:pic>
        <p:nvPicPr>
          <p:cNvPr id="1026" name="Picture 2" descr="「點33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1" y="4359538"/>
            <a:ext cx="17335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843808" y="39330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33(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13" y="1657938"/>
            <a:ext cx="1443287" cy="143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Q-Learning Network (DQN)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Past work (before NN raising):</a:t>
            </a:r>
          </a:p>
          <a:p>
            <a:pPr lvl="1"/>
            <a:r>
              <a:rPr lang="en-US" altLang="zh-TW" dirty="0"/>
              <a:t>Q-Learning with manual features</a:t>
            </a:r>
          </a:p>
          <a:p>
            <a:pPr lvl="1"/>
            <a:r>
              <a:rPr lang="en-US" altLang="zh-TW" dirty="0"/>
              <a:t>Need domain knowledge to design the </a:t>
            </a:r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DQN: </a:t>
            </a:r>
          </a:p>
          <a:p>
            <a:pPr lvl="1"/>
            <a:r>
              <a:rPr lang="en-US" altLang="zh-TW" dirty="0" smtClean="0"/>
              <a:t>Deep: Use neural network (NN) to extract the feature</a:t>
            </a:r>
          </a:p>
          <a:p>
            <a:pPr lvl="1"/>
            <a:r>
              <a:rPr lang="en-US" altLang="zh-TW" dirty="0" smtClean="0"/>
              <a:t>Q-Learning: Value-based approach</a:t>
            </a:r>
          </a:p>
          <a:p>
            <a:r>
              <a:rPr lang="en-US" altLang="zh-TW" dirty="0" smtClean="0"/>
              <a:t>With NN:</a:t>
            </a:r>
          </a:p>
          <a:p>
            <a:pPr lvl="1"/>
            <a:r>
              <a:rPr lang="en-US" altLang="zh-TW" dirty="0" smtClean="0"/>
              <a:t>Extract the feature by NN</a:t>
            </a:r>
          </a:p>
          <a:p>
            <a:pPr lvl="2"/>
            <a:r>
              <a:rPr lang="en-US" altLang="zh-TW" dirty="0" smtClean="0"/>
              <a:t>No bias</a:t>
            </a:r>
          </a:p>
          <a:p>
            <a:pPr lvl="2"/>
            <a:r>
              <a:rPr lang="en-US" altLang="zh-TW" dirty="0"/>
              <a:t>E.g.: </a:t>
            </a:r>
            <a:r>
              <a:rPr lang="en-US" altLang="zh-TW" dirty="0" err="1" smtClean="0"/>
              <a:t>AlphaGo</a:t>
            </a:r>
            <a:r>
              <a:rPr lang="en-US" altLang="zh-TW" dirty="0"/>
              <a:t>,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點</a:t>
            </a:r>
            <a:r>
              <a:rPr lang="en-US" altLang="zh-TW" dirty="0" smtClean="0"/>
              <a:t>33”</a:t>
            </a:r>
            <a:r>
              <a:rPr lang="zh-TW" altLang="en-US" dirty="0" smtClean="0"/>
              <a:t>也有不錯的下法</a:t>
            </a:r>
            <a:endParaRPr lang="zh-TW" altLang="en-US" dirty="0"/>
          </a:p>
        </p:txBody>
      </p:sp>
      <p:pic>
        <p:nvPicPr>
          <p:cNvPr id="1026" name="Picture 2" descr="「點33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33" y="1889695"/>
            <a:ext cx="17335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339110" y="14632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33(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08" y="4365104"/>
            <a:ext cx="2428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Q Network (DQN)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57350"/>
                <a:ext cx="7772400" cy="45910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+mj-lt"/>
                  </a:rPr>
                  <a:t>Deep 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network </a:t>
                </a:r>
                <a:r>
                  <a:rPr lang="en-US" altLang="zh-TW" dirty="0">
                    <a:latin typeface="+mj-lt"/>
                  </a:rPr>
                  <a:t>estimates the 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action value function </a:t>
                </a:r>
                <a:r>
                  <a:rPr lang="en-US" altLang="zh-TW" dirty="0">
                    <a:latin typeface="+mj-lt"/>
                  </a:rPr>
                  <a:t>of each discrete action </a:t>
                </a:r>
              </a:p>
              <a:p>
                <a:pPr lvl="1"/>
                <a:r>
                  <a:rPr lang="en-US" altLang="zh-TW" dirty="0">
                    <a:latin typeface="+mj-lt"/>
                  </a:rPr>
                  <a:t>Action Value: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+mj-lt"/>
                </a:endParaRPr>
              </a:p>
              <a:p>
                <a:pPr lvl="1"/>
                <a:r>
                  <a:rPr lang="en-US" altLang="zh-TW" dirty="0">
                    <a:latin typeface="+mj-lt"/>
                  </a:rPr>
                  <a:t>Select action</a:t>
                </a:r>
                <a:r>
                  <a:rPr lang="en-US" altLang="zh-TW" sz="18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altLang="zh-TW" dirty="0">
                    <a:latin typeface="+mj-lt"/>
                  </a:rPr>
                  <a:t>Target Q (A real number):</a:t>
                </a:r>
                <a:endParaRPr lang="en-US" altLang="zh-TW" i="1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TW" i="1" dirty="0" smtClean="0">
                  <a:latin typeface="+mj-lt"/>
                </a:endParaRPr>
              </a:p>
              <a:p>
                <a:r>
                  <a:rPr lang="en-US" altLang="zh-TW" dirty="0"/>
                  <a:t>Techniques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Target Network with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TW" dirty="0"/>
                  <a:t>Experience Replay</a:t>
                </a:r>
              </a:p>
              <a:p>
                <a:pPr marL="457200" lvl="1" indent="0">
                  <a:buNone/>
                </a:pPr>
                <a:endParaRPr lang="en-US" altLang="zh-TW" sz="15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57350"/>
                <a:ext cx="7772400" cy="4591050"/>
              </a:xfrm>
              <a:blipFill>
                <a:blip r:embed="rId3"/>
                <a:stretch>
                  <a:fillRect t="-10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/>
          <p:cNvGrpSpPr/>
          <p:nvPr/>
        </p:nvGrpSpPr>
        <p:grpSpPr>
          <a:xfrm>
            <a:off x="5077450" y="2852936"/>
            <a:ext cx="4066550" cy="1236134"/>
            <a:chOff x="7216342" y="350639"/>
            <a:chExt cx="4066550" cy="1236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8479376" y="350639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DQN</a:t>
                  </a:r>
                  <a:b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376" y="350639"/>
                  <a:ext cx="1151466" cy="12361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/>
            <p:cNvCxnSpPr/>
            <p:nvPr/>
          </p:nvCxnSpPr>
          <p:spPr>
            <a:xfrm>
              <a:off x="8081441" y="1002573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4" name="文字方塊 33"/>
            <p:cNvSpPr txBox="1"/>
            <p:nvPr/>
          </p:nvSpPr>
          <p:spPr>
            <a:xfrm>
              <a:off x="7216342" y="768651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kern="0" dirty="0">
                  <a:solidFill>
                    <a:prstClr val="black"/>
                  </a:solidFill>
                  <a:latin typeface="Cambria Math" panose="02040503050406030204" pitchFamily="18" charset="0"/>
                </a:rPr>
                <a:t>State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9630842" y="638506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6" name="橢圓 35"/>
            <p:cNvSpPr/>
            <p:nvPr/>
          </p:nvSpPr>
          <p:spPr>
            <a:xfrm>
              <a:off x="9797634" y="91080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9797634" y="100217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9797633" y="109345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020310" y="405242"/>
                  <a:ext cx="12625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310" y="405242"/>
                  <a:ext cx="1262582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1449" r="-3382" b="-1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/>
            <p:cNvCxnSpPr/>
            <p:nvPr/>
          </p:nvCxnSpPr>
          <p:spPr>
            <a:xfrm>
              <a:off x="9630842" y="1372437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10020310" y="1139173"/>
                  <a:ext cx="12625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0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0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kern="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310" y="1139173"/>
                  <a:ext cx="1262582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1449" r="-4831" b="-181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745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Q Network (DQN)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57350"/>
                <a:ext cx="7772400" cy="364385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 smtClean="0">
                    <a:latin typeface="+mj-lt"/>
                  </a:rPr>
                  <a:t>Techniques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Target Network with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TW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altLang="zh-TW" dirty="0" smtClean="0">
                    <a:latin typeface="+mj-lt"/>
                  </a:rPr>
                  <a:t>No Target Network:</a:t>
                </a:r>
              </a:p>
              <a:p>
                <a:pPr lvl="1"/>
                <a:r>
                  <a:rPr lang="en-US" altLang="zh-TW" dirty="0" smtClean="0"/>
                  <a:t>“</a:t>
                </a:r>
                <a:r>
                  <a:rPr lang="en-US" altLang="zh-TW" dirty="0"/>
                  <a:t>chasing your own tail</a:t>
                </a:r>
                <a:r>
                  <a:rPr lang="en-US" altLang="zh-TW" dirty="0" smtClean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>
                  <a:latin typeface="+mj-lt"/>
                </a:endParaRPr>
              </a:p>
              <a:p>
                <a:pPr lvl="1"/>
                <a:r>
                  <a:rPr lang="en-US" altLang="zh-TW" dirty="0"/>
                  <a:t>Gradient descent on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behavior network</a:t>
                </a:r>
                <a:r>
                  <a:rPr lang="en-US" altLang="zh-TW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>
                  <a:latin typeface="+mj-lt"/>
                </a:endParaRPr>
              </a:p>
              <a:p>
                <a:pPr lvl="2"/>
                <a:r>
                  <a:rPr lang="en-US" altLang="zh-TW" dirty="0" smtClean="0">
                    <a:latin typeface="+mj-lt"/>
                  </a:rPr>
                  <a:t>Update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+mj-lt"/>
                  </a:rPr>
                  <a:t> will effect other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>
                  <a:latin typeface="+mj-lt"/>
                </a:endParaRPr>
              </a:p>
              <a:p>
                <a:pPr lvl="3"/>
                <a:r>
                  <a:rPr lang="en-US" altLang="zh-TW" dirty="0" smtClean="0">
                    <a:latin typeface="+mj-lt"/>
                  </a:rPr>
                  <a:t>Maybe choose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j-lt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57350"/>
                <a:ext cx="7772400" cy="3643858"/>
              </a:xfrm>
              <a:blipFill>
                <a:blip r:embed="rId3"/>
                <a:stretch>
                  <a:fillRect t="-1338" b="-20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2029260" y="5225665"/>
            <a:ext cx="4576141" cy="1431358"/>
            <a:chOff x="2029260" y="5225665"/>
            <a:chExt cx="4576141" cy="1431358"/>
          </a:xfrm>
        </p:grpSpPr>
        <p:sp>
          <p:nvSpPr>
            <p:cNvPr id="28" name="Google Shape;476;p57"/>
            <p:cNvSpPr/>
            <p:nvPr/>
          </p:nvSpPr>
          <p:spPr>
            <a:xfrm>
              <a:off x="2859285" y="5469998"/>
              <a:ext cx="382500" cy="3825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i="1" dirty="0">
                  <a:solidFill>
                    <a:schemeClr val="bg1"/>
                  </a:solidFill>
                </a:rPr>
                <a:t>A</a:t>
              </a:r>
              <a:endParaRPr i="1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477;p57"/>
            <p:cNvSpPr/>
            <p:nvPr/>
          </p:nvSpPr>
          <p:spPr>
            <a:xfrm>
              <a:off x="2859285" y="6274523"/>
              <a:ext cx="382500" cy="382500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i="1"/>
                <a:t>B</a:t>
              </a:r>
              <a:endParaRPr b="1" i="1"/>
            </a:p>
          </p:txBody>
        </p:sp>
        <p:sp>
          <p:nvSpPr>
            <p:cNvPr id="38" name="Google Shape;478;p57"/>
            <p:cNvSpPr/>
            <p:nvPr/>
          </p:nvSpPr>
          <p:spPr>
            <a:xfrm>
              <a:off x="2029260" y="5880135"/>
              <a:ext cx="382500" cy="38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i="1"/>
                <a:t>S</a:t>
              </a:r>
              <a:endParaRPr i="1"/>
            </a:p>
          </p:txBody>
        </p:sp>
        <p:cxnSp>
          <p:nvCxnSpPr>
            <p:cNvPr id="39" name="Google Shape;479;p57"/>
            <p:cNvCxnSpPr>
              <a:stCxn id="38" idx="6"/>
              <a:endCxn id="28" idx="2"/>
            </p:cNvCxnSpPr>
            <p:nvPr/>
          </p:nvCxnSpPr>
          <p:spPr>
            <a:xfrm flipV="1">
              <a:off x="2411760" y="5661248"/>
              <a:ext cx="447525" cy="4101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" name="Google Shape;480;p57"/>
            <p:cNvCxnSpPr>
              <a:stCxn id="38" idx="6"/>
              <a:endCxn id="37" idx="2"/>
            </p:cNvCxnSpPr>
            <p:nvPr/>
          </p:nvCxnSpPr>
          <p:spPr>
            <a:xfrm>
              <a:off x="2411760" y="6071385"/>
              <a:ext cx="447600" cy="39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3" name="Google Shape;466;p56"/>
            <p:cNvSpPr txBox="1"/>
            <p:nvPr/>
          </p:nvSpPr>
          <p:spPr>
            <a:xfrm>
              <a:off x="2472181" y="5496548"/>
              <a:ext cx="4707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a</a:t>
              </a:r>
              <a:endParaRPr dirty="0"/>
            </a:p>
          </p:txBody>
        </p:sp>
        <p:sp>
          <p:nvSpPr>
            <p:cNvPr id="66" name="Google Shape;467;p56"/>
            <p:cNvSpPr txBox="1"/>
            <p:nvPr/>
          </p:nvSpPr>
          <p:spPr>
            <a:xfrm>
              <a:off x="2495881" y="6118685"/>
              <a:ext cx="4122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b</a:t>
              </a: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217785" y="5399562"/>
                  <a:ext cx="1262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785" y="5399562"/>
                  <a:ext cx="126265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/>
                <p:cNvSpPr/>
                <p:nvPr/>
              </p:nvSpPr>
              <p:spPr>
                <a:xfrm>
                  <a:off x="3241785" y="6287691"/>
                  <a:ext cx="12588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785" y="6287691"/>
                  <a:ext cx="125887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5032624" y="5399562"/>
                  <a:ext cx="13953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624" y="5399562"/>
                  <a:ext cx="139531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/>
            <p:cNvCxnSpPr>
              <a:stCxn id="6" idx="3"/>
              <a:endCxn id="76" idx="1"/>
            </p:cNvCxnSpPr>
            <p:nvPr/>
          </p:nvCxnSpPr>
          <p:spPr bwMode="auto">
            <a:xfrm>
              <a:off x="4480438" y="5584228"/>
              <a:ext cx="55218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2" name="文字方塊 11"/>
            <p:cNvSpPr txBox="1"/>
            <p:nvPr/>
          </p:nvSpPr>
          <p:spPr>
            <a:xfrm>
              <a:off x="4410597" y="5225665"/>
              <a:ext cx="1032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5036408" y="6258750"/>
                  <a:ext cx="13915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408" y="6258750"/>
                  <a:ext cx="139153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單箭頭接點 13"/>
            <p:cNvCxnSpPr>
              <a:stCxn id="76" idx="2"/>
              <a:endCxn id="77" idx="0"/>
            </p:cNvCxnSpPr>
            <p:nvPr/>
          </p:nvCxnSpPr>
          <p:spPr bwMode="auto">
            <a:xfrm>
              <a:off x="5730283" y="5768894"/>
              <a:ext cx="1893" cy="4898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6" name="文字方塊 15"/>
            <p:cNvSpPr txBox="1"/>
            <p:nvPr/>
          </p:nvSpPr>
          <p:spPr>
            <a:xfrm>
              <a:off x="5021225" y="5784735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Also effect </a:t>
              </a:r>
              <a:r>
                <a:rPr lang="en-US" altLang="zh-TW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6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Q Network (DQN)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dirty="0">
                    <a:latin typeface="+mj-lt"/>
                  </a:rPr>
                  <a:t>Techniques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Target Network with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TW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altLang="zh-TW" dirty="0" smtClean="0">
                    <a:latin typeface="+mj-lt"/>
                  </a:rPr>
                  <a:t>No Target Network:</a:t>
                </a:r>
              </a:p>
              <a:p>
                <a:pPr lvl="1"/>
                <a:r>
                  <a:rPr lang="en-US" altLang="zh-TW" dirty="0"/>
                  <a:t>“chasing your own tail”</a:t>
                </a:r>
              </a:p>
              <a:p>
                <a:r>
                  <a:rPr lang="en-US" altLang="zh-TW" dirty="0" smtClean="0">
                    <a:latin typeface="+mj-lt"/>
                  </a:rPr>
                  <a:t>Apply </a:t>
                </a:r>
                <a:r>
                  <a:rPr lang="en-US" altLang="zh-TW" dirty="0">
                    <a:latin typeface="+mj-lt"/>
                  </a:rPr>
                  <a:t>Target Network on DQN: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TW" i="1" dirty="0">
                  <a:latin typeface="+mj-lt"/>
                </a:endParaRPr>
              </a:p>
              <a:p>
                <a:pPr lvl="1"/>
                <a:r>
                  <a:rPr lang="en-US" altLang="zh-TW" dirty="0">
                    <a:latin typeface="+mj-lt"/>
                  </a:rPr>
                  <a:t>Gradient descent on 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behavior network</a:t>
                </a:r>
                <a:r>
                  <a:rPr lang="en-US" altLang="zh-TW" dirty="0">
                    <a:latin typeface="+mj-lt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/>
          <p:cNvGrpSpPr>
            <a:grpSpLocks noChangeAspect="1"/>
          </p:cNvGrpSpPr>
          <p:nvPr/>
        </p:nvGrpSpPr>
        <p:grpSpPr>
          <a:xfrm>
            <a:off x="5207241" y="1543050"/>
            <a:ext cx="3974917" cy="2568953"/>
            <a:chOff x="7016996" y="887869"/>
            <a:chExt cx="5565502" cy="3596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8470909" y="887869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  <a:t>Behavior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TW" sz="1200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  <a:t>Network</a:t>
                  </a:r>
                  <a:br>
                    <a:rPr kumimoji="0" lang="en-US" altLang="zh-TW" sz="1200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2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zh-TW" altLang="en-US" sz="1200" kern="0" dirty="0">
                    <a:solidFill>
                      <a:srgbClr val="FFC000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909" y="887869"/>
                  <a:ext cx="1151466" cy="12361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線單箭頭接點 30"/>
            <p:cNvCxnSpPr/>
            <p:nvPr/>
          </p:nvCxnSpPr>
          <p:spPr>
            <a:xfrm>
              <a:off x="8072974" y="1539803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2" name="文字方塊 31"/>
            <p:cNvSpPr txBox="1"/>
            <p:nvPr/>
          </p:nvSpPr>
          <p:spPr>
            <a:xfrm>
              <a:off x="7016996" y="1245486"/>
              <a:ext cx="1111453" cy="51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State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9622375" y="1175736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4" name="橢圓 33"/>
            <p:cNvSpPr/>
            <p:nvPr/>
          </p:nvSpPr>
          <p:spPr>
            <a:xfrm>
              <a:off x="9789167" y="144803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9789167" y="153940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9789166" y="163068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011844" y="942472"/>
                  <a:ext cx="1262582" cy="517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kern="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844" y="942472"/>
                  <a:ext cx="1262582" cy="517122"/>
                </a:xfrm>
                <a:prstGeom prst="rect">
                  <a:avLst/>
                </a:prstGeom>
                <a:blipFill>
                  <a:blip r:embed="rId5"/>
                  <a:stretch>
                    <a:fillRect l="-1351" r="-3175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>
              <a:off x="9622375" y="1909667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10011844" y="1612071"/>
                  <a:ext cx="1262582" cy="560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844" y="1612071"/>
                  <a:ext cx="1262582" cy="560216"/>
                </a:xfrm>
                <a:prstGeom prst="rect">
                  <a:avLst/>
                </a:prstGeom>
                <a:blipFill>
                  <a:blip r:embed="rId6"/>
                  <a:stretch>
                    <a:fillRect l="-1351" r="-33784"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8470909" y="3179147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/>
                  <a:r>
                    <a:rPr lang="en-US" altLang="zh-TW" sz="1200" dirty="0">
                      <a:solidFill>
                        <a:srgbClr val="FF0000"/>
                      </a:solidFill>
                      <a:latin typeface="+mj-lt"/>
                    </a:rPr>
                    <a:t>Target</a:t>
                  </a:r>
                </a:p>
                <a:p>
                  <a:pPr lvl="0" algn="ctr"/>
                  <a:r>
                    <a:rPr lang="en-US" altLang="zh-TW" sz="1200" dirty="0">
                      <a:solidFill>
                        <a:srgbClr val="FF0000"/>
                      </a:solidFill>
                      <a:latin typeface="+mj-lt"/>
                    </a:rPr>
                    <a:t>Network</a:t>
                  </a:r>
                  <a:br>
                    <a:rPr lang="en-US" altLang="zh-TW" sz="1200" dirty="0">
                      <a:solidFill>
                        <a:srgbClr val="FF0000"/>
                      </a:solidFill>
                      <a:latin typeface="+mj-lt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TW" sz="1200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12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TW" sz="1200" b="0" i="0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909" y="3179147"/>
                  <a:ext cx="1151466" cy="12361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單箭頭接點 52"/>
            <p:cNvCxnSpPr/>
            <p:nvPr/>
          </p:nvCxnSpPr>
          <p:spPr>
            <a:xfrm>
              <a:off x="8072974" y="3831081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文字方塊 53"/>
            <p:cNvSpPr txBox="1"/>
            <p:nvPr/>
          </p:nvSpPr>
          <p:spPr>
            <a:xfrm>
              <a:off x="7051464" y="3516859"/>
              <a:ext cx="1111453" cy="51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State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  <p:cxnSp>
          <p:nvCxnSpPr>
            <p:cNvPr id="55" name="直線單箭頭接點 54"/>
            <p:cNvCxnSpPr/>
            <p:nvPr/>
          </p:nvCxnSpPr>
          <p:spPr>
            <a:xfrm>
              <a:off x="9622375" y="3467014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6" name="橢圓 55"/>
            <p:cNvSpPr/>
            <p:nvPr/>
          </p:nvSpPr>
          <p:spPr>
            <a:xfrm>
              <a:off x="9789167" y="373931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橢圓 56"/>
            <p:cNvSpPr/>
            <p:nvPr/>
          </p:nvSpPr>
          <p:spPr>
            <a:xfrm>
              <a:off x="9789167" y="383068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9789166" y="392196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10011844" y="3233750"/>
                  <a:ext cx="1262582" cy="517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altLang="zh-TW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TW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kumimoji="0" lang="en-US" altLang="zh-TW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844" y="3233750"/>
                  <a:ext cx="1262582" cy="51712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51" r="-472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9622375" y="4200945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10011844" y="3967681"/>
                  <a:ext cx="1262582" cy="517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altLang="zh-TW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TW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kern="0" dirty="0">
                    <a:solidFill>
                      <a:prstClr val="black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844" y="3967681"/>
                  <a:ext cx="1262582" cy="517122"/>
                </a:xfrm>
                <a:prstGeom prst="rect">
                  <a:avLst/>
                </a:prstGeom>
                <a:blipFill>
                  <a:blip r:embed="rId9"/>
                  <a:stretch>
                    <a:fillRect l="-1351" r="-4797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弧形 63"/>
            <p:cNvSpPr/>
            <p:nvPr/>
          </p:nvSpPr>
          <p:spPr>
            <a:xfrm>
              <a:off x="9170460" y="2122074"/>
              <a:ext cx="1070622" cy="1053414"/>
            </a:xfrm>
            <a:prstGeom prst="arc">
              <a:avLst>
                <a:gd name="adj1" fmla="val 16200000"/>
                <a:gd name="adj2" fmla="val 5378803"/>
              </a:avLst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0241083" y="2288919"/>
                  <a:ext cx="2341415" cy="904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+mj-lt"/>
                      <a:ea typeface="新細明體" panose="02020500000000000000" pitchFamily="18" charset="-120"/>
                    </a:rPr>
                    <a:t>Copy </a:t>
                  </a:r>
                  <a14:m>
                    <m:oMath xmlns:m="http://schemas.openxmlformats.org/officeDocument/2006/math"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kumimoji="0" lang="zh-TW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+mj-lt"/>
                      <a:ea typeface="新細明體" panose="02020500000000000000" pitchFamily="18" charset="-120"/>
                    </a:rPr>
                    <a:t> </a:t>
                  </a: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+mj-lt"/>
                      <a:ea typeface="新細明體" panose="02020500000000000000" pitchFamily="18" charset="-120"/>
                    </a:rPr>
                    <a:t>every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+mj-lt"/>
                      <a:ea typeface="新細明體" panose="02020500000000000000" pitchFamily="18" charset="-120"/>
                    </a:rPr>
                    <a:t>       N iterations</a:t>
                  </a: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083" y="2288919"/>
                  <a:ext cx="2341415" cy="904964"/>
                </a:xfrm>
                <a:prstGeom prst="rect">
                  <a:avLst/>
                </a:prstGeom>
                <a:blipFill>
                  <a:blip r:embed="rId10"/>
                  <a:stretch>
                    <a:fillRect l="-3285" t="-4717" r="-3285" b="-141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/>
          <p:cNvGrpSpPr/>
          <p:nvPr/>
        </p:nvGrpSpPr>
        <p:grpSpPr>
          <a:xfrm>
            <a:off x="2029260" y="5225665"/>
            <a:ext cx="4524902" cy="1431358"/>
            <a:chOff x="2029260" y="5225665"/>
            <a:chExt cx="4524902" cy="1431358"/>
          </a:xfrm>
        </p:grpSpPr>
        <p:sp>
          <p:nvSpPr>
            <p:cNvPr id="66" name="Google Shape;476;p57"/>
            <p:cNvSpPr/>
            <p:nvPr/>
          </p:nvSpPr>
          <p:spPr>
            <a:xfrm>
              <a:off x="2859285" y="5469998"/>
              <a:ext cx="382500" cy="3825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i="1" dirty="0">
                  <a:solidFill>
                    <a:schemeClr val="bg1"/>
                  </a:solidFill>
                </a:rPr>
                <a:t>A</a:t>
              </a:r>
              <a:endParaRPr i="1" dirty="0">
                <a:solidFill>
                  <a:schemeClr val="bg1"/>
                </a:solidFill>
              </a:endParaRPr>
            </a:p>
          </p:txBody>
        </p:sp>
        <p:sp>
          <p:nvSpPr>
            <p:cNvPr id="67" name="Google Shape;477;p57"/>
            <p:cNvSpPr/>
            <p:nvPr/>
          </p:nvSpPr>
          <p:spPr>
            <a:xfrm>
              <a:off x="2859285" y="6274523"/>
              <a:ext cx="382500" cy="382500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i="1"/>
                <a:t>B</a:t>
              </a:r>
              <a:endParaRPr b="1" i="1"/>
            </a:p>
          </p:txBody>
        </p:sp>
        <p:sp>
          <p:nvSpPr>
            <p:cNvPr id="68" name="Google Shape;478;p57"/>
            <p:cNvSpPr/>
            <p:nvPr/>
          </p:nvSpPr>
          <p:spPr>
            <a:xfrm>
              <a:off x="2029260" y="5880135"/>
              <a:ext cx="382500" cy="38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i="1"/>
                <a:t>S</a:t>
              </a:r>
              <a:endParaRPr i="1"/>
            </a:p>
          </p:txBody>
        </p:sp>
        <p:cxnSp>
          <p:nvCxnSpPr>
            <p:cNvPr id="69" name="Google Shape;479;p57"/>
            <p:cNvCxnSpPr>
              <a:stCxn id="68" idx="6"/>
              <a:endCxn id="66" idx="2"/>
            </p:cNvCxnSpPr>
            <p:nvPr/>
          </p:nvCxnSpPr>
          <p:spPr>
            <a:xfrm flipV="1">
              <a:off x="2411760" y="5661248"/>
              <a:ext cx="447525" cy="4101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0" name="Google Shape;480;p57"/>
            <p:cNvCxnSpPr>
              <a:stCxn id="68" idx="6"/>
              <a:endCxn id="67" idx="2"/>
            </p:cNvCxnSpPr>
            <p:nvPr/>
          </p:nvCxnSpPr>
          <p:spPr>
            <a:xfrm>
              <a:off x="2411760" y="6071385"/>
              <a:ext cx="447600" cy="39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1" name="Google Shape;466;p56"/>
            <p:cNvSpPr txBox="1"/>
            <p:nvPr/>
          </p:nvSpPr>
          <p:spPr>
            <a:xfrm>
              <a:off x="2472181" y="5496548"/>
              <a:ext cx="4707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a</a:t>
              </a:r>
              <a:endParaRPr dirty="0"/>
            </a:p>
          </p:txBody>
        </p:sp>
        <p:sp>
          <p:nvSpPr>
            <p:cNvPr id="72" name="Google Shape;467;p56"/>
            <p:cNvSpPr txBox="1"/>
            <p:nvPr/>
          </p:nvSpPr>
          <p:spPr>
            <a:xfrm>
              <a:off x="2495881" y="6118685"/>
              <a:ext cx="4122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b</a:t>
              </a: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3247561" y="5281836"/>
                  <a:ext cx="1262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561" y="5281836"/>
                  <a:ext cx="126265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3241785" y="6103025"/>
                  <a:ext cx="12588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785" y="6103025"/>
                  <a:ext cx="125887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5158844" y="5281556"/>
                  <a:ext cx="13953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844" y="5281556"/>
                  <a:ext cx="139531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單箭頭接點 75"/>
            <p:cNvCxnSpPr>
              <a:stCxn id="73" idx="3"/>
              <a:endCxn id="75" idx="1"/>
            </p:cNvCxnSpPr>
            <p:nvPr/>
          </p:nvCxnSpPr>
          <p:spPr bwMode="auto">
            <a:xfrm flipV="1">
              <a:off x="4510214" y="5466222"/>
              <a:ext cx="648630" cy="2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7" name="文字方塊 76"/>
            <p:cNvSpPr txBox="1"/>
            <p:nvPr/>
          </p:nvSpPr>
          <p:spPr>
            <a:xfrm>
              <a:off x="4410597" y="5225665"/>
              <a:ext cx="1032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3251601" y="5634335"/>
                <a:ext cx="1398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01" y="5634335"/>
                <a:ext cx="1398523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3241785" y="6413609"/>
                <a:ext cx="1398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785" y="6413609"/>
                <a:ext cx="1398523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4585245" y="5866316"/>
                <a:ext cx="4320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Still effect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TW" sz="140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for gradient calculation, use none effect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245" y="5866316"/>
                <a:ext cx="4320480" cy="523220"/>
              </a:xfrm>
              <a:prstGeom prst="rect">
                <a:avLst/>
              </a:prstGeom>
              <a:blipFill>
                <a:blip r:embed="rId16"/>
                <a:stretch>
                  <a:fillRect l="-423" t="-1163" b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72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Q Network (DQN)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57350"/>
                <a:ext cx="7772400" cy="3538619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>
                    <a:latin typeface="+mj-lt"/>
                  </a:rPr>
                  <a:t>Techniques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+mj-lt"/>
                  </a:rPr>
                  <a:t>Target Network with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TW" dirty="0">
                  <a:solidFill>
                    <a:schemeClr val="tx1"/>
                  </a:solidFill>
                  <a:latin typeface="+mj-lt"/>
                </a:endParaRP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Experience Replay</a:t>
                </a:r>
              </a:p>
              <a:p>
                <a:r>
                  <a:rPr lang="en-US" altLang="zh-TW" dirty="0" smtClean="0">
                    <a:latin typeface="+mj-lt"/>
                  </a:rPr>
                  <a:t>Naïve update method: Update with full trajectory</a:t>
                </a:r>
              </a:p>
              <a:p>
                <a:pPr lvl="1"/>
                <a:r>
                  <a:rPr lang="en-US" altLang="zh-TW" dirty="0" smtClean="0">
                    <a:latin typeface="+mj-lt"/>
                  </a:rPr>
                  <a:t>Reach the terminal state, update the Q value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High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correlation</a:t>
                </a:r>
                <a:endParaRPr lang="en-US" altLang="zh-TW" dirty="0" smtClean="0">
                  <a:solidFill>
                    <a:srgbClr val="FF0000"/>
                  </a:solidFill>
                  <a:latin typeface="+mj-lt"/>
                </a:endParaRPr>
              </a:p>
              <a:p>
                <a:pPr lvl="1"/>
                <a:r>
                  <a:rPr lang="en-US" altLang="zh-TW" dirty="0" smtClean="0">
                    <a:latin typeface="+mj-lt"/>
                  </a:rPr>
                  <a:t>Data efficiency is low</a:t>
                </a:r>
              </a:p>
              <a:p>
                <a:pPr lvl="2"/>
                <a:r>
                  <a:rPr lang="en-US" altLang="zh-TW" dirty="0" smtClean="0">
                    <a:latin typeface="+mj-lt"/>
                  </a:rPr>
                  <a:t>Wait for the terminal state, each data update once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57350"/>
                <a:ext cx="7772400" cy="3538619"/>
              </a:xfrm>
              <a:blipFill>
                <a:blip r:embed="rId3"/>
                <a:stretch>
                  <a:fillRect t="-13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899592" y="5213226"/>
            <a:ext cx="7138027" cy="882774"/>
            <a:chOff x="1014599" y="4258876"/>
            <a:chExt cx="7138027" cy="882774"/>
          </a:xfrm>
        </p:grpSpPr>
        <p:cxnSp>
          <p:nvCxnSpPr>
            <p:cNvPr id="37" name="直線單箭頭接點 36"/>
            <p:cNvCxnSpPr>
              <a:cxnSpLocks noChangeShapeType="1"/>
            </p:cNvCxnSpPr>
            <p:nvPr/>
          </p:nvCxnSpPr>
          <p:spPr bwMode="auto">
            <a:xfrm flipV="1">
              <a:off x="3775053" y="4761409"/>
              <a:ext cx="623121" cy="495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線單箭頭接點 4"/>
            <p:cNvCxnSpPr>
              <a:cxnSpLocks noChangeShapeType="1"/>
            </p:cNvCxnSpPr>
            <p:nvPr/>
          </p:nvCxnSpPr>
          <p:spPr bwMode="auto">
            <a:xfrm>
              <a:off x="4912229" y="4761409"/>
              <a:ext cx="63451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橢圓 38"/>
                <p:cNvSpPr/>
                <p:nvPr/>
              </p:nvSpPr>
              <p:spPr>
                <a:xfrm>
                  <a:off x="3260999" y="4509826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7" name="橢圓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999" y="4509826"/>
                  <a:ext cx="514055" cy="51306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3685625" y="4269253"/>
                  <a:ext cx="5479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25" y="4269253"/>
                  <a:ext cx="54797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4398174" y="4504875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9" name="橢圓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174" y="4504875"/>
                  <a:ext cx="514055" cy="51306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4809660" y="4269253"/>
                  <a:ext cx="7533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660" y="4269253"/>
                  <a:ext cx="75334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橢圓 42"/>
                <p:cNvSpPr/>
                <p:nvPr/>
              </p:nvSpPr>
              <p:spPr>
                <a:xfrm>
                  <a:off x="6526465" y="4504875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1" name="橢圓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465" y="4504875"/>
                  <a:ext cx="514055" cy="51306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"/>
            <p:cNvCxnSpPr>
              <a:cxnSpLocks noChangeShapeType="1"/>
            </p:cNvCxnSpPr>
            <p:nvPr/>
          </p:nvCxnSpPr>
          <p:spPr bwMode="auto">
            <a:xfrm>
              <a:off x="2622373" y="4757577"/>
              <a:ext cx="638626" cy="878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線單箭頭接點 4"/>
            <p:cNvCxnSpPr>
              <a:cxnSpLocks noChangeShapeType="1"/>
            </p:cNvCxnSpPr>
            <p:nvPr/>
          </p:nvCxnSpPr>
          <p:spPr bwMode="auto">
            <a:xfrm flipV="1">
              <a:off x="7040519" y="4757577"/>
              <a:ext cx="634516" cy="383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6897892" y="4265423"/>
                  <a:ext cx="7925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892" y="4265423"/>
                  <a:ext cx="79258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橢圓 46"/>
                <p:cNvSpPr/>
                <p:nvPr/>
              </p:nvSpPr>
              <p:spPr>
                <a:xfrm>
                  <a:off x="7638571" y="4501045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5" name="橢圓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571" y="4501045"/>
                  <a:ext cx="514055" cy="51306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橢圓 47"/>
                <p:cNvSpPr/>
                <p:nvPr/>
              </p:nvSpPr>
              <p:spPr>
                <a:xfrm>
                  <a:off x="1014599" y="4498328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6" name="橢圓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99" y="4498328"/>
                  <a:ext cx="514055" cy="51306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線單箭頭接點 4"/>
            <p:cNvCxnSpPr>
              <a:cxnSpLocks noChangeShapeType="1"/>
            </p:cNvCxnSpPr>
            <p:nvPr/>
          </p:nvCxnSpPr>
          <p:spPr bwMode="auto">
            <a:xfrm flipV="1">
              <a:off x="1528654" y="4751030"/>
              <a:ext cx="634516" cy="383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1475305" y="4258876"/>
                  <a:ext cx="509498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305" y="4258876"/>
                  <a:ext cx="509498" cy="36298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/>
            <p:cNvSpPr/>
            <p:nvPr/>
          </p:nvSpPr>
          <p:spPr>
            <a:xfrm>
              <a:off x="2168119" y="45174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520924" y="452285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cxnSp>
          <p:nvCxnSpPr>
            <p:cNvPr id="68" name="直線單箭頭接點 4"/>
            <p:cNvCxnSpPr>
              <a:cxnSpLocks noChangeShapeType="1"/>
            </p:cNvCxnSpPr>
            <p:nvPr/>
          </p:nvCxnSpPr>
          <p:spPr bwMode="auto">
            <a:xfrm flipV="1">
              <a:off x="5924302" y="4761409"/>
              <a:ext cx="602163" cy="5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圓角矩形 68"/>
            <p:cNvSpPr/>
            <p:nvPr/>
          </p:nvSpPr>
          <p:spPr>
            <a:xfrm flipH="1">
              <a:off x="7279343" y="4720820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0" name="圓角矩形 69"/>
            <p:cNvSpPr/>
            <p:nvPr/>
          </p:nvSpPr>
          <p:spPr>
            <a:xfrm flipH="1">
              <a:off x="6158108" y="4718103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1" name="圓角矩形 70"/>
            <p:cNvSpPr/>
            <p:nvPr/>
          </p:nvSpPr>
          <p:spPr>
            <a:xfrm flipH="1">
              <a:off x="5134848" y="4723546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2" name="圓角矩形 71"/>
            <p:cNvSpPr/>
            <p:nvPr/>
          </p:nvSpPr>
          <p:spPr>
            <a:xfrm flipH="1">
              <a:off x="4005461" y="4720827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3" name="圓角矩形 72"/>
            <p:cNvSpPr/>
            <p:nvPr/>
          </p:nvSpPr>
          <p:spPr>
            <a:xfrm flipH="1">
              <a:off x="2867902" y="4726271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4" name="圓角矩形 73"/>
            <p:cNvSpPr/>
            <p:nvPr/>
          </p:nvSpPr>
          <p:spPr>
            <a:xfrm flipH="1">
              <a:off x="1765723" y="4709941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1679730" y="4778666"/>
                  <a:ext cx="512448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730" y="4778666"/>
                  <a:ext cx="512448" cy="36298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3900861" y="4775943"/>
                  <a:ext cx="712503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861" y="4775943"/>
                  <a:ext cx="712503" cy="36298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5026309" y="4747593"/>
                  <a:ext cx="712503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309" y="4747593"/>
                  <a:ext cx="712503" cy="36298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7203374" y="4754861"/>
                  <a:ext cx="53213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374" y="4754861"/>
                  <a:ext cx="532132" cy="3629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矩形 78"/>
          <p:cNvSpPr/>
          <p:nvPr/>
        </p:nvSpPr>
        <p:spPr bwMode="auto">
          <a:xfrm>
            <a:off x="899591" y="5219772"/>
            <a:ext cx="7138028" cy="1017539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3935683" y="6273101"/>
            <a:ext cx="103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4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Q Network (DQN)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57350"/>
                <a:ext cx="7772400" cy="40949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 smtClean="0">
                    <a:latin typeface="+mj-lt"/>
                  </a:rPr>
                  <a:t>Techniques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+mj-lt"/>
                  </a:rPr>
                  <a:t>Target Network with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TW" dirty="0">
                  <a:solidFill>
                    <a:schemeClr val="tx1"/>
                  </a:solidFill>
                  <a:latin typeface="+mj-lt"/>
                </a:endParaRP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Experience Replay</a:t>
                </a:r>
              </a:p>
              <a:p>
                <a:pPr marL="1085850" lvl="2" indent="-342900">
                  <a:buFont typeface="Arial" panose="020B0604020202020204" pitchFamily="34" charset="0"/>
                  <a:buChar char="•"/>
                </a:pPr>
                <a:r>
                  <a:rPr lang="en-US" altLang="zh-TW" smtClean="0">
                    <a:solidFill>
                      <a:srgbClr val="FF0000"/>
                    </a:solidFill>
                    <a:latin typeface="+mj-lt"/>
                  </a:rPr>
                  <a:t>Randomly sample 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experiences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+mj-lt"/>
                  </a:rPr>
                  <a:t>. </a:t>
                </a:r>
                <a:endParaRPr lang="en-US" altLang="zh-TW" dirty="0">
                  <a:latin typeface="+mj-lt"/>
                </a:endParaRPr>
              </a:p>
              <a:p>
                <a:r>
                  <a:rPr lang="en-US" altLang="zh-TW" dirty="0" smtClean="0">
                    <a:latin typeface="+mj-lt"/>
                  </a:rPr>
                  <a:t>Experience Replay: Update with mini-batch </a:t>
                </a:r>
              </a:p>
              <a:p>
                <a:pPr lvl="1"/>
                <a:r>
                  <a:rPr lang="en-US" altLang="zh-TW" dirty="0" smtClean="0">
                    <a:latin typeface="+mj-lt"/>
                  </a:rPr>
                  <a:t>Store each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j-lt"/>
                  </a:rPr>
                  <a:t> in memory buffer</a:t>
                </a:r>
              </a:p>
              <a:p>
                <a:pPr lvl="1"/>
                <a:r>
                  <a:rPr lang="en-US" altLang="zh-TW" dirty="0" smtClean="0">
                    <a:latin typeface="+mj-lt"/>
                  </a:rPr>
                  <a:t>When buffer full, sample serval transition as mini-batch to update</a:t>
                </a:r>
                <a:endParaRPr lang="en-US" altLang="zh-TW" dirty="0">
                  <a:latin typeface="+mj-lt"/>
                </a:endParaRP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Break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correlation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Data </a:t>
                </a:r>
                <a:r>
                  <a:rPr lang="en-US" altLang="zh-TW" dirty="0"/>
                  <a:t>efficiency is </a:t>
                </a:r>
                <a:r>
                  <a:rPr lang="en-US" altLang="zh-TW" dirty="0" smtClean="0"/>
                  <a:t>high: </a:t>
                </a:r>
              </a:p>
              <a:p>
                <a:pPr lvl="2"/>
                <a:r>
                  <a:rPr lang="en-US" altLang="zh-TW" dirty="0" smtClean="0"/>
                  <a:t>If data still in the buffer, it can still be used for updating</a:t>
                </a:r>
                <a:endParaRPr lang="en-US" altLang="zh-TW" dirty="0"/>
              </a:p>
              <a:p>
                <a:pPr lvl="1"/>
                <a:endParaRPr lang="en-US" altLang="zh-TW" dirty="0"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57350"/>
                <a:ext cx="7772400" cy="4094991"/>
              </a:xfrm>
              <a:blipFill>
                <a:blip r:embed="rId3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899592" y="5557810"/>
            <a:ext cx="7138027" cy="882774"/>
            <a:chOff x="1014599" y="4258876"/>
            <a:chExt cx="7138027" cy="882774"/>
          </a:xfrm>
        </p:grpSpPr>
        <p:cxnSp>
          <p:nvCxnSpPr>
            <p:cNvPr id="37" name="直線單箭頭接點 36"/>
            <p:cNvCxnSpPr>
              <a:cxnSpLocks noChangeShapeType="1"/>
            </p:cNvCxnSpPr>
            <p:nvPr/>
          </p:nvCxnSpPr>
          <p:spPr bwMode="auto">
            <a:xfrm flipV="1">
              <a:off x="3775053" y="4761409"/>
              <a:ext cx="623121" cy="495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線單箭頭接點 4"/>
            <p:cNvCxnSpPr>
              <a:cxnSpLocks noChangeShapeType="1"/>
            </p:cNvCxnSpPr>
            <p:nvPr/>
          </p:nvCxnSpPr>
          <p:spPr bwMode="auto">
            <a:xfrm>
              <a:off x="4912229" y="4761409"/>
              <a:ext cx="63451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橢圓 38"/>
                <p:cNvSpPr/>
                <p:nvPr/>
              </p:nvSpPr>
              <p:spPr>
                <a:xfrm>
                  <a:off x="3260999" y="4509826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7" name="橢圓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999" y="4509826"/>
                  <a:ext cx="514055" cy="51306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3685625" y="4269253"/>
                  <a:ext cx="5479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25" y="4269253"/>
                  <a:ext cx="54797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4398174" y="4504875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9" name="橢圓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174" y="4504875"/>
                  <a:ext cx="514055" cy="51306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4809660" y="4269253"/>
                  <a:ext cx="7533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660" y="4269253"/>
                  <a:ext cx="75334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橢圓 42"/>
                <p:cNvSpPr/>
                <p:nvPr/>
              </p:nvSpPr>
              <p:spPr>
                <a:xfrm>
                  <a:off x="6526465" y="4504875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1" name="橢圓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465" y="4504875"/>
                  <a:ext cx="514055" cy="51306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"/>
            <p:cNvCxnSpPr>
              <a:cxnSpLocks noChangeShapeType="1"/>
            </p:cNvCxnSpPr>
            <p:nvPr/>
          </p:nvCxnSpPr>
          <p:spPr bwMode="auto">
            <a:xfrm>
              <a:off x="2622373" y="4757577"/>
              <a:ext cx="638626" cy="878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線單箭頭接點 4"/>
            <p:cNvCxnSpPr>
              <a:cxnSpLocks noChangeShapeType="1"/>
            </p:cNvCxnSpPr>
            <p:nvPr/>
          </p:nvCxnSpPr>
          <p:spPr bwMode="auto">
            <a:xfrm flipV="1">
              <a:off x="7040519" y="4757577"/>
              <a:ext cx="634516" cy="383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6897892" y="4265423"/>
                  <a:ext cx="7925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892" y="4265423"/>
                  <a:ext cx="79258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橢圓 46"/>
                <p:cNvSpPr/>
                <p:nvPr/>
              </p:nvSpPr>
              <p:spPr>
                <a:xfrm>
                  <a:off x="7638571" y="4501045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5" name="橢圓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571" y="4501045"/>
                  <a:ext cx="514055" cy="51306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橢圓 47"/>
                <p:cNvSpPr/>
                <p:nvPr/>
              </p:nvSpPr>
              <p:spPr>
                <a:xfrm>
                  <a:off x="1014599" y="4498328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6" name="橢圓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99" y="4498328"/>
                  <a:ext cx="514055" cy="51306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線單箭頭接點 4"/>
            <p:cNvCxnSpPr>
              <a:cxnSpLocks noChangeShapeType="1"/>
            </p:cNvCxnSpPr>
            <p:nvPr/>
          </p:nvCxnSpPr>
          <p:spPr bwMode="auto">
            <a:xfrm flipV="1">
              <a:off x="1528654" y="4751030"/>
              <a:ext cx="634516" cy="383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1475305" y="4258876"/>
                  <a:ext cx="509498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305" y="4258876"/>
                  <a:ext cx="509498" cy="36298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/>
            <p:cNvSpPr/>
            <p:nvPr/>
          </p:nvSpPr>
          <p:spPr>
            <a:xfrm>
              <a:off x="2168119" y="45174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520924" y="452285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cxnSp>
          <p:nvCxnSpPr>
            <p:cNvPr id="68" name="直線單箭頭接點 4"/>
            <p:cNvCxnSpPr>
              <a:cxnSpLocks noChangeShapeType="1"/>
            </p:cNvCxnSpPr>
            <p:nvPr/>
          </p:nvCxnSpPr>
          <p:spPr bwMode="auto">
            <a:xfrm flipV="1">
              <a:off x="5924302" y="4761409"/>
              <a:ext cx="602163" cy="5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圓角矩形 68"/>
            <p:cNvSpPr/>
            <p:nvPr/>
          </p:nvSpPr>
          <p:spPr>
            <a:xfrm flipH="1">
              <a:off x="7279343" y="4720820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0" name="圓角矩形 69"/>
            <p:cNvSpPr/>
            <p:nvPr/>
          </p:nvSpPr>
          <p:spPr>
            <a:xfrm flipH="1">
              <a:off x="6158108" y="4718103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1" name="圓角矩形 70"/>
            <p:cNvSpPr/>
            <p:nvPr/>
          </p:nvSpPr>
          <p:spPr>
            <a:xfrm flipH="1">
              <a:off x="5134848" y="4723546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2" name="圓角矩形 71"/>
            <p:cNvSpPr/>
            <p:nvPr/>
          </p:nvSpPr>
          <p:spPr>
            <a:xfrm flipH="1">
              <a:off x="4005461" y="4720827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3" name="圓角矩形 72"/>
            <p:cNvSpPr/>
            <p:nvPr/>
          </p:nvSpPr>
          <p:spPr>
            <a:xfrm flipH="1">
              <a:off x="2867902" y="4726271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74" name="圓角矩形 73"/>
            <p:cNvSpPr/>
            <p:nvPr/>
          </p:nvSpPr>
          <p:spPr>
            <a:xfrm flipH="1">
              <a:off x="1765723" y="4709941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1679730" y="4778666"/>
                  <a:ext cx="512448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730" y="4778666"/>
                  <a:ext cx="512448" cy="36298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3900861" y="4775943"/>
                  <a:ext cx="712503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861" y="4775943"/>
                  <a:ext cx="712503" cy="36298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5026309" y="4747593"/>
                  <a:ext cx="712503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309" y="4747593"/>
                  <a:ext cx="712503" cy="36298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7203374" y="4754861"/>
                  <a:ext cx="53213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374" y="4754861"/>
                  <a:ext cx="532132" cy="3629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 bwMode="auto">
          <a:xfrm>
            <a:off x="3086219" y="5537757"/>
            <a:ext cx="1737390" cy="1017539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38398" y="6529674"/>
            <a:ext cx="103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815909" y="5499730"/>
            <a:ext cx="1178098" cy="1017539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992279" y="6483837"/>
            <a:ext cx="700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8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Q Network (DQN)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2919986"/>
          </a:xfrm>
        </p:spPr>
        <p:txBody>
          <a:bodyPr/>
          <a:lstStyle/>
          <a:p>
            <a:r>
              <a:rPr lang="en-US" altLang="zh-TW" dirty="0" smtClean="0"/>
              <a:t>Summary:</a:t>
            </a:r>
          </a:p>
          <a:p>
            <a:pPr lvl="1"/>
            <a:r>
              <a:rPr lang="en-US" altLang="zh-TW" dirty="0" smtClean="0"/>
              <a:t>Use neural network to extract the features for Q-learning</a:t>
            </a:r>
          </a:p>
          <a:p>
            <a:pPr lvl="1"/>
            <a:r>
              <a:rPr lang="en-US" altLang="zh-TW" dirty="0" smtClean="0"/>
              <a:t>2 key points:</a:t>
            </a:r>
          </a:p>
          <a:p>
            <a:pPr lvl="2"/>
            <a:r>
              <a:rPr lang="en-US" altLang="zh-TW" dirty="0"/>
              <a:t>Target </a:t>
            </a:r>
            <a:r>
              <a:rPr lang="en-US" altLang="zh-TW" dirty="0" smtClean="0"/>
              <a:t>Network: Overcome </a:t>
            </a:r>
            <a:r>
              <a:rPr lang="en-US" altLang="zh-TW" dirty="0"/>
              <a:t>“chasing your own tail</a:t>
            </a:r>
            <a:r>
              <a:rPr lang="en-US" altLang="zh-TW" dirty="0" smtClean="0"/>
              <a:t>” problem</a:t>
            </a:r>
          </a:p>
          <a:p>
            <a:pPr lvl="2"/>
            <a:r>
              <a:rPr lang="en-US" altLang="zh-TW" dirty="0"/>
              <a:t>Experience </a:t>
            </a:r>
            <a:r>
              <a:rPr lang="en-US" altLang="zh-TW" dirty="0" smtClean="0"/>
              <a:t>Replay: Break correlation, more data efficiency</a:t>
            </a:r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2538725" y="4293096"/>
            <a:ext cx="4066550" cy="1236134"/>
            <a:chOff x="7216342" y="350639"/>
            <a:chExt cx="4066550" cy="1236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8479376" y="350639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DQN</a:t>
                  </a:r>
                  <a:b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376" y="350639"/>
                  <a:ext cx="1151466" cy="12361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單箭頭接點 5"/>
            <p:cNvCxnSpPr/>
            <p:nvPr/>
          </p:nvCxnSpPr>
          <p:spPr>
            <a:xfrm>
              <a:off x="8081441" y="1002573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" name="文字方塊 6"/>
            <p:cNvSpPr txBox="1"/>
            <p:nvPr/>
          </p:nvSpPr>
          <p:spPr>
            <a:xfrm>
              <a:off x="7216342" y="768651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kern="0" dirty="0">
                  <a:solidFill>
                    <a:prstClr val="black"/>
                  </a:solidFill>
                  <a:latin typeface="Cambria Math" panose="02040503050406030204" pitchFamily="18" charset="0"/>
                </a:rPr>
                <a:t>State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>
              <a:off x="9630842" y="638506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" name="橢圓 8"/>
            <p:cNvSpPr/>
            <p:nvPr/>
          </p:nvSpPr>
          <p:spPr>
            <a:xfrm>
              <a:off x="9797634" y="91080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797634" y="100217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9797633" y="109345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10020310" y="405242"/>
                  <a:ext cx="12625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310" y="405242"/>
                  <a:ext cx="1262582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1449" r="-3382" b="-1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單箭頭接點 12"/>
            <p:cNvCxnSpPr/>
            <p:nvPr/>
          </p:nvCxnSpPr>
          <p:spPr>
            <a:xfrm>
              <a:off x="9630842" y="1372437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0020310" y="1139173"/>
                  <a:ext cx="12625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0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0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0" lang="en-US" altLang="zh-TW" sz="20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kern="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310" y="1139173"/>
                  <a:ext cx="1262582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1449" r="-4831" b="-181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83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DRL Techniques Related to </a:t>
            </a:r>
            <a:br>
              <a:rPr lang="en-US" altLang="zh-TW" dirty="0"/>
            </a:br>
            <a:r>
              <a:rPr lang="en-US" altLang="zh-TW" dirty="0"/>
              <a:t>Heavy-Weight Model Applications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Preliminary </a:t>
            </a:r>
          </a:p>
          <a:p>
            <a:r>
              <a:rPr lang="en-US" altLang="zh-TW" dirty="0" smtClean="0"/>
              <a:t>Value</a:t>
            </a:r>
            <a:r>
              <a:rPr lang="en-US" altLang="zh-TW" dirty="0"/>
              <a:t>-</a:t>
            </a:r>
            <a:r>
              <a:rPr lang="en-US" altLang="zh-TW" dirty="0" smtClean="0"/>
              <a:t>Based</a:t>
            </a:r>
            <a:endParaRPr lang="en-US" altLang="zh-TW" dirty="0"/>
          </a:p>
          <a:p>
            <a:pPr lvl="1"/>
            <a:r>
              <a:rPr lang="en-US" altLang="zh-TW" dirty="0" smtClean="0"/>
              <a:t>Deep </a:t>
            </a:r>
            <a:r>
              <a:rPr lang="en-US" altLang="zh-TW" dirty="0"/>
              <a:t>Q-Learning: </a:t>
            </a:r>
            <a:r>
              <a:rPr lang="en-US" altLang="zh-TW" dirty="0" smtClean="0"/>
              <a:t>DQN</a:t>
            </a:r>
          </a:p>
          <a:p>
            <a:r>
              <a:rPr lang="en-US" altLang="zh-TW" dirty="0" smtClean="0"/>
              <a:t>Policy-Based 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Actor-Critic</a:t>
            </a:r>
          </a:p>
          <a:p>
            <a:pPr lvl="1"/>
            <a:r>
              <a:rPr lang="en-US" altLang="zh-TW" dirty="0" smtClean="0"/>
              <a:t>DDPG </a:t>
            </a:r>
            <a:r>
              <a:rPr lang="en-US" altLang="zh-TW" dirty="0"/>
              <a:t>(</a:t>
            </a:r>
            <a:r>
              <a:rPr lang="en-US" altLang="zh-TW" kern="1200" dirty="0"/>
              <a:t>Deep Deterministic Policy Gradient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9956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2480"/>
            <a:ext cx="9036496" cy="53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sz="4000" kern="1200" dirty="0" smtClean="0">
                <a:solidFill>
                  <a:schemeClr val="tx1"/>
                </a:solidFill>
              </a:rPr>
              <a:t>From Value-Based to Policy-Based</a:t>
            </a:r>
            <a:endParaRPr lang="zh-TW" altLang="en-US" sz="2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sz="quarter" idx="1"/>
          </p:nvPr>
        </p:nvSpPr>
        <p:spPr>
          <a:xfrm>
            <a:off x="1371600" y="3718432"/>
            <a:ext cx="6400800" cy="2302856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38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Policy-Based Reinforcement Learning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altLang="zh-TW" dirty="0"/>
                  <a:t>By approximation with parameters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dirty="0">
                  <a:solidFill>
                    <a:srgbClr val="114FFB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dirty="0">
                  <a:solidFill>
                    <a:srgbClr val="114FFB"/>
                  </a:solidFill>
                </a:endParaRPr>
              </a:p>
              <a:p>
                <a:r>
                  <a:rPr lang="en-US" altLang="zh-TW" dirty="0"/>
                  <a:t>A policy was generated directly from the value functions</a:t>
                </a:r>
              </a:p>
              <a:p>
                <a:pPr lvl="1"/>
                <a:r>
                  <a:rPr lang="en-US" altLang="zh-TW" dirty="0"/>
                  <a:t>e.g. using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/>
                  <a:t>-greedy</a:t>
                </a:r>
              </a:p>
              <a:p>
                <a:pPr lvl="1"/>
                <a:r>
                  <a:rPr lang="en-US" altLang="zh-TW" dirty="0"/>
                  <a:t>This implies: the policy is also parametrized by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/>
                  <a:t>. </a:t>
                </a:r>
              </a:p>
              <a:p>
                <a:pPr lvl="0"/>
                <a:r>
                  <a:rPr lang="en-US" altLang="zh-TW" dirty="0"/>
                  <a:t>Here, we will directly </a:t>
                </a:r>
                <a:r>
                  <a:rPr lang="en-US" altLang="zh-TW" dirty="0">
                    <a:solidFill>
                      <a:srgbClr val="114FFB"/>
                    </a:solidFill>
                  </a:rPr>
                  <a:t>parametrize the </a:t>
                </a:r>
                <a:r>
                  <a:rPr lang="en-US" altLang="zh-TW" dirty="0">
                    <a:solidFill>
                      <a:srgbClr val="FC0128"/>
                    </a:solidFill>
                  </a:rPr>
                  <a:t>policy</a:t>
                </a:r>
              </a:p>
              <a:p>
                <a:pPr lvl="1"/>
                <a:r>
                  <a:rPr lang="en-US" altLang="zh-TW" dirty="0">
                    <a:solidFill>
                      <a:srgbClr val="FC0128"/>
                    </a:solidFill>
                  </a:rPr>
                  <a:t>Deterministic: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114FFB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114FFB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solidFill>
                          <a:srgbClr val="114FF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114FFB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>
                  <a:solidFill>
                    <a:srgbClr val="FC0128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FC0128"/>
                    </a:solidFill>
                  </a:rPr>
                  <a:t>Stochastic: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114FFB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114FFB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114FFB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114FFB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>
                  <a:solidFill>
                    <a:srgbClr val="FC0128"/>
                  </a:solidFill>
                </a:endParaRPr>
              </a:p>
              <a:p>
                <a:pPr lvl="0"/>
                <a:r>
                  <a:rPr lang="en-US" altLang="zh-TW" dirty="0"/>
                  <a:t>We will focus again on </a:t>
                </a:r>
                <a:r>
                  <a:rPr lang="en-US" altLang="zh-TW" dirty="0">
                    <a:solidFill>
                      <a:srgbClr val="FC0128"/>
                    </a:solidFill>
                  </a:rPr>
                  <a:t>model-free</a:t>
                </a:r>
                <a:r>
                  <a:rPr lang="en-US" altLang="zh-TW" dirty="0"/>
                  <a:t> reinforcement learning</a:t>
                </a:r>
                <a:endParaRPr lang="zh-TW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96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Advantages of Policy-Based RL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Advantages:</a:t>
            </a:r>
            <a:endParaRPr lang="zh-TW" altLang="zh-TW" dirty="0"/>
          </a:p>
          <a:p>
            <a:pPr lvl="1"/>
            <a:r>
              <a:rPr lang="en-US" altLang="zh-TW" dirty="0">
                <a:solidFill>
                  <a:srgbClr val="114FFB"/>
                </a:solidFill>
              </a:rPr>
              <a:t>Better convergence properties</a:t>
            </a:r>
            <a:endParaRPr lang="zh-TW" altLang="zh-TW" sz="1600" dirty="0">
              <a:solidFill>
                <a:srgbClr val="114FFB"/>
              </a:solidFill>
            </a:endParaRPr>
          </a:p>
          <a:p>
            <a:pPr lvl="1"/>
            <a:r>
              <a:rPr lang="en-US" altLang="zh-TW" dirty="0">
                <a:solidFill>
                  <a:srgbClr val="114FFB"/>
                </a:solidFill>
              </a:rPr>
              <a:t>Effective in high-dimensional or continuous action spaces</a:t>
            </a:r>
            <a:endParaRPr lang="zh-TW" altLang="zh-TW" sz="1600" dirty="0">
              <a:solidFill>
                <a:srgbClr val="114FFB"/>
              </a:solidFill>
            </a:endParaRPr>
          </a:p>
          <a:p>
            <a:pPr lvl="1"/>
            <a:r>
              <a:rPr lang="en-US" altLang="zh-TW" dirty="0">
                <a:solidFill>
                  <a:srgbClr val="FC0128"/>
                </a:solidFill>
              </a:rPr>
              <a:t>Can learn stochastic policies</a:t>
            </a:r>
            <a:endParaRPr lang="zh-TW" altLang="zh-TW" sz="1600" dirty="0">
              <a:solidFill>
                <a:srgbClr val="FC0128"/>
              </a:solidFill>
            </a:endParaRPr>
          </a:p>
          <a:p>
            <a:r>
              <a:rPr lang="en-US" altLang="zh-TW" dirty="0"/>
              <a:t>Disadvantages:</a:t>
            </a:r>
            <a:endParaRPr lang="zh-TW" altLang="zh-TW" dirty="0"/>
          </a:p>
          <a:p>
            <a:pPr lvl="1"/>
            <a:r>
              <a:rPr lang="en-US" altLang="zh-TW" dirty="0"/>
              <a:t>Typically </a:t>
            </a:r>
            <a:r>
              <a:rPr lang="en-US" altLang="zh-TW" dirty="0">
                <a:solidFill>
                  <a:srgbClr val="114FFB"/>
                </a:solidFill>
              </a:rPr>
              <a:t>converge to a local rather than global optimum</a:t>
            </a:r>
            <a:endParaRPr lang="zh-TW" altLang="zh-TW" sz="1600" dirty="0">
              <a:solidFill>
                <a:srgbClr val="114FFB"/>
              </a:solidFill>
            </a:endParaRPr>
          </a:p>
          <a:p>
            <a:pPr lvl="1"/>
            <a:r>
              <a:rPr lang="en-US" altLang="zh-TW" dirty="0">
                <a:solidFill>
                  <a:srgbClr val="114FFB"/>
                </a:solidFill>
              </a:rPr>
              <a:t>Evaluating a policy is typically inefficient and high variance</a:t>
            </a:r>
            <a:endParaRPr lang="zh-TW" altLang="zh-TW" sz="1600" dirty="0">
              <a:solidFill>
                <a:srgbClr val="114FFB"/>
              </a:solidFill>
            </a:endParaRPr>
          </a:p>
          <a:p>
            <a:pPr marL="0" indent="0">
              <a:buNone/>
            </a:pP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9957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sz="4000" kern="1200" dirty="0" smtClean="0">
                <a:solidFill>
                  <a:schemeClr val="tx1"/>
                </a:solidFill>
              </a:rPr>
              <a:t>Deep </a:t>
            </a:r>
            <a:r>
              <a:rPr lang="en-US" altLang="zh-TW" sz="4000" kern="1200" dirty="0">
                <a:solidFill>
                  <a:schemeClr val="tx1"/>
                </a:solidFill>
              </a:rPr>
              <a:t>Deterministic Policy Gradient (DDPG)</a:t>
            </a:r>
            <a:endParaRPr lang="zh-TW" altLang="en-US" sz="2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sz="quarter" idx="1"/>
          </p:nvPr>
        </p:nvSpPr>
        <p:spPr>
          <a:xfrm>
            <a:off x="1371600" y="3718432"/>
            <a:ext cx="6400800" cy="2302856"/>
          </a:xfrm>
        </p:spPr>
        <p:txBody>
          <a:bodyPr>
            <a:normAutofit/>
          </a:bodyPr>
          <a:lstStyle/>
          <a:p>
            <a:r>
              <a:rPr lang="en-US" altLang="zh-TW" dirty="0"/>
              <a:t>(Actor-Critic in continuous action space)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8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https://lh6.googleusercontent.com/bAYSA0Wsmd39N1_W-_hFLBvHTeLl5Iq22ght8R-v6brJWXFDW8QGZSDHe93wXctR1WjhonpnkR7QR3hrf48pCsaMdO592m7hyhvOtEL6pcskPElAEiBvzwtj4yXP0vPyhGX53xVgp7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09" y="4077072"/>
            <a:ext cx="389572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 smtClean="0">
                <a:solidFill>
                  <a:schemeClr val="tx1"/>
                </a:solidFill>
              </a:rPr>
              <a:t>Deep Deterministic </a:t>
            </a:r>
            <a:r>
              <a:rPr lang="en-US" altLang="zh-TW" kern="1200" dirty="0">
                <a:solidFill>
                  <a:schemeClr val="tx1"/>
                </a:solidFill>
              </a:rPr>
              <a:t>Policy Gradient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1699642"/>
          </a:xfrm>
        </p:spPr>
        <p:txBody>
          <a:bodyPr/>
          <a:lstStyle/>
          <a:p>
            <a:r>
              <a:rPr lang="en-US" altLang="zh-TW" dirty="0" smtClean="0"/>
              <a:t>Deep: Use neural network to extract features</a:t>
            </a:r>
          </a:p>
          <a:p>
            <a:r>
              <a:rPr lang="en-US" altLang="zh-TW" dirty="0" smtClean="0"/>
              <a:t>Deterministic: Use policy result + noise </a:t>
            </a:r>
            <a:r>
              <a:rPr lang="en-US" altLang="zh-TW" dirty="0"/>
              <a:t>as the selected action (noise </a:t>
            </a:r>
            <a:r>
              <a:rPr lang="en-US" altLang="zh-TW" dirty="0" smtClean="0"/>
              <a:t>for exploration during training)</a:t>
            </a:r>
          </a:p>
          <a:p>
            <a:r>
              <a:rPr lang="en-US" altLang="zh-TW" dirty="0" smtClean="0"/>
              <a:t>Policy gradient: Policy-Based method</a:t>
            </a:r>
            <a:endParaRPr lang="zh-TW" altLang="en-US" dirty="0"/>
          </a:p>
        </p:txBody>
      </p:sp>
      <p:pic>
        <p:nvPicPr>
          <p:cNvPr id="2050" name="Picture 2" descr="https://lh6.googleusercontent.com/bAYSA0Wsmd39N1_W-_hFLBvHTeLl5Iq22ght8R-v6brJWXFDW8QGZSDHe93wXctR1WjhonpnkR7QR3hrf48pCsaMdO592m7hyhvOtEL6pcskPElAEiBvzwtj4yXP0vPyhGX53xVgp7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389572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 bwMode="auto">
          <a:xfrm flipH="1">
            <a:off x="2911648" y="4178270"/>
            <a:ext cx="4168" cy="16456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3648" y="3430741"/>
                <a:ext cx="31067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gradient: </a:t>
                </a:r>
                <a:b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an action from policy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8" y="3430741"/>
                <a:ext cx="3106748" cy="646331"/>
              </a:xfrm>
              <a:prstGeom prst="rect">
                <a:avLst/>
              </a:prstGeom>
              <a:blipFill>
                <a:blip r:embed="rId3"/>
                <a:stretch>
                  <a:fillRect l="-1569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 bwMode="auto">
          <a:xfrm>
            <a:off x="6664299" y="4077072"/>
            <a:ext cx="0" cy="19628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4FFB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直線接點 11"/>
          <p:cNvCxnSpPr/>
          <p:nvPr/>
        </p:nvCxnSpPr>
        <p:spPr bwMode="auto">
          <a:xfrm>
            <a:off x="7672411" y="4056480"/>
            <a:ext cx="0" cy="19628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4FFB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>
            <a:off x="6701343" y="5607917"/>
            <a:ext cx="9516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114FFB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>
            <a:off x="7380312" y="4178270"/>
            <a:ext cx="4067" cy="17176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009540" y="3223682"/>
                <a:ext cx="38521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Deterministic Policy gradient: </a:t>
                </a:r>
                <a:b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is from policy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random noise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40" y="3223682"/>
                <a:ext cx="3852145" cy="646331"/>
              </a:xfrm>
              <a:prstGeom prst="rect">
                <a:avLst/>
              </a:prstGeom>
              <a:blipFill>
                <a:blip r:embed="rId4"/>
                <a:stretch>
                  <a:fillRect l="-1424" t="-5660" r="-4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/>
          <p:nvPr/>
        </p:nvCxnSpPr>
        <p:spPr bwMode="auto">
          <a:xfrm flipH="1">
            <a:off x="7164288" y="4178270"/>
            <a:ext cx="12857" cy="17176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6834781" y="5310154"/>
            <a:ext cx="694556" cy="255293"/>
          </a:xfrm>
          <a:prstGeom prst="rect">
            <a:avLst/>
          </a:prstGeom>
          <a:solidFill>
            <a:srgbClr val="114FF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516216" y="3781443"/>
                <a:ext cx="1542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781443"/>
                <a:ext cx="15425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向右箭號 29"/>
          <p:cNvSpPr/>
          <p:nvPr/>
        </p:nvSpPr>
        <p:spPr bwMode="auto">
          <a:xfrm>
            <a:off x="7184486" y="4885376"/>
            <a:ext cx="203167" cy="144016"/>
          </a:xfrm>
          <a:prstGeom prst="rightArrow">
            <a:avLst/>
          </a:prstGeom>
          <a:solidFill>
            <a:srgbClr val="114FFB"/>
          </a:solidFill>
          <a:ln w="12700" cap="flat" cmpd="sng" algn="ctr">
            <a:solidFill>
              <a:srgbClr val="114FFB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細明體" pitchFamily="49" charset="-120"/>
              <a:ea typeface="細明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507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chemeClr val="tx1"/>
                </a:solidFill>
              </a:rPr>
              <a:t>Deterministic Policy Gradient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Deterministic policy gradient can be estimated more efficiently, especially in high-dimensional </a:t>
            </a:r>
            <a:r>
              <a:rPr lang="en-US" altLang="zh-TW" dirty="0">
                <a:solidFill>
                  <a:srgbClr val="FF0000"/>
                </a:solidFill>
              </a:rPr>
              <a:t>continuous action spaces</a:t>
            </a:r>
            <a:endParaRPr lang="en-US" altLang="zh-TW" dirty="0"/>
          </a:p>
          <a:p>
            <a:pPr lvl="1"/>
            <a:r>
              <a:rPr lang="en-US" altLang="zh-TW" dirty="0"/>
              <a:t>Deterministic policy integrates over only states space</a:t>
            </a:r>
          </a:p>
          <a:p>
            <a:pPr lvl="1"/>
            <a:r>
              <a:rPr lang="en-US" altLang="zh-TW" dirty="0"/>
              <a:t>Use off-policy learning to ensure adequate exploration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5469209" y="4230351"/>
            <a:ext cx="3414765" cy="2137400"/>
            <a:chOff x="7744661" y="3735491"/>
            <a:chExt cx="4303826" cy="2576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9251776" y="5075766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  <a:t>Critic</a:t>
                  </a:r>
                  <a:br>
                    <a:rPr kumimoji="0" lang="en-US" altLang="zh-TW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TW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zh-TW" altLang="en-US" kern="0" dirty="0">
                    <a:solidFill>
                      <a:prstClr val="black"/>
                    </a:solidFill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776" y="5075766"/>
                  <a:ext cx="1151466" cy="12361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單箭頭接點 21"/>
            <p:cNvCxnSpPr/>
            <p:nvPr/>
          </p:nvCxnSpPr>
          <p:spPr>
            <a:xfrm>
              <a:off x="8862308" y="5380132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" name="文字方塊 22"/>
            <p:cNvSpPr txBox="1"/>
            <p:nvPr/>
          </p:nvSpPr>
          <p:spPr>
            <a:xfrm>
              <a:off x="7924427" y="5127476"/>
              <a:ext cx="1000481" cy="44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State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10403242" y="5685366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10785905" y="5481624"/>
                  <a:ext cx="1262582" cy="407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0" lang="el-GR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905" y="5481624"/>
                  <a:ext cx="1262582" cy="4074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29" r="-24390" b="-35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8862308" y="5935027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" name="矩形 26"/>
            <p:cNvSpPr/>
            <p:nvPr/>
          </p:nvSpPr>
          <p:spPr>
            <a:xfrm>
              <a:off x="9516331" y="5500700"/>
              <a:ext cx="232827" cy="4451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9251776" y="3735491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  <a:t>Actor</a:t>
                  </a:r>
                  <a:br>
                    <a:rPr kumimoji="0" lang="en-US" altLang="zh-TW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TW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kumimoji="0" lang="zh-TW" altLang="en-US" kern="0" dirty="0">
                    <a:solidFill>
                      <a:prstClr val="black"/>
                    </a:solidFill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776" y="3735491"/>
                  <a:ext cx="1151466" cy="123613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單箭頭接點 28"/>
            <p:cNvCxnSpPr/>
            <p:nvPr/>
          </p:nvCxnSpPr>
          <p:spPr>
            <a:xfrm>
              <a:off x="8850239" y="4378264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直線單箭頭接點 29"/>
            <p:cNvCxnSpPr/>
            <p:nvPr/>
          </p:nvCxnSpPr>
          <p:spPr>
            <a:xfrm>
              <a:off x="10403242" y="4383948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0806041" y="4145691"/>
                  <a:ext cx="1242444" cy="81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kumimoji="0" lang="el-GR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0" lang="en-US" altLang="zh-TW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</a:endParaRPr>
                </a:p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𝐴𝑐𝑡𝑖𝑜𝑛</m:t>
                        </m:r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041" y="4145691"/>
                  <a:ext cx="1242444" cy="8161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23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9443786" y="4150633"/>
              <a:ext cx="232827" cy="4451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911553" y="4142502"/>
              <a:ext cx="1000481" cy="44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State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744661" y="5709102"/>
              <a:ext cx="1226761" cy="44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Action a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01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>
              <a:lnSpc>
                <a:spcPct val="90000"/>
              </a:lnSpc>
            </a:pPr>
            <a:r>
              <a:rPr lang="en-US" altLang="zh-TW" kern="1200" dirty="0">
                <a:solidFill>
                  <a:schemeClr val="tx1"/>
                </a:solidFill>
              </a:rPr>
              <a:t>Deep Deterministic Policy Gradient (DDPG)</a:t>
            </a:r>
            <a:br>
              <a:rPr lang="en-US" altLang="zh-TW" kern="1200" dirty="0">
                <a:solidFill>
                  <a:schemeClr val="tx1"/>
                </a:solidFill>
              </a:rPr>
            </a:br>
            <a:r>
              <a:rPr lang="en-US" altLang="zh-TW" kern="1200" dirty="0">
                <a:solidFill>
                  <a:schemeClr val="tx1"/>
                </a:solidFill>
              </a:rPr>
              <a:t>(A Kind of Actor-Critic For Continuous Actions)</a:t>
            </a:r>
            <a:endParaRPr lang="en-US" altLang="zh-TW" sz="33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dirty="0">
                    <a:latin typeface="+mj-lt"/>
                  </a:rPr>
                  <a:t>Use two networks: an 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actor</a:t>
                </a:r>
                <a:r>
                  <a:rPr lang="en-US" altLang="zh-TW" dirty="0">
                    <a:latin typeface="+mj-lt"/>
                  </a:rPr>
                  <a:t> and a 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critic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Critic</a:t>
                </a:r>
                <a:r>
                  <a:rPr lang="en-US" altLang="zh-TW" dirty="0">
                    <a:latin typeface="+mj-lt"/>
                  </a:rPr>
                  <a:t> estimates value of current action by Q-learning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Gradient:</a:t>
                </a:r>
              </a:p>
              <a:p>
                <a:pPr marL="914400" lvl="2" indent="0">
                  <a:buNone/>
                </a:pPr>
                <a:r>
                  <a:rPr lang="en-US" altLang="zh-TW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altLang="zh-TW" dirty="0">
                  <a:solidFill>
                    <a:srgbClr val="FF0000"/>
                  </a:solidFill>
                  <a:latin typeface="+mj-lt"/>
                </a:endParaRPr>
              </a:p>
              <a:p>
                <a:pPr lvl="1"/>
                <a:r>
                  <a:rPr lang="en-US" altLang="zh-TW" sz="1800" dirty="0">
                    <a:solidFill>
                      <a:srgbClr val="FF0000"/>
                    </a:solidFill>
                    <a:latin typeface="+mj-lt"/>
                  </a:rPr>
                  <a:t>Actor </a:t>
                </a:r>
                <a:r>
                  <a:rPr lang="en-US" altLang="zh-TW" sz="1800" dirty="0">
                    <a:latin typeface="+mj-lt"/>
                  </a:rPr>
                  <a:t>updates policy </a:t>
                </a:r>
                <a:r>
                  <a:rPr lang="en-US" altLang="zh-TW" sz="1800" dirty="0"/>
                  <a:t>in direction suggested by critic </a:t>
                </a:r>
                <a:r>
                  <a:rPr lang="en-US" altLang="zh-TW" dirty="0">
                    <a:latin typeface="+mj-lt"/>
                  </a:rPr>
                  <a:t>(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DDPG</a:t>
                </a:r>
                <a:r>
                  <a:rPr lang="en-US" altLang="zh-TW" dirty="0">
                    <a:latin typeface="+mj-lt"/>
                  </a:rPr>
                  <a:t>): </a:t>
                </a:r>
                <a:r>
                  <a:rPr lang="en-US" altLang="zh-TW" i="1" dirty="0">
                    <a:latin typeface="+mj-lt"/>
                  </a:rPr>
                  <a:t/>
                </a:r>
                <a:br>
                  <a:rPr lang="en-US" altLang="zh-TW" i="1" dirty="0">
                    <a:latin typeface="+mj-lt"/>
                  </a:rPr>
                </a:br>
                <a:endParaRPr lang="en-US" altLang="zh-TW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4" descr="http://pemami4911.github.io/assets/actor-crit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92" y="1784943"/>
            <a:ext cx="1930585" cy="18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1323" y="4223695"/>
                <a:ext cx="5061009" cy="1278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e>
                              <m: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l-GR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l-GR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l-GR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23" y="4223695"/>
                <a:ext cx="5061009" cy="1278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群組 47"/>
          <p:cNvGrpSpPr/>
          <p:nvPr/>
        </p:nvGrpSpPr>
        <p:grpSpPr>
          <a:xfrm>
            <a:off x="5469209" y="4230351"/>
            <a:ext cx="3414765" cy="2137400"/>
            <a:chOff x="7744661" y="3735491"/>
            <a:chExt cx="4303826" cy="2576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9251776" y="5075766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  <a:t>Critic</a:t>
                  </a:r>
                  <a:br>
                    <a:rPr kumimoji="0" lang="en-US" altLang="zh-TW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TW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zh-TW" altLang="en-US" kern="0" dirty="0">
                    <a:solidFill>
                      <a:prstClr val="black"/>
                    </a:solidFill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776" y="5075766"/>
                  <a:ext cx="1151466" cy="12361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>
              <a:off x="8862308" y="5380132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1" name="文字方塊 50"/>
            <p:cNvSpPr txBox="1"/>
            <p:nvPr/>
          </p:nvSpPr>
          <p:spPr>
            <a:xfrm>
              <a:off x="7924427" y="5127476"/>
              <a:ext cx="1000481" cy="44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State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10403242" y="5685366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10785905" y="5481624"/>
                  <a:ext cx="1262582" cy="407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0" lang="el-GR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905" y="5481624"/>
                  <a:ext cx="1262582" cy="4074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29" r="-24390" b="-35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8862308" y="5935027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5" name="矩形 54"/>
            <p:cNvSpPr/>
            <p:nvPr/>
          </p:nvSpPr>
          <p:spPr>
            <a:xfrm>
              <a:off x="9516331" y="5500700"/>
              <a:ext cx="232827" cy="4451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9251776" y="3735491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  <a:t>Actor</a:t>
                  </a:r>
                  <a:br>
                    <a:rPr kumimoji="0" lang="en-US" altLang="zh-TW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TW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kumimoji="0" lang="zh-TW" altLang="en-US" kern="0" dirty="0">
                    <a:solidFill>
                      <a:prstClr val="black"/>
                    </a:solidFill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776" y="3735491"/>
                  <a:ext cx="1151466" cy="123613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單箭頭接點 56"/>
            <p:cNvCxnSpPr/>
            <p:nvPr/>
          </p:nvCxnSpPr>
          <p:spPr>
            <a:xfrm>
              <a:off x="8850239" y="4378264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直線單箭頭接點 57"/>
            <p:cNvCxnSpPr/>
            <p:nvPr/>
          </p:nvCxnSpPr>
          <p:spPr>
            <a:xfrm>
              <a:off x="10403242" y="4383948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10806041" y="4145691"/>
                  <a:ext cx="1242444" cy="81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kumimoji="0" lang="el-GR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0" lang="en-US" altLang="zh-TW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</a:endParaRPr>
                </a:p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𝐴𝑐𝑡𝑖𝑜𝑛</m:t>
                        </m:r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041" y="4145691"/>
                  <a:ext cx="1242444" cy="8161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23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矩形 59"/>
            <p:cNvSpPr/>
            <p:nvPr/>
          </p:nvSpPr>
          <p:spPr>
            <a:xfrm>
              <a:off x="9443786" y="4150633"/>
              <a:ext cx="232827" cy="4451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911553" y="4142502"/>
              <a:ext cx="1000481" cy="44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State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7744661" y="5709102"/>
              <a:ext cx="1226761" cy="44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Action a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773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chemeClr val="tx1"/>
                </a:solidFill>
              </a:rPr>
              <a:t>Deep Deterministic Policy Gradient</a:t>
            </a:r>
            <a:r>
              <a:rPr lang="en-US" altLang="zh-TW" kern="1200" dirty="0" smtClean="0">
                <a:solidFill>
                  <a:schemeClr val="tx1"/>
                </a:solidFill>
              </a:rPr>
              <a:t> (Continuous </a:t>
            </a:r>
            <a:r>
              <a:rPr lang="en-US" altLang="zh-TW" kern="1200" dirty="0">
                <a:solidFill>
                  <a:schemeClr val="tx1"/>
                </a:solidFill>
              </a:rPr>
              <a:t>Action Space)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Summary:</a:t>
            </a:r>
          </a:p>
          <a:p>
            <a:pPr lvl="1"/>
            <a:r>
              <a:rPr lang="en-US" altLang="zh-TW" sz="1800" dirty="0"/>
              <a:t>Use two </a:t>
            </a:r>
            <a:r>
              <a:rPr lang="en-US" altLang="zh-TW" sz="1800" dirty="0" smtClean="0"/>
              <a:t>networks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Actor</a:t>
            </a:r>
            <a:r>
              <a:rPr lang="en-US" altLang="zh-TW" sz="1600" dirty="0" smtClean="0"/>
              <a:t>: Agent’s policy</a:t>
            </a:r>
            <a:br>
              <a:rPr lang="en-US" altLang="zh-TW" sz="1600" dirty="0" smtClean="0"/>
            </a:br>
            <a:r>
              <a:rPr lang="en-US" altLang="zh-TW" sz="1600" dirty="0" smtClean="0"/>
              <a:t>Interact with environment</a:t>
            </a:r>
            <a:br>
              <a:rPr lang="en-US" altLang="zh-TW" sz="1600" dirty="0" smtClean="0"/>
            </a:br>
            <a:r>
              <a:rPr lang="en-US" altLang="zh-TW" sz="1600" dirty="0" smtClean="0"/>
              <a:t>Update Actor with </a:t>
            </a:r>
            <a:r>
              <a:rPr lang="en-US" altLang="zh-TW" sz="1600" dirty="0" smtClean="0">
                <a:solidFill>
                  <a:srgbClr val="FF0000"/>
                </a:solidFill>
              </a:rPr>
              <a:t>policy gradient by Critic’s suggestion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Critic</a:t>
            </a:r>
            <a:r>
              <a:rPr lang="en-US" altLang="zh-TW" sz="1600" dirty="0" smtClean="0"/>
              <a:t>: Policy evaluation </a:t>
            </a:r>
            <a:br>
              <a:rPr lang="en-US" altLang="zh-TW" sz="1600" dirty="0" smtClean="0"/>
            </a:br>
            <a:r>
              <a:rPr lang="en-US" altLang="zh-TW" sz="1600" dirty="0" smtClean="0"/>
              <a:t>Judge how good the selected action is</a:t>
            </a:r>
            <a:br>
              <a:rPr lang="en-US" altLang="zh-TW" sz="1600" dirty="0" smtClean="0"/>
            </a:br>
            <a:r>
              <a:rPr lang="en-US" altLang="zh-TW" sz="1600" dirty="0" smtClean="0"/>
              <a:t>Update Critic with </a:t>
            </a:r>
            <a:r>
              <a:rPr lang="en-US" altLang="zh-TW" sz="1600" dirty="0" smtClean="0">
                <a:solidFill>
                  <a:srgbClr val="FF0000"/>
                </a:solidFill>
              </a:rPr>
              <a:t>TD error with selected action by Actor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endParaRPr lang="en-US" altLang="zh-TW" sz="16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90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" y="1076325"/>
            <a:ext cx="911989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6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sz="4000" dirty="0"/>
              <a:t>Preliminary</a:t>
            </a:r>
            <a:endParaRPr lang="zh-TW" altLang="en-US" sz="2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sz="quarter" idx="1"/>
          </p:nvPr>
        </p:nvSpPr>
        <p:spPr>
          <a:xfrm>
            <a:off x="1371600" y="3718432"/>
            <a:ext cx="6400800" cy="2302856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20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sz="4000" kern="1200" dirty="0" smtClean="0">
                <a:solidFill>
                  <a:schemeClr val="tx1"/>
                </a:solidFill>
              </a:rPr>
              <a:t>Appendix</a:t>
            </a:r>
            <a:endParaRPr lang="zh-TW" altLang="en-US" sz="2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sz="quarter" idx="1"/>
          </p:nvPr>
        </p:nvSpPr>
        <p:spPr>
          <a:xfrm>
            <a:off x="1371600" y="3718432"/>
            <a:ext cx="6400800" cy="2302856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11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sz="4000" kern="1200" dirty="0">
                <a:solidFill>
                  <a:schemeClr val="tx1"/>
                </a:solidFill>
              </a:rPr>
              <a:t>Simple Actor-Critic</a:t>
            </a:r>
            <a:endParaRPr lang="zh-TW" altLang="en-US" sz="2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sz="quarter" idx="1"/>
          </p:nvPr>
        </p:nvSpPr>
        <p:spPr>
          <a:xfrm>
            <a:off x="1371600" y="3718432"/>
            <a:ext cx="6400800" cy="2302856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5470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Reducing Variance Using a Critic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57350"/>
                <a:ext cx="8153400" cy="443865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altLang="zh-TW" dirty="0"/>
                  <a:t>We use a </a:t>
                </a:r>
                <a:r>
                  <a:rPr lang="en-US" altLang="zh-TW" dirty="0">
                    <a:solidFill>
                      <a:srgbClr val="FC0128"/>
                    </a:solidFill>
                  </a:rPr>
                  <a:t>critic</a:t>
                </a:r>
                <a:r>
                  <a:rPr lang="en-US" altLang="zh-TW" dirty="0"/>
                  <a:t> to estimate the action-value function,</a:t>
                </a:r>
                <a:endParaRPr lang="zh-TW" altLang="zh-TW" dirty="0">
                  <a:solidFill>
                    <a:srgbClr val="114FFB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:pPr lvl="0"/>
                <a:r>
                  <a:rPr lang="en-US" altLang="zh-TW" dirty="0"/>
                  <a:t>Actor-critic algorithms maintain </a:t>
                </a:r>
                <a:r>
                  <a:rPr lang="en-US" altLang="zh-TW" dirty="0">
                    <a:solidFill>
                      <a:srgbClr val="114FFB"/>
                    </a:solidFill>
                  </a:rPr>
                  <a:t>two</a:t>
                </a:r>
                <a:r>
                  <a:rPr lang="en-US" altLang="zh-TW" dirty="0"/>
                  <a:t> sets of parameters</a:t>
                </a:r>
                <a:endParaRPr lang="zh-TW" altLang="zh-TW" dirty="0"/>
              </a:p>
              <a:p>
                <a:pPr lvl="1"/>
                <a:r>
                  <a:rPr lang="en-US" altLang="zh-TW" dirty="0">
                    <a:solidFill>
                      <a:srgbClr val="114FFB"/>
                    </a:solidFill>
                  </a:rPr>
                  <a:t>Critic:</a:t>
                </a:r>
                <a:r>
                  <a:rPr lang="en-US" altLang="zh-TW" dirty="0"/>
                  <a:t> Updates action-value function parameters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114FFB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lvl="1"/>
                <a:r>
                  <a:rPr lang="en-US" altLang="zh-TW" dirty="0">
                    <a:solidFill>
                      <a:srgbClr val="114FFB"/>
                    </a:solidFill>
                  </a:rPr>
                  <a:t>Actor:</a:t>
                </a:r>
                <a:r>
                  <a:rPr lang="en-US" altLang="zh-TW" dirty="0"/>
                  <a:t> Updates policy parameters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114FF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/>
                  <a:t>, in direction suggested by critic</a:t>
                </a:r>
                <a:endParaRPr lang="zh-TW" altLang="zh-TW" dirty="0"/>
              </a:p>
              <a:p>
                <a:pPr lvl="0"/>
                <a:r>
                  <a:rPr lang="en-US" altLang="zh-TW" dirty="0"/>
                  <a:t>Actor-critic algorithms follow </a:t>
                </a:r>
                <a:r>
                  <a:rPr lang="en-US" altLang="zh-TW" dirty="0">
                    <a:solidFill>
                      <a:srgbClr val="114FFB"/>
                    </a:solidFill>
                  </a:rPr>
                  <a:t>an approximate policy gradient</a:t>
                </a:r>
                <a:endParaRPr lang="zh-TW" altLang="zh-TW" dirty="0">
                  <a:solidFill>
                    <a:srgbClr val="114FFB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rgbClr val="114F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zh-TW" dirty="0">
                  <a:solidFill>
                    <a:srgbClr val="114FFB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zh-TW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solidFill>
                            <a:srgbClr val="114FF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114F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57350"/>
                <a:ext cx="8153400" cy="4438650"/>
              </a:xfr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372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Actor-Critic (Discrete Action Space)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57350"/>
                <a:ext cx="9001000" cy="443865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>
                    <a:latin typeface="+mj-lt"/>
                  </a:rPr>
                  <a:t>Use two networks: an 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actor</a:t>
                </a:r>
                <a:r>
                  <a:rPr lang="en-US" altLang="zh-TW" dirty="0">
                    <a:latin typeface="+mj-lt"/>
                  </a:rPr>
                  <a:t> and a 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critic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Critic</a:t>
                </a:r>
                <a:r>
                  <a:rPr lang="en-US" altLang="zh-TW" dirty="0">
                    <a:latin typeface="+mj-lt"/>
                  </a:rPr>
                  <a:t> estimates </a:t>
                </a:r>
                <a:r>
                  <a:rPr lang="en-US" altLang="zh-TW" dirty="0"/>
                  <a:t>the action-value function</a:t>
                </a:r>
                <a:endParaRPr lang="en-US" altLang="zh-TW" dirty="0">
                  <a:latin typeface="+mj-lt"/>
                </a:endParaRPr>
              </a:p>
              <a:p>
                <a:pPr lvl="2"/>
                <a:r>
                  <a:rPr lang="en-US" altLang="zh-TW" dirty="0">
                    <a:latin typeface="+mj-lt"/>
                  </a:rPr>
                  <a:t>Gradient: </a:t>
                </a:r>
                <a:endParaRPr lang="en-US" altLang="zh-TW" i="1" dirty="0">
                  <a:latin typeface="+mj-lt"/>
                </a:endParaRPr>
              </a:p>
              <a:p>
                <a:pPr marL="914400" lvl="2" indent="0">
                  <a:buNone/>
                </a:pPr>
                <a:r>
                  <a:rPr kumimoji="0" lang="en-US" altLang="zh-TW" sz="1600" kern="1200" dirty="0">
                    <a:solidFill>
                      <a:prstClr val="black"/>
                    </a:solidFill>
                    <a:cs typeface="+mn-cs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6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l-GR" altLang="zh-TW" sz="16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ω</m:t>
                        </m:r>
                      </m:sub>
                    </m:sSub>
                    <m:sSub>
                      <m:sSubPr>
                        <m:ctrlPr>
                          <a:rPr kumimoji="0" lang="en-US" altLang="zh-TW" sz="160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TW" sz="160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0" lang="en-US" altLang="zh-TW" sz="16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16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16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TW" sz="16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TW" sz="16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16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16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16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TW" sz="16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r>
                          <a:rPr kumimoji="0" lang="zh-TW" altLang="en-US" sz="16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</m:d>
                    <m:r>
                      <a:rPr kumimoji="0" lang="en-US" altLang="zh-TW" sz="160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16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1600" i="1" kern="120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1600" i="1" kern="1200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i="1" kern="1200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TW" sz="1600" i="1" kern="1200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en-US" altLang="zh-TW" sz="1600" i="1" kern="1200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altLang="zh-TW" sz="1600" i="1" kern="120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TW" altLang="en-US" i="1" kern="120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0" lang="en-US" altLang="zh-TW" i="1" kern="120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0" lang="en-US" altLang="zh-TW" i="1" kern="1200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i="1" kern="1200"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i="1" kern="1200"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TW" i="1" kern="1200"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altLang="zh-TW" i="1" kern="1200"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0" lang="en-US" altLang="zh-TW" i="1" kern="1200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0" lang="en-US" altLang="zh-TW" i="1" kern="1200"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i="1" kern="1200"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altLang="zh-TW" i="1" kern="1200"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kumimoji="0" lang="zh-TW" altLang="en-US" i="1" kern="1200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kumimoji="0" lang="en-US" altLang="zh-TW" i="1" kern="120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0" lang="en-US" altLang="zh-TW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0" lang="en-US" altLang="zh-TW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0" lang="en-US" altLang="zh-TW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TW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kumimoji="0" lang="zh-TW" altLang="en-US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kumimoji="0" lang="en-US" altLang="zh-TW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kumimoji="0" lang="en-US" altLang="zh-TW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l-GR" altLang="zh-TW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kumimoji="0" lang="en-US" altLang="zh-TW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0" lang="en-US" altLang="zh-TW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TW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kumimoji="0" lang="el-GR" altLang="zh-TW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altLang="zh-TW" dirty="0">
                  <a:latin typeface="+mj-lt"/>
                </a:endParaRP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Actor </a:t>
                </a:r>
                <a:r>
                  <a:rPr lang="en-US" altLang="zh-TW" dirty="0">
                    <a:latin typeface="+mj-lt"/>
                  </a:rPr>
                  <a:t>updates policy in direction </a:t>
                </a:r>
                <a:r>
                  <a:rPr lang="en-US" altLang="zh-TW" dirty="0"/>
                  <a:t>suggested by critic 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Gradient (approximate policy gradient):</a:t>
                </a:r>
                <a:r>
                  <a:rPr lang="en-US" altLang="zh-TW" i="1" dirty="0">
                    <a:latin typeface="+mj-lt"/>
                  </a:rPr>
                  <a:t/>
                </a:r>
                <a:br>
                  <a:rPr lang="en-US" altLang="zh-TW" i="1" dirty="0">
                    <a:latin typeface="+mj-lt"/>
                  </a:rPr>
                </a:br>
                <a:r>
                  <a:rPr lang="en-US" altLang="zh-TW" i="1" dirty="0"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b="0" i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/>
                </a:r>
                <a:br>
                  <a:rPr lang="en-US" altLang="zh-TW" b="0" i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l-GR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TW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TW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TW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l-GR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TW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>
                  <a:latin typeface="+mj-lt"/>
                </a:endParaRPr>
              </a:p>
              <a:p>
                <a:pPr lvl="2"/>
                <a:endParaRPr lang="en-US" altLang="zh-TW" dirty="0">
                  <a:latin typeface="+mj-lt"/>
                </a:endParaRPr>
              </a:p>
              <a:p>
                <a:pPr marL="342900" lvl="1" indent="0">
                  <a:buNone/>
                </a:pPr>
                <a:endParaRPr lang="en-US" altLang="zh-TW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57350"/>
                <a:ext cx="9001000" cy="4438650"/>
              </a:xfr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4" descr="http://pemami4911.github.io/assets/actor-cri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47" y="723157"/>
            <a:ext cx="2066453" cy="19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左大括弧 8"/>
          <p:cNvSpPr/>
          <p:nvPr/>
        </p:nvSpPr>
        <p:spPr bwMode="auto">
          <a:xfrm flipH="1">
            <a:off x="4218216" y="4909965"/>
            <a:ext cx="410464" cy="1300335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細明體" pitchFamily="49" charset="-120"/>
              <a:ea typeface="細明體" pitchFamily="49" charset="-120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678872" y="4936977"/>
            <a:ext cx="8075518" cy="1159023"/>
            <a:chOff x="1791265" y="5212960"/>
            <a:chExt cx="9047118" cy="1236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/>
                <p:cNvSpPr/>
                <p:nvPr/>
              </p:nvSpPr>
              <p:spPr>
                <a:xfrm>
                  <a:off x="8034867" y="5213614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sz="2000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  <a:t>Critic</a:t>
                  </a:r>
                  <a:br>
                    <a:rPr kumimoji="0" lang="en-US" altLang="zh-TW" sz="2000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TW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zh-TW" altLang="en-US" kern="0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867" y="5213614"/>
                  <a:ext cx="1151466" cy="12361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7645399" y="5517980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0" name="文字方塊 59"/>
            <p:cNvSpPr txBox="1"/>
            <p:nvPr/>
          </p:nvSpPr>
          <p:spPr>
            <a:xfrm>
              <a:off x="6757591" y="5320923"/>
              <a:ext cx="883927" cy="39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kern="0" dirty="0">
                  <a:solidFill>
                    <a:prstClr val="black"/>
                  </a:solidFill>
                  <a:latin typeface="+mj-lt"/>
                  <a:ea typeface="新細明體" panose="02020500000000000000" pitchFamily="18" charset="-120"/>
                </a:rPr>
                <a:t>State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  <p:cxnSp>
          <p:nvCxnSpPr>
            <p:cNvPr id="61" name="直線單箭頭接點 60"/>
            <p:cNvCxnSpPr/>
            <p:nvPr/>
          </p:nvCxnSpPr>
          <p:spPr>
            <a:xfrm>
              <a:off x="9186333" y="5823214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9575801" y="5589950"/>
                  <a:ext cx="1262582" cy="426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0" lang="el-GR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i="1" kern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5801" y="5589950"/>
                  <a:ext cx="1262582" cy="426956"/>
                </a:xfrm>
                <a:prstGeom prst="rect">
                  <a:avLst/>
                </a:prstGeom>
                <a:blipFill>
                  <a:blip r:embed="rId5"/>
                  <a:stretch>
                    <a:fillRect l="-1622" r="-10270" b="-1692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單箭頭接點 62"/>
            <p:cNvCxnSpPr/>
            <p:nvPr/>
          </p:nvCxnSpPr>
          <p:spPr>
            <a:xfrm>
              <a:off x="7645399" y="6072875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4" name="文字方塊 63"/>
            <p:cNvSpPr txBox="1"/>
            <p:nvPr/>
          </p:nvSpPr>
          <p:spPr>
            <a:xfrm>
              <a:off x="6659350" y="5890642"/>
              <a:ext cx="1094042" cy="39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kern="0" dirty="0">
                  <a:solidFill>
                    <a:prstClr val="black"/>
                  </a:solidFill>
                  <a:latin typeface="+mj-lt"/>
                  <a:ea typeface="新細明體" panose="02020500000000000000" pitchFamily="18" charset="-120"/>
                </a:rPr>
                <a:t>Action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 a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/>
                <p:cNvSpPr/>
                <p:nvPr/>
              </p:nvSpPr>
              <p:spPr>
                <a:xfrm>
                  <a:off x="2990456" y="5212960"/>
                  <a:ext cx="1151466" cy="1236134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sz="2000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  <a:t>Actor</a:t>
                  </a:r>
                  <a:br>
                    <a:rPr kumimoji="0" lang="en-US" altLang="zh-TW" sz="2000" kern="0" dirty="0">
                      <a:solidFill>
                        <a:srgbClr val="FF0000"/>
                      </a:solidFill>
                      <a:latin typeface="+mj-lt"/>
                      <a:ea typeface="新細明體" panose="02020500000000000000" pitchFamily="18" charset="-12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zh-TW" altLang="en-US" kern="0" dirty="0">
                    <a:solidFill>
                      <a:prstClr val="black"/>
                    </a:solidFill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456" y="5212960"/>
                  <a:ext cx="1151466" cy="12361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單箭頭接點 66"/>
            <p:cNvCxnSpPr/>
            <p:nvPr/>
          </p:nvCxnSpPr>
          <p:spPr>
            <a:xfrm>
              <a:off x="2588919" y="5855732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直線單箭頭接點 67"/>
            <p:cNvCxnSpPr/>
            <p:nvPr/>
          </p:nvCxnSpPr>
          <p:spPr>
            <a:xfrm>
              <a:off x="4153875" y="5497025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9" name="橢圓 68"/>
            <p:cNvSpPr/>
            <p:nvPr/>
          </p:nvSpPr>
          <p:spPr>
            <a:xfrm>
              <a:off x="4320667" y="5769326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0" name="橢圓 69"/>
            <p:cNvSpPr/>
            <p:nvPr/>
          </p:nvSpPr>
          <p:spPr>
            <a:xfrm>
              <a:off x="4320667" y="586069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橢圓 70"/>
            <p:cNvSpPr/>
            <p:nvPr/>
          </p:nvSpPr>
          <p:spPr>
            <a:xfrm>
              <a:off x="4320666" y="595197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字方塊 71"/>
                <p:cNvSpPr txBox="1"/>
                <p:nvPr/>
              </p:nvSpPr>
              <p:spPr>
                <a:xfrm>
                  <a:off x="4543343" y="5263761"/>
                  <a:ext cx="1262582" cy="426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0" lang="el-GR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kumimoji="0" lang="en-US" altLang="zh-TW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72" name="文字方塊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343" y="5263761"/>
                  <a:ext cx="1262582" cy="426956"/>
                </a:xfrm>
                <a:prstGeom prst="rect">
                  <a:avLst/>
                </a:prstGeom>
                <a:blipFill>
                  <a:blip r:embed="rId7"/>
                  <a:stretch>
                    <a:fillRect r="-12432" b="-1692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單箭頭接點 72"/>
            <p:cNvCxnSpPr/>
            <p:nvPr/>
          </p:nvCxnSpPr>
          <p:spPr>
            <a:xfrm>
              <a:off x="4153875" y="6230956"/>
              <a:ext cx="3894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4543343" y="5997692"/>
                  <a:ext cx="1262582" cy="426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0" lang="el-GR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kumimoji="0" lang="en-US" altLang="zh-TW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zh-TW" sz="2000" i="1" kern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343" y="5997692"/>
                  <a:ext cx="1262582" cy="426956"/>
                </a:xfrm>
                <a:prstGeom prst="rect">
                  <a:avLst/>
                </a:prstGeom>
                <a:blipFill>
                  <a:blip r:embed="rId8"/>
                  <a:stretch>
                    <a:fillRect r="-13514" b="-1692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文字方塊 75"/>
            <p:cNvSpPr txBox="1"/>
            <p:nvPr/>
          </p:nvSpPr>
          <p:spPr>
            <a:xfrm>
              <a:off x="1791265" y="5663254"/>
              <a:ext cx="889313" cy="39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新細明體" panose="02020500000000000000" pitchFamily="18" charset="-120"/>
                </a:rPr>
                <a:t>State 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</a:endParaRPr>
            </a:p>
          </p:txBody>
        </p:sp>
      </p:grpSp>
      <p:cxnSp>
        <p:nvCxnSpPr>
          <p:cNvPr id="11" name="直線單箭頭接點 10"/>
          <p:cNvCxnSpPr>
            <a:stCxn id="9" idx="1"/>
            <a:endCxn id="64" idx="1"/>
          </p:cNvCxnSpPr>
          <p:nvPr/>
        </p:nvCxnSpPr>
        <p:spPr bwMode="auto">
          <a:xfrm>
            <a:off x="4628680" y="5560133"/>
            <a:ext cx="395477" cy="1965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4400357" y="5756714"/>
            <a:ext cx="87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b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action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74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chemeClr val="tx1"/>
                </a:solidFill>
              </a:rPr>
              <a:t>Actor-Critic (Discrete Action Space)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Summary:</a:t>
            </a:r>
          </a:p>
          <a:p>
            <a:pPr lvl="1"/>
            <a:r>
              <a:rPr lang="en-US" altLang="zh-TW" sz="1800" dirty="0"/>
              <a:t>Use two </a:t>
            </a:r>
            <a:r>
              <a:rPr lang="en-US" altLang="zh-TW" sz="1800" dirty="0" smtClean="0"/>
              <a:t>networks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Actor</a:t>
            </a:r>
            <a:r>
              <a:rPr lang="en-US" altLang="zh-TW" sz="1600" dirty="0" smtClean="0"/>
              <a:t>: Agent’s policy</a:t>
            </a:r>
            <a:br>
              <a:rPr lang="en-US" altLang="zh-TW" sz="1600" dirty="0" smtClean="0"/>
            </a:br>
            <a:r>
              <a:rPr lang="en-US" altLang="zh-TW" sz="1600" dirty="0" smtClean="0"/>
              <a:t>Interact with environment</a:t>
            </a:r>
            <a:br>
              <a:rPr lang="en-US" altLang="zh-TW" sz="1600" dirty="0" smtClean="0"/>
            </a:br>
            <a:r>
              <a:rPr lang="en-US" altLang="zh-TW" sz="1600" dirty="0" smtClean="0"/>
              <a:t>Update Actor with </a:t>
            </a:r>
            <a:r>
              <a:rPr lang="en-US" altLang="zh-TW" sz="1600" dirty="0" smtClean="0">
                <a:solidFill>
                  <a:srgbClr val="FF0000"/>
                </a:solidFill>
              </a:rPr>
              <a:t>policy gradient by Critic’s suggestion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Critic</a:t>
            </a:r>
            <a:r>
              <a:rPr lang="en-US" altLang="zh-TW" sz="1600" dirty="0" smtClean="0"/>
              <a:t>: Policy evaluation </a:t>
            </a:r>
            <a:br>
              <a:rPr lang="en-US" altLang="zh-TW" sz="1600" dirty="0" smtClean="0"/>
            </a:br>
            <a:r>
              <a:rPr lang="en-US" altLang="zh-TW" sz="1600" dirty="0" smtClean="0"/>
              <a:t>Judge how good the selected action is</a:t>
            </a:r>
            <a:br>
              <a:rPr lang="en-US" altLang="zh-TW" sz="1600" dirty="0" smtClean="0"/>
            </a:br>
            <a:r>
              <a:rPr lang="en-US" altLang="zh-TW" sz="1600" dirty="0" smtClean="0"/>
              <a:t>Update Critic with </a:t>
            </a:r>
            <a:r>
              <a:rPr lang="en-US" altLang="zh-TW" sz="1600" dirty="0" smtClean="0">
                <a:solidFill>
                  <a:srgbClr val="FF0000"/>
                </a:solidFill>
              </a:rPr>
              <a:t>TD error with selected action by Actor (sample an action)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endParaRPr lang="en-US" altLang="zh-TW" sz="16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03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2885" y="1268760"/>
            <a:ext cx="3665551" cy="15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345414" y="8250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TW" dirty="0"/>
              <a:t>Agent-Environment Framework</a:t>
            </a:r>
            <a:endParaRPr dirty="0"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267668" y="1556792"/>
            <a:ext cx="87534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Agent: </a:t>
            </a:r>
            <a:endParaRPr dirty="0">
              <a:solidFill>
                <a:schemeClr val="dk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The learner and decision-maker</a:t>
            </a:r>
            <a:endParaRPr dirty="0"/>
          </a:p>
          <a:p>
            <a:pPr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Environment: </a:t>
            </a:r>
            <a:endParaRPr dirty="0">
              <a:solidFill>
                <a:schemeClr val="dk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The thing the agent interacts with, comprising everything outside the agent</a:t>
            </a:r>
            <a:endParaRPr dirty="0"/>
          </a:p>
          <a:p>
            <a:pPr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State (</a:t>
            </a:r>
            <a:r>
              <a:rPr lang="zh-TW" i="1" dirty="0">
                <a:solidFill>
                  <a:schemeClr val="dk1"/>
                </a:solidFill>
              </a:rPr>
              <a:t>S</a:t>
            </a:r>
            <a:r>
              <a:rPr lang="zh-TW" i="1" baseline="-25000" dirty="0">
                <a:solidFill>
                  <a:schemeClr val="dk1"/>
                </a:solidFill>
              </a:rPr>
              <a:t>t</a:t>
            </a:r>
            <a:r>
              <a:rPr lang="zh-TW" dirty="0">
                <a:solidFill>
                  <a:schemeClr val="dk1"/>
                </a:solidFill>
              </a:rPr>
              <a:t>): </a:t>
            </a:r>
            <a:endParaRPr dirty="0">
              <a:solidFill>
                <a:schemeClr val="dk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Whatever information is available to the agent at time </a:t>
            </a:r>
            <a:r>
              <a:rPr lang="zh-TW" i="1" dirty="0">
                <a:solidFill>
                  <a:schemeClr val="dk1"/>
                </a:solidFill>
              </a:rPr>
              <a:t>t</a:t>
            </a:r>
            <a:endParaRPr dirty="0"/>
          </a:p>
          <a:p>
            <a:pPr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Action (</a:t>
            </a:r>
            <a:r>
              <a:rPr lang="zh-TW" i="1" dirty="0">
                <a:solidFill>
                  <a:schemeClr val="dk1"/>
                </a:solidFill>
              </a:rPr>
              <a:t>A</a:t>
            </a:r>
            <a:r>
              <a:rPr lang="zh-TW" i="1" baseline="-25000" dirty="0">
                <a:solidFill>
                  <a:schemeClr val="dk1"/>
                </a:solidFill>
              </a:rPr>
              <a:t>t</a:t>
            </a:r>
            <a:r>
              <a:rPr lang="zh-TW" dirty="0">
                <a:solidFill>
                  <a:schemeClr val="dk1"/>
                </a:solidFill>
              </a:rPr>
              <a:t>): </a:t>
            </a:r>
            <a:endParaRPr dirty="0">
              <a:solidFill>
                <a:schemeClr val="dk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The action the agent applies to the environment at time </a:t>
            </a:r>
            <a:r>
              <a:rPr lang="zh-TW" i="1" dirty="0">
                <a:solidFill>
                  <a:schemeClr val="dk1"/>
                </a:solidFill>
              </a:rPr>
              <a:t>t</a:t>
            </a:r>
            <a:endParaRPr dirty="0"/>
          </a:p>
          <a:p>
            <a:pPr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Reward (</a:t>
            </a:r>
            <a:r>
              <a:rPr lang="zh-TW" i="1" dirty="0">
                <a:solidFill>
                  <a:schemeClr val="dk1"/>
                </a:solidFill>
              </a:rPr>
              <a:t>R</a:t>
            </a:r>
            <a:r>
              <a:rPr lang="zh-TW" i="1" baseline="-25000" dirty="0">
                <a:solidFill>
                  <a:schemeClr val="dk1"/>
                </a:solidFill>
              </a:rPr>
              <a:t>t</a:t>
            </a:r>
            <a:r>
              <a:rPr lang="zh-TW" dirty="0">
                <a:solidFill>
                  <a:schemeClr val="dk1"/>
                </a:solidFill>
              </a:rPr>
              <a:t>): </a:t>
            </a:r>
            <a:endParaRPr dirty="0">
              <a:solidFill>
                <a:schemeClr val="dk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dirty="0">
                <a:solidFill>
                  <a:schemeClr val="dk1"/>
                </a:solidFill>
              </a:rPr>
              <a:t>The numerical values as the feedback for taking the previous action (</a:t>
            </a:r>
            <a:r>
              <a:rPr lang="zh-TW" i="1" dirty="0">
                <a:solidFill>
                  <a:schemeClr val="dk1"/>
                </a:solidFill>
              </a:rPr>
              <a:t>A</a:t>
            </a:r>
            <a:r>
              <a:rPr lang="zh-TW" i="1" baseline="-25000" dirty="0">
                <a:solidFill>
                  <a:schemeClr val="dk1"/>
                </a:solidFill>
              </a:rPr>
              <a:t>t-1</a:t>
            </a:r>
            <a:r>
              <a:rPr lang="zh-TW" dirty="0">
                <a:solidFill>
                  <a:schemeClr val="dk1"/>
                </a:solidFill>
              </a:rPr>
              <a:t>) to the current state (</a:t>
            </a:r>
            <a:r>
              <a:rPr lang="zh-TW" i="1" dirty="0">
                <a:solidFill>
                  <a:schemeClr val="dk1"/>
                </a:solidFill>
              </a:rPr>
              <a:t>S</a:t>
            </a:r>
            <a:r>
              <a:rPr lang="zh-TW" i="1" baseline="-25000" dirty="0">
                <a:solidFill>
                  <a:schemeClr val="dk1"/>
                </a:solidFill>
              </a:rPr>
              <a:t>t</a:t>
            </a:r>
            <a:r>
              <a:rPr lang="zh-TW" dirty="0">
                <a:solidFill>
                  <a:schemeClr val="dk1"/>
                </a:solidFill>
              </a:rPr>
              <a:t>)</a:t>
            </a:r>
            <a:endParaRPr dirty="0"/>
          </a:p>
          <a:p>
            <a:pPr marL="571500">
              <a:buFont typeface="Wingdings" panose="05000000000000000000" pitchFamily="2" charset="2"/>
              <a:buChar char="l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08" name="Google Shape;308;p4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fld id="{00000000-1234-1234-1234-123412341234}" type="slidenum">
              <a:rPr lang="en-US" altLang="zh-TW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89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/>
              <a:t>Markov Decision Process (MDP)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indent="0">
              <a:buNone/>
            </a:pPr>
            <a:r>
              <a:rPr lang="zh-TW" dirty="0"/>
              <a:t> </a:t>
            </a:r>
            <a:endParaRPr dirty="0"/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3650" y="2447750"/>
            <a:ext cx="4420350" cy="15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fld id="{00000000-1234-1234-1234-123412341234}" type="slidenum">
              <a:rPr lang="en-US" altLang="zh-TW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3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Definition: The return </a:t>
                </a:r>
                <a:r>
                  <a:rPr lang="en-US" altLang="zh-TW" i="1" dirty="0" smtClean="0">
                    <a:solidFill>
                      <a:schemeClr val="tx1"/>
                    </a:solidFill>
                  </a:rPr>
                  <a:t>G</a:t>
                </a:r>
                <a:r>
                  <a:rPr lang="en-US" altLang="zh-TW" i="1" baseline="-25000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 is the total discounted rewards from the time-step </a:t>
                </a:r>
                <a:r>
                  <a:rPr lang="en-US" altLang="zh-TW" i="1" dirty="0" smtClean="0">
                    <a:solidFill>
                      <a:schemeClr val="tx1"/>
                    </a:solidFill>
                  </a:rPr>
                  <a:t>t</a:t>
                </a:r>
                <a:br>
                  <a:rPr lang="en-US" altLang="zh-TW" i="1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…=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>
                    <a:solidFill>
                      <a:schemeClr val="tx1"/>
                    </a:solidFill>
                  </a:rPr>
                  <a:t>Note: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Discount factor </a:t>
                </a:r>
                <a:r>
                  <a:rPr lang="el-GR" altLang="zh-TW" i="1" dirty="0" smtClean="0">
                    <a:solidFill>
                      <a:schemeClr val="tx1"/>
                    </a:solidFill>
                  </a:rPr>
                  <a:t>γ</a:t>
                </a:r>
                <a:r>
                  <a:rPr lang="el-GR" altLang="zh-TW" dirty="0" smtClean="0">
                    <a:solidFill>
                      <a:schemeClr val="tx1"/>
                    </a:solidFill>
                  </a:rPr>
                  <a:t> ∈ [0, 1]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 is the present values of the future rewards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The value of receiving reward </a:t>
                </a:r>
                <a:r>
                  <a:rPr lang="en-US" altLang="zh-TW" i="1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is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diminishing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after (</a:t>
                </a:r>
                <a:r>
                  <a:rPr lang="en-US" altLang="zh-TW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+1)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time-steps: </a:t>
                </a:r>
                <a:br>
                  <a:rPr lang="en-US" altLang="zh-TW" dirty="0" smtClean="0">
                    <a:solidFill>
                      <a:schemeClr val="tx1"/>
                    </a:solidFill>
                  </a:rPr>
                </a:br>
                <a:r>
                  <a:rPr lang="el-GR" altLang="zh-TW" i="1" dirty="0" smtClean="0">
                    <a:solidFill>
                      <a:schemeClr val="tx1"/>
                    </a:solidFill>
                  </a:rPr>
                  <a:t>γ</a:t>
                </a:r>
                <a:r>
                  <a:rPr lang="en-US" altLang="zh-TW" i="1" baseline="30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altLang="zh-TW" i="1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0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l-GR" altLang="zh-TW" i="1" dirty="0">
                    <a:solidFill>
                      <a:schemeClr val="tx1"/>
                    </a:solidFill>
                  </a:rPr>
                  <a:t>γ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 is close to 0: “myopic” evaluation</a:t>
                </a:r>
                <a:br>
                  <a:rPr lang="en-US" altLang="zh-TW" dirty="0" smtClean="0">
                    <a:solidFill>
                      <a:schemeClr val="tx1"/>
                    </a:solidFill>
                  </a:rPr>
                </a:b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l-GR" altLang="zh-TW" i="1" dirty="0">
                    <a:solidFill>
                      <a:schemeClr val="tx1"/>
                    </a:solidFill>
                  </a:rPr>
                  <a:t>γ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is close to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1: “far-sighted” evaluation</a:t>
                </a:r>
                <a:br>
                  <a:rPr lang="en-US" altLang="zh-TW" dirty="0" smtClean="0">
                    <a:solidFill>
                      <a:schemeClr val="tx1"/>
                    </a:solidFill>
                  </a:rPr>
                </a:br>
                <a:endParaRPr lang="el-GR" altLang="zh-TW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 smtClean="0"/>
              </a:p>
              <a:p>
                <a:pPr lvl="1">
                  <a:lnSpc>
                    <a:spcPct val="100000"/>
                  </a:lnSpc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907704" y="5566278"/>
            <a:ext cx="4891627" cy="873504"/>
            <a:chOff x="3260999" y="4265423"/>
            <a:chExt cx="4891627" cy="873504"/>
          </a:xfrm>
        </p:grpSpPr>
        <p:cxnSp>
          <p:nvCxnSpPr>
            <p:cNvPr id="5" name="直線單箭頭接點 4"/>
            <p:cNvCxnSpPr>
              <a:cxnSpLocks noChangeShapeType="1"/>
            </p:cNvCxnSpPr>
            <p:nvPr/>
          </p:nvCxnSpPr>
          <p:spPr bwMode="auto">
            <a:xfrm flipV="1">
              <a:off x="3775053" y="4761409"/>
              <a:ext cx="623121" cy="495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直線單箭頭接點 4"/>
            <p:cNvCxnSpPr>
              <a:cxnSpLocks noChangeShapeType="1"/>
            </p:cNvCxnSpPr>
            <p:nvPr/>
          </p:nvCxnSpPr>
          <p:spPr bwMode="auto">
            <a:xfrm>
              <a:off x="4912229" y="4761409"/>
              <a:ext cx="63451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橢圓 6"/>
                <p:cNvSpPr/>
                <p:nvPr/>
              </p:nvSpPr>
              <p:spPr>
                <a:xfrm>
                  <a:off x="3260999" y="4509826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7" name="橢圓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999" y="4509826"/>
                  <a:ext cx="514055" cy="51306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685625" y="4269253"/>
                  <a:ext cx="5479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25" y="4269253"/>
                  <a:ext cx="54797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/>
                <p:cNvSpPr/>
                <p:nvPr/>
              </p:nvSpPr>
              <p:spPr>
                <a:xfrm>
                  <a:off x="4398174" y="4504875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9" name="橢圓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174" y="4504875"/>
                  <a:ext cx="514055" cy="51306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809660" y="4269253"/>
                  <a:ext cx="7533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660" y="4269253"/>
                  <a:ext cx="75334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橢圓 10"/>
                <p:cNvSpPr/>
                <p:nvPr/>
              </p:nvSpPr>
              <p:spPr>
                <a:xfrm>
                  <a:off x="6526465" y="4504875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1" name="橢圓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465" y="4504875"/>
                  <a:ext cx="514055" cy="513067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單箭頭接點 4"/>
            <p:cNvCxnSpPr>
              <a:cxnSpLocks noChangeShapeType="1"/>
            </p:cNvCxnSpPr>
            <p:nvPr/>
          </p:nvCxnSpPr>
          <p:spPr bwMode="auto">
            <a:xfrm flipV="1">
              <a:off x="7040519" y="4757577"/>
              <a:ext cx="634516" cy="383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6897892" y="4265423"/>
                  <a:ext cx="7925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892" y="4265423"/>
                  <a:ext cx="79258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橢圓 14"/>
                <p:cNvSpPr/>
                <p:nvPr/>
              </p:nvSpPr>
              <p:spPr>
                <a:xfrm>
                  <a:off x="7638571" y="4501045"/>
                  <a:ext cx="514055" cy="51306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15" name="橢圓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571" y="4501045"/>
                  <a:ext cx="514055" cy="51306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5520924" y="452285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cxnSp>
          <p:nvCxnSpPr>
            <p:cNvPr id="21" name="直線單箭頭接點 4"/>
            <p:cNvCxnSpPr>
              <a:cxnSpLocks noChangeShapeType="1"/>
            </p:cNvCxnSpPr>
            <p:nvPr/>
          </p:nvCxnSpPr>
          <p:spPr bwMode="auto">
            <a:xfrm flipV="1">
              <a:off x="5924302" y="4761409"/>
              <a:ext cx="602163" cy="5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圓角矩形 21"/>
            <p:cNvSpPr/>
            <p:nvPr/>
          </p:nvSpPr>
          <p:spPr>
            <a:xfrm flipH="1">
              <a:off x="7279343" y="4720820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23" name="圓角矩形 22"/>
            <p:cNvSpPr/>
            <p:nvPr/>
          </p:nvSpPr>
          <p:spPr>
            <a:xfrm flipH="1">
              <a:off x="6158108" y="4718103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24" name="圓角矩形 23"/>
            <p:cNvSpPr/>
            <p:nvPr/>
          </p:nvSpPr>
          <p:spPr>
            <a:xfrm flipH="1">
              <a:off x="5134848" y="4723546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p:sp>
          <p:nvSpPr>
            <p:cNvPr id="25" name="圓角矩形 24"/>
            <p:cNvSpPr/>
            <p:nvPr/>
          </p:nvSpPr>
          <p:spPr>
            <a:xfrm flipH="1">
              <a:off x="4005461" y="4720827"/>
              <a:ext cx="60121" cy="75305"/>
            </a:xfrm>
            <a:prstGeom prst="round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TW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3900861" y="4775943"/>
                  <a:ext cx="712503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861" y="4775943"/>
                  <a:ext cx="712503" cy="36298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5026309" y="4747593"/>
                  <a:ext cx="712503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309" y="4747593"/>
                  <a:ext cx="712503" cy="36298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7203374" y="4754861"/>
                  <a:ext cx="53213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374" y="4754861"/>
                  <a:ext cx="532132" cy="36298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文字方塊 15"/>
          <p:cNvSpPr txBox="1"/>
          <p:nvPr/>
        </p:nvSpPr>
        <p:spPr>
          <a:xfrm>
            <a:off x="5463659" y="4566576"/>
            <a:ext cx="23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i="1" dirty="0" smtClean="0"/>
              <a:t>γ</a:t>
            </a:r>
            <a:r>
              <a:rPr lang="en-US" altLang="zh-TW" i="1" dirty="0" smtClean="0"/>
              <a:t> = 0 </a:t>
            </a:r>
            <a:r>
              <a:rPr lang="en-US" altLang="zh-TW" i="1" dirty="0" smtClean="0">
                <a:sym typeface="Wingdings" panose="05000000000000000000" pitchFamily="2" charset="2"/>
              </a:rPr>
              <a:t> 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t</a:t>
            </a:r>
            <a:r>
              <a:rPr lang="en-US" altLang="zh-TW" i="1" dirty="0" smtClean="0"/>
              <a:t> = R</a:t>
            </a:r>
            <a:r>
              <a:rPr lang="en-US" altLang="zh-TW" i="1" baseline="-25000" dirty="0" smtClean="0"/>
              <a:t>t+1</a:t>
            </a:r>
            <a:endParaRPr lang="zh-TW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442846" y="5073848"/>
                <a:ext cx="3161601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TW" i="1" dirty="0" smtClean="0"/>
                  <a:t>γ</a:t>
                </a:r>
                <a:r>
                  <a:rPr lang="en-US" altLang="zh-TW" i="1" dirty="0" smtClean="0"/>
                  <a:t> = 1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i="1" dirty="0" smtClean="0"/>
                  <a:t> G</a:t>
                </a:r>
                <a:r>
                  <a:rPr lang="en-US" altLang="zh-TW" i="1" baseline="-25000" dirty="0" smtClean="0"/>
                  <a:t>t</a:t>
                </a:r>
                <a:r>
                  <a:rPr lang="en-US" altLang="zh-TW" i="1" dirty="0" smtClean="0"/>
                  <a:t> 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baseline="-250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46" y="5073848"/>
                <a:ext cx="3161601" cy="380425"/>
              </a:xfrm>
              <a:prstGeom prst="rect">
                <a:avLst/>
              </a:prstGeom>
              <a:blipFill>
                <a:blip r:embed="rId25"/>
                <a:stretch>
                  <a:fillRect l="-1737" t="-111111" b="-1793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投影片編號版面配置區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RL Agent’s 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57350"/>
            <a:ext cx="8350696" cy="4435946"/>
          </a:xfrm>
        </p:spPr>
        <p:txBody>
          <a:bodyPr/>
          <a:lstStyle/>
          <a:p>
            <a:r>
              <a:rPr lang="en-US" altLang="zh-TW" dirty="0" smtClean="0"/>
              <a:t>The agent’s target is to maximize the return</a:t>
            </a:r>
          </a:p>
          <a:p>
            <a:pPr lvl="1"/>
            <a:r>
              <a:rPr lang="en-US" altLang="zh-TW" dirty="0" smtClean="0"/>
              <a:t>Decide an action by the agent’s policy for maximum return in each state</a:t>
            </a:r>
          </a:p>
          <a:p>
            <a:r>
              <a:rPr lang="en-US" altLang="zh-TW" dirty="0" smtClean="0"/>
              <a:t>RL is a way to train an agent’s policy</a:t>
            </a:r>
          </a:p>
          <a:p>
            <a:pPr lvl="1"/>
            <a:r>
              <a:rPr lang="en-US" altLang="zh-TW" dirty="0" smtClean="0"/>
              <a:t>Value-Based</a:t>
            </a:r>
          </a:p>
          <a:p>
            <a:pPr lvl="2"/>
            <a:r>
              <a:rPr lang="en-US" altLang="zh-TW" dirty="0" smtClean="0"/>
              <a:t>E.g.: 2048</a:t>
            </a:r>
            <a:br>
              <a:rPr lang="en-US" altLang="zh-TW" dirty="0" smtClean="0"/>
            </a:br>
            <a:r>
              <a:rPr lang="en-US" altLang="zh-TW" dirty="0" smtClean="0"/>
              <a:t>Take the action with maximum scores (with agent’s expectation)</a:t>
            </a:r>
            <a:br>
              <a:rPr lang="en-US" altLang="zh-TW" dirty="0" smtClean="0"/>
            </a:br>
            <a:r>
              <a:rPr lang="en-US" altLang="zh-TW" dirty="0" smtClean="0"/>
              <a:t>Assume:</a:t>
            </a:r>
            <a:br>
              <a:rPr lang="en-US" altLang="zh-TW" dirty="0" smtClean="0"/>
            </a:br>
            <a:r>
              <a:rPr lang="en-US" altLang="zh-TW" dirty="0" smtClean="0"/>
              <a:t>Left </a:t>
            </a:r>
            <a:r>
              <a:rPr lang="en-US" altLang="zh-TW" dirty="0" smtClean="0">
                <a:sym typeface="Wingdings" panose="05000000000000000000" pitchFamily="2" charset="2"/>
              </a:rPr>
              <a:t> Final score = 900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Right</a:t>
            </a:r>
            <a:r>
              <a:rPr lang="en-US" altLang="zh-TW" dirty="0" smtClean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Final score = </a:t>
            </a:r>
            <a:r>
              <a:rPr lang="en-US" altLang="zh-TW" dirty="0" smtClean="0">
                <a:sym typeface="Wingdings" panose="05000000000000000000" pitchFamily="2" charset="2"/>
              </a:rPr>
              <a:t>1500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Up and down  Final score = 0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 Take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right</a:t>
            </a:r>
          </a:p>
          <a:p>
            <a:pPr lvl="2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4509120"/>
            <a:ext cx="1707047" cy="17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RL Agent’s 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57350"/>
            <a:ext cx="8350696" cy="4438650"/>
          </a:xfrm>
        </p:spPr>
        <p:txBody>
          <a:bodyPr/>
          <a:lstStyle/>
          <a:p>
            <a:r>
              <a:rPr lang="en-US" altLang="zh-TW" dirty="0" smtClean="0"/>
              <a:t>The agent’s target is to maximize the return</a:t>
            </a:r>
          </a:p>
          <a:p>
            <a:pPr lvl="1"/>
            <a:r>
              <a:rPr lang="en-US" altLang="zh-TW" dirty="0" smtClean="0"/>
              <a:t>Decide an action by the agent’s policy for maximum return in each state</a:t>
            </a:r>
          </a:p>
          <a:p>
            <a:r>
              <a:rPr lang="en-US" altLang="zh-TW" dirty="0" smtClean="0"/>
              <a:t>RL is a way to train an agent’s policy</a:t>
            </a:r>
          </a:p>
          <a:p>
            <a:pPr lvl="1"/>
            <a:r>
              <a:rPr lang="en-US" altLang="zh-TW" dirty="0" smtClean="0"/>
              <a:t>Value-</a:t>
            </a:r>
            <a:r>
              <a:rPr lang="en-US" altLang="zh-TW" dirty="0"/>
              <a:t>B</a:t>
            </a:r>
            <a:r>
              <a:rPr lang="en-US" altLang="zh-TW" dirty="0" smtClean="0"/>
              <a:t>ased</a:t>
            </a:r>
          </a:p>
          <a:p>
            <a:pPr lvl="1"/>
            <a:r>
              <a:rPr lang="en-US" altLang="zh-TW" dirty="0" smtClean="0"/>
              <a:t>Policy-</a:t>
            </a:r>
            <a:r>
              <a:rPr lang="en-US" altLang="zh-TW" dirty="0"/>
              <a:t>B</a:t>
            </a:r>
            <a:r>
              <a:rPr lang="en-US" altLang="zh-TW" dirty="0" smtClean="0"/>
              <a:t>ased:</a:t>
            </a:r>
          </a:p>
          <a:p>
            <a:pPr lvl="2"/>
            <a:r>
              <a:rPr lang="en-US" altLang="zh-TW" dirty="0" smtClean="0"/>
              <a:t>E.g.: Rock-Paper-Scissors</a:t>
            </a:r>
            <a:br>
              <a:rPr lang="en-US" altLang="zh-TW" dirty="0" smtClean="0"/>
            </a:br>
            <a:r>
              <a:rPr lang="en-US" altLang="zh-TW" dirty="0" smtClean="0"/>
              <a:t>Policy A: 100% Rock, 0%  for Paper and Scissors</a:t>
            </a:r>
            <a:br>
              <a:rPr lang="en-US" altLang="zh-TW" dirty="0" smtClean="0"/>
            </a:br>
            <a:r>
              <a:rPr lang="en-US" altLang="zh-TW" dirty="0" smtClean="0"/>
              <a:t>Policy B: 33% for Rock</a:t>
            </a:r>
            <a:r>
              <a:rPr lang="en-US" altLang="zh-TW" dirty="0"/>
              <a:t>, </a:t>
            </a:r>
            <a:r>
              <a:rPr lang="en-US" altLang="zh-TW" dirty="0" smtClean="0"/>
              <a:t>Paper </a:t>
            </a:r>
            <a:r>
              <a:rPr lang="en-US" altLang="zh-TW" dirty="0"/>
              <a:t>and </a:t>
            </a:r>
            <a:r>
              <a:rPr lang="en-US" altLang="zh-TW" dirty="0" smtClean="0"/>
              <a:t>Scissors</a:t>
            </a:r>
            <a:br>
              <a:rPr lang="en-US" altLang="zh-TW" dirty="0" smtClean="0"/>
            </a:br>
            <a:r>
              <a:rPr lang="en-US" altLang="zh-TW" dirty="0" smtClean="0"/>
              <a:t>Policy B is better than Policy A</a:t>
            </a:r>
            <a:br>
              <a:rPr lang="en-US" altLang="zh-TW" dirty="0" smtClean="0"/>
            </a:br>
            <a:r>
              <a:rPr lang="en-US" altLang="zh-TW" dirty="0" smtClean="0"/>
              <a:t>[A good policy is to take each action with 1/3 chance]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564904"/>
            <a:ext cx="2628112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10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Exploration vs. Exploitation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Exploration </a:t>
                </a:r>
              </a:p>
              <a:p>
                <a:pPr lvl="1"/>
                <a:r>
                  <a:rPr lang="en-US" altLang="zh-TW" dirty="0">
                    <a:solidFill>
                      <a:srgbClr val="114FFB"/>
                    </a:solidFill>
                  </a:rPr>
                  <a:t>If you always try the best, you don't explore a real better one. </a:t>
                </a:r>
              </a:p>
              <a:p>
                <a:pPr lvl="1"/>
                <a:r>
                  <a:rPr lang="en-US" altLang="zh-TW" dirty="0"/>
                  <a:t>With probability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/>
                  <a:t> choose an action at random</a:t>
                </a:r>
              </a:p>
              <a:p>
                <a:pPr lvl="2"/>
                <a:r>
                  <a:rPr lang="en-US" altLang="zh-TW" dirty="0"/>
                  <a:t>Simplest idea for ensuring continual exploration</a:t>
                </a:r>
                <a:endParaRPr lang="zh-TW" altLang="zh-TW" dirty="0"/>
              </a:p>
              <a:p>
                <a:pPr lvl="1"/>
                <a:r>
                  <a:rPr lang="en-US" altLang="zh-TW" dirty="0"/>
                  <a:t>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actions are tried with non-zero probability</a:t>
                </a:r>
                <a:endParaRPr lang="zh-TW" altLang="zh-TW" dirty="0"/>
              </a:p>
              <a:p>
                <a:r>
                  <a:rPr lang="en-US" altLang="zh-TW" dirty="0"/>
                  <a:t>Exploitation </a:t>
                </a:r>
              </a:p>
              <a:p>
                <a:pPr lvl="1"/>
                <a:r>
                  <a:rPr lang="en-US" altLang="zh-TW" dirty="0">
                    <a:solidFill>
                      <a:srgbClr val="114FFB"/>
                    </a:solidFill>
                  </a:rPr>
                  <a:t>If you always choose at random, you don't exploit the best </a:t>
                </a:r>
              </a:p>
              <a:p>
                <a:pPr lvl="1"/>
                <a:r>
                  <a:rPr lang="en-US" altLang="zh-TW" dirty="0"/>
                  <a:t>With probability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/>
                  <a:t> choose the greedy action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71600" y="4941168"/>
            <a:ext cx="705678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rgbClr val="D84315"/>
                </a:solidFill>
                <a:latin typeface="Proxima Nova"/>
              </a:rPr>
              <a:t>greedy</a:t>
            </a:r>
            <a:r>
              <a:rPr lang="en-US" altLang="zh-TW" dirty="0">
                <a:solidFill>
                  <a:srgbClr val="000000"/>
                </a:solidFill>
                <a:latin typeface="Proxima Nova"/>
              </a:rPr>
              <a:t>: </a:t>
            </a:r>
            <a:r>
              <a:rPr lang="zh-TW" altLang="en-US" dirty="0">
                <a:solidFill>
                  <a:srgbClr val="000000"/>
                </a:solidFill>
                <a:latin typeface="Proxima Nova"/>
              </a:rPr>
              <a:t>每次都選最大的 </a:t>
            </a:r>
            <a:r>
              <a:rPr lang="en-US" altLang="zh-TW" dirty="0">
                <a:solidFill>
                  <a:srgbClr val="000000"/>
                </a:solidFill>
                <a:latin typeface="Proxima Nova"/>
              </a:rPr>
              <a:t>state-action value =&gt; </a:t>
            </a:r>
            <a:r>
              <a:rPr lang="zh-TW" altLang="en-US" dirty="0">
                <a:solidFill>
                  <a:srgbClr val="000000"/>
                </a:solidFill>
                <a:latin typeface="Proxima Nova"/>
              </a:rPr>
              <a:t>只有 </a:t>
            </a:r>
            <a:r>
              <a:rPr lang="en-US" altLang="zh-TW" dirty="0">
                <a:solidFill>
                  <a:srgbClr val="000000"/>
                </a:solidFill>
                <a:latin typeface="Proxima Nova"/>
              </a:rPr>
              <a:t>Exploitation</a:t>
            </a:r>
            <a:endParaRPr lang="en-US" altLang="zh-TW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rgbClr val="D84315"/>
                </a:solidFill>
                <a:latin typeface="Proxima Nova"/>
              </a:rPr>
              <a:t>epsilon-greedy</a:t>
            </a:r>
            <a:r>
              <a:rPr lang="en-US" altLang="zh-TW" dirty="0">
                <a:solidFill>
                  <a:srgbClr val="000000"/>
                </a:solidFill>
                <a:latin typeface="Proxima Nova"/>
              </a:rPr>
              <a:t>: </a:t>
            </a:r>
            <a:r>
              <a:rPr lang="zh-TW" altLang="en-US" dirty="0">
                <a:solidFill>
                  <a:srgbClr val="000000"/>
                </a:solidFill>
                <a:latin typeface="Proxima Nova"/>
              </a:rPr>
              <a:t>有 </a:t>
            </a:r>
            <a:r>
              <a:rPr lang="en-US" altLang="zh-TW" dirty="0">
                <a:solidFill>
                  <a:srgbClr val="000000"/>
                </a:solidFill>
                <a:latin typeface="Proxima Nova"/>
              </a:rPr>
              <a:t>epsilon </a:t>
            </a:r>
            <a:r>
              <a:rPr lang="zh-TW" altLang="en-US" dirty="0">
                <a:solidFill>
                  <a:srgbClr val="000000"/>
                </a:solidFill>
                <a:latin typeface="Proxima Nova"/>
              </a:rPr>
              <a:t>機率任意選動作 </a:t>
            </a:r>
            <a:r>
              <a:rPr lang="en-US" altLang="zh-TW" dirty="0">
                <a:solidFill>
                  <a:srgbClr val="000000"/>
                </a:solidFill>
                <a:latin typeface="Proxima Nova"/>
              </a:rPr>
              <a:t>=&gt; </a:t>
            </a:r>
            <a:r>
              <a:rPr lang="zh-TW" altLang="en-US" dirty="0">
                <a:solidFill>
                  <a:srgbClr val="000000"/>
                </a:solidFill>
                <a:latin typeface="Proxima Nova"/>
              </a:rPr>
              <a:t>兩者</a:t>
            </a:r>
            <a:r>
              <a:rPr lang="zh-TW" altLang="en-US" dirty="0" smtClean="0">
                <a:solidFill>
                  <a:srgbClr val="000000"/>
                </a:solidFill>
                <a:latin typeface="Proxima Nova"/>
              </a:rPr>
              <a:t>兼顧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92883"/>
      </p:ext>
    </p:extLst>
  </p:cSld>
  <p:clrMapOvr>
    <a:masterClrMapping/>
  </p:clrMapOvr>
</p:sld>
</file>

<file path=ppt/theme/theme1.xml><?xml version="1.0" encoding="utf-8"?>
<a:theme xmlns:a="http://schemas.openxmlformats.org/drawingml/2006/main" name="icwu-algorithm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7F7F7"/>
      </a:accent1>
      <a:accent2>
        <a:srgbClr val="DADADA"/>
      </a:accent2>
      <a:accent3>
        <a:srgbClr val="FFFFFF"/>
      </a:accent3>
      <a:accent4>
        <a:srgbClr val="000000"/>
      </a:accent4>
      <a:accent5>
        <a:srgbClr val="FAFAFA"/>
      </a:accent5>
      <a:accent6>
        <a:srgbClr val="C5C5C5"/>
      </a:accent6>
      <a:hlink>
        <a:srgbClr val="676767"/>
      </a:hlink>
      <a:folHlink>
        <a:srgbClr val="CECECE"/>
      </a:folHlink>
    </a:clrScheme>
    <a:fontScheme name="icwu-algorithms">
      <a:majorFont>
        <a:latin typeface="Times New Roman"/>
        <a:ea typeface="華康楷書體W3"/>
        <a:cs typeface=""/>
      </a:majorFont>
      <a:minorFont>
        <a:latin typeface="Times New Roman"/>
        <a:ea typeface="華康楷書體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細明體" pitchFamily="49" charset="-120"/>
            <a:ea typeface="細明體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細明體" pitchFamily="49" charset="-120"/>
            <a:ea typeface="細明體" pitchFamily="49" charset="-120"/>
          </a:defRPr>
        </a:defPPr>
      </a:lstStyle>
    </a:lnDef>
  </a:objectDefaults>
  <a:extraClrSchemeLst>
    <a:extraClrScheme>
      <a:clrScheme name="icwu-algorithm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wu-algorithm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wu-algorithm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wu-algorithm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wu-algorithm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wu-algorithm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wu-algorithm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Settings\icwu\Application Data\Microsoft\Templates\icwu-algorithms.pot</Template>
  <TotalTime>108472</TotalTime>
  <Pages>34</Pages>
  <Words>1046</Words>
  <Application>Microsoft Office PowerPoint</Application>
  <PresentationFormat>Letter 紙張 (8.5x11 英吋)</PresentationFormat>
  <Paragraphs>334</Paragraphs>
  <Slides>34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9" baseType="lpstr">
      <vt:lpstr>Monotype Sorts</vt:lpstr>
      <vt:lpstr>Proxima Nova</vt:lpstr>
      <vt:lpstr>細明體</vt:lpstr>
      <vt:lpstr>華康楷書體W3</vt:lpstr>
      <vt:lpstr>新細明體</vt:lpstr>
      <vt:lpstr>標楷體</vt:lpstr>
      <vt:lpstr>Arial</vt:lpstr>
      <vt:lpstr>Arial Narrow</vt:lpstr>
      <vt:lpstr>Calibri</vt:lpstr>
      <vt:lpstr>Cambria Math</vt:lpstr>
      <vt:lpstr>Lucida Calligraphy</vt:lpstr>
      <vt:lpstr>Symbol</vt:lpstr>
      <vt:lpstr>Times New Roman</vt:lpstr>
      <vt:lpstr>Wingdings</vt:lpstr>
      <vt:lpstr>icwu-algorithms</vt:lpstr>
      <vt:lpstr>Lab 6 – Review DQN and DDPG</vt:lpstr>
      <vt:lpstr>DRL Techniques Related to  Heavy-Weight Model Applications</vt:lpstr>
      <vt:lpstr>Preliminary</vt:lpstr>
      <vt:lpstr>Agent-Environment Framework</vt:lpstr>
      <vt:lpstr>Markov Decision Process (MDP)</vt:lpstr>
      <vt:lpstr>Return</vt:lpstr>
      <vt:lpstr>RL Agent’s Target</vt:lpstr>
      <vt:lpstr>RL Agent’s target</vt:lpstr>
      <vt:lpstr>Exploration vs. Exploitation</vt:lpstr>
      <vt:lpstr>Value-Based and Policy-Based RL</vt:lpstr>
      <vt:lpstr> Value-Based: DQN  </vt:lpstr>
      <vt:lpstr>Deep Q-Learning Network (DQN)</vt:lpstr>
      <vt:lpstr>Deep Q-Learning Network (DQN)</vt:lpstr>
      <vt:lpstr>Deep Q Network (DQN)</vt:lpstr>
      <vt:lpstr>Deep Q Network (DQN)</vt:lpstr>
      <vt:lpstr>Deep Q Network (DQN)</vt:lpstr>
      <vt:lpstr>Deep Q Network (DQN)</vt:lpstr>
      <vt:lpstr>Deep Q Network (DQN)</vt:lpstr>
      <vt:lpstr>Deep Q Network (DQN)</vt:lpstr>
      <vt:lpstr>PowerPoint 簡報</vt:lpstr>
      <vt:lpstr>From Value-Based to Policy-Based</vt:lpstr>
      <vt:lpstr> Policy-Based Reinforcement Learning</vt:lpstr>
      <vt:lpstr>Advantages of Policy-Based RL</vt:lpstr>
      <vt:lpstr>Deep Deterministic Policy Gradient (DDPG)</vt:lpstr>
      <vt:lpstr>Deep Deterministic Policy Gradient</vt:lpstr>
      <vt:lpstr>Deterministic Policy Gradient</vt:lpstr>
      <vt:lpstr>Deep Deterministic Policy Gradient (DDPG) (A Kind of Actor-Critic For Continuous Actions)</vt:lpstr>
      <vt:lpstr>Deep Deterministic Policy Gradient (Continuous Action Space)</vt:lpstr>
      <vt:lpstr>PowerPoint 簡報</vt:lpstr>
      <vt:lpstr>Appendix</vt:lpstr>
      <vt:lpstr>Simple Actor-Critic</vt:lpstr>
      <vt:lpstr>Reducing Variance Using a Critic</vt:lpstr>
      <vt:lpstr>Actor-Critic (Discrete Action Space)</vt:lpstr>
      <vt:lpstr>Actor-Critic (Discrete Action Space)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>Algorithms</dc:subject>
  <dc:creator>吳毅成</dc:creator>
  <cp:lastModifiedBy>Windows 使用者</cp:lastModifiedBy>
  <cp:revision>442</cp:revision>
  <cp:lastPrinted>1997-02-24T14:41:52Z</cp:lastPrinted>
  <dcterms:created xsi:type="dcterms:W3CDTF">1996-02-05T18:25:04Z</dcterms:created>
  <dcterms:modified xsi:type="dcterms:W3CDTF">2019-10-30T05:39:50Z</dcterms:modified>
</cp:coreProperties>
</file>