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3" r:id="rId3"/>
    <p:sldId id="284" r:id="rId4"/>
    <p:sldId id="285" r:id="rId5"/>
    <p:sldId id="279" r:id="rId6"/>
    <p:sldId id="280" r:id="rId7"/>
    <p:sldId id="258" r:id="rId8"/>
    <p:sldId id="259" r:id="rId9"/>
    <p:sldId id="281" r:id="rId10"/>
    <p:sldId id="290" r:id="rId11"/>
    <p:sldId id="282" r:id="rId12"/>
    <p:sldId id="286" r:id="rId13"/>
    <p:sldId id="288" r:id="rId14"/>
    <p:sldId id="287" r:id="rId15"/>
  </p:sldIdLst>
  <p:sldSz cx="12192000" cy="6858000"/>
  <p:notesSz cx="6858000" cy="9144000"/>
  <p:embeddedFontLst>
    <p:embeddedFont>
      <p:font typeface="- 제목1" panose="02020603020101020101" pitchFamily="18" charset="-127"/>
      <p:regular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CAD890-2FC5-4648-952C-84A081193354}">
          <p14:sldIdLst>
            <p14:sldId id="256"/>
            <p14:sldId id="283"/>
            <p14:sldId id="284"/>
            <p14:sldId id="285"/>
            <p14:sldId id="279"/>
            <p14:sldId id="280"/>
            <p14:sldId id="258"/>
            <p14:sldId id="259"/>
            <p14:sldId id="281"/>
            <p14:sldId id="290"/>
            <p14:sldId id="282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0" autoAdjust="0"/>
    <p:restoredTop sz="99188" autoAdjust="0"/>
  </p:normalViewPr>
  <p:slideViewPr>
    <p:cSldViewPr snapToGrid="0">
      <p:cViewPr varScale="1">
        <p:scale>
          <a:sx n="67" d="100"/>
          <a:sy n="67" d="100"/>
        </p:scale>
        <p:origin x="4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6BDFE-3B21-484F-B74C-ED56C3611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E37A26-630D-45B0-8BCF-624E31B51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3804A-FC6D-4A97-A119-C2053E90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99323-DE58-4D05-9E4C-E515E1A0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EBFCF-6034-4F5E-92C8-B87B9848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97E-BB01-4040-84D0-3765449F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73AFDF-BE16-4A55-AD18-DC121B4F4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E955C-351B-4A18-9AF9-335F7E3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A3162-7D7C-4191-876D-AE89B29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30A89-BAE2-4D0A-8CC0-E191E0E5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89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69F91-2358-4B7B-B8B7-0D23AEC38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44D9C-B0B3-45DD-9522-A06A20B10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A196C9-0E41-4822-9DC6-53CE40CC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0A74E-9CE8-47B4-9923-B7195D6F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4369D-A542-44C6-BE9D-C0B80D0E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867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6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A00D-0846-4C3F-9198-D664F4B4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BBAD4-44D7-4CD4-A9C6-2405491EA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9BA12-8E7B-4793-BF2C-0CDD19769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CB3CA-C0E5-4868-9092-8D172BE4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11477-9052-4166-AB42-265A2694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49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B61EB-614F-4C41-8A01-2D1DD3CD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EA9B9-CE95-41DA-80FC-A4A67A6C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8D9BB-3A77-444C-B5E5-6758F1C2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1B371-3F62-470E-9FDC-55607CF1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11480-2C0A-49CC-B95C-693B2C16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2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F6F36-2536-4E54-85E0-13C2887E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5A17F-04E8-4416-8792-C77F74E06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038C31-FE9D-4F53-8E62-B4599A2D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A0EE03-331E-4130-8D43-0F8E9F56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78638F-30DB-4E86-8515-B6CDBC855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6883-EDD0-4E69-8A62-ABC317B7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5F77F-EF67-41A1-B873-792C0D2F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08749E-FCA8-48C6-9117-9347347E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EA70F8-AEBF-47E1-B5C9-DF76986E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39CE3F-CE04-4513-98E8-4872F2AAC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6E0B36-E0DE-4962-B481-6FC247E7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1C1268-0239-4F04-A530-E8204841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D0215F-1479-4559-8E9A-B3CB8E98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8F257B-0C33-40B7-866C-4A983772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3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E889-D6DA-48C2-A446-9378AF9C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F3A749-9327-4A53-8057-72BC89EE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12178-E413-412F-8BA9-F7179C49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A6C44C-DBE3-4515-99D3-1DFE02EC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69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365E8D-9348-4E93-B885-4BD586B7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FE2802-2C9F-4573-B39B-DC15456F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2E3BCE-B6ED-43A2-8692-C25B6DB8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8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7518-4D38-4B58-9903-519B0CD9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20D9F-8219-4199-AA32-B0EA8164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2533C8-0981-4538-8601-BB5B6046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BA03F4-946E-47AD-8A0C-510CAE4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44FA65-0A8D-420E-A84C-C501DEA1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B2C302-6BD9-4CF4-A9D4-4BA5081F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7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19641-1C3D-4DC2-A78A-8AA61130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132B5A-9DC4-4B1D-89D3-33C9449E7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1FB29-022F-461A-B408-520A8AB0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9307AA-2501-4227-9406-72FF60D5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FE8AA-A3E5-4DAC-BE4A-A41775E3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C04E75-C9BB-458D-87FE-A90482BA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1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64225-F3AC-447E-BBCF-FAF2F8BB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5A0B6-ED6E-4443-BF1C-335D3FF5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DA79DD-6EFA-469D-AB84-CD3EEF514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BB3B-3393-487A-AFAE-A52AD1AE3C94}" type="datetimeFigureOut">
              <a:rPr lang="ko-KR" altLang="en-US" smtClean="0"/>
              <a:t>2019-06-15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FDD88-9E56-4A81-9FA8-1377F01CA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D695A-B80D-422C-8A5E-BC0C964C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AA78-9CD2-4499-91D3-BB78BDFA4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0382E6-BA80-44D3-8E36-715A48EAEB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81204A-BFDC-4A60-A1AB-4F1B36874C90}"/>
              </a:ext>
            </a:extLst>
          </p:cNvPr>
          <p:cNvSpPr/>
          <p:nvPr/>
        </p:nvSpPr>
        <p:spPr>
          <a:xfrm>
            <a:off x="577174" y="544748"/>
            <a:ext cx="11018196" cy="5739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2E321F-7D51-463E-84A5-DA141D266838}"/>
              </a:ext>
            </a:extLst>
          </p:cNvPr>
          <p:cNvSpPr/>
          <p:nvPr/>
        </p:nvSpPr>
        <p:spPr>
          <a:xfrm>
            <a:off x="1273448" y="1656219"/>
            <a:ext cx="9645103" cy="201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130000"/>
              </a:lnSpc>
            </a:pPr>
            <a:r>
              <a:rPr lang="ko-KR" altLang="en-US" sz="4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블록체인을 이용한</a:t>
            </a:r>
            <a:endParaRPr lang="en-US" altLang="ko-KR" sz="40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30000"/>
              </a:lnSpc>
            </a:pPr>
            <a:r>
              <a:rPr lang="ko-KR" altLang="en-US" sz="4000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학교 공용 물품 관리 시스템 구축</a:t>
            </a:r>
            <a:endParaRPr lang="en-US" altLang="ko-KR" sz="40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30000"/>
              </a:lnSpc>
            </a:pPr>
            <a:r>
              <a:rPr lang="en-US" altLang="ko-KR" sz="1600" kern="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Constructing a System Administering Objects for Common Use by </a:t>
            </a:r>
            <a:r>
              <a:rPr lang="en-US" altLang="ko-KR" sz="1600" kern="0" dirty="0" err="1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Blockchain</a:t>
            </a:r>
            <a:r>
              <a:rPr lang="en-US" altLang="ko-KR" sz="1600" kern="0" dirty="0">
                <a:solidFill>
                  <a:schemeClr val="bg1">
                    <a:lumMod val="6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Technology</a:t>
            </a:r>
            <a:endParaRPr lang="ko-KR" altLang="en-US" sz="1600" kern="0" dirty="0">
              <a:solidFill>
                <a:schemeClr val="bg1">
                  <a:lumMod val="6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D8EB4-8DF1-418F-8DFD-8AA781FBDD9D}"/>
              </a:ext>
            </a:extLst>
          </p:cNvPr>
          <p:cNvSpPr txBox="1"/>
          <p:nvPr/>
        </p:nvSpPr>
        <p:spPr>
          <a:xfrm>
            <a:off x="2409216" y="4384409"/>
            <a:ext cx="7373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제주과학고등학교</a:t>
            </a:r>
            <a:endParaRPr lang="en-US" altLang="ko-KR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Team.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김채린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김민건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양호성</a:t>
            </a:r>
          </a:p>
        </p:txBody>
      </p:sp>
    </p:spTree>
    <p:extLst>
      <p:ext uri="{BB962C8B-B14F-4D97-AF65-F5344CB8AC3E}">
        <p14:creationId xmlns:p14="http://schemas.microsoft.com/office/powerpoint/2010/main" val="44679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288527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96867-5A3B-433B-A989-19A19E0F7B2B}"/>
              </a:ext>
            </a:extLst>
          </p:cNvPr>
          <p:cNvSpPr txBox="1"/>
          <p:nvPr/>
        </p:nvSpPr>
        <p:spPr>
          <a:xfrm>
            <a:off x="2007290" y="2850862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 하에 있는 통합 환경 라이브러리를 제작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B4D83D-64AA-41A7-8729-980104E1D612}"/>
              </a:ext>
            </a:extLst>
          </p:cNvPr>
          <p:cNvSpPr txBox="1"/>
          <p:nvPr/>
        </p:nvSpPr>
        <p:spPr>
          <a:xfrm>
            <a:off x="480500" y="3555712"/>
            <a:ext cx="11363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현재는 학교 내의 문제로 작게 진행하지만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더 큰 규모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스타트업 간의 기기 교류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 내에서의 이용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더욱 확장할 예정</a:t>
            </a:r>
          </a:p>
        </p:txBody>
      </p:sp>
    </p:spTree>
    <p:extLst>
      <p:ext uri="{BB962C8B-B14F-4D97-AF65-F5344CB8AC3E}">
        <p14:creationId xmlns:p14="http://schemas.microsoft.com/office/powerpoint/2010/main" val="172107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499" y="384581"/>
            <a:ext cx="4882075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이론적 배경에 관하여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AF7962-2966-4544-BCA7-62065D898876}"/>
              </a:ext>
            </a:extLst>
          </p:cNvPr>
          <p:cNvSpPr/>
          <p:nvPr/>
        </p:nvSpPr>
        <p:spPr>
          <a:xfrm>
            <a:off x="5562600" y="247590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/>
            <a:r>
              <a:rPr lang="en-US" altLang="ko-KR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</a:t>
            </a:r>
            <a:r>
              <a:rPr lang="ko-KR" altLang="en-US" sz="4800" b="1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컨트랙트</a:t>
            </a:r>
            <a:r>
              <a:rPr lang="ko-KR" altLang="en-US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</a:t>
            </a:r>
          </a:p>
          <a:p>
            <a:pPr algn="just" fontAlgn="base"/>
            <a:r>
              <a:rPr lang="en-US" altLang="ko-KR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테스트넷 배포</a:t>
            </a:r>
            <a:endParaRPr lang="ko-KR" altLang="en-US" sz="32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/>
            <a:r>
              <a:rPr lang="en-US" altLang="ko-KR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4800" b="1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프론트엔드</a:t>
            </a:r>
            <a:r>
              <a:rPr lang="ko-KR" altLang="en-US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작성</a:t>
            </a:r>
            <a:endParaRPr lang="ko-KR" altLang="en-US" sz="3200" kern="0" dirty="0">
              <a:solidFill>
                <a:srgbClr val="00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just" fontAlgn="base"/>
            <a:r>
              <a:rPr lang="en-US" altLang="ko-KR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4800" b="1" kern="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메인넷</a:t>
            </a:r>
            <a:r>
              <a:rPr lang="ko-KR" altLang="en-US" sz="4800" b="1" kern="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배포</a:t>
            </a:r>
            <a:endParaRPr lang="ko-KR" altLang="en-US" sz="3200" kern="0" spc="0" dirty="0">
              <a:solidFill>
                <a:srgbClr val="000000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1D35F9D0-9DC5-4AE4-9005-D63D78FB8AB8}"/>
              </a:ext>
            </a:extLst>
          </p:cNvPr>
          <p:cNvSpPr/>
          <p:nvPr/>
        </p:nvSpPr>
        <p:spPr>
          <a:xfrm>
            <a:off x="4638675" y="2475905"/>
            <a:ext cx="638175" cy="2934295"/>
          </a:xfrm>
          <a:prstGeom prst="leftBrace">
            <a:avLst>
              <a:gd name="adj1" fmla="val 8333"/>
              <a:gd name="adj2" fmla="val 2926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164F2-D465-4A7A-BE6F-C77B3906CC59}"/>
              </a:ext>
            </a:extLst>
          </p:cNvPr>
          <p:cNvSpPr txBox="1"/>
          <p:nvPr/>
        </p:nvSpPr>
        <p:spPr>
          <a:xfrm>
            <a:off x="-614363" y="2475905"/>
            <a:ext cx="6467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 </a:t>
            </a:r>
            <a:endParaRPr lang="en-US" altLang="ko-KR" sz="3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3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dapp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제작과정</a:t>
            </a:r>
          </a:p>
        </p:txBody>
      </p:sp>
    </p:spTree>
    <p:extLst>
      <p:ext uri="{BB962C8B-B14F-4D97-AF65-F5344CB8AC3E}">
        <p14:creationId xmlns:p14="http://schemas.microsoft.com/office/powerpoint/2010/main" val="2186242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80CFBE-3783-4300-8223-58F8671EC557}"/>
              </a:ext>
            </a:extLst>
          </p:cNvPr>
          <p:cNvSpPr/>
          <p:nvPr/>
        </p:nvSpPr>
        <p:spPr>
          <a:xfrm>
            <a:off x="480499" y="384581"/>
            <a:ext cx="4882075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1C21E-09F9-411A-80F2-38D7E78FF6BD}"/>
              </a:ext>
            </a:extLst>
          </p:cNvPr>
          <p:cNvSpPr txBox="1"/>
          <p:nvPr/>
        </p:nvSpPr>
        <p:spPr>
          <a:xfrm>
            <a:off x="654435" y="528973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이론적 배경에 관하여</a:t>
            </a:r>
          </a:p>
        </p:txBody>
      </p:sp>
      <p:pic>
        <p:nvPicPr>
          <p:cNvPr id="9" name="그림 8" descr="벡터그래픽이(가) 표시된 사진&#10;&#10;자동 생성된 설명">
            <a:extLst>
              <a:ext uri="{FF2B5EF4-FFF2-40B4-BE49-F238E27FC236}">
                <a16:creationId xmlns:a16="http://schemas.microsoft.com/office/drawing/2014/main" id="{C7AE370D-2BF8-4A99-8BEB-7929CAC39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45"/>
          <a:stretch/>
        </p:blipFill>
        <p:spPr>
          <a:xfrm>
            <a:off x="840149" y="1725270"/>
            <a:ext cx="3379425" cy="4455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164D5-1C7D-45E2-A423-DA5A2A292F46}"/>
              </a:ext>
            </a:extLst>
          </p:cNvPr>
          <p:cNvSpPr txBox="1"/>
          <p:nvPr/>
        </p:nvSpPr>
        <p:spPr>
          <a:xfrm>
            <a:off x="3834765" y="3241480"/>
            <a:ext cx="8561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Web3(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 네트워크와 반응형 웹을 연결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algn="ctr"/>
            <a:r>
              <a:rPr lang="en-US" altLang="ko-KR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geth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테스트넷 배포 후 채굴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dirty="0" err="1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D1768-746B-46BF-871B-E3E786D7E126}"/>
              </a:ext>
            </a:extLst>
          </p:cNvPr>
          <p:cNvSpPr txBox="1"/>
          <p:nvPr/>
        </p:nvSpPr>
        <p:spPr>
          <a:xfrm>
            <a:off x="0" y="5511742"/>
            <a:ext cx="7669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Dapp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툴</a:t>
            </a:r>
          </a:p>
        </p:txBody>
      </p:sp>
    </p:spTree>
    <p:extLst>
      <p:ext uri="{BB962C8B-B14F-4D97-AF65-F5344CB8AC3E}">
        <p14:creationId xmlns:p14="http://schemas.microsoft.com/office/powerpoint/2010/main" val="1568789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80CFBE-3783-4300-8223-58F8671EC557}"/>
              </a:ext>
            </a:extLst>
          </p:cNvPr>
          <p:cNvSpPr/>
          <p:nvPr/>
        </p:nvSpPr>
        <p:spPr>
          <a:xfrm>
            <a:off x="480499" y="384581"/>
            <a:ext cx="4882075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1C21E-09F9-411A-80F2-38D7E78FF6BD}"/>
              </a:ext>
            </a:extLst>
          </p:cNvPr>
          <p:cNvSpPr txBox="1"/>
          <p:nvPr/>
        </p:nvSpPr>
        <p:spPr>
          <a:xfrm>
            <a:off x="654435" y="528973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이론적 배경에 관하여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CFEB5-A8BF-4F6B-B766-D99C38CD5946}"/>
              </a:ext>
            </a:extLst>
          </p:cNvPr>
          <p:cNvSpPr txBox="1"/>
          <p:nvPr/>
        </p:nvSpPr>
        <p:spPr>
          <a:xfrm>
            <a:off x="364074" y="2663190"/>
            <a:ext cx="11463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경매 예제가 존재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기본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DAPP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참고하는 방식으로 개발할 예정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하지만 웹이나 서버 같은 경우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SQL, CSS/HTML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기반이기 때문에 기초부터 제작하는 방향으로 가야함</a:t>
            </a:r>
          </a:p>
        </p:txBody>
      </p:sp>
    </p:spTree>
    <p:extLst>
      <p:ext uri="{BB962C8B-B14F-4D97-AF65-F5344CB8AC3E}">
        <p14:creationId xmlns:p14="http://schemas.microsoft.com/office/powerpoint/2010/main" val="2353107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40D58B-9B98-4207-9A56-54573F78D50D}"/>
              </a:ext>
            </a:extLst>
          </p:cNvPr>
          <p:cNvSpPr/>
          <p:nvPr/>
        </p:nvSpPr>
        <p:spPr>
          <a:xfrm>
            <a:off x="480499" y="384581"/>
            <a:ext cx="1805501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DC490-C8FC-4970-B72D-4FC7506EE29C}"/>
              </a:ext>
            </a:extLst>
          </p:cNvPr>
          <p:cNvSpPr txBox="1"/>
          <p:nvPr/>
        </p:nvSpPr>
        <p:spPr>
          <a:xfrm>
            <a:off x="654435" y="528973"/>
            <a:ext cx="1519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질문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A60DB-FDB2-4E08-B3AA-EEDFDFC8CF4C}"/>
              </a:ext>
            </a:extLst>
          </p:cNvPr>
          <p:cNvSpPr txBox="1"/>
          <p:nvPr/>
        </p:nvSpPr>
        <p:spPr>
          <a:xfrm>
            <a:off x="834390" y="1703070"/>
            <a:ext cx="107556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거래소나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COINMARKETCAP)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존재하지 않는 경우에 토큰의 가치 책정 방식에 대한 문제 발생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코인의 양은 한정 되어 있고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개인에게 코인이 다수 누적되게 되면 노트북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물품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공급 문제가 야기될 수 있음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EE16C0-47FE-4254-BFA9-5E0742591E47}"/>
              </a:ext>
            </a:extLst>
          </p:cNvPr>
          <p:cNvSpPr txBox="1"/>
          <p:nvPr/>
        </p:nvSpPr>
        <p:spPr>
          <a:xfrm>
            <a:off x="834390" y="3088065"/>
            <a:ext cx="10755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이더리움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기반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DAPP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제작하게 되면 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ETHER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반드시 구매하여 사용하게 되는가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테스트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ETHER 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지급이 실제 </a:t>
            </a:r>
            <a:r>
              <a:rPr lang="ko-KR" altLang="en-US" sz="2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메인넷에서도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사용이 되는가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4473E-F1C3-4E37-BCF0-ED51653AC87B}"/>
              </a:ext>
            </a:extLst>
          </p:cNvPr>
          <p:cNvSpPr txBox="1"/>
          <p:nvPr/>
        </p:nvSpPr>
        <p:spPr>
          <a:xfrm>
            <a:off x="834390" y="4042172"/>
            <a:ext cx="10755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학생들이 </a:t>
            </a:r>
            <a:r>
              <a:rPr lang="ko-KR" altLang="en-US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프라이빗</a:t>
            </a:r>
            <a:r>
              <a: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블록체인 네트워크를 구축할 때 적정 수준은 </a:t>
            </a:r>
            <a:r>
              <a:rPr lang="ko-KR" altLang="en-US" sz="28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어느정도인가</a:t>
            </a:r>
            <a:r>
              <a: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 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 부분</a:t>
            </a:r>
            <a:r>
              <a: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97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4D0963F-763A-4303-9DB5-A916CD461DA2}"/>
              </a:ext>
            </a:extLst>
          </p:cNvPr>
          <p:cNvSpPr/>
          <p:nvPr/>
        </p:nvSpPr>
        <p:spPr>
          <a:xfrm>
            <a:off x="480500" y="384581"/>
            <a:ext cx="3838581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6585A-6759-452B-8850-67FB784FF273}"/>
              </a:ext>
            </a:extLst>
          </p:cNvPr>
          <p:cNvSpPr txBox="1"/>
          <p:nvPr/>
        </p:nvSpPr>
        <p:spPr>
          <a:xfrm>
            <a:off x="654435" y="528973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동기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196F84-4311-4B8A-8FBB-21ED6BBAD6F4}"/>
              </a:ext>
            </a:extLst>
          </p:cNvPr>
          <p:cNvSpPr/>
          <p:nvPr/>
        </p:nvSpPr>
        <p:spPr>
          <a:xfrm>
            <a:off x="654435" y="2218328"/>
            <a:ext cx="1144143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왜 </a:t>
            </a:r>
            <a:r>
              <a:rPr lang="en-US" altLang="ko-KR" sz="5400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dapp</a:t>
            </a:r>
            <a:r>
              <a:rPr lang="ko-KR" altLang="en-US" sz="5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만드는가</a:t>
            </a:r>
            <a:r>
              <a:rPr lang="en-US" altLang="ko-KR" sz="5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  <a:endParaRPr lang="ko-KR" altLang="en-US" sz="5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미리 약속한 대로 코드 실행이 보장됨</a:t>
            </a:r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퍼블릭 블록체인에 데이터 저장 </a:t>
            </a:r>
            <a:r>
              <a:rPr lang="en-US" altLang="ko-KR" sz="4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4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사후 검증 가능</a:t>
            </a:r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44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암호화폐라는 새로운 가치 교환 수단</a:t>
            </a:r>
            <a:endParaRPr lang="ko-KR" altLang="en-US" sz="4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0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0B12FA2-2A77-47BA-9C0C-536016C8256B}"/>
              </a:ext>
            </a:extLst>
          </p:cNvPr>
          <p:cNvSpPr/>
          <p:nvPr/>
        </p:nvSpPr>
        <p:spPr>
          <a:xfrm>
            <a:off x="632020" y="1319696"/>
            <a:ext cx="110794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ko-KR" altLang="en-US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4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4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아직</a:t>
            </a:r>
            <a:r>
              <a:rPr lang="en-US" altLang="ko-KR" sz="4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4400" b="1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dapp</a:t>
            </a:r>
            <a:r>
              <a:rPr lang="ko-KR" altLang="en-US" sz="4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어울리지 않는 예제</a:t>
            </a:r>
            <a:endParaRPr lang="ko-KR" altLang="en-US" sz="4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상호작용이 작은 앱들</a:t>
            </a:r>
          </a:p>
          <a:p>
            <a:pPr marL="457200"/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속도 문제보다는 </a:t>
            </a:r>
            <a:r>
              <a:rPr lang="ko-KR" altLang="en-US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스마트컨트렉트</a:t>
            </a: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특성상 당사자가 매번 직접 실행해야 해서 </a:t>
            </a:r>
            <a:r>
              <a:rPr lang="en-US" altLang="ko-KR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ux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en-US" altLang="ko-KR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ui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경험이 좋지 않다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/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 행위마다 수수료 발생 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free </a:t>
            </a:r>
            <a:r>
              <a:rPr lang="en-US" altLang="ko-KR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delegration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등의 제안됨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로직이 너무 복잡한 앱들</a:t>
            </a:r>
          </a:p>
          <a:p>
            <a:pPr marL="457200"/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허용된 계산의 최대치가 있다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(gas)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/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여러 </a:t>
            </a:r>
            <a:r>
              <a:rPr lang="en-US" altLang="ko-KR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offchain</a:t>
            </a:r>
            <a:r>
              <a:rPr lang="en-US" altLang="ko-KR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solution</a:t>
            </a:r>
            <a:r>
              <a:rPr lang="ko-KR" altLang="en-US" sz="320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들이 현재 </a:t>
            </a:r>
            <a:r>
              <a:rPr lang="ko-KR" altLang="en-US" sz="3200" dirty="0" err="1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연구중</a:t>
            </a:r>
            <a:endParaRPr lang="ko-KR" alt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0963F-763A-4303-9DB5-A916CD461DA2}"/>
              </a:ext>
            </a:extLst>
          </p:cNvPr>
          <p:cNvSpPr/>
          <p:nvPr/>
        </p:nvSpPr>
        <p:spPr>
          <a:xfrm>
            <a:off x="480500" y="384581"/>
            <a:ext cx="3838581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6585A-6759-452B-8850-67FB784FF273}"/>
              </a:ext>
            </a:extLst>
          </p:cNvPr>
          <p:cNvSpPr txBox="1"/>
          <p:nvPr/>
        </p:nvSpPr>
        <p:spPr>
          <a:xfrm>
            <a:off x="654435" y="528973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동기</a:t>
            </a:r>
          </a:p>
        </p:txBody>
      </p:sp>
    </p:spTree>
    <p:extLst>
      <p:ext uri="{BB962C8B-B14F-4D97-AF65-F5344CB8AC3E}">
        <p14:creationId xmlns:p14="http://schemas.microsoft.com/office/powerpoint/2010/main" val="208289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_x583348000">
            <a:extLst>
              <a:ext uri="{FF2B5EF4-FFF2-40B4-BE49-F238E27FC236}">
                <a16:creationId xmlns:a16="http://schemas.microsoft.com/office/drawing/2014/main" id="{CD441F58-FD89-4101-BA6E-1E44E277A4D0}"/>
              </a:ext>
            </a:extLst>
          </p:cNvPr>
          <p:cNvSpPr>
            <a:spLocks noChangeArrowheads="1"/>
          </p:cNvSpPr>
          <p:nvPr/>
        </p:nvSpPr>
        <p:spPr>
          <a:xfrm>
            <a:off x="1246233" y="1982040"/>
            <a:ext cx="1822542" cy="92177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FFFFF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- 제목1"/>
              <a:ea typeface="- 제목1"/>
            </a:endParaRPr>
          </a:p>
        </p:txBody>
      </p:sp>
      <p:sp>
        <p:nvSpPr>
          <p:cNvPr id="5" name="_x583348000">
            <a:extLst>
              <a:ext uri="{FF2B5EF4-FFF2-40B4-BE49-F238E27FC236}">
                <a16:creationId xmlns:a16="http://schemas.microsoft.com/office/drawing/2014/main" id="{E69D0091-8747-4D45-A8CA-0BD3BFA26BAB}"/>
              </a:ext>
            </a:extLst>
          </p:cNvPr>
          <p:cNvSpPr>
            <a:spLocks noChangeArrowheads="1"/>
          </p:cNvSpPr>
          <p:nvPr/>
        </p:nvSpPr>
        <p:spPr>
          <a:xfrm>
            <a:off x="1612106" y="3662362"/>
            <a:ext cx="2763837" cy="1560513"/>
          </a:xfrm>
          <a:prstGeom prst="ellipse">
            <a:avLst/>
          </a:prstGeom>
          <a:solidFill>
            <a:srgbClr val="DFE6F7"/>
          </a:solidFill>
          <a:ln w="38100">
            <a:solidFill>
              <a:srgbClr val="C00000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- 제목1"/>
              <a:ea typeface="- 제목1"/>
            </a:endParaRPr>
          </a:p>
        </p:txBody>
      </p:sp>
      <p:sp>
        <p:nvSpPr>
          <p:cNvPr id="6" name="_x583348000">
            <a:extLst>
              <a:ext uri="{FF2B5EF4-FFF2-40B4-BE49-F238E27FC236}">
                <a16:creationId xmlns:a16="http://schemas.microsoft.com/office/drawing/2014/main" id="{428252F9-1CD4-4737-875F-0335B55CFA05}"/>
              </a:ext>
            </a:extLst>
          </p:cNvPr>
          <p:cNvSpPr>
            <a:spLocks noChangeArrowheads="1"/>
          </p:cNvSpPr>
          <p:nvPr/>
        </p:nvSpPr>
        <p:spPr>
          <a:xfrm>
            <a:off x="6467476" y="3098285"/>
            <a:ext cx="2352673" cy="1560513"/>
          </a:xfrm>
          <a:prstGeom prst="ellipse">
            <a:avLst/>
          </a:prstGeom>
          <a:solidFill>
            <a:srgbClr val="DFE6F7"/>
          </a:solidFill>
          <a:ln w="38100">
            <a:noFill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- 제목1"/>
              <a:ea typeface="- 제목1"/>
            </a:endParaRPr>
          </a:p>
        </p:txBody>
      </p:sp>
      <p:sp>
        <p:nvSpPr>
          <p:cNvPr id="7" name="_x583348000">
            <a:extLst>
              <a:ext uri="{FF2B5EF4-FFF2-40B4-BE49-F238E27FC236}">
                <a16:creationId xmlns:a16="http://schemas.microsoft.com/office/drawing/2014/main" id="{CF64530E-AC56-4CA9-8E9A-6FB95241108C}"/>
              </a:ext>
            </a:extLst>
          </p:cNvPr>
          <p:cNvSpPr>
            <a:spLocks noChangeArrowheads="1"/>
          </p:cNvSpPr>
          <p:nvPr/>
        </p:nvSpPr>
        <p:spPr>
          <a:xfrm>
            <a:off x="6646862" y="1815267"/>
            <a:ext cx="4405311" cy="1168123"/>
          </a:xfrm>
          <a:prstGeom prst="ellipse">
            <a:avLst/>
          </a:prstGeom>
          <a:solidFill>
            <a:srgbClr val="DFE6F7"/>
          </a:solidFill>
          <a:ln w="12700">
            <a:solidFill>
              <a:srgbClr val="FFFFF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- 제목1"/>
              <a:ea typeface="- 제목1"/>
            </a:endParaRPr>
          </a:p>
        </p:txBody>
      </p:sp>
      <p:sp>
        <p:nvSpPr>
          <p:cNvPr id="8" name="_x583348000">
            <a:extLst>
              <a:ext uri="{FF2B5EF4-FFF2-40B4-BE49-F238E27FC236}">
                <a16:creationId xmlns:a16="http://schemas.microsoft.com/office/drawing/2014/main" id="{B7EDBAF2-9AC3-4DE6-BC21-5D9231F13D0E}"/>
              </a:ext>
            </a:extLst>
          </p:cNvPr>
          <p:cNvSpPr>
            <a:spLocks noChangeArrowheads="1"/>
          </p:cNvSpPr>
          <p:nvPr/>
        </p:nvSpPr>
        <p:spPr>
          <a:xfrm>
            <a:off x="3489325" y="2299494"/>
            <a:ext cx="2987675" cy="1560513"/>
          </a:xfrm>
          <a:prstGeom prst="ellipse">
            <a:avLst/>
          </a:prstGeom>
          <a:solidFill>
            <a:srgbClr val="DFE6F7"/>
          </a:solidFill>
          <a:ln w="28575">
            <a:solidFill>
              <a:srgbClr val="C00000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- 제목1"/>
              <a:ea typeface="- 제목1"/>
            </a:endParaRPr>
          </a:p>
        </p:txBody>
      </p:sp>
      <p:sp>
        <p:nvSpPr>
          <p:cNvPr id="9" name="_x583348072">
            <a:extLst>
              <a:ext uri="{FF2B5EF4-FFF2-40B4-BE49-F238E27FC236}">
                <a16:creationId xmlns:a16="http://schemas.microsoft.com/office/drawing/2014/main" id="{C6EF2EA6-C580-4A33-BAF9-AC658EC38C72}"/>
              </a:ext>
            </a:extLst>
          </p:cNvPr>
          <p:cNvSpPr>
            <a:spLocks noChangeArrowheads="1"/>
          </p:cNvSpPr>
          <p:nvPr/>
        </p:nvSpPr>
        <p:spPr>
          <a:xfrm>
            <a:off x="3786188" y="2730500"/>
            <a:ext cx="2447925" cy="698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ctr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ko-KR" sz="2000" b="0" i="0" u="none" strike="noStrike" cap="none" normalizeH="0" baseline="0">
                <a:solidFill>
                  <a:srgbClr val="000000"/>
                </a:solidFill>
                <a:effectLst/>
                <a:latin typeface="- 제목1"/>
                <a:ea typeface="- 제목1"/>
              </a:rPr>
              <a:t>비즈니스 프로세스 간소화 및 자동화</a:t>
            </a:r>
            <a:r>
              <a:rPr kumimoji="0" lang="ko-KR" altLang="ko-KR" sz="1800" b="0" i="0" u="none" strike="noStrike" cap="none" normalizeH="0" baseline="0">
                <a:solidFill>
                  <a:srgbClr val="000000"/>
                </a:solidFill>
                <a:effectLst/>
                <a:latin typeface="- 제목1"/>
                <a:ea typeface="- 제목1"/>
              </a:rPr>
              <a:t> </a:t>
            </a:r>
            <a:endParaRPr kumimoji="0" lang="ko-KR" altLang="ko-KR" sz="1800" b="0" i="0" u="none" strike="noStrike" cap="none" normalizeH="0" baseline="0">
              <a:solidFill>
                <a:schemeClr val="tx1"/>
              </a:solidFill>
              <a:effectLst/>
              <a:latin typeface="- 제목1"/>
              <a:ea typeface="- 제목1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7D82E5-2BC5-4E9B-9A34-2F0E043DF7C0}"/>
              </a:ext>
            </a:extLst>
          </p:cNvPr>
          <p:cNvSpPr/>
          <p:nvPr/>
        </p:nvSpPr>
        <p:spPr>
          <a:xfrm>
            <a:off x="7282495" y="2214663"/>
            <a:ext cx="3315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>
                <a:solidFill>
                  <a:srgbClr val="000000"/>
                </a:solidFill>
                <a:latin typeface="- 제목1"/>
                <a:ea typeface="- 제목1"/>
              </a:rPr>
              <a:t>중</a:t>
            </a:r>
            <a:r>
              <a:rPr lang="ko-KR" altLang="ko-KR">
                <a:solidFill>
                  <a:srgbClr val="000000"/>
                </a:solidFill>
                <a:latin typeface="- 제목1"/>
                <a:ea typeface="- 제목1"/>
              </a:rPr>
              <a:t>개인을 없애 트랜젝션 비용 감소</a:t>
            </a:r>
            <a:endParaRPr kumimoji="0" lang="ko-KR" altLang="ko-KR" sz="800" b="0" i="0" u="none" strike="noStrike" cap="none" normalizeH="0" baseline="0">
              <a:solidFill>
                <a:schemeClr val="tx1"/>
              </a:solidFill>
              <a:effectLst/>
              <a:latin typeface="- 제목1"/>
              <a:ea typeface="- 제목1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0374A-B43D-4FFB-8D36-FE6925DDD2AC}"/>
              </a:ext>
            </a:extLst>
          </p:cNvPr>
          <p:cNvSpPr/>
          <p:nvPr/>
        </p:nvSpPr>
        <p:spPr>
          <a:xfrm>
            <a:off x="6738938" y="3518694"/>
            <a:ext cx="1866900" cy="909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ko-KR">
                <a:solidFill>
                  <a:srgbClr val="000000"/>
                </a:solidFill>
                <a:latin typeface="- 제목1"/>
                <a:ea typeface="- 제목1"/>
              </a:rPr>
              <a:t>거래 시간 감소로 트렌잭션 속도 향상</a:t>
            </a:r>
            <a:endParaRPr kumimoji="0" lang="ko-KR" altLang="ko-KR" sz="800" b="0" i="0" u="none" strike="noStrike" cap="none" normalizeH="0" baseline="0">
              <a:solidFill>
                <a:schemeClr val="tx1"/>
              </a:solidFill>
              <a:effectLst/>
              <a:latin typeface="- 제목1"/>
              <a:ea typeface="- 제목1"/>
            </a:endParaRPr>
          </a:p>
        </p:txBody>
      </p:sp>
      <p:sp>
        <p:nvSpPr>
          <p:cNvPr id="12" name="_x583348000">
            <a:extLst>
              <a:ext uri="{FF2B5EF4-FFF2-40B4-BE49-F238E27FC236}">
                <a16:creationId xmlns:a16="http://schemas.microsoft.com/office/drawing/2014/main" id="{97E92F5B-A229-4A80-BE39-81389B6CF30D}"/>
              </a:ext>
            </a:extLst>
          </p:cNvPr>
          <p:cNvSpPr>
            <a:spLocks noChangeArrowheads="1"/>
          </p:cNvSpPr>
          <p:nvPr/>
        </p:nvSpPr>
        <p:spPr>
          <a:xfrm>
            <a:off x="4530726" y="4442619"/>
            <a:ext cx="2763837" cy="1560513"/>
          </a:xfrm>
          <a:prstGeom prst="ellipse">
            <a:avLst/>
          </a:prstGeom>
          <a:solidFill>
            <a:srgbClr val="DFE6F7"/>
          </a:solidFill>
          <a:ln w="28575">
            <a:solidFill>
              <a:srgbClr val="C00000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- 제목1"/>
              <a:ea typeface="- 제목1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596D90-2385-446C-9CBB-0457C8A5A325}"/>
              </a:ext>
            </a:extLst>
          </p:cNvPr>
          <p:cNvSpPr/>
          <p:nvPr/>
        </p:nvSpPr>
        <p:spPr>
          <a:xfrm>
            <a:off x="5169087" y="4783426"/>
            <a:ext cx="1552060" cy="908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ko-KR">
                <a:solidFill>
                  <a:srgbClr val="000000"/>
                </a:solidFill>
                <a:latin typeface="- 제목1"/>
                <a:ea typeface="- 제목1"/>
              </a:rPr>
              <a:t>사기 및 사이버 범죄에 대한 보안 형성</a:t>
            </a:r>
            <a:endParaRPr kumimoji="0" lang="ko-KR" altLang="ko-KR" sz="800" b="0" i="0" u="none" strike="noStrike" cap="none" normalizeH="0" baseline="0">
              <a:solidFill>
                <a:schemeClr val="tx1"/>
              </a:solidFill>
              <a:effectLst/>
              <a:latin typeface="- 제목1"/>
              <a:ea typeface="- 제목1"/>
            </a:endParaRPr>
          </a:p>
        </p:txBody>
      </p:sp>
      <p:sp>
        <p:nvSpPr>
          <p:cNvPr id="14" name="_x583348000">
            <a:extLst>
              <a:ext uri="{FF2B5EF4-FFF2-40B4-BE49-F238E27FC236}">
                <a16:creationId xmlns:a16="http://schemas.microsoft.com/office/drawing/2014/main" id="{7DA5C483-2D14-4E2B-92F2-589DDB41457D}"/>
              </a:ext>
            </a:extLst>
          </p:cNvPr>
          <p:cNvSpPr>
            <a:spLocks noChangeArrowheads="1"/>
          </p:cNvSpPr>
          <p:nvPr/>
        </p:nvSpPr>
        <p:spPr>
          <a:xfrm>
            <a:off x="8673586" y="4351537"/>
            <a:ext cx="2763837" cy="1560513"/>
          </a:xfrm>
          <a:prstGeom prst="ellipse">
            <a:avLst/>
          </a:prstGeom>
          <a:solidFill>
            <a:srgbClr val="DFE6F7"/>
          </a:solidFill>
          <a:ln w="12700">
            <a:solidFill>
              <a:srgbClr val="FFFFFF"/>
            </a:solidFill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endParaRPr lang="ko-KR" altLang="en-US">
              <a:latin typeface="- 제목1"/>
              <a:ea typeface="- 제목1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736392-3A89-479C-A6D7-C192C2FD66C0}"/>
              </a:ext>
            </a:extLst>
          </p:cNvPr>
          <p:cNvSpPr/>
          <p:nvPr/>
        </p:nvSpPr>
        <p:spPr>
          <a:xfrm>
            <a:off x="8929967" y="4836708"/>
            <a:ext cx="2352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ko-KR">
                <a:solidFill>
                  <a:srgbClr val="000000"/>
                </a:solidFill>
                <a:latin typeface="- 제목1"/>
                <a:ea typeface="- 제목1"/>
              </a:rPr>
              <a:t>트렌젝션 안정성의 신뢰 증가</a:t>
            </a:r>
            <a:endParaRPr kumimoji="0" lang="ko-KR" altLang="ko-KR" sz="800" b="0" i="0" u="none" strike="noStrike" cap="none" normalizeH="0" baseline="0">
              <a:solidFill>
                <a:schemeClr val="tx1"/>
              </a:solidFill>
              <a:effectLst/>
              <a:latin typeface="- 제목1"/>
              <a:ea typeface="- 제목1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751BE6-D1BF-4113-96DB-9B50F2CCFED9}"/>
              </a:ext>
            </a:extLst>
          </p:cNvPr>
          <p:cNvSpPr/>
          <p:nvPr/>
        </p:nvSpPr>
        <p:spPr>
          <a:xfrm>
            <a:off x="2121694" y="4161522"/>
            <a:ext cx="1744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ko-KR">
                <a:solidFill>
                  <a:srgbClr val="000000"/>
                </a:solidFill>
                <a:latin typeface="- 제목1"/>
                <a:ea typeface="- 제목1"/>
              </a:rPr>
              <a:t>데이터 품질 및 정확성 보장</a:t>
            </a:r>
            <a:endParaRPr lang="ko-KR" altLang="ko-KR">
              <a:latin typeface="- 제목1"/>
              <a:ea typeface="- 제목1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A2A6AD-58B0-4E83-AEF2-2A8078C3E52D}"/>
              </a:ext>
            </a:extLst>
          </p:cNvPr>
          <p:cNvSpPr txBox="1"/>
          <p:nvPr/>
        </p:nvSpPr>
        <p:spPr>
          <a:xfrm>
            <a:off x="1479082" y="2164648"/>
            <a:ext cx="2173941" cy="56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100">
                <a:latin typeface="- 제목1"/>
                <a:ea typeface="- 제목1"/>
              </a:rPr>
              <a:t>fintech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A7268E-9ED6-4377-8826-4549C2DAF64C}"/>
              </a:ext>
            </a:extLst>
          </p:cNvPr>
          <p:cNvSpPr/>
          <p:nvPr/>
        </p:nvSpPr>
        <p:spPr>
          <a:xfrm>
            <a:off x="480500" y="384581"/>
            <a:ext cx="3838581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7814C-59C6-4BF1-9360-8D4C253E582A}"/>
              </a:ext>
            </a:extLst>
          </p:cNvPr>
          <p:cNvSpPr txBox="1"/>
          <p:nvPr/>
        </p:nvSpPr>
        <p:spPr>
          <a:xfrm>
            <a:off x="654435" y="528973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동기</a:t>
            </a:r>
          </a:p>
        </p:txBody>
      </p:sp>
    </p:spTree>
    <p:extLst>
      <p:ext uri="{BB962C8B-B14F-4D97-AF65-F5344CB8AC3E}">
        <p14:creationId xmlns:p14="http://schemas.microsoft.com/office/powerpoint/2010/main" val="1810720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838581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동기</a:t>
            </a:r>
          </a:p>
        </p:txBody>
      </p:sp>
      <p:pic>
        <p:nvPicPr>
          <p:cNvPr id="1027" name="Picture 3" descr="C:\Users\LG\AppData\Local\Microsoft\Windows\INetCache\IE\R51Y2C66\laptop_PNG593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82" y="1778180"/>
            <a:ext cx="1378437" cy="10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LG\AppData\Local\Microsoft\Windows\INetCache\IE\R51Y2C66\laptop_PNG593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9" y="1778180"/>
            <a:ext cx="1378437" cy="10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LG\AppData\Local\Microsoft\Windows\INetCache\IE\R51Y2C66\laptop_PNG593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82" y="3130730"/>
            <a:ext cx="1378437" cy="10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Users\LG\AppData\Local\Microsoft\Windows\INetCache\IE\R51Y2C66\laptop_PNG593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9" y="3130730"/>
            <a:ext cx="1378437" cy="10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LG\AppData\Local\Microsoft\Windows\INetCache\IE\R51Y2C66\laptop_PNG593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82" y="4597580"/>
            <a:ext cx="1378437" cy="10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LG\AppData\Local\Microsoft\Windows\INetCache\IE\R51Y2C66\laptop_PNG5931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819" y="4597580"/>
            <a:ext cx="1378437" cy="104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오른쪽 화살표 2"/>
          <p:cNvSpPr/>
          <p:nvPr/>
        </p:nvSpPr>
        <p:spPr>
          <a:xfrm>
            <a:off x="5238749" y="3019424"/>
            <a:ext cx="1704975" cy="115579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9" name="Picture 5" descr="Discu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210" y="2267522"/>
            <a:ext cx="2659592" cy="265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G\Downloads\researc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018" y="1342416"/>
            <a:ext cx="2038959" cy="203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LG\Downloads\b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516" y="1180442"/>
            <a:ext cx="2239962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LG\Downloads\musical-not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566" y="3842128"/>
            <a:ext cx="2169976" cy="21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LG\Downloads\calendar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81" y="1644694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LG\Downloads\customer-servic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103509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0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-0.53672 2.96296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8849784" y="3190568"/>
            <a:ext cx="1966496" cy="2181923"/>
            <a:chOff x="8849784" y="3190568"/>
            <a:chExt cx="1966496" cy="2181923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37AC1342-EDC9-48A9-BBB1-9EA459028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9550" y="3190568"/>
              <a:ext cx="1956730" cy="195673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849784" y="5003159"/>
              <a:ext cx="1518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통합 관리 장부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838581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주제 선정 동기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6DC477A-6909-4334-8D62-035C17E6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600" y="2739313"/>
            <a:ext cx="638652" cy="6386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6DC477A-6909-4334-8D62-035C17E6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26" y="2419987"/>
            <a:ext cx="638652" cy="6386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6DC477A-6909-4334-8D62-035C17E6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395" y="2786813"/>
            <a:ext cx="638652" cy="63865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26513D9-9E70-43D1-AFD9-88DFA93D5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3" b="17943"/>
          <a:stretch/>
        </p:blipFill>
        <p:spPr>
          <a:xfrm>
            <a:off x="4678273" y="3783962"/>
            <a:ext cx="2692270" cy="169056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6DC477A-6909-4334-8D62-035C17E68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531" y="2548022"/>
            <a:ext cx="638652" cy="638652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83517" y="1568697"/>
            <a:ext cx="2016614" cy="1479366"/>
            <a:chOff x="1683517" y="1568697"/>
            <a:chExt cx="2016614" cy="147936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6F14EF9-B6F1-41B5-96DB-D0CFDFD7C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517" y="1568697"/>
              <a:ext cx="1479366" cy="1479366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2899912" y="1751011"/>
              <a:ext cx="8002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관리자</a:t>
              </a:r>
              <a:endPara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교사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522460" y="4351651"/>
            <a:ext cx="1525087" cy="1591293"/>
            <a:chOff x="1522460" y="4351651"/>
            <a:chExt cx="1525087" cy="159129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45747D8-D152-4CEF-8678-3B5246580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460" y="4351651"/>
              <a:ext cx="1227569" cy="1591293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2452512" y="444457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학생</a:t>
              </a:r>
            </a:p>
          </p:txBody>
        </p:sp>
      </p:grpSp>
      <p:pic>
        <p:nvPicPr>
          <p:cNvPr id="3075" name="Picture 3" descr="C:\Users\LG\Downloads\folde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632" y="4218442"/>
            <a:ext cx="588963" cy="58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F59F52-2591-41F0-AC4F-0F1835B75E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24" y="1268891"/>
            <a:ext cx="2375651" cy="2375651"/>
          </a:xfrm>
          <a:prstGeom prst="rect">
            <a:avLst/>
          </a:prstGeom>
        </p:spPr>
      </p:pic>
      <p:pic>
        <p:nvPicPr>
          <p:cNvPr id="1026" name="Picture 2" descr="C:\Users\LG\Downloads\shield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595" y="1175303"/>
            <a:ext cx="1748713" cy="17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G\Downloads\enlarge-browse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259" y="1388892"/>
            <a:ext cx="1370568" cy="137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:\Users\LG\Downloads\ba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858" y="990307"/>
            <a:ext cx="2239962" cy="223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1225631" y="3644542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교사의 토큰 지급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03887" y="5325482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학생들의 자율적인 사용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34439" y="4818493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블록 등록</a:t>
            </a:r>
          </a:p>
        </p:txBody>
      </p:sp>
    </p:spTree>
    <p:extLst>
      <p:ext uri="{BB962C8B-B14F-4D97-AF65-F5344CB8AC3E}">
        <p14:creationId xmlns:p14="http://schemas.microsoft.com/office/powerpoint/2010/main" val="190057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9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199E-6 1.17484E-6 L -0.03893 0.3970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19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93 0.39708 L 0.16363 0.2525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28" y="-7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997E-6 -1.79463E-6 L 0.14709 -0.0492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5" y="-247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63 0.25254 L 0.00104 0.00231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6" y="-12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288527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2448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기대 효과</a:t>
            </a:r>
          </a:p>
        </p:txBody>
      </p:sp>
      <p:pic>
        <p:nvPicPr>
          <p:cNvPr id="2050" name="Picture 2" descr="C:\Users\LG\Downloads\calendar-with-a-clock-time-tool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42" y="1563694"/>
            <a:ext cx="1667113" cy="16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G\Downloads\raise-han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03" y="1563693"/>
            <a:ext cx="1667114" cy="16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19847" y="338824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시기에 필요한 학생들만이 사용할 수 있음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AC1342-EDC9-48A9-BBB1-9EA4590287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82" y="1563694"/>
            <a:ext cx="1667113" cy="1667113"/>
          </a:xfrm>
          <a:prstGeom prst="rect">
            <a:avLst/>
          </a:prstGeom>
        </p:spPr>
      </p:pic>
      <p:pic>
        <p:nvPicPr>
          <p:cNvPr id="1026" name="Picture 2" descr="C:\Users\LG\Downloads\light-bulb-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565" y="1563694"/>
            <a:ext cx="1667114" cy="16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764936" y="3388241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대여 현황을 통합된 장부에서 일괄적으로 확인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2" name="Picture 2" descr="C:\Users\LG\Downloads\shiel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78" y="4105013"/>
            <a:ext cx="1748713" cy="174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346859" y="6039797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강화된 </a:t>
            </a:r>
            <a:r>
              <a:rPr lang="ko-KR" altLang="en-US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보안성을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통한 체계적인 장부 관리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7" name="Picture 3" descr="C:\Users\LG\Downloads\lock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03" y="4105013"/>
            <a:ext cx="1667114" cy="16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LG\Downloads\gif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881" y="4105014"/>
            <a:ext cx="1667113" cy="16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LG\Downloads\interacti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565" y="4145812"/>
            <a:ext cx="1667113" cy="1667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790592" y="6039797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공공물자와 물품을 대여하는 플랫폼으로 확장 가능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CD1A61-380D-4887-A574-9161F1FCF93B}"/>
              </a:ext>
            </a:extLst>
          </p:cNvPr>
          <p:cNvSpPr/>
          <p:nvPr/>
        </p:nvSpPr>
        <p:spPr>
          <a:xfrm>
            <a:off x="6298568" y="1301618"/>
            <a:ext cx="5734050" cy="25357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77C811-254D-4676-9F54-AD6621450891}"/>
              </a:ext>
            </a:extLst>
          </p:cNvPr>
          <p:cNvSpPr/>
          <p:nvPr/>
        </p:nvSpPr>
        <p:spPr>
          <a:xfrm>
            <a:off x="299316" y="3915007"/>
            <a:ext cx="5734050" cy="25357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9E508B-D5BD-456D-A181-0E229D6F5B6C}"/>
              </a:ext>
            </a:extLst>
          </p:cNvPr>
          <p:cNvSpPr txBox="1"/>
          <p:nvPr/>
        </p:nvSpPr>
        <p:spPr>
          <a:xfrm>
            <a:off x="5588207" y="448871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 활용의 당위성</a:t>
            </a:r>
          </a:p>
        </p:txBody>
      </p:sp>
    </p:spTree>
    <p:extLst>
      <p:ext uri="{BB962C8B-B14F-4D97-AF65-F5344CB8AC3E}">
        <p14:creationId xmlns:p14="http://schemas.microsoft.com/office/powerpoint/2010/main" val="155326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2" grpId="0" animBg="1"/>
      <p:bldP spid="17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71149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사례 조사</a:t>
            </a:r>
          </a:p>
        </p:txBody>
      </p:sp>
      <p:pic>
        <p:nvPicPr>
          <p:cNvPr id="2050" name="Picture 2" descr="C:\Users\LG\Downloads\catalog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546" y="1516357"/>
            <a:ext cx="1963118" cy="196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G\Downloads\build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0" y="1516358"/>
            <a:ext cx="1963118" cy="196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32471" y="2007416"/>
            <a:ext cx="7242688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토지대장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부동산등기사항증명서 등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18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종의 증명서를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블록체인 기반으로 연계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부동산 거래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대출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플랫폼 운영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금융결제원과 연계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형식의 부동산정보를 실시간으로 공유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471" y="1516357"/>
            <a:ext cx="4876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Users\LG\Downloads\shi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646" y="4295175"/>
            <a:ext cx="1789940" cy="178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1" y="3821145"/>
            <a:ext cx="90868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18810" y="5141153"/>
            <a:ext cx="6391493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스마트 계약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(Smart Contract)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업무 자동화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악의적인 서류 조작에 따른 무역사기 방지를 통해 무역의 안정성 확보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실시간 가시성 및 업무절차 간소화 실현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5" name="Picture 7" descr="C:\Users\LG\Downloads\bil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98" y="4295175"/>
            <a:ext cx="1879985" cy="18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52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9B72466-3E57-49DD-929C-A3919BCB99BF}"/>
              </a:ext>
            </a:extLst>
          </p:cNvPr>
          <p:cNvSpPr/>
          <p:nvPr/>
        </p:nvSpPr>
        <p:spPr>
          <a:xfrm>
            <a:off x="480500" y="384581"/>
            <a:ext cx="3711490" cy="957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34E84-E737-426F-A92D-A55CF274F8E1}"/>
              </a:ext>
            </a:extLst>
          </p:cNvPr>
          <p:cNvSpPr txBox="1"/>
          <p:nvPr/>
        </p:nvSpPr>
        <p:spPr>
          <a:xfrm>
            <a:off x="654435" y="528973"/>
            <a:ext cx="3376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관련 사례 조사</a:t>
            </a:r>
          </a:p>
        </p:txBody>
      </p:sp>
      <p:pic>
        <p:nvPicPr>
          <p:cNvPr id="3074" name="Picture 2" descr="Europe Georgia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0" y="1639763"/>
            <a:ext cx="3711490" cy="311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이등변 삼각형 5"/>
          <p:cNvSpPr/>
          <p:nvPr/>
        </p:nvSpPr>
        <p:spPr>
          <a:xfrm rot="10800000">
            <a:off x="3630049" y="3443499"/>
            <a:ext cx="179475" cy="1547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75217" y="2969803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소유권 및 부동산 거래 등록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공중 서비스에 블록체인 채택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3956" y="2968835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조지아</a:t>
            </a:r>
            <a:endParaRPr lang="ko-KR" altLang="en-US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7" name="Picture 5" descr="C:\Users\LG\Downloads\networ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82" y="1022292"/>
            <a:ext cx="1946543" cy="194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아래쪽 화살표 9"/>
          <p:cNvSpPr/>
          <p:nvPr/>
        </p:nvSpPr>
        <p:spPr>
          <a:xfrm>
            <a:off x="7533574" y="3427387"/>
            <a:ext cx="1128156" cy="106877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78" name="Picture 6" descr="C:\Users\LG\Downloads\magnifi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25" y="4603045"/>
            <a:ext cx="1294666" cy="12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LG\Downloads\clock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757" y="4603045"/>
            <a:ext cx="1294666" cy="12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337104" y="4864291"/>
            <a:ext cx="29033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거래 과정의 투명성 보장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등록 과정의 시간과 비용 절감 </a:t>
            </a:r>
            <a:endParaRPr lang="en-US" altLang="ko-KR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456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8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2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나눔스퀘어_ac" panose="020B0600000101010101" pitchFamily="50" charset="-127"/>
            <a:ea typeface="나눔스퀘어_ac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446</Words>
  <Application>Microsoft Office PowerPoint</Application>
  <PresentationFormat>와이드스크린</PresentationFormat>
  <Paragraphs>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- 제목1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채린</dc:creator>
  <cp:lastModifiedBy>김 채린</cp:lastModifiedBy>
  <cp:revision>41</cp:revision>
  <dcterms:created xsi:type="dcterms:W3CDTF">2019-03-22T10:50:18Z</dcterms:created>
  <dcterms:modified xsi:type="dcterms:W3CDTF">2019-06-15T03:04:32Z</dcterms:modified>
</cp:coreProperties>
</file>