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3" r:id="rId13"/>
    <p:sldId id="272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4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6E67-5AD1-40AA-AAC1-C04AA203B07B}" type="datetime1">
              <a:rPr lang="zh-CN" altLang="en-US"/>
              <a:t>2019/6/25</a:t>
            </a:fld>
            <a:endParaRPr lang="zh-CN" altLang="en-US" sz="1865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5386D-CAD5-4470-8E07-57FCD49E0712}" type="slidenum">
              <a:rPr lang="zh-CN" altLang="en-US"/>
              <a:t>‹#›</a:t>
            </a:fld>
            <a:endParaRPr lang="zh-CN" altLang="en-US" sz="1865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3DD8-49B1-4705-8208-22CAD6DCB9D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58"/>
          <p:cNvSpPr>
            <a:spLocks noChangeShapeType="1"/>
          </p:cNvSpPr>
          <p:nvPr/>
        </p:nvSpPr>
        <p:spPr bwMode="auto">
          <a:xfrm>
            <a:off x="3524251" y="6167438"/>
            <a:ext cx="1284288" cy="677863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5" name="直接连接符 61"/>
          <p:cNvSpPr>
            <a:spLocks noChangeShapeType="1"/>
          </p:cNvSpPr>
          <p:nvPr/>
        </p:nvSpPr>
        <p:spPr bwMode="auto">
          <a:xfrm flipV="1">
            <a:off x="3571876" y="1851026"/>
            <a:ext cx="8634413" cy="434657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 dirty="0"/>
          </a:p>
        </p:txBody>
      </p:sp>
      <p:sp>
        <p:nvSpPr>
          <p:cNvPr id="3076" name="六边形 54"/>
          <p:cNvSpPr>
            <a:spLocks noChangeAspect="1" noChangeArrowheads="1"/>
          </p:cNvSpPr>
          <p:nvPr/>
        </p:nvSpPr>
        <p:spPr bwMode="auto">
          <a:xfrm rot="5400000">
            <a:off x="1301751" y="1695451"/>
            <a:ext cx="4510088" cy="38877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CCC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直接连接符 56"/>
          <p:cNvSpPr>
            <a:spLocks noChangeShapeType="1"/>
          </p:cNvSpPr>
          <p:nvPr/>
        </p:nvSpPr>
        <p:spPr bwMode="auto">
          <a:xfrm>
            <a:off x="5753102" y="0"/>
            <a:ext cx="3175" cy="506412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8" name="直接连接符 57"/>
          <p:cNvSpPr>
            <a:spLocks noChangeShapeType="1"/>
          </p:cNvSpPr>
          <p:nvPr/>
        </p:nvSpPr>
        <p:spPr bwMode="auto">
          <a:xfrm>
            <a:off x="1377951" y="-3174"/>
            <a:ext cx="2193925" cy="1098551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9" name="直接连接符 59"/>
          <p:cNvSpPr>
            <a:spLocks noChangeShapeType="1"/>
          </p:cNvSpPr>
          <p:nvPr/>
        </p:nvSpPr>
        <p:spPr bwMode="auto">
          <a:xfrm>
            <a:off x="1373189" y="4662488"/>
            <a:ext cx="1587" cy="2195512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 dirty="0"/>
          </a:p>
        </p:txBody>
      </p:sp>
      <p:sp>
        <p:nvSpPr>
          <p:cNvPr id="3080" name="直接连接符 60"/>
          <p:cNvSpPr>
            <a:spLocks noChangeShapeType="1"/>
          </p:cNvSpPr>
          <p:nvPr/>
        </p:nvSpPr>
        <p:spPr bwMode="auto">
          <a:xfrm rot="21540000" flipV="1">
            <a:off x="1" y="2016125"/>
            <a:ext cx="1754188" cy="812800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1" name="文本框 62"/>
          <p:cNvSpPr>
            <a:spLocks noChangeArrowheads="1"/>
          </p:cNvSpPr>
          <p:nvPr/>
        </p:nvSpPr>
        <p:spPr bwMode="auto">
          <a:xfrm rot="-1629240">
            <a:off x="6292413" y="2843767"/>
            <a:ext cx="4754880" cy="6451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智能合约的开发和部署</a:t>
            </a:r>
          </a:p>
        </p:txBody>
      </p:sp>
      <p:sp>
        <p:nvSpPr>
          <p:cNvPr id="3082" name="文本框 63"/>
          <p:cNvSpPr>
            <a:spLocks noChangeArrowheads="1"/>
          </p:cNvSpPr>
          <p:nvPr/>
        </p:nvSpPr>
        <p:spPr bwMode="auto">
          <a:xfrm>
            <a:off x="1718031" y="2395871"/>
            <a:ext cx="2738755" cy="22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3865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2019</a:t>
            </a:r>
            <a:endParaRPr lang="zh-CN" altLang="en-US" sz="13865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3083" name="文本框 64"/>
          <p:cNvSpPr>
            <a:spLocks noChangeArrowheads="1"/>
          </p:cNvSpPr>
          <p:nvPr/>
        </p:nvSpPr>
        <p:spPr bwMode="auto">
          <a:xfrm>
            <a:off x="2076713" y="4620911"/>
            <a:ext cx="29648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微众银行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scut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区块链实训</a:t>
            </a:r>
          </a:p>
        </p:txBody>
      </p:sp>
      <p:sp>
        <p:nvSpPr>
          <p:cNvPr id="3084" name="六边形 55"/>
          <p:cNvSpPr>
            <a:spLocks noChangeAspect="1" noChangeArrowheads="1"/>
          </p:cNvSpPr>
          <p:nvPr/>
        </p:nvSpPr>
        <p:spPr bwMode="auto">
          <a:xfrm rot="5400000">
            <a:off x="1053307" y="1480344"/>
            <a:ext cx="5010151" cy="4319587"/>
          </a:xfrm>
          <a:prstGeom prst="hexagon">
            <a:avLst>
              <a:gd name="adj" fmla="val 24996"/>
              <a:gd name="vf" fmla="val 115470"/>
            </a:avLst>
          </a:prstGeom>
          <a:noFill/>
          <a:ln w="101600">
            <a:solidFill>
              <a:srgbClr val="FF6969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CCCC33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6555" y="4890135"/>
            <a:ext cx="5060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第三组   成员：  </a:t>
            </a: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邹鹏宇、卢越兴、翁焕滨、吴金泽、秦华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00">
        <p:blinds dir="vert"/>
      </p:transition>
    </mc:Choice>
    <mc:Fallback xmlns=""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6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5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8" grpId="0" animBg="1"/>
      <p:bldP spid="3079" grpId="0" animBg="1"/>
      <p:bldP spid="3080" grpId="0" animBg="1"/>
      <p:bldP spid="3081" grpId="0" bldLvl="0" animBg="1"/>
      <p:bldP spid="3082" grpId="0"/>
      <p:bldP spid="3083" grpId="0"/>
      <p:bldP spid="3084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文本框 23"/>
          <p:cNvSpPr>
            <a:spLocks noChangeArrowheads="1"/>
          </p:cNvSpPr>
          <p:nvPr/>
        </p:nvSpPr>
        <p:spPr bwMode="auto">
          <a:xfrm>
            <a:off x="393500" y="249643"/>
            <a:ext cx="1992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合约转换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9255" y="1062355"/>
            <a:ext cx="54711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删除src/test/java/resources/contract目录下的HelloWorld.sol合约，并拷贝LAGCredit.sol进去。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运行src/test/java/org/fisco/bcos/solidity/目录下的SolidityFunctionWrapperGeneratorTest测试类，将合约转换成java文件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转换完成后在SolidityFunctionWrapperGeneratorTest测试类中加上@Ignore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编写测试用例：修改ContractTest</a:t>
            </a:r>
          </a:p>
        </p:txBody>
      </p:sp>
      <p:pic>
        <p:nvPicPr>
          <p:cNvPr id="3" name="图片 2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492125"/>
            <a:ext cx="4591685" cy="3806825"/>
          </a:xfrm>
          <a:prstGeom prst="rect">
            <a:avLst/>
          </a:prstGeom>
        </p:spPr>
      </p:pic>
      <p:pic>
        <p:nvPicPr>
          <p:cNvPr id="8" name="图片 7" descr="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4358005"/>
            <a:ext cx="4989830" cy="21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36"/>
          <p:cNvSpPr>
            <a:spLocks noChangeArrowheads="1"/>
          </p:cNvSpPr>
          <p:nvPr/>
        </p:nvSpPr>
        <p:spPr bwMode="auto">
          <a:xfrm>
            <a:off x="393700" y="902970"/>
            <a:ext cx="32727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运行BaseTest，选择全部运行</a:t>
            </a:r>
          </a:p>
        </p:txBody>
      </p:sp>
      <p:sp>
        <p:nvSpPr>
          <p:cNvPr id="60" name="矩形 59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1" name="文本框 23"/>
          <p:cNvSpPr>
            <a:spLocks noChangeArrowheads="1"/>
          </p:cNvSpPr>
          <p:nvPr/>
        </p:nvSpPr>
        <p:spPr bwMode="auto">
          <a:xfrm>
            <a:off x="393500" y="249643"/>
            <a:ext cx="1992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测试运行</a:t>
            </a:r>
          </a:p>
        </p:txBody>
      </p:sp>
      <p:pic>
        <p:nvPicPr>
          <p:cNvPr id="2" name="图片 1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772285"/>
            <a:ext cx="8353425" cy="292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00">
        <p:blinds dir="vert"/>
      </p:transition>
    </mc:Choice>
    <mc:Fallback xmlns=""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5388109" y="0"/>
            <a:ext cx="6775449" cy="6893972"/>
            <a:chOff x="0" y="0"/>
            <a:chExt cx="5081587" cy="5170479"/>
          </a:xfrm>
        </p:grpSpPr>
        <p:sp>
          <p:nvSpPr>
            <p:cNvPr id="14" name="任意多边形 25"/>
            <p:cNvSpPr>
              <a:spLocks noChangeAspect="1" noChangeArrowheads="1"/>
            </p:cNvSpPr>
            <p:nvPr/>
          </p:nvSpPr>
          <p:spPr bwMode="auto">
            <a:xfrm rot="10800000">
              <a:off x="1337073" y="0"/>
              <a:ext cx="2687240" cy="1493044"/>
            </a:xfrm>
            <a:custGeom>
              <a:avLst/>
              <a:gdLst>
                <a:gd name="T0" fmla="*/ 3328221 w 3582460"/>
                <a:gd name="T1" fmla="*/ 1990428 h 1991022"/>
                <a:gd name="T2" fmla="*/ 255295 w 3582460"/>
                <a:gd name="T3" fmla="*/ 1990428 h 1991022"/>
                <a:gd name="T4" fmla="*/ 0 w 3582460"/>
                <a:gd name="T5" fmla="*/ 1543704 h 1991022"/>
                <a:gd name="T6" fmla="*/ 882194 w 3582460"/>
                <a:gd name="T7" fmla="*/ 0 h 1991022"/>
                <a:gd name="T8" fmla="*/ 2701320 w 3582460"/>
                <a:gd name="T9" fmla="*/ 0 h 1991022"/>
                <a:gd name="T10" fmla="*/ 3583514 w 3582460"/>
                <a:gd name="T11" fmla="*/ 1543704 h 199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2460"/>
                <a:gd name="T19" fmla="*/ 0 h 1991022"/>
                <a:gd name="T20" fmla="*/ 3582460 w 3582460"/>
                <a:gd name="T21" fmla="*/ 1991022 h 19910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2460" h="1991022">
                  <a:moveTo>
                    <a:pt x="3327242" y="1991022"/>
                  </a:moveTo>
                  <a:lnTo>
                    <a:pt x="255219" y="1991022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700526" y="0"/>
                  </a:lnTo>
                  <a:lnTo>
                    <a:pt x="3582460" y="1544164"/>
                  </a:lnTo>
                  <a:lnTo>
                    <a:pt x="3327242" y="1991022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5" name="任意多边形 26"/>
            <p:cNvSpPr>
              <a:spLocks noChangeAspect="1" noChangeArrowheads="1"/>
            </p:cNvSpPr>
            <p:nvPr/>
          </p:nvSpPr>
          <p:spPr bwMode="auto">
            <a:xfrm rot="10800000">
              <a:off x="0" y="1493044"/>
              <a:ext cx="1863329" cy="2316956"/>
            </a:xfrm>
            <a:custGeom>
              <a:avLst/>
              <a:gdLst>
                <a:gd name="T0" fmla="*/ 2485006 w 2483870"/>
                <a:gd name="T1" fmla="*/ 3090222 h 3088328"/>
                <a:gd name="T2" fmla="*/ 882338 w 2483870"/>
                <a:gd name="T3" fmla="*/ 3090222 h 3088328"/>
                <a:gd name="T4" fmla="*/ 0 w 2483870"/>
                <a:gd name="T5" fmla="*/ 1545112 h 3088328"/>
                <a:gd name="T6" fmla="*/ 882338 w 2483870"/>
                <a:gd name="T7" fmla="*/ 0 h 3088328"/>
                <a:gd name="T8" fmla="*/ 2485006 w 2483870"/>
                <a:gd name="T9" fmla="*/ 0 h 3088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3870"/>
                <a:gd name="T16" fmla="*/ 0 h 3088328"/>
                <a:gd name="T17" fmla="*/ 2483870 w 2483870"/>
                <a:gd name="T18" fmla="*/ 3088328 h 30883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3870" h="3088328">
                  <a:moveTo>
                    <a:pt x="2483870" y="3088328"/>
                  </a:moveTo>
                  <a:lnTo>
                    <a:pt x="881934" y="3088328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483870" y="0"/>
                  </a:lnTo>
                  <a:lnTo>
                    <a:pt x="2483870" y="308832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6" name="任意多边形 27"/>
            <p:cNvSpPr>
              <a:spLocks noChangeAspect="1" noChangeArrowheads="1"/>
            </p:cNvSpPr>
            <p:nvPr/>
          </p:nvSpPr>
          <p:spPr bwMode="auto">
            <a:xfrm rot="10800000">
              <a:off x="1549003" y="3115866"/>
              <a:ext cx="3532584" cy="2027634"/>
            </a:xfrm>
            <a:custGeom>
              <a:avLst/>
              <a:gdLst>
                <a:gd name="T0" fmla="*/ 3549780 w 4711161"/>
                <a:gd name="T1" fmla="*/ 2704106 h 2702918"/>
                <a:gd name="T2" fmla="*/ 1159283 w 4711161"/>
                <a:gd name="T3" fmla="*/ 2704106 h 2702918"/>
                <a:gd name="T4" fmla="*/ 0 w 4711161"/>
                <a:gd name="T5" fmla="*/ 672541 h 2702918"/>
                <a:gd name="T6" fmla="*/ 383776 w 4711161"/>
                <a:gd name="T7" fmla="*/ 0 h 2702918"/>
                <a:gd name="T8" fmla="*/ 4325288 w 4711161"/>
                <a:gd name="T9" fmla="*/ 0 h 2702918"/>
                <a:gd name="T10" fmla="*/ 4709063 w 4711161"/>
                <a:gd name="T11" fmla="*/ 672541 h 27029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11161"/>
                <a:gd name="T19" fmla="*/ 0 h 2702918"/>
                <a:gd name="T20" fmla="*/ 4711161 w 4711161"/>
                <a:gd name="T21" fmla="*/ 2702918 h 27029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11161" h="2702918">
                  <a:moveTo>
                    <a:pt x="3551362" y="2702918"/>
                  </a:moveTo>
                  <a:lnTo>
                    <a:pt x="1159799" y="2702918"/>
                  </a:lnTo>
                  <a:lnTo>
                    <a:pt x="0" y="672245"/>
                  </a:lnTo>
                  <a:lnTo>
                    <a:pt x="383946" y="0"/>
                  </a:lnTo>
                  <a:lnTo>
                    <a:pt x="4327215" y="0"/>
                  </a:lnTo>
                  <a:lnTo>
                    <a:pt x="4711161" y="672245"/>
                  </a:lnTo>
                  <a:lnTo>
                    <a:pt x="3551362" y="2702918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7" name="文本框 28"/>
            <p:cNvSpPr>
              <a:spLocks noChangeArrowheads="1"/>
            </p:cNvSpPr>
            <p:nvPr/>
          </p:nvSpPr>
          <p:spPr bwMode="auto">
            <a:xfrm>
              <a:off x="2597228" y="3177722"/>
              <a:ext cx="1447753" cy="199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665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04</a:t>
              </a:r>
              <a:endParaRPr lang="zh-CN" altLang="en-US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1462227" y="2575560"/>
            <a:ext cx="3434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控制台调用合约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3179367" y="1629570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">
        <p:blinds dir="vert"/>
      </p:transition>
    </mc:Choice>
    <mc:Fallback xmlns="">
      <p:transition spd="slow" advTm="13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11"/>
          <p:cNvSpPr>
            <a:spLocks noChangeArrowheads="1"/>
          </p:cNvSpPr>
          <p:nvPr/>
        </p:nvSpPr>
        <p:spPr bwMode="auto">
          <a:xfrm>
            <a:off x="774554" y="3690206"/>
            <a:ext cx="53517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通过合约的地址在控制台里调用合约的函数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矩形 12"/>
          <p:cNvSpPr>
            <a:spLocks noChangeArrowheads="1"/>
          </p:cNvSpPr>
          <p:nvPr/>
        </p:nvSpPr>
        <p:spPr bwMode="auto">
          <a:xfrm>
            <a:off x="774700" y="1172845"/>
            <a:ext cx="6833235" cy="142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在上面的测试过程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就已经部署了LAGCrdit合约了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记录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相关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信息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23"/>
          <p:cNvSpPr>
            <a:spLocks noChangeArrowheads="1"/>
          </p:cNvSpPr>
          <p:nvPr/>
        </p:nvSpPr>
        <p:spPr bwMode="auto">
          <a:xfrm>
            <a:off x="393500" y="249643"/>
            <a:ext cx="3434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控制台调用合约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2" name="图片 1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330065"/>
            <a:ext cx="8810625" cy="1800225"/>
          </a:xfrm>
          <a:prstGeom prst="rect">
            <a:avLst/>
          </a:prstGeom>
        </p:spPr>
      </p:pic>
      <p:pic>
        <p:nvPicPr>
          <p:cNvPr id="3" name="图片 2" descr="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402840"/>
            <a:ext cx="543877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:blinds dir="vert"/>
      </p:transition>
    </mc:Choice>
    <mc:Fallback xmlns="">
      <p:transition spd="slow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58"/>
          <p:cNvSpPr>
            <a:spLocks noChangeShapeType="1"/>
          </p:cNvSpPr>
          <p:nvPr/>
        </p:nvSpPr>
        <p:spPr bwMode="auto">
          <a:xfrm flipH="1">
            <a:off x="7397751" y="6167438"/>
            <a:ext cx="1284288" cy="677863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5" name="直接连接符 61"/>
          <p:cNvSpPr>
            <a:spLocks noChangeShapeType="1"/>
          </p:cNvSpPr>
          <p:nvPr/>
        </p:nvSpPr>
        <p:spPr bwMode="auto">
          <a:xfrm flipH="1" flipV="1">
            <a:off x="0" y="1851026"/>
            <a:ext cx="8634413" cy="434657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6" name="六边形 54"/>
          <p:cNvSpPr>
            <a:spLocks noChangeAspect="1" noChangeArrowheads="1"/>
          </p:cNvSpPr>
          <p:nvPr/>
        </p:nvSpPr>
        <p:spPr bwMode="auto">
          <a:xfrm rot="16200000" flipH="1">
            <a:off x="6394451" y="1695451"/>
            <a:ext cx="4510088" cy="38877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9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直接连接符 56"/>
          <p:cNvSpPr>
            <a:spLocks noChangeShapeType="1"/>
          </p:cNvSpPr>
          <p:nvPr/>
        </p:nvSpPr>
        <p:spPr bwMode="auto">
          <a:xfrm flipH="1">
            <a:off x="6450014" y="0"/>
            <a:ext cx="3175" cy="506412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9" name="直接连接符 59"/>
          <p:cNvSpPr>
            <a:spLocks noChangeShapeType="1"/>
          </p:cNvSpPr>
          <p:nvPr/>
        </p:nvSpPr>
        <p:spPr bwMode="auto">
          <a:xfrm flipH="1">
            <a:off x="10831513" y="4662488"/>
            <a:ext cx="1587" cy="2195512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0" name="直接连接符 60"/>
          <p:cNvSpPr>
            <a:spLocks noChangeShapeType="1"/>
          </p:cNvSpPr>
          <p:nvPr/>
        </p:nvSpPr>
        <p:spPr bwMode="auto">
          <a:xfrm rot="60000" flipH="1" flipV="1">
            <a:off x="10452102" y="2016125"/>
            <a:ext cx="1754188" cy="812800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4" name="六边形 55"/>
          <p:cNvSpPr>
            <a:spLocks noChangeAspect="1" noChangeArrowheads="1"/>
          </p:cNvSpPr>
          <p:nvPr/>
        </p:nvSpPr>
        <p:spPr bwMode="auto">
          <a:xfrm rot="16200000" flipH="1">
            <a:off x="6142833" y="1480344"/>
            <a:ext cx="5010151" cy="4319587"/>
          </a:xfrm>
          <a:prstGeom prst="hexagon">
            <a:avLst>
              <a:gd name="adj" fmla="val 24996"/>
              <a:gd name="vf" fmla="val 115470"/>
            </a:avLst>
          </a:prstGeom>
          <a:noFill/>
          <a:ln w="1016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CCCC33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64"/>
          <p:cNvSpPr>
            <a:spLocks noChangeArrowheads="1"/>
          </p:cNvSpPr>
          <p:nvPr/>
        </p:nvSpPr>
        <p:spPr bwMode="auto">
          <a:xfrm flipH="1">
            <a:off x="6757405" y="2553971"/>
            <a:ext cx="37513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方正姚体" panose="02010601030101010101" pitchFamily="2" charset="-122"/>
              </a:rPr>
              <a:t>THANK YOU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9" grpId="0" animBg="1"/>
      <p:bldP spid="3080" grpId="0" animBg="1"/>
      <p:bldP spid="308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8873" y="508037"/>
            <a:ext cx="369295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5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32103" y="574445"/>
            <a:ext cx="0" cy="792000"/>
          </a:xfrm>
          <a:prstGeom prst="line">
            <a:avLst/>
          </a:prstGeom>
          <a:ln w="76200">
            <a:solidFill>
              <a:srgbClr val="CCCC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018611" y="1942414"/>
            <a:ext cx="859224" cy="996756"/>
            <a:chOff x="1551857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组合 8"/>
            <p:cNvGrpSpPr/>
            <p:nvPr/>
          </p:nvGrpSpPr>
          <p:grpSpPr>
            <a:xfrm>
              <a:off x="1551857" y="1995686"/>
              <a:ext cx="644418" cy="747567"/>
              <a:chOff x="1551857" y="1995686"/>
              <a:chExt cx="644418" cy="747567"/>
            </a:xfrm>
          </p:grpSpPr>
          <p:sp>
            <p:nvSpPr>
              <p:cNvPr id="23" name="任意多边形 22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4" name="任意多边形 23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5" name="文本框 28"/>
            <p:cNvSpPr>
              <a:spLocks noChangeArrowheads="1"/>
            </p:cNvSpPr>
            <p:nvPr/>
          </p:nvSpPr>
          <p:spPr bwMode="auto">
            <a:xfrm>
              <a:off x="1645568" y="2043376"/>
              <a:ext cx="433052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88349" y="3034905"/>
            <a:ext cx="859224" cy="996756"/>
            <a:chOff x="3374512" y="2011990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7" name="组合 26"/>
            <p:cNvGrpSpPr/>
            <p:nvPr/>
          </p:nvGrpSpPr>
          <p:grpSpPr>
            <a:xfrm>
              <a:off x="3374512" y="2011990"/>
              <a:ext cx="644418" cy="747567"/>
              <a:chOff x="1551857" y="1995686"/>
              <a:chExt cx="644418" cy="747567"/>
            </a:xfrm>
          </p:grpSpPr>
          <p:sp>
            <p:nvSpPr>
              <p:cNvPr id="28" name="任意多边形 27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9" name="任意多边形 28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0" name="文本框 28"/>
            <p:cNvSpPr>
              <a:spLocks noChangeArrowheads="1"/>
            </p:cNvSpPr>
            <p:nvPr/>
          </p:nvSpPr>
          <p:spPr bwMode="auto">
            <a:xfrm>
              <a:off x="3412521" y="2097415"/>
              <a:ext cx="519614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02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21704" y="4085290"/>
            <a:ext cx="859224" cy="996756"/>
            <a:chOff x="5258425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组合 30"/>
            <p:cNvGrpSpPr/>
            <p:nvPr/>
          </p:nvGrpSpPr>
          <p:grpSpPr>
            <a:xfrm>
              <a:off x="5258425" y="1995686"/>
              <a:ext cx="644418" cy="747567"/>
              <a:chOff x="1551857" y="1995686"/>
              <a:chExt cx="644418" cy="747567"/>
            </a:xfrm>
          </p:grpSpPr>
          <p:sp>
            <p:nvSpPr>
              <p:cNvPr id="32" name="任意多边形 31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3" name="任意多边形 32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4" name="文本框 28"/>
            <p:cNvSpPr>
              <a:spLocks noChangeArrowheads="1"/>
            </p:cNvSpPr>
            <p:nvPr/>
          </p:nvSpPr>
          <p:spPr bwMode="auto">
            <a:xfrm>
              <a:off x="5301472" y="2057846"/>
              <a:ext cx="534040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03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95387" y="5132470"/>
            <a:ext cx="859224" cy="996756"/>
            <a:chOff x="6881613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5" name="组合 34"/>
            <p:cNvGrpSpPr/>
            <p:nvPr/>
          </p:nvGrpSpPr>
          <p:grpSpPr>
            <a:xfrm>
              <a:off x="6881613" y="1995686"/>
              <a:ext cx="644418" cy="747567"/>
              <a:chOff x="1551857" y="1995686"/>
              <a:chExt cx="644418" cy="747567"/>
            </a:xfrm>
          </p:grpSpPr>
          <p:sp>
            <p:nvSpPr>
              <p:cNvPr id="36" name="任意多边形 35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7" name="任意多边形 36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8" name="文本框 28"/>
            <p:cNvSpPr>
              <a:spLocks noChangeArrowheads="1"/>
            </p:cNvSpPr>
            <p:nvPr/>
          </p:nvSpPr>
          <p:spPr bwMode="auto">
            <a:xfrm>
              <a:off x="6947237" y="2086764"/>
              <a:ext cx="516007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04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053715" y="2225675"/>
            <a:ext cx="3905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LAGCredit智能合约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639310" y="3288030"/>
            <a:ext cx="3894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在Remix上部署和测试合约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902960" y="4396740"/>
            <a:ext cx="527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在spring-boot-starter中部署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597050" y="5399014"/>
            <a:ext cx="36590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控制台调用合约</a:t>
            </a:r>
          </a:p>
        </p:txBody>
      </p:sp>
      <p:sp>
        <p:nvSpPr>
          <p:cNvPr id="61" name="任意多边形 60"/>
          <p:cNvSpPr>
            <a:spLocks noChangeAspect="1" noChangeArrowheads="1"/>
          </p:cNvSpPr>
          <p:nvPr/>
        </p:nvSpPr>
        <p:spPr bwMode="auto">
          <a:xfrm rot="5400000">
            <a:off x="-490722" y="695262"/>
            <a:ext cx="1410020" cy="530175"/>
          </a:xfrm>
          <a:custGeom>
            <a:avLst/>
            <a:gdLst>
              <a:gd name="connsiteX0" fmla="*/ 0 w 1057515"/>
              <a:gd name="connsiteY0" fmla="*/ 413633 h 427733"/>
              <a:gd name="connsiteX1" fmla="*/ 206816 w 1057515"/>
              <a:gd name="connsiteY1" fmla="*/ 0 h 427733"/>
              <a:gd name="connsiteX2" fmla="*/ 843648 w 1057515"/>
              <a:gd name="connsiteY2" fmla="*/ 0 h 427733"/>
              <a:gd name="connsiteX3" fmla="*/ 1057515 w 1057515"/>
              <a:gd name="connsiteY3" fmla="*/ 427733 h 4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515" h="427733">
                <a:moveTo>
                  <a:pt x="0" y="413633"/>
                </a:moveTo>
                <a:lnTo>
                  <a:pt x="206816" y="0"/>
                </a:lnTo>
                <a:lnTo>
                  <a:pt x="843648" y="0"/>
                </a:lnTo>
                <a:lnTo>
                  <a:pt x="1057515" y="427733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435884" y="3226420"/>
            <a:ext cx="0" cy="3634755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3893600" y="4333708"/>
            <a:ext cx="0" cy="2527467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5351316" y="5363131"/>
            <a:ext cx="0" cy="1498044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6809033" y="6405331"/>
            <a:ext cx="0" cy="455845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500">
        <p:blinds dir="vert"/>
      </p:transition>
    </mc:Choice>
    <mc:Fallback xmlns="">
      <p:transition spd="slow" advTm="5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3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25"/>
          <p:cNvSpPr>
            <a:spLocks noChangeAspect="1" noChangeArrowheads="1"/>
          </p:cNvSpPr>
          <p:nvPr/>
        </p:nvSpPr>
        <p:spPr bwMode="auto">
          <a:xfrm rot="10800000">
            <a:off x="1782764" y="0"/>
            <a:ext cx="3582987" cy="1990725"/>
          </a:xfrm>
          <a:custGeom>
            <a:avLst/>
            <a:gdLst>
              <a:gd name="T0" fmla="*/ 3328221 w 3582460"/>
              <a:gd name="T1" fmla="*/ 1990428 h 1991022"/>
              <a:gd name="T2" fmla="*/ 255295 w 3582460"/>
              <a:gd name="T3" fmla="*/ 1990428 h 1991022"/>
              <a:gd name="T4" fmla="*/ 0 w 3582460"/>
              <a:gd name="T5" fmla="*/ 1543704 h 1991022"/>
              <a:gd name="T6" fmla="*/ 882194 w 3582460"/>
              <a:gd name="T7" fmla="*/ 0 h 1991022"/>
              <a:gd name="T8" fmla="*/ 2701320 w 3582460"/>
              <a:gd name="T9" fmla="*/ 0 h 1991022"/>
              <a:gd name="T10" fmla="*/ 3583514 w 3582460"/>
              <a:gd name="T11" fmla="*/ 1543704 h 19910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2460"/>
              <a:gd name="T19" fmla="*/ 0 h 1991022"/>
              <a:gd name="T20" fmla="*/ 3582460 w 3582460"/>
              <a:gd name="T21" fmla="*/ 1991022 h 19910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5" name="任意多边形 26"/>
          <p:cNvSpPr>
            <a:spLocks noChangeAspect="1" noChangeArrowheads="1"/>
          </p:cNvSpPr>
          <p:nvPr/>
        </p:nvSpPr>
        <p:spPr bwMode="auto">
          <a:xfrm rot="10800000">
            <a:off x="1" y="1990725"/>
            <a:ext cx="2484439" cy="3089275"/>
          </a:xfrm>
          <a:custGeom>
            <a:avLst/>
            <a:gdLst>
              <a:gd name="T0" fmla="*/ 2485006 w 2483870"/>
              <a:gd name="T1" fmla="*/ 3090222 h 3088328"/>
              <a:gd name="T2" fmla="*/ 882338 w 2483870"/>
              <a:gd name="T3" fmla="*/ 3090222 h 3088328"/>
              <a:gd name="T4" fmla="*/ 0 w 2483870"/>
              <a:gd name="T5" fmla="*/ 1545112 h 3088328"/>
              <a:gd name="T6" fmla="*/ 882338 w 2483870"/>
              <a:gd name="T7" fmla="*/ 0 h 3088328"/>
              <a:gd name="T8" fmla="*/ 2485006 w 2483870"/>
              <a:gd name="T9" fmla="*/ 0 h 3088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3870"/>
              <a:gd name="T16" fmla="*/ 0 h 3088328"/>
              <a:gd name="T17" fmla="*/ 2483870 w 2483870"/>
              <a:gd name="T18" fmla="*/ 3088328 h 3088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6" name="任意多边形 27"/>
          <p:cNvSpPr>
            <a:spLocks noChangeAspect="1" noChangeArrowheads="1"/>
          </p:cNvSpPr>
          <p:nvPr/>
        </p:nvSpPr>
        <p:spPr bwMode="auto">
          <a:xfrm rot="10800000">
            <a:off x="2065337" y="4154488"/>
            <a:ext cx="4710112" cy="2703512"/>
          </a:xfrm>
          <a:custGeom>
            <a:avLst/>
            <a:gdLst>
              <a:gd name="T0" fmla="*/ 3549780 w 4711161"/>
              <a:gd name="T1" fmla="*/ 2704106 h 2702918"/>
              <a:gd name="T2" fmla="*/ 1159283 w 4711161"/>
              <a:gd name="T3" fmla="*/ 2704106 h 2702918"/>
              <a:gd name="T4" fmla="*/ 0 w 4711161"/>
              <a:gd name="T5" fmla="*/ 672541 h 2702918"/>
              <a:gd name="T6" fmla="*/ 383776 w 4711161"/>
              <a:gd name="T7" fmla="*/ 0 h 2702918"/>
              <a:gd name="T8" fmla="*/ 4325288 w 4711161"/>
              <a:gd name="T9" fmla="*/ 0 h 2702918"/>
              <a:gd name="T10" fmla="*/ 4709063 w 4711161"/>
              <a:gd name="T11" fmla="*/ 672541 h 2702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1161"/>
              <a:gd name="T19" fmla="*/ 0 h 2702918"/>
              <a:gd name="T20" fmla="*/ 4711161 w 4711161"/>
              <a:gd name="T21" fmla="*/ 2702918 h 27029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7" name="文本框 28"/>
          <p:cNvSpPr>
            <a:spLocks noChangeArrowheads="1"/>
          </p:cNvSpPr>
          <p:nvPr/>
        </p:nvSpPr>
        <p:spPr bwMode="auto">
          <a:xfrm>
            <a:off x="3649989" y="4275667"/>
            <a:ext cx="1547218" cy="26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01</a:t>
            </a:r>
            <a:endParaRPr lang="zh-CN" altLang="en-US" sz="16665" dirty="0">
              <a:solidFill>
                <a:schemeClr val="bg1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6348472" y="1333500"/>
            <a:ext cx="518350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LAGCredit智能合约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的实现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8940642" y="440215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887845" y="2550160"/>
            <a:ext cx="4277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根据PPT上的提示编写以下功能：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总积分初始化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总积分发行量查询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积分转账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积分查询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积分转账明细记录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再根据个人需要添加以下功能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查询自己的积分余额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获取自己的账号地址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">
        <p:blinds dir="vert"/>
      </p:transition>
    </mc:Choice>
    <mc:Fallback xmlns="">
      <p:transition spd="slow" advTm="13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文本框 23"/>
          <p:cNvSpPr>
            <a:spLocks noChangeArrowheads="1"/>
          </p:cNvSpPr>
          <p:nvPr/>
        </p:nvSpPr>
        <p:spPr bwMode="auto">
          <a:xfrm>
            <a:off x="393500" y="249643"/>
            <a:ext cx="1992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部分代码</a:t>
            </a:r>
          </a:p>
        </p:txBody>
      </p:sp>
      <p:pic>
        <p:nvPicPr>
          <p:cNvPr id="2" name="图片 1" descr="微信截图_201906241340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864870"/>
            <a:ext cx="6543040" cy="5622925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771" y="4165662"/>
            <a:ext cx="4914264" cy="2322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5388109" y="0"/>
            <a:ext cx="6775449" cy="6913324"/>
            <a:chOff x="0" y="0"/>
            <a:chExt cx="5081587" cy="5184993"/>
          </a:xfrm>
        </p:grpSpPr>
        <p:sp>
          <p:nvSpPr>
            <p:cNvPr id="14" name="任意多边形 25"/>
            <p:cNvSpPr>
              <a:spLocks noChangeAspect="1" noChangeArrowheads="1"/>
            </p:cNvSpPr>
            <p:nvPr/>
          </p:nvSpPr>
          <p:spPr bwMode="auto">
            <a:xfrm rot="10800000">
              <a:off x="1337073" y="0"/>
              <a:ext cx="2687240" cy="1493044"/>
            </a:xfrm>
            <a:custGeom>
              <a:avLst/>
              <a:gdLst>
                <a:gd name="T0" fmla="*/ 3328221 w 3582460"/>
                <a:gd name="T1" fmla="*/ 1990428 h 1991022"/>
                <a:gd name="T2" fmla="*/ 255295 w 3582460"/>
                <a:gd name="T3" fmla="*/ 1990428 h 1991022"/>
                <a:gd name="T4" fmla="*/ 0 w 3582460"/>
                <a:gd name="T5" fmla="*/ 1543704 h 1991022"/>
                <a:gd name="T6" fmla="*/ 882194 w 3582460"/>
                <a:gd name="T7" fmla="*/ 0 h 1991022"/>
                <a:gd name="T8" fmla="*/ 2701320 w 3582460"/>
                <a:gd name="T9" fmla="*/ 0 h 1991022"/>
                <a:gd name="T10" fmla="*/ 3583514 w 3582460"/>
                <a:gd name="T11" fmla="*/ 1543704 h 199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2460"/>
                <a:gd name="T19" fmla="*/ 0 h 1991022"/>
                <a:gd name="T20" fmla="*/ 3582460 w 3582460"/>
                <a:gd name="T21" fmla="*/ 1991022 h 19910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2460" h="1991022">
                  <a:moveTo>
                    <a:pt x="3327242" y="1991022"/>
                  </a:moveTo>
                  <a:lnTo>
                    <a:pt x="255219" y="1991022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700526" y="0"/>
                  </a:lnTo>
                  <a:lnTo>
                    <a:pt x="3582460" y="1544164"/>
                  </a:lnTo>
                  <a:lnTo>
                    <a:pt x="3327242" y="1991022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5" name="任意多边形 26"/>
            <p:cNvSpPr>
              <a:spLocks noChangeAspect="1" noChangeArrowheads="1"/>
            </p:cNvSpPr>
            <p:nvPr/>
          </p:nvSpPr>
          <p:spPr bwMode="auto">
            <a:xfrm rot="10800000">
              <a:off x="0" y="1493044"/>
              <a:ext cx="1863329" cy="2316956"/>
            </a:xfrm>
            <a:custGeom>
              <a:avLst/>
              <a:gdLst>
                <a:gd name="T0" fmla="*/ 2485006 w 2483870"/>
                <a:gd name="T1" fmla="*/ 3090222 h 3088328"/>
                <a:gd name="T2" fmla="*/ 882338 w 2483870"/>
                <a:gd name="T3" fmla="*/ 3090222 h 3088328"/>
                <a:gd name="T4" fmla="*/ 0 w 2483870"/>
                <a:gd name="T5" fmla="*/ 1545112 h 3088328"/>
                <a:gd name="T6" fmla="*/ 882338 w 2483870"/>
                <a:gd name="T7" fmla="*/ 0 h 3088328"/>
                <a:gd name="T8" fmla="*/ 2485006 w 2483870"/>
                <a:gd name="T9" fmla="*/ 0 h 3088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3870"/>
                <a:gd name="T16" fmla="*/ 0 h 3088328"/>
                <a:gd name="T17" fmla="*/ 2483870 w 2483870"/>
                <a:gd name="T18" fmla="*/ 3088328 h 30883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3870" h="3088328">
                  <a:moveTo>
                    <a:pt x="2483870" y="3088328"/>
                  </a:moveTo>
                  <a:lnTo>
                    <a:pt x="881934" y="3088328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483870" y="0"/>
                  </a:lnTo>
                  <a:lnTo>
                    <a:pt x="2483870" y="308832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6" name="任意多边形 27"/>
            <p:cNvSpPr>
              <a:spLocks noChangeAspect="1" noChangeArrowheads="1"/>
            </p:cNvSpPr>
            <p:nvPr/>
          </p:nvSpPr>
          <p:spPr bwMode="auto">
            <a:xfrm rot="10800000">
              <a:off x="1549003" y="3115866"/>
              <a:ext cx="3532584" cy="2027634"/>
            </a:xfrm>
            <a:custGeom>
              <a:avLst/>
              <a:gdLst>
                <a:gd name="T0" fmla="*/ 3549780 w 4711161"/>
                <a:gd name="T1" fmla="*/ 2704106 h 2702918"/>
                <a:gd name="T2" fmla="*/ 1159283 w 4711161"/>
                <a:gd name="T3" fmla="*/ 2704106 h 2702918"/>
                <a:gd name="T4" fmla="*/ 0 w 4711161"/>
                <a:gd name="T5" fmla="*/ 672541 h 2702918"/>
                <a:gd name="T6" fmla="*/ 383776 w 4711161"/>
                <a:gd name="T7" fmla="*/ 0 h 2702918"/>
                <a:gd name="T8" fmla="*/ 4325288 w 4711161"/>
                <a:gd name="T9" fmla="*/ 0 h 2702918"/>
                <a:gd name="T10" fmla="*/ 4709063 w 4711161"/>
                <a:gd name="T11" fmla="*/ 672541 h 27029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11161"/>
                <a:gd name="T19" fmla="*/ 0 h 2702918"/>
                <a:gd name="T20" fmla="*/ 4711161 w 4711161"/>
                <a:gd name="T21" fmla="*/ 2702918 h 27029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11161" h="2702918">
                  <a:moveTo>
                    <a:pt x="3551362" y="2702918"/>
                  </a:moveTo>
                  <a:lnTo>
                    <a:pt x="1159799" y="2702918"/>
                  </a:lnTo>
                  <a:lnTo>
                    <a:pt x="0" y="672245"/>
                  </a:lnTo>
                  <a:lnTo>
                    <a:pt x="383946" y="0"/>
                  </a:lnTo>
                  <a:lnTo>
                    <a:pt x="4327215" y="0"/>
                  </a:lnTo>
                  <a:lnTo>
                    <a:pt x="4711161" y="672245"/>
                  </a:lnTo>
                  <a:lnTo>
                    <a:pt x="3551362" y="2702918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7" name="文本框 28"/>
            <p:cNvSpPr>
              <a:spLocks noChangeArrowheads="1"/>
            </p:cNvSpPr>
            <p:nvPr/>
          </p:nvSpPr>
          <p:spPr bwMode="auto">
            <a:xfrm>
              <a:off x="2585206" y="3192236"/>
              <a:ext cx="1459775" cy="199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665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02</a:t>
              </a:r>
              <a:endParaRPr lang="zh-CN" altLang="en-US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623392" y="2587625"/>
            <a:ext cx="50184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在Remix上部署和测试合约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3179367" y="1629570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">
        <p:blinds dir="vert"/>
      </p:transition>
    </mc:Choice>
    <mc:Fallback xmlns="">
      <p:transition spd="slow" advTm="13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44"/>
          <p:cNvSpPr>
            <a:spLocks noChangeArrowheads="1"/>
          </p:cNvSpPr>
          <p:nvPr/>
        </p:nvSpPr>
        <p:spPr bwMode="auto">
          <a:xfrm>
            <a:off x="98969" y="1051411"/>
            <a:ext cx="399878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1.输入需要的三个参数然后点击Deploy</a:t>
            </a:r>
          </a:p>
        </p:txBody>
      </p:sp>
      <p:sp>
        <p:nvSpPr>
          <p:cNvPr id="32" name="文本框 44"/>
          <p:cNvSpPr>
            <a:spLocks noChangeArrowheads="1"/>
          </p:cNvSpPr>
          <p:nvPr/>
        </p:nvSpPr>
        <p:spPr bwMode="auto">
          <a:xfrm>
            <a:off x="3754755" y="1051560"/>
            <a:ext cx="1456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2.部署成功</a:t>
            </a:r>
          </a:p>
        </p:txBody>
      </p:sp>
      <p:sp>
        <p:nvSpPr>
          <p:cNvPr id="33" name="文本框 44"/>
          <p:cNvSpPr>
            <a:spLocks noChangeArrowheads="1"/>
          </p:cNvSpPr>
          <p:nvPr/>
        </p:nvSpPr>
        <p:spPr bwMode="auto">
          <a:xfrm>
            <a:off x="6802280" y="1051438"/>
            <a:ext cx="399878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3.合约的状态</a:t>
            </a:r>
          </a:p>
        </p:txBody>
      </p:sp>
      <p:sp>
        <p:nvSpPr>
          <p:cNvPr id="37" name="矩形 3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文本框 23"/>
          <p:cNvSpPr>
            <a:spLocks noChangeArrowheads="1"/>
          </p:cNvSpPr>
          <p:nvPr/>
        </p:nvSpPr>
        <p:spPr bwMode="auto">
          <a:xfrm>
            <a:off x="393500" y="249643"/>
            <a:ext cx="36747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remix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上部署和测试</a:t>
            </a: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" y="1721485"/>
            <a:ext cx="2605405" cy="421195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755" y="1721485"/>
            <a:ext cx="2558415" cy="3620770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55" y="1785620"/>
            <a:ext cx="5209540" cy="272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00">
        <p:blinds dir="vert"/>
      </p:transition>
    </mc:Choice>
    <mc:Fallback xmlns=""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35826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remix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上部署和测试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85" name="文本框 44"/>
          <p:cNvSpPr>
            <a:spLocks noChangeArrowheads="1"/>
          </p:cNvSpPr>
          <p:nvPr/>
        </p:nvSpPr>
        <p:spPr bwMode="auto">
          <a:xfrm>
            <a:off x="149225" y="1028065"/>
            <a:ext cx="267970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4.</a:t>
            </a: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可看到</a:t>
            </a:r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合同内的功能</a:t>
            </a:r>
          </a:p>
        </p:txBody>
      </p:sp>
      <p:pic>
        <p:nvPicPr>
          <p:cNvPr id="8" name="图片 7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1602740"/>
            <a:ext cx="3438525" cy="3114675"/>
          </a:xfrm>
          <a:prstGeom prst="rect">
            <a:avLst/>
          </a:prstGeom>
        </p:spPr>
      </p:pic>
      <p:sp>
        <p:nvSpPr>
          <p:cNvPr id="7" name="文本框 44"/>
          <p:cNvSpPr>
            <a:spLocks noChangeArrowheads="1"/>
          </p:cNvSpPr>
          <p:nvPr/>
        </p:nvSpPr>
        <p:spPr bwMode="auto">
          <a:xfrm>
            <a:off x="4135120" y="2654300"/>
            <a:ext cx="397192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6.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测试获取自己的地址：getMyAddress</a:t>
            </a:r>
          </a:p>
        </p:txBody>
      </p:sp>
      <p:sp>
        <p:nvSpPr>
          <p:cNvPr id="9" name="文本框 44"/>
          <p:cNvSpPr>
            <a:spLocks noChangeArrowheads="1"/>
          </p:cNvSpPr>
          <p:nvPr/>
        </p:nvSpPr>
        <p:spPr bwMode="auto">
          <a:xfrm>
            <a:off x="4135120" y="1028065"/>
            <a:ext cx="3615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5.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测试查看发行量：getTotalSupply</a:t>
            </a:r>
          </a:p>
        </p:txBody>
      </p:sp>
      <p:pic>
        <p:nvPicPr>
          <p:cNvPr id="10" name="图片 9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20" y="1529715"/>
            <a:ext cx="3267075" cy="723900"/>
          </a:xfrm>
          <a:prstGeom prst="rect">
            <a:avLst/>
          </a:prstGeom>
        </p:spPr>
      </p:pic>
      <p:pic>
        <p:nvPicPr>
          <p:cNvPr id="11" name="图片 10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20" y="3161030"/>
            <a:ext cx="3438525" cy="103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3"/>
          <p:cNvSpPr>
            <a:spLocks noChangeArrowheads="1"/>
          </p:cNvSpPr>
          <p:nvPr/>
        </p:nvSpPr>
        <p:spPr bwMode="auto">
          <a:xfrm>
            <a:off x="389055" y="299173"/>
            <a:ext cx="93656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测试转账的功能，包含三个函数：balanceOf, balanceOfMine, transfer</a:t>
            </a:r>
          </a:p>
        </p:txBody>
      </p:sp>
      <p:pic>
        <p:nvPicPr>
          <p:cNvPr id="12" name="图片 11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816100"/>
            <a:ext cx="3476625" cy="828675"/>
          </a:xfrm>
          <a:prstGeom prst="rect">
            <a:avLst/>
          </a:prstGeom>
        </p:spPr>
      </p:pic>
      <p:sp>
        <p:nvSpPr>
          <p:cNvPr id="14" name="文本框 44"/>
          <p:cNvSpPr>
            <a:spLocks noChangeArrowheads="1"/>
          </p:cNvSpPr>
          <p:nvPr/>
        </p:nvSpPr>
        <p:spPr bwMode="auto">
          <a:xfrm>
            <a:off x="363855" y="116205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7.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查看自己的余额</a:t>
            </a:r>
          </a:p>
        </p:txBody>
      </p:sp>
      <p:sp>
        <p:nvSpPr>
          <p:cNvPr id="2" name="文本框 44"/>
          <p:cNvSpPr>
            <a:spLocks noChangeArrowheads="1"/>
          </p:cNvSpPr>
          <p:nvPr/>
        </p:nvSpPr>
        <p:spPr bwMode="auto">
          <a:xfrm>
            <a:off x="363855" y="3037205"/>
            <a:ext cx="358584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8.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使用get_account.sh脚本生成一个账号</a:t>
            </a:r>
          </a:p>
        </p:txBody>
      </p:sp>
      <p:sp>
        <p:nvSpPr>
          <p:cNvPr id="3" name="文本框 44"/>
          <p:cNvSpPr>
            <a:spLocks noChangeArrowheads="1"/>
          </p:cNvSpPr>
          <p:nvPr/>
        </p:nvSpPr>
        <p:spPr bwMode="auto">
          <a:xfrm>
            <a:off x="389255" y="474091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9.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查看这个账号的余额</a:t>
            </a:r>
          </a:p>
        </p:txBody>
      </p:sp>
      <p:sp>
        <p:nvSpPr>
          <p:cNvPr id="4" name="文本框 44"/>
          <p:cNvSpPr>
            <a:spLocks noChangeArrowheads="1"/>
          </p:cNvSpPr>
          <p:nvPr/>
        </p:nvSpPr>
        <p:spPr bwMode="auto">
          <a:xfrm>
            <a:off x="5890895" y="116205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10.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给这个账号转账</a:t>
            </a:r>
          </a:p>
        </p:txBody>
      </p:sp>
      <p:pic>
        <p:nvPicPr>
          <p:cNvPr id="6" name="图片 5" descr="9 - 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" y="3535045"/>
            <a:ext cx="4487545" cy="730885"/>
          </a:xfrm>
          <a:prstGeom prst="rect">
            <a:avLst/>
          </a:prstGeom>
        </p:spPr>
      </p:pic>
      <p:pic>
        <p:nvPicPr>
          <p:cNvPr id="8" name="图片 7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" y="5334635"/>
            <a:ext cx="4171315" cy="657860"/>
          </a:xfrm>
          <a:prstGeom prst="rect">
            <a:avLst/>
          </a:prstGeom>
        </p:spPr>
      </p:pic>
      <p:pic>
        <p:nvPicPr>
          <p:cNvPr id="9" name="图片 8" descr="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895" y="1816100"/>
            <a:ext cx="4933950" cy="390525"/>
          </a:xfrm>
          <a:prstGeom prst="rect">
            <a:avLst/>
          </a:prstGeom>
        </p:spPr>
      </p:pic>
      <p:pic>
        <p:nvPicPr>
          <p:cNvPr id="10" name="图片 9" descr="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895" y="3514725"/>
            <a:ext cx="4848225" cy="771525"/>
          </a:xfrm>
          <a:prstGeom prst="rect">
            <a:avLst/>
          </a:prstGeom>
        </p:spPr>
      </p:pic>
      <p:pic>
        <p:nvPicPr>
          <p:cNvPr id="11" name="图片 10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0895" y="5259070"/>
            <a:ext cx="4857750" cy="809625"/>
          </a:xfrm>
          <a:prstGeom prst="rect">
            <a:avLst/>
          </a:prstGeom>
        </p:spPr>
      </p:pic>
      <p:sp>
        <p:nvSpPr>
          <p:cNvPr id="13" name="文本框 44"/>
          <p:cNvSpPr>
            <a:spLocks noChangeArrowheads="1"/>
          </p:cNvSpPr>
          <p:nvPr/>
        </p:nvSpPr>
        <p:spPr bwMode="auto">
          <a:xfrm>
            <a:off x="5890895" y="3037205"/>
            <a:ext cx="313563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11.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再次查看这个账号的余额</a:t>
            </a:r>
          </a:p>
        </p:txBody>
      </p:sp>
      <p:sp>
        <p:nvSpPr>
          <p:cNvPr id="28" name="文本框 44"/>
          <p:cNvSpPr>
            <a:spLocks noChangeArrowheads="1"/>
          </p:cNvSpPr>
          <p:nvPr/>
        </p:nvSpPr>
        <p:spPr bwMode="auto">
          <a:xfrm>
            <a:off x="5890895" y="474091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12.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查看自己的余额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00">
        <p:blinds dir="vert"/>
      </p:transition>
    </mc:Choice>
    <mc:Fallback xmlns=""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  <p:bldP spid="4" grpId="0"/>
      <p:bldP spid="1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25"/>
          <p:cNvSpPr>
            <a:spLocks noChangeAspect="1" noChangeArrowheads="1"/>
          </p:cNvSpPr>
          <p:nvPr/>
        </p:nvSpPr>
        <p:spPr bwMode="auto">
          <a:xfrm rot="10800000">
            <a:off x="1782764" y="0"/>
            <a:ext cx="3582987" cy="1990725"/>
          </a:xfrm>
          <a:custGeom>
            <a:avLst/>
            <a:gdLst>
              <a:gd name="T0" fmla="*/ 3328221 w 3582460"/>
              <a:gd name="T1" fmla="*/ 1990428 h 1991022"/>
              <a:gd name="T2" fmla="*/ 255295 w 3582460"/>
              <a:gd name="T3" fmla="*/ 1990428 h 1991022"/>
              <a:gd name="T4" fmla="*/ 0 w 3582460"/>
              <a:gd name="T5" fmla="*/ 1543704 h 1991022"/>
              <a:gd name="T6" fmla="*/ 882194 w 3582460"/>
              <a:gd name="T7" fmla="*/ 0 h 1991022"/>
              <a:gd name="T8" fmla="*/ 2701320 w 3582460"/>
              <a:gd name="T9" fmla="*/ 0 h 1991022"/>
              <a:gd name="T10" fmla="*/ 3583514 w 3582460"/>
              <a:gd name="T11" fmla="*/ 1543704 h 19910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2460"/>
              <a:gd name="T19" fmla="*/ 0 h 1991022"/>
              <a:gd name="T20" fmla="*/ 3582460 w 3582460"/>
              <a:gd name="T21" fmla="*/ 1991022 h 19910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5" name="任意多边形 26"/>
          <p:cNvSpPr>
            <a:spLocks noChangeAspect="1" noChangeArrowheads="1"/>
          </p:cNvSpPr>
          <p:nvPr/>
        </p:nvSpPr>
        <p:spPr bwMode="auto">
          <a:xfrm rot="10800000">
            <a:off x="1" y="1990725"/>
            <a:ext cx="2484439" cy="3089275"/>
          </a:xfrm>
          <a:custGeom>
            <a:avLst/>
            <a:gdLst>
              <a:gd name="T0" fmla="*/ 2485006 w 2483870"/>
              <a:gd name="T1" fmla="*/ 3090222 h 3088328"/>
              <a:gd name="T2" fmla="*/ 882338 w 2483870"/>
              <a:gd name="T3" fmla="*/ 3090222 h 3088328"/>
              <a:gd name="T4" fmla="*/ 0 w 2483870"/>
              <a:gd name="T5" fmla="*/ 1545112 h 3088328"/>
              <a:gd name="T6" fmla="*/ 882338 w 2483870"/>
              <a:gd name="T7" fmla="*/ 0 h 3088328"/>
              <a:gd name="T8" fmla="*/ 2485006 w 2483870"/>
              <a:gd name="T9" fmla="*/ 0 h 3088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3870"/>
              <a:gd name="T16" fmla="*/ 0 h 3088328"/>
              <a:gd name="T17" fmla="*/ 2483870 w 2483870"/>
              <a:gd name="T18" fmla="*/ 3088328 h 3088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6" name="任意多边形 27"/>
          <p:cNvSpPr>
            <a:spLocks noChangeAspect="1" noChangeArrowheads="1"/>
          </p:cNvSpPr>
          <p:nvPr/>
        </p:nvSpPr>
        <p:spPr bwMode="auto">
          <a:xfrm rot="10800000">
            <a:off x="2065337" y="4154488"/>
            <a:ext cx="4710112" cy="2703512"/>
          </a:xfrm>
          <a:custGeom>
            <a:avLst/>
            <a:gdLst>
              <a:gd name="T0" fmla="*/ 3549780 w 4711161"/>
              <a:gd name="T1" fmla="*/ 2704106 h 2702918"/>
              <a:gd name="T2" fmla="*/ 1159283 w 4711161"/>
              <a:gd name="T3" fmla="*/ 2704106 h 2702918"/>
              <a:gd name="T4" fmla="*/ 0 w 4711161"/>
              <a:gd name="T5" fmla="*/ 672541 h 2702918"/>
              <a:gd name="T6" fmla="*/ 383776 w 4711161"/>
              <a:gd name="T7" fmla="*/ 0 h 2702918"/>
              <a:gd name="T8" fmla="*/ 4325288 w 4711161"/>
              <a:gd name="T9" fmla="*/ 0 h 2702918"/>
              <a:gd name="T10" fmla="*/ 4709063 w 4711161"/>
              <a:gd name="T11" fmla="*/ 672541 h 2702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1161"/>
              <a:gd name="T19" fmla="*/ 0 h 2702918"/>
              <a:gd name="T20" fmla="*/ 4711161 w 4711161"/>
              <a:gd name="T21" fmla="*/ 2702918 h 27029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7" name="文本框 28"/>
          <p:cNvSpPr>
            <a:spLocks noChangeArrowheads="1"/>
          </p:cNvSpPr>
          <p:nvPr/>
        </p:nvSpPr>
        <p:spPr bwMode="auto">
          <a:xfrm>
            <a:off x="3413279" y="4353078"/>
            <a:ext cx="2013693" cy="26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03</a:t>
            </a:r>
            <a:endParaRPr lang="zh-CN" altLang="en-US" sz="16665" dirty="0">
              <a:solidFill>
                <a:schemeClr val="bg1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6074152" y="2599055"/>
            <a:ext cx="573151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在spring-boot-starter中部署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" name="文本框 31"/>
          <p:cNvSpPr>
            <a:spLocks noChangeArrowheads="1"/>
          </p:cNvSpPr>
          <p:nvPr/>
        </p:nvSpPr>
        <p:spPr bwMode="auto">
          <a:xfrm>
            <a:off x="6997532" y="3743095"/>
            <a:ext cx="40119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将项目导入IDEA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根据说明进行相关节点文件的拷贝，和节点信息的配置</a:t>
            </a: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8940007" y="1629570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">
        <p:blinds dir="vert"/>
      </p:transition>
    </mc:Choice>
    <mc:Fallback xmlns="">
      <p:transition spd="slow" advTm="13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286</Words>
  <Application>Microsoft Office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金皓宁</dc:creator>
  <cp:lastModifiedBy>焕滨 翁</cp:lastModifiedBy>
  <cp:revision>18</cp:revision>
  <dcterms:created xsi:type="dcterms:W3CDTF">2016-04-19T07:52:00Z</dcterms:created>
  <dcterms:modified xsi:type="dcterms:W3CDTF">2019-06-25T00:57:47Z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