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3" r:id="rId14"/>
    <p:sldId id="272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4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6E67-5AD1-40AA-AAC1-C04AA203B07B}" type="datetime1">
              <a:rPr lang="zh-CN" altLang="en-US"/>
            </a:fld>
            <a:endParaRPr lang="zh-CN" altLang="en-US" sz="186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86D-CAD5-4470-8E07-57FCD49E0712}" type="slidenum">
              <a:rPr lang="zh-CN" altLang="en-US"/>
            </a:fld>
            <a:endParaRPr lang="zh-CN" altLang="en-US" sz="1865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3DD8-49B1-4705-8208-22CAD6DCB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10C-9147-4509-8F0F-FD834FF4F0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>
            <a:off x="35242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V="1">
            <a:off x="3571876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5400000">
            <a:off x="13017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CCC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>
            <a:off x="5753102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8" name="直接连接符 57"/>
          <p:cNvSpPr>
            <a:spLocks noChangeShapeType="1"/>
          </p:cNvSpPr>
          <p:nvPr/>
        </p:nvSpPr>
        <p:spPr bwMode="auto">
          <a:xfrm>
            <a:off x="1377951" y="-3174"/>
            <a:ext cx="2193925" cy="1098551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>
            <a:off x="1373189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21540000" flipV="1">
            <a:off x="1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1" name="文本框 62"/>
          <p:cNvSpPr>
            <a:spLocks noChangeArrowheads="1"/>
          </p:cNvSpPr>
          <p:nvPr/>
        </p:nvSpPr>
        <p:spPr bwMode="auto">
          <a:xfrm rot="-1629240">
            <a:off x="6292413" y="2843767"/>
            <a:ext cx="4754880" cy="6451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智能合约的开发和部署</a:t>
            </a:r>
            <a:endParaRPr 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082" name="文本框 63"/>
          <p:cNvSpPr>
            <a:spLocks noChangeArrowheads="1"/>
          </p:cNvSpPr>
          <p:nvPr/>
        </p:nvSpPr>
        <p:spPr bwMode="auto">
          <a:xfrm>
            <a:off x="2147912" y="2313340"/>
            <a:ext cx="2738755" cy="22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3865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2019</a:t>
            </a:r>
            <a:endParaRPr lang="zh-CN" altLang="en-US" sz="1386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083" name="文本框 64"/>
          <p:cNvSpPr>
            <a:spLocks noChangeArrowheads="1"/>
          </p:cNvSpPr>
          <p:nvPr/>
        </p:nvSpPr>
        <p:spPr bwMode="auto">
          <a:xfrm>
            <a:off x="2076713" y="4620911"/>
            <a:ext cx="29648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微众银行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scut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区块链实训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5400000">
            <a:off x="1053307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FF696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6555" y="4890135"/>
            <a:ext cx="5060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第三组   成员：  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邹鹏宇、卢越兴、翁涣滨、吴金泽、秦华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500">
        <p:blinds dir="vert"/>
      </p:transition>
    </mc:Choice>
    <mc:Fallback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bldLvl="0" animBg="1"/>
      <p:bldP spid="3082" grpId="0"/>
      <p:bldP spid="3083" grpId="0"/>
      <p:bldP spid="3084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合约转换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255" y="1062355"/>
            <a:ext cx="54711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删除src/test/java/resources/contract目录下的HelloWorld.sol合约，并拷贝LAGCredit.sol进去。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运行src/test/java/org/fisco/bcos/solidity/目录下的SolidityFunctionWrapperGeneratorTest测试类，将合约转换成java文件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转换完成后在SolidityFunctionWrapperGeneratorTest测试类中加上@Ignore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编写测试用例：修改ContractTest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492125"/>
            <a:ext cx="4591685" cy="380682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4358005"/>
            <a:ext cx="4989830" cy="21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36"/>
          <p:cNvSpPr>
            <a:spLocks noChangeArrowheads="1"/>
          </p:cNvSpPr>
          <p:nvPr/>
        </p:nvSpPr>
        <p:spPr bwMode="auto">
          <a:xfrm>
            <a:off x="393700" y="902970"/>
            <a:ext cx="32727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运行BaseTest，选择全部运行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1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测试运行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1772285"/>
            <a:ext cx="8353425" cy="292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500">
        <p:blinds dir="vert"/>
      </p:transition>
    </mc:Choice>
    <mc:Fallback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893972"/>
            <a:chOff x="0" y="0"/>
            <a:chExt cx="5081587" cy="5170479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97228" y="3177722"/>
              <a:ext cx="1447753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1462227" y="2575560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300">
        <p:blinds dir="vert"/>
      </p:transition>
    </mc:Choice>
    <mc:Fallback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1"/>
          <p:cNvSpPr>
            <a:spLocks noChangeArrowheads="1"/>
          </p:cNvSpPr>
          <p:nvPr/>
        </p:nvSpPr>
        <p:spPr bwMode="auto">
          <a:xfrm>
            <a:off x="774554" y="3690206"/>
            <a:ext cx="53517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通过合约的地址在控制台里调用合约的函数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774700" y="1172845"/>
            <a:ext cx="6833235" cy="142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在上面的测试过程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就已经部署了LAGCrdit合约了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记录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相关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信息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23"/>
          <p:cNvSpPr>
            <a:spLocks noChangeArrowheads="1"/>
          </p:cNvSpPr>
          <p:nvPr/>
        </p:nvSpPr>
        <p:spPr bwMode="auto">
          <a:xfrm>
            <a:off x="393500" y="249643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4330065"/>
            <a:ext cx="8810625" cy="1800225"/>
          </a:xfrm>
          <a:prstGeom prst="rect">
            <a:avLst/>
          </a:prstGeom>
        </p:spPr>
      </p:pic>
      <p:pic>
        <p:nvPicPr>
          <p:cNvPr id="3" name="图片 2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02840"/>
            <a:ext cx="543877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:blinds dir="vert"/>
      </p:transition>
    </mc:Choice>
    <mc:Fallback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 flipH="1">
            <a:off x="73977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H="1" flipV="1">
            <a:off x="0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16200000" flipH="1">
            <a:off x="63944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 flipH="1">
            <a:off x="6450014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 flipH="1">
            <a:off x="10831513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60000" flipH="1" flipV="1">
            <a:off x="10452102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16200000" flipH="1">
            <a:off x="6142833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64"/>
          <p:cNvSpPr>
            <a:spLocks noChangeArrowheads="1"/>
          </p:cNvSpPr>
          <p:nvPr/>
        </p:nvSpPr>
        <p:spPr bwMode="auto">
          <a:xfrm flipH="1">
            <a:off x="6757405" y="2553971"/>
            <a:ext cx="37513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方正姚体" panose="02010601030101010101" pitchFamily="2" charset="-122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9" grpId="0" animBg="1"/>
      <p:bldP spid="3080" grpId="0" animBg="1"/>
      <p:bldP spid="308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8873" y="508037"/>
            <a:ext cx="369295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32103" y="574445"/>
            <a:ext cx="0" cy="792000"/>
          </a:xfrm>
          <a:prstGeom prst="line">
            <a:avLst/>
          </a:prstGeom>
          <a:ln w="76200">
            <a:solidFill>
              <a:srgbClr val="CCCC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18611" y="1942414"/>
            <a:ext cx="859224" cy="996756"/>
            <a:chOff x="1551857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1551857" y="1995686"/>
              <a:ext cx="644418" cy="747567"/>
              <a:chOff x="1551857" y="1995686"/>
              <a:chExt cx="644418" cy="747567"/>
            </a:xfrm>
          </p:grpSpPr>
          <p:sp>
            <p:nvSpPr>
              <p:cNvPr id="23" name="任意多边形 22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任意多边形 23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5" name="文本框 28"/>
            <p:cNvSpPr>
              <a:spLocks noChangeArrowheads="1"/>
            </p:cNvSpPr>
            <p:nvPr/>
          </p:nvSpPr>
          <p:spPr bwMode="auto">
            <a:xfrm>
              <a:off x="1645568" y="2043376"/>
              <a:ext cx="43305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8349" y="3034905"/>
            <a:ext cx="859224" cy="996756"/>
            <a:chOff x="3374512" y="2011990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374512" y="2011990"/>
              <a:ext cx="644418" cy="747567"/>
              <a:chOff x="1551857" y="1995686"/>
              <a:chExt cx="644418" cy="747567"/>
            </a:xfrm>
          </p:grpSpPr>
          <p:sp>
            <p:nvSpPr>
              <p:cNvPr id="28" name="任意多边形 27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任意多边形 28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0" name="文本框 28"/>
            <p:cNvSpPr>
              <a:spLocks noChangeArrowheads="1"/>
            </p:cNvSpPr>
            <p:nvPr/>
          </p:nvSpPr>
          <p:spPr bwMode="auto">
            <a:xfrm>
              <a:off x="3412521" y="2097415"/>
              <a:ext cx="519614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704" y="4085290"/>
            <a:ext cx="859224" cy="996756"/>
            <a:chOff x="5258425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/>
            <p:cNvGrpSpPr/>
            <p:nvPr/>
          </p:nvGrpSpPr>
          <p:grpSpPr>
            <a:xfrm>
              <a:off x="5258425" y="1995686"/>
              <a:ext cx="644418" cy="747567"/>
              <a:chOff x="1551857" y="1995686"/>
              <a:chExt cx="644418" cy="747567"/>
            </a:xfrm>
          </p:grpSpPr>
          <p:sp>
            <p:nvSpPr>
              <p:cNvPr id="32" name="任意多边形 31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3" name="任意多边形 32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4" name="文本框 28"/>
            <p:cNvSpPr>
              <a:spLocks noChangeArrowheads="1"/>
            </p:cNvSpPr>
            <p:nvPr/>
          </p:nvSpPr>
          <p:spPr bwMode="auto">
            <a:xfrm>
              <a:off x="5301472" y="2057846"/>
              <a:ext cx="534040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95387" y="5132470"/>
            <a:ext cx="859224" cy="996756"/>
            <a:chOff x="6881613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6881613" y="1995686"/>
              <a:ext cx="644418" cy="747567"/>
              <a:chOff x="1551857" y="1995686"/>
              <a:chExt cx="644418" cy="747567"/>
            </a:xfrm>
          </p:grpSpPr>
          <p:sp>
            <p:nvSpPr>
              <p:cNvPr id="36" name="任意多边形 35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8" name="文本框 28"/>
            <p:cNvSpPr>
              <a:spLocks noChangeArrowheads="1"/>
            </p:cNvSpPr>
            <p:nvPr/>
          </p:nvSpPr>
          <p:spPr bwMode="auto">
            <a:xfrm>
              <a:off x="6947237" y="2086764"/>
              <a:ext cx="516007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053715" y="2225675"/>
            <a:ext cx="3905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LAGCredit智能合约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9310" y="3288030"/>
            <a:ext cx="389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在Remix上部署和测试合约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02960" y="4396740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在spring-boot-starter中部署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97050" y="5399014"/>
            <a:ext cx="36590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控制台调用合约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60"/>
          <p:cNvSpPr>
            <a:spLocks noChangeAspect="1" noChangeArrowheads="1"/>
          </p:cNvSpPr>
          <p:nvPr/>
        </p:nvSpPr>
        <p:spPr bwMode="auto">
          <a:xfrm rot="5400000">
            <a:off x="-490722" y="695262"/>
            <a:ext cx="1410020" cy="530175"/>
          </a:xfrm>
          <a:custGeom>
            <a:avLst/>
            <a:gdLst>
              <a:gd name="connsiteX0" fmla="*/ 0 w 1057515"/>
              <a:gd name="connsiteY0" fmla="*/ 413633 h 427733"/>
              <a:gd name="connsiteX1" fmla="*/ 206816 w 1057515"/>
              <a:gd name="connsiteY1" fmla="*/ 0 h 427733"/>
              <a:gd name="connsiteX2" fmla="*/ 843648 w 1057515"/>
              <a:gd name="connsiteY2" fmla="*/ 0 h 427733"/>
              <a:gd name="connsiteX3" fmla="*/ 1057515 w 1057515"/>
              <a:gd name="connsiteY3" fmla="*/ 427733 h 4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515" h="427733">
                <a:moveTo>
                  <a:pt x="0" y="413633"/>
                </a:moveTo>
                <a:lnTo>
                  <a:pt x="206816" y="0"/>
                </a:lnTo>
                <a:lnTo>
                  <a:pt x="843648" y="0"/>
                </a:lnTo>
                <a:lnTo>
                  <a:pt x="1057515" y="427733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435884" y="3226420"/>
            <a:ext cx="0" cy="363475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893600" y="4333708"/>
            <a:ext cx="0" cy="2527467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351316" y="5363131"/>
            <a:ext cx="0" cy="1498044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809033" y="6405331"/>
            <a:ext cx="0" cy="45584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500">
        <p:blinds dir="vert"/>
      </p:transition>
    </mc:Choice>
    <mc:Fallback>
      <p:transition spd="slow" advTm="5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649989" y="4275667"/>
            <a:ext cx="1547218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01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348472" y="1333500"/>
            <a:ext cx="518350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LAGCredit智能合约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642" y="440215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887845" y="2550160"/>
            <a:ext cx="4277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根据PPT上的提示编写以下功能：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总积分初始化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总积分发行量查询   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积分转账 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积分查询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积分转账明细记录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在根据个人需要添加以下功能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查询自己的积分余额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获取自己的账号地址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300">
        <p:blinds dir="vert"/>
      </p:transition>
    </mc:Choice>
    <mc:Fallback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部分代码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2" name="图片 1" descr="微信截图_20190624134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864870"/>
            <a:ext cx="6543040" cy="5622925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880235"/>
            <a:ext cx="6962775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:blinds dir="vert"/>
      </p:transition>
    </mc:Choice>
    <mc:Fallback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913324"/>
            <a:chOff x="0" y="0"/>
            <a:chExt cx="5081587" cy="5184993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85206" y="3192236"/>
              <a:ext cx="1459775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23392" y="2587625"/>
            <a:ext cx="50184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在Remix上部署和测试合约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300">
        <p:blinds dir="vert"/>
      </p:transition>
    </mc:Choice>
    <mc:Fallback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98969" y="1051411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1.输入需要的三个参数然后点击Deploy</a:t>
            </a:r>
            <a:endParaRPr 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2" name="文本框 44"/>
          <p:cNvSpPr>
            <a:spLocks noChangeArrowheads="1"/>
          </p:cNvSpPr>
          <p:nvPr/>
        </p:nvSpPr>
        <p:spPr bwMode="auto">
          <a:xfrm>
            <a:off x="3754755" y="1051560"/>
            <a:ext cx="1456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2.部署成功</a:t>
            </a:r>
            <a:endParaRPr 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文本框 44"/>
          <p:cNvSpPr>
            <a:spLocks noChangeArrowheads="1"/>
          </p:cNvSpPr>
          <p:nvPr/>
        </p:nvSpPr>
        <p:spPr bwMode="auto">
          <a:xfrm>
            <a:off x="6802280" y="1051438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3.合约的状态</a:t>
            </a:r>
            <a:endParaRPr 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36747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721485"/>
            <a:ext cx="2605405" cy="421195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5" y="1721485"/>
            <a:ext cx="2558415" cy="362077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55" y="1785620"/>
            <a:ext cx="5209540" cy="27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500">
        <p:blinds dir="vert"/>
      </p:transition>
    </mc:Choice>
    <mc:Fallback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5826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149225" y="1028065"/>
            <a:ext cx="267970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4.</a:t>
            </a: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可看到</a:t>
            </a:r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合同内的功能</a:t>
            </a:r>
            <a:endParaRPr 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8" name="图片 7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602740"/>
            <a:ext cx="3438525" cy="3114675"/>
          </a:xfrm>
          <a:prstGeom prst="rect">
            <a:avLst/>
          </a:prstGeom>
        </p:spPr>
      </p:pic>
      <p:sp>
        <p:nvSpPr>
          <p:cNvPr id="7" name="文本框 44"/>
          <p:cNvSpPr>
            <a:spLocks noChangeArrowheads="1"/>
          </p:cNvSpPr>
          <p:nvPr/>
        </p:nvSpPr>
        <p:spPr bwMode="auto">
          <a:xfrm>
            <a:off x="4135120" y="2654300"/>
            <a:ext cx="397192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6.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测试获取自己的地址：getMyAddress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9" name="文本框 44"/>
          <p:cNvSpPr>
            <a:spLocks noChangeArrowheads="1"/>
          </p:cNvSpPr>
          <p:nvPr/>
        </p:nvSpPr>
        <p:spPr bwMode="auto">
          <a:xfrm>
            <a:off x="4135120" y="1028065"/>
            <a:ext cx="3615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5.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测试查看发行量：getTotalSupply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10" name="图片 9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20" y="1529715"/>
            <a:ext cx="3267075" cy="723900"/>
          </a:xfrm>
          <a:prstGeom prst="rect">
            <a:avLst/>
          </a:prstGeom>
        </p:spPr>
      </p:pic>
      <p:pic>
        <p:nvPicPr>
          <p:cNvPr id="11" name="图片 10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20" y="3161030"/>
            <a:ext cx="3438525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3"/>
          <p:cNvSpPr>
            <a:spLocks noChangeArrowheads="1"/>
          </p:cNvSpPr>
          <p:nvPr/>
        </p:nvSpPr>
        <p:spPr bwMode="auto">
          <a:xfrm>
            <a:off x="389055" y="299173"/>
            <a:ext cx="93656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测试转账的功能，包含三个函数：balanceOf, balanceOfMine, transfer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2" name="图片 1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1816100"/>
            <a:ext cx="3476625" cy="828675"/>
          </a:xfrm>
          <a:prstGeom prst="rect">
            <a:avLst/>
          </a:prstGeom>
        </p:spPr>
      </p:pic>
      <p:sp>
        <p:nvSpPr>
          <p:cNvPr id="14" name="文本框 44"/>
          <p:cNvSpPr>
            <a:spLocks noChangeArrowheads="1"/>
          </p:cNvSpPr>
          <p:nvPr/>
        </p:nvSpPr>
        <p:spPr bwMode="auto">
          <a:xfrm>
            <a:off x="36385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7.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" name="文本框 44"/>
          <p:cNvSpPr>
            <a:spLocks noChangeArrowheads="1"/>
          </p:cNvSpPr>
          <p:nvPr/>
        </p:nvSpPr>
        <p:spPr bwMode="auto">
          <a:xfrm>
            <a:off x="363855" y="3037205"/>
            <a:ext cx="358584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8.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使用get_account.sh脚本生成一个账号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" name="文本框 44"/>
          <p:cNvSpPr>
            <a:spLocks noChangeArrowheads="1"/>
          </p:cNvSpPr>
          <p:nvPr/>
        </p:nvSpPr>
        <p:spPr bwMode="auto">
          <a:xfrm>
            <a:off x="38925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9.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查看这个账号的余额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4" name="文本框 44"/>
          <p:cNvSpPr>
            <a:spLocks noChangeArrowheads="1"/>
          </p:cNvSpPr>
          <p:nvPr/>
        </p:nvSpPr>
        <p:spPr bwMode="auto">
          <a:xfrm>
            <a:off x="589089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10.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给这个账号转账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" name="图片 5" descr="9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3535045"/>
            <a:ext cx="4487545" cy="730885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5334635"/>
            <a:ext cx="4171315" cy="657860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95" y="1816100"/>
            <a:ext cx="4933950" cy="390525"/>
          </a:xfrm>
          <a:prstGeom prst="rect">
            <a:avLst/>
          </a:prstGeom>
        </p:spPr>
      </p:pic>
      <p:pic>
        <p:nvPicPr>
          <p:cNvPr id="10" name="图片 9" descr="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95" y="3514725"/>
            <a:ext cx="4848225" cy="771525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895" y="5259070"/>
            <a:ext cx="4857750" cy="809625"/>
          </a:xfrm>
          <a:prstGeom prst="rect">
            <a:avLst/>
          </a:prstGeom>
        </p:spPr>
      </p:pic>
      <p:sp>
        <p:nvSpPr>
          <p:cNvPr id="13" name="文本框 44"/>
          <p:cNvSpPr>
            <a:spLocks noChangeArrowheads="1"/>
          </p:cNvSpPr>
          <p:nvPr/>
        </p:nvSpPr>
        <p:spPr bwMode="auto">
          <a:xfrm>
            <a:off x="5890895" y="3037205"/>
            <a:ext cx="313563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11.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再次查看这个账号的余额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8" name="文本框 44"/>
          <p:cNvSpPr>
            <a:spLocks noChangeArrowheads="1"/>
          </p:cNvSpPr>
          <p:nvPr/>
        </p:nvSpPr>
        <p:spPr bwMode="auto">
          <a:xfrm>
            <a:off x="589089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12.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  <a:endParaRPr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500">
        <p:blinds dir="vert"/>
      </p:transition>
    </mc:Choice>
    <mc:Fallback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/>
      <p:bldP spid="1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413279" y="4353078"/>
            <a:ext cx="2013693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03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074152" y="2599055"/>
            <a:ext cx="573151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在spring-boot-starter中部署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文本框 31"/>
          <p:cNvSpPr>
            <a:spLocks noChangeArrowheads="1"/>
          </p:cNvSpPr>
          <p:nvPr/>
        </p:nvSpPr>
        <p:spPr bwMode="auto">
          <a:xfrm>
            <a:off x="6997532" y="3743095"/>
            <a:ext cx="40119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将项目导入IDEA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根据说明进行相关节点文件的拷贝，和节点信息的配置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00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300">
        <p:blinds dir="vert"/>
      </p:transition>
    </mc:Choice>
    <mc:Fallback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演示</Application>
  <PresentationFormat>宽屏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方正姚体</vt:lpstr>
      <vt:lpstr>Agency FB</vt:lpstr>
      <vt:lpstr>Impact</vt:lpstr>
      <vt:lpstr>Calibri</vt:lpstr>
      <vt:lpstr>等线</vt:lpstr>
      <vt:lpstr>Arial Unicode MS</vt:lpstr>
      <vt:lpstr>等线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HawkDuke</cp:lastModifiedBy>
  <cp:revision>12</cp:revision>
  <dcterms:created xsi:type="dcterms:W3CDTF">2016-04-19T07:52:00Z</dcterms:created>
  <dcterms:modified xsi:type="dcterms:W3CDTF">2019-06-24T06:13:29Z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