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62" r:id="rId8"/>
    <p:sldId id="287" r:id="rId9"/>
    <p:sldId id="288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14" r:id="rId30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857"/>
    <a:srgbClr val="B6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AD6F-5A8D-496E-BE4F-2E5C56630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7F0D83-9B85-47C7-BB3F-61CC7C77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703C8-7479-4856-8C1A-1818C47C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E163-2783-4FEF-AD9A-0DE48177DD4C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08A31-D1AE-459E-AD4E-BEFBFEF9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E9AFF-D4AF-45CC-84CA-D983026E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83CE-8843-44D4-9540-0786263BA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F2225D2-76F5-4FB9-9DBE-6CA17337825C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7/5/2019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74D06-C9A3-4E89-B44A-3FA5076415E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643560" y="1089720"/>
            <a:ext cx="49046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实 训 答 辩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>
            <a:off x="5281200" y="2248920"/>
            <a:ext cx="1514880" cy="360"/>
          </a:xfrm>
          <a:prstGeom prst="line">
            <a:avLst/>
          </a:prstGeom>
          <a:ln w="38160">
            <a:solidFill>
              <a:srgbClr val="3248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1447920" y="2667960"/>
            <a:ext cx="92959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299">
                <a:solidFill>
                  <a:srgbClr val="324857"/>
                </a:solidFill>
                <a:latin typeface="微软雅黑"/>
                <a:ea typeface="微软雅黑"/>
              </a:rPr>
              <a:t>PetShop 虚拟宠物商店</a:t>
            </a:r>
            <a:endParaRPr lang="en-US" sz="5400" b="0" strike="noStrike" spc="-1">
              <a:latin typeface="Arial"/>
            </a:endParaRPr>
          </a:p>
        </p:txBody>
      </p:sp>
      <p:grpSp>
        <p:nvGrpSpPr>
          <p:cNvPr id="49" name="Group 9"/>
          <p:cNvGrpSpPr/>
          <p:nvPr/>
        </p:nvGrpSpPr>
        <p:grpSpPr>
          <a:xfrm>
            <a:off x="1919520" y="4317120"/>
            <a:ext cx="8426880" cy="489960"/>
            <a:chOff x="1919520" y="4317120"/>
            <a:chExt cx="8426880" cy="489960"/>
          </a:xfrm>
        </p:grpSpPr>
        <p:sp>
          <p:nvSpPr>
            <p:cNvPr id="50" name="CustomShape 10"/>
            <p:cNvSpPr/>
            <p:nvPr/>
          </p:nvSpPr>
          <p:spPr>
            <a:xfrm>
              <a:off x="2685600" y="4317120"/>
              <a:ext cx="7660800" cy="489960"/>
            </a:xfrm>
            <a:prstGeom prst="roundRect">
              <a:avLst>
                <a:gd name="adj" fmla="val 33061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324857"/>
                  </a:solidFill>
                  <a:latin typeface="微软雅黑"/>
                  <a:ea typeface="微软雅黑"/>
                </a:rPr>
                <a:t> 第三组    组长：邹鹏宇     组员：秦华、卢越兴、翁焕滨、吴金泽</a:t>
              </a:r>
              <a:endParaRPr lang="en-US" sz="2000" b="0" strike="noStrike" spc="-1">
                <a:latin typeface="Arial"/>
              </a:endParaRPr>
            </a:p>
          </p:txBody>
        </p:sp>
        <p:grpSp>
          <p:nvGrpSpPr>
            <p:cNvPr id="51" name="Group 11"/>
            <p:cNvGrpSpPr/>
            <p:nvPr/>
          </p:nvGrpSpPr>
          <p:grpSpPr>
            <a:xfrm>
              <a:off x="1919520" y="4358160"/>
              <a:ext cx="446040" cy="402840"/>
              <a:chOff x="1919520" y="4358160"/>
              <a:chExt cx="446040" cy="402840"/>
            </a:xfrm>
          </p:grpSpPr>
          <p:sp>
            <p:nvSpPr>
              <p:cNvPr id="52" name="CustomShape 12"/>
              <p:cNvSpPr/>
              <p:nvPr/>
            </p:nvSpPr>
            <p:spPr>
              <a:xfrm>
                <a:off x="1960560" y="4431240"/>
                <a:ext cx="363600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0">
                    <a:moveTo>
                      <a:pt x="256" y="172"/>
                    </a:moveTo>
                    <a:cubicBezTo>
                      <a:pt x="256" y="172"/>
                      <a:pt x="256" y="172"/>
                      <a:pt x="256" y="172"/>
                    </a:cubicBezTo>
                    <a:cubicBezTo>
                      <a:pt x="256" y="176"/>
                      <a:pt x="252" y="180"/>
                      <a:pt x="248" y="180"/>
                    </a:cubicBezTo>
                    <a:cubicBezTo>
                      <a:pt x="189" y="180"/>
                      <a:pt x="189" y="180"/>
                      <a:pt x="189" y="180"/>
                    </a:cubicBezTo>
                    <a:cubicBezTo>
                      <a:pt x="193" y="179"/>
                      <a:pt x="196" y="175"/>
                      <a:pt x="196" y="170"/>
                    </a:cubicBezTo>
                    <a:cubicBezTo>
                      <a:pt x="196" y="170"/>
                      <a:pt x="196" y="170"/>
                      <a:pt x="196" y="170"/>
                    </a:cubicBezTo>
                    <a:cubicBezTo>
                      <a:pt x="196" y="170"/>
                      <a:pt x="196" y="170"/>
                      <a:pt x="196" y="170"/>
                    </a:cubicBezTo>
                    <a:cubicBezTo>
                      <a:pt x="196" y="170"/>
                      <a:pt x="196" y="134"/>
                      <a:pt x="170" y="121"/>
                    </a:cubicBezTo>
                    <a:cubicBezTo>
                      <a:pt x="159" y="116"/>
                      <a:pt x="158" y="117"/>
                      <a:pt x="152" y="115"/>
                    </a:cubicBez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2" y="100"/>
                      <a:pt x="146" y="95"/>
                      <a:pt x="144" y="80"/>
                    </a:cubicBezTo>
                    <a:cubicBezTo>
                      <a:pt x="141" y="81"/>
                      <a:pt x="139" y="76"/>
                      <a:pt x="139" y="72"/>
                    </a:cubicBezTo>
                    <a:cubicBezTo>
                      <a:pt x="139" y="69"/>
                      <a:pt x="137" y="58"/>
                      <a:pt x="141" y="59"/>
                    </a:cubicBezTo>
                    <a:cubicBezTo>
                      <a:pt x="141" y="52"/>
                      <a:pt x="140" y="45"/>
                      <a:pt x="140" y="42"/>
                    </a:cubicBezTo>
                    <a:cubicBezTo>
                      <a:pt x="141" y="30"/>
                      <a:pt x="153" y="17"/>
                      <a:pt x="171" y="16"/>
                    </a:cubicBezTo>
                    <a:cubicBezTo>
                      <a:pt x="192" y="17"/>
                      <a:pt x="201" y="30"/>
                      <a:pt x="202" y="42"/>
                    </a:cubicBezTo>
                    <a:cubicBezTo>
                      <a:pt x="202" y="45"/>
                      <a:pt x="201" y="52"/>
                      <a:pt x="200" y="59"/>
                    </a:cubicBezTo>
                    <a:cubicBezTo>
                      <a:pt x="205" y="58"/>
                      <a:pt x="203" y="69"/>
                      <a:pt x="203" y="72"/>
                    </a:cubicBezTo>
                    <a:cubicBezTo>
                      <a:pt x="203" y="76"/>
                      <a:pt x="201" y="81"/>
                      <a:pt x="198" y="80"/>
                    </a:cubicBezTo>
                    <a:cubicBezTo>
                      <a:pt x="196" y="95"/>
                      <a:pt x="189" y="100"/>
                      <a:pt x="189" y="100"/>
                    </a:cubicBezTo>
                    <a:cubicBezTo>
                      <a:pt x="190" y="115"/>
                      <a:pt x="190" y="115"/>
                      <a:pt x="190" y="115"/>
                    </a:cubicBezTo>
                    <a:cubicBezTo>
                      <a:pt x="190" y="115"/>
                      <a:pt x="193" y="117"/>
                      <a:pt x="210" y="124"/>
                    </a:cubicBezTo>
                    <a:cubicBezTo>
                      <a:pt x="226" y="131"/>
                      <a:pt x="221" y="126"/>
                      <a:pt x="235" y="133"/>
                    </a:cubicBezTo>
                    <a:cubicBezTo>
                      <a:pt x="256" y="143"/>
                      <a:pt x="256" y="172"/>
                      <a:pt x="256" y="172"/>
                    </a:cubicBezTo>
                    <a:close/>
                    <a:moveTo>
                      <a:pt x="136" y="119"/>
                    </a:moveTo>
                    <a:cubicBezTo>
                      <a:pt x="155" y="126"/>
                      <a:pt x="149" y="121"/>
                      <a:pt x="164" y="128"/>
                    </a:cubicBezTo>
                    <a:cubicBezTo>
                      <a:pt x="187" y="140"/>
                      <a:pt x="187" y="171"/>
                      <a:pt x="187" y="171"/>
                    </a:cubicBezTo>
                    <a:cubicBezTo>
                      <a:pt x="187" y="171"/>
                      <a:pt x="187" y="171"/>
                      <a:pt x="187" y="171"/>
                    </a:cubicBezTo>
                    <a:cubicBezTo>
                      <a:pt x="187" y="171"/>
                      <a:pt x="187" y="171"/>
                      <a:pt x="187" y="171"/>
                    </a:cubicBezTo>
                    <a:cubicBezTo>
                      <a:pt x="187" y="176"/>
                      <a:pt x="183" y="180"/>
                      <a:pt x="178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4" y="180"/>
                      <a:pt x="0" y="176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40"/>
                      <a:pt x="24" y="128"/>
                    </a:cubicBezTo>
                    <a:cubicBezTo>
                      <a:pt x="38" y="121"/>
                      <a:pt x="33" y="127"/>
                      <a:pt x="51" y="119"/>
                    </a:cubicBezTo>
                    <a:cubicBezTo>
                      <a:pt x="69" y="112"/>
                      <a:pt x="73" y="109"/>
                      <a:pt x="73" y="109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2"/>
                      <a:pt x="66" y="87"/>
                      <a:pt x="64" y="70"/>
                    </a:cubicBezTo>
                    <a:cubicBezTo>
                      <a:pt x="60" y="72"/>
                      <a:pt x="59" y="65"/>
                      <a:pt x="58" y="62"/>
                    </a:cubicBezTo>
                    <a:cubicBezTo>
                      <a:pt x="58" y="58"/>
                      <a:pt x="56" y="46"/>
                      <a:pt x="61" y="47"/>
                    </a:cubicBezTo>
                    <a:cubicBezTo>
                      <a:pt x="60" y="39"/>
                      <a:pt x="59" y="32"/>
                      <a:pt x="60" y="28"/>
                    </a:cubicBezTo>
                    <a:cubicBezTo>
                      <a:pt x="61" y="15"/>
                      <a:pt x="74" y="1"/>
                      <a:pt x="94" y="0"/>
                    </a:cubicBezTo>
                    <a:cubicBezTo>
                      <a:pt x="117" y="1"/>
                      <a:pt x="126" y="15"/>
                      <a:pt x="127" y="28"/>
                    </a:cubicBezTo>
                    <a:cubicBezTo>
                      <a:pt x="128" y="32"/>
                      <a:pt x="127" y="39"/>
                      <a:pt x="126" y="47"/>
                    </a:cubicBezTo>
                    <a:cubicBezTo>
                      <a:pt x="131" y="46"/>
                      <a:pt x="129" y="58"/>
                      <a:pt x="129" y="62"/>
                    </a:cubicBezTo>
                    <a:cubicBezTo>
                      <a:pt x="128" y="65"/>
                      <a:pt x="127" y="72"/>
                      <a:pt x="123" y="70"/>
                    </a:cubicBezTo>
                    <a:cubicBezTo>
                      <a:pt x="121" y="87"/>
                      <a:pt x="114" y="92"/>
                      <a:pt x="114" y="92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4" y="109"/>
                      <a:pt x="118" y="111"/>
                      <a:pt x="136" y="119"/>
                    </a:cubicBezTo>
                  </a:path>
                </a:pathLst>
              </a:custGeom>
              <a:solidFill>
                <a:srgbClr val="3248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3"/>
              <p:cNvSpPr/>
              <p:nvPr/>
            </p:nvSpPr>
            <p:spPr>
              <a:xfrm>
                <a:off x="1919520" y="4358160"/>
                <a:ext cx="446040" cy="402840"/>
              </a:xfrm>
              <a:prstGeom prst="ellipse">
                <a:avLst/>
              </a:prstGeom>
              <a:noFill/>
              <a:ln w="28440">
                <a:solidFill>
                  <a:srgbClr val="324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4" name="CustomShape 14"/>
          <p:cNvSpPr/>
          <p:nvPr/>
        </p:nvSpPr>
        <p:spPr>
          <a:xfrm>
            <a:off x="6577920" y="5904000"/>
            <a:ext cx="46800" cy="46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65445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7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3.2  秦华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1415480" y="1222200"/>
            <a:ext cx="8708440" cy="404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：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产品经理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确定需求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、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编写详细设计文档（</a:t>
            </a:r>
            <a:r>
              <a:rPr lang="en-US" altLang="zh-CN" sz="2400" spc="-1" dirty="0" err="1">
                <a:solidFill>
                  <a:srgbClr val="000000"/>
                </a:solidFill>
                <a:latin typeface="等线"/>
              </a:rPr>
              <a:t>绘制系统用例图、编写用例、绘制原型图、编写系统设计与系统逻辑部署图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）</a:t>
            </a:r>
            <a:endParaRPr lang="en-US" altLang="zh-CN" sz="2400" b="0" strike="noStrike" spc="-1" dirty="0">
              <a:solidFill>
                <a:srgbClr val="000000"/>
              </a:solidFill>
              <a:latin typeface="等线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前端开发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编写管理员页面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（处理退货、查看宠物市场、查看所有交易）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项目管理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协助组长管理项目进度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31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"/>
          <p:cNvSpPr/>
          <p:nvPr/>
        </p:nvSpPr>
        <p:spPr>
          <a:xfrm>
            <a:off x="1598040" y="1045800"/>
            <a:ext cx="8447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产品经理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需求分析、编写用例、绘制部分用例图、非功能需求编写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编写接口文档，后端代码开发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。（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注册、登录、获取账户余额、创建宠物、获取用户宠物列表、上架宠物、下架宠物、申请退款功能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项目管理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监督和保证项目进度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前后端对接时进行测试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环境配置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按照文档说明搭链，确保区块链能与程序通信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62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产品经理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确定需求、绘制用例图、编写用例、绘制原型图、编写系统设计与系统逻辑部署图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前端开发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编写管理员页面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项目管理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协助组长管理项目进度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后端代码结构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2" name="Group 15"/>
          <p:cNvGrpSpPr/>
          <p:nvPr/>
        </p:nvGrpSpPr>
        <p:grpSpPr>
          <a:xfrm>
            <a:off x="889200" y="1428480"/>
            <a:ext cx="5599440" cy="3878280"/>
            <a:chOff x="889200" y="1428480"/>
            <a:chExt cx="5599440" cy="3878280"/>
          </a:xfrm>
        </p:grpSpPr>
        <p:sp>
          <p:nvSpPr>
            <p:cNvPr id="153" name="CustomShape 16"/>
            <p:cNvSpPr/>
            <p:nvPr/>
          </p:nvSpPr>
          <p:spPr>
            <a:xfrm>
              <a:off x="2714760" y="3367800"/>
              <a:ext cx="1184040" cy="1731600"/>
            </a:xfrm>
            <a:custGeom>
              <a:avLst/>
              <a:gdLst/>
              <a:ahLst/>
              <a:cxnLst/>
              <a:rect l="l" t="t" r="r" b="b"/>
              <a:pathLst>
                <a:path w="1184245" h="1731991">
                  <a:moveTo>
                    <a:pt x="0" y="0"/>
                  </a:moveTo>
                  <a:lnTo>
                    <a:pt x="592122" y="0"/>
                  </a:lnTo>
                  <a:lnTo>
                    <a:pt x="592122" y="1731991"/>
                  </a:lnTo>
                  <a:lnTo>
                    <a:pt x="1184245" y="1731991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17"/>
            <p:cNvSpPr/>
            <p:nvPr/>
          </p:nvSpPr>
          <p:spPr>
            <a:xfrm>
              <a:off x="2714760" y="3367800"/>
              <a:ext cx="1184040" cy="577080"/>
            </a:xfrm>
            <a:custGeom>
              <a:avLst/>
              <a:gdLst/>
              <a:ahLst/>
              <a:cxnLst/>
              <a:rect l="l" t="t" r="r" b="b"/>
              <a:pathLst>
                <a:path w="1184245" h="577330">
                  <a:moveTo>
                    <a:pt x="0" y="0"/>
                  </a:moveTo>
                  <a:lnTo>
                    <a:pt x="592122" y="0"/>
                  </a:lnTo>
                  <a:lnTo>
                    <a:pt x="592122" y="577330"/>
                  </a:lnTo>
                  <a:lnTo>
                    <a:pt x="1184245" y="57733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18"/>
            <p:cNvSpPr/>
            <p:nvPr/>
          </p:nvSpPr>
          <p:spPr>
            <a:xfrm>
              <a:off x="2714760" y="2790360"/>
              <a:ext cx="1184040" cy="577080"/>
            </a:xfrm>
            <a:custGeom>
              <a:avLst/>
              <a:gdLst/>
              <a:ahLst/>
              <a:cxnLst/>
              <a:rect l="l" t="t" r="r" b="b"/>
              <a:pathLst>
                <a:path w="1184245" h="577330">
                  <a:moveTo>
                    <a:pt x="0" y="577330"/>
                  </a:moveTo>
                  <a:lnTo>
                    <a:pt x="592122" y="577330"/>
                  </a:lnTo>
                  <a:lnTo>
                    <a:pt x="592122" y="0"/>
                  </a:lnTo>
                  <a:lnTo>
                    <a:pt x="1184245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19"/>
            <p:cNvSpPr/>
            <p:nvPr/>
          </p:nvSpPr>
          <p:spPr>
            <a:xfrm>
              <a:off x="2714760" y="1635840"/>
              <a:ext cx="1184040" cy="1731600"/>
            </a:xfrm>
            <a:custGeom>
              <a:avLst/>
              <a:gdLst/>
              <a:ahLst/>
              <a:cxnLst/>
              <a:rect l="l" t="t" r="r" b="b"/>
              <a:pathLst>
                <a:path w="1184245" h="1731991">
                  <a:moveTo>
                    <a:pt x="0" y="1731991"/>
                  </a:moveTo>
                  <a:lnTo>
                    <a:pt x="592122" y="1731991"/>
                  </a:lnTo>
                  <a:lnTo>
                    <a:pt x="592122" y="0"/>
                  </a:lnTo>
                  <a:lnTo>
                    <a:pt x="1184245" y="0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0"/>
            <p:cNvSpPr/>
            <p:nvPr/>
          </p:nvSpPr>
          <p:spPr>
            <a:xfrm>
              <a:off x="889200" y="3132360"/>
              <a:ext cx="1825200" cy="4705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840" tIns="15840" rIns="15840" bIns="15840" anchor="ctr"/>
            <a:lstStyle/>
            <a:p>
              <a:pPr algn="ctr">
                <a:lnSpc>
                  <a:spcPct val="90000"/>
                </a:lnSpc>
                <a:spcAft>
                  <a:spcPts val="876"/>
                </a:spcAft>
              </a:pPr>
              <a:r>
                <a:rPr lang="en-US" sz="2500" b="0" strike="noStrike" spc="-1">
                  <a:solidFill>
                    <a:srgbClr val="FFFFFF"/>
                  </a:solidFill>
                  <a:latin typeface="等线"/>
                </a:rPr>
                <a:t>Petshop</a:t>
              </a:r>
              <a:endParaRPr lang="en-US" sz="2500" b="0" strike="noStrike" spc="-1">
                <a:latin typeface="Arial"/>
              </a:endParaRPr>
            </a:p>
          </p:txBody>
        </p:sp>
        <p:sp>
          <p:nvSpPr>
            <p:cNvPr id="158" name="CustomShape 21"/>
            <p:cNvSpPr/>
            <p:nvPr/>
          </p:nvSpPr>
          <p:spPr>
            <a:xfrm>
              <a:off x="3899160" y="142848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等线"/>
                </a:rPr>
                <a:t>Controller</a:t>
              </a:r>
              <a:endParaRPr lang="en-US" sz="2400" b="0" strike="noStrike" spc="-1" dirty="0">
                <a:latin typeface="Arial"/>
              </a:endParaRPr>
            </a:p>
          </p:txBody>
        </p:sp>
        <p:sp>
          <p:nvSpPr>
            <p:cNvPr id="159" name="CustomShape 22"/>
            <p:cNvSpPr/>
            <p:nvPr/>
          </p:nvSpPr>
          <p:spPr>
            <a:xfrm>
              <a:off x="3899160" y="258336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等线"/>
                </a:rPr>
                <a:t>Service</a:t>
              </a:r>
              <a:endParaRPr lang="en-US" sz="2400" b="0" strike="noStrike" spc="-1" dirty="0">
                <a:latin typeface="Arial"/>
              </a:endParaRPr>
            </a:p>
          </p:txBody>
        </p:sp>
        <p:sp>
          <p:nvSpPr>
            <p:cNvPr id="160" name="CustomShape 23"/>
            <p:cNvSpPr/>
            <p:nvPr/>
          </p:nvSpPr>
          <p:spPr>
            <a:xfrm>
              <a:off x="3899160" y="373788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等线"/>
                </a:rPr>
                <a:t>Dao</a:t>
              </a:r>
              <a:endParaRPr lang="en-US" sz="2400" b="0" strike="noStrike" spc="-1" dirty="0">
                <a:latin typeface="Arial"/>
              </a:endParaRPr>
            </a:p>
          </p:txBody>
        </p:sp>
        <p:sp>
          <p:nvSpPr>
            <p:cNvPr id="161" name="CustomShape 24"/>
            <p:cNvSpPr/>
            <p:nvPr/>
          </p:nvSpPr>
          <p:spPr>
            <a:xfrm>
              <a:off x="3899160" y="4892760"/>
              <a:ext cx="2589480" cy="4140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/>
            <a:lstStyle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等线"/>
                </a:rPr>
                <a:t>Contracts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62" name="Group 2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3" name="图片 10"/>
          <p:cNvPicPr/>
          <p:nvPr/>
        </p:nvPicPr>
        <p:blipFill>
          <a:blip r:embed="rId2"/>
          <a:stretch/>
        </p:blipFill>
        <p:spPr>
          <a:xfrm>
            <a:off x="7343280" y="1892520"/>
            <a:ext cx="3486240" cy="3171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125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Controller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8" name="图片 2"/>
          <p:cNvPicPr/>
          <p:nvPr/>
        </p:nvPicPr>
        <p:blipFill>
          <a:blip r:embed="rId2"/>
          <a:stretch/>
        </p:blipFill>
        <p:spPr>
          <a:xfrm>
            <a:off x="1062720" y="1892880"/>
            <a:ext cx="2743200" cy="1457280"/>
          </a:xfrm>
          <a:prstGeom prst="rect">
            <a:avLst/>
          </a:prstGeom>
          <a:ln>
            <a:noFill/>
          </a:ln>
        </p:spPr>
      </p:pic>
      <p:pic>
        <p:nvPicPr>
          <p:cNvPr id="179" name="图片 8"/>
          <p:cNvPicPr/>
          <p:nvPr/>
        </p:nvPicPr>
        <p:blipFill>
          <a:blip r:embed="rId3"/>
          <a:stretch/>
        </p:blipFill>
        <p:spPr>
          <a:xfrm>
            <a:off x="5469840" y="1426680"/>
            <a:ext cx="3057480" cy="383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908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438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4" name="图片 8"/>
          <p:cNvPicPr/>
          <p:nvPr/>
        </p:nvPicPr>
        <p:blipFill>
          <a:blip r:embed="rId2"/>
          <a:stretch/>
        </p:blipFill>
        <p:spPr>
          <a:xfrm>
            <a:off x="1062720" y="1764360"/>
            <a:ext cx="2886120" cy="704520"/>
          </a:xfrm>
          <a:prstGeom prst="rect">
            <a:avLst/>
          </a:prstGeom>
          <a:ln>
            <a:noFill/>
          </a:ln>
        </p:spPr>
      </p:pic>
      <p:pic>
        <p:nvPicPr>
          <p:cNvPr id="195" name="图片 9"/>
          <p:cNvPicPr/>
          <p:nvPr/>
        </p:nvPicPr>
        <p:blipFill>
          <a:blip r:embed="rId3"/>
          <a:stretch/>
        </p:blipFill>
        <p:spPr>
          <a:xfrm>
            <a:off x="5268960" y="1631520"/>
            <a:ext cx="3800520" cy="352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773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39312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产品经理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确定需求、绘制用例图、编写用例、绘制原型图、编写系统设计与系统逻辑部署图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前端开发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编写管理员页面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项目管理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协助组长管理项目进度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4"/>
          <p:cNvSpPr/>
          <p:nvPr/>
        </p:nvSpPr>
        <p:spPr>
          <a:xfrm>
            <a:off x="1062720" y="1055520"/>
            <a:ext cx="387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等线"/>
              </a:rPr>
              <a:t>Dao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11" name="图片 8"/>
          <p:cNvPicPr/>
          <p:nvPr/>
        </p:nvPicPr>
        <p:blipFill>
          <a:blip r:embed="rId2"/>
          <a:stretch/>
        </p:blipFill>
        <p:spPr>
          <a:xfrm>
            <a:off x="5670720" y="328320"/>
            <a:ext cx="4648320" cy="6201360"/>
          </a:xfrm>
          <a:prstGeom prst="rect">
            <a:avLst/>
          </a:prstGeom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D755B3-ED26-4F9C-B8F5-EB2001DC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5" y="1862162"/>
            <a:ext cx="371526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53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3765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主要职责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产品经理——确定需求、绘制用例图、编写用例、绘制原型图、编写系统设计与系统逻辑部署图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前端开发——编写管理员页面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</a:rPr>
              <a:t>项目管理——协助组长管理项目进度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API文档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6" name="图片 2"/>
          <p:cNvPicPr/>
          <p:nvPr/>
        </p:nvPicPr>
        <p:blipFill>
          <a:blip r:embed="rId2"/>
          <a:stretch/>
        </p:blipFill>
        <p:spPr>
          <a:xfrm>
            <a:off x="807480" y="1780560"/>
            <a:ext cx="7333200" cy="3621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785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/>
          <p:cNvSpPr/>
          <p:nvPr/>
        </p:nvSpPr>
        <p:spPr>
          <a:xfrm>
            <a:off x="340200" y="36000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绘制用例图、编写用例、绘制原型图、编写系统设计与系统逻辑部署图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其他职责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前端开发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编写管理员页面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项目管理</a:t>
            </a:r>
            <a:r>
              <a:rPr lang="en-US" sz="1800" b="0" strike="noStrike" spc="-1" dirty="0">
                <a:solidFill>
                  <a:srgbClr val="FFFFFF"/>
                </a:solidFill>
                <a:latin typeface="等线"/>
              </a:rPr>
              <a:t>——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等线"/>
              </a:rPr>
              <a:t>协助组长管理项目进度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3.3  邹鹏宇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637110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3"/>
          <p:cNvSpPr/>
          <p:nvPr/>
        </p:nvSpPr>
        <p:spPr>
          <a:xfrm>
            <a:off x="1598040" y="1045800"/>
            <a:ext cx="844776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4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本地搭链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1" name="图片 240"/>
          <p:cNvPicPr/>
          <p:nvPr/>
        </p:nvPicPr>
        <p:blipFill>
          <a:blip r:embed="rId2"/>
          <a:stretch/>
        </p:blipFill>
        <p:spPr>
          <a:xfrm>
            <a:off x="806760" y="2304000"/>
            <a:ext cx="3009240" cy="723600"/>
          </a:xfrm>
          <a:prstGeom prst="rect">
            <a:avLst/>
          </a:prstGeom>
          <a:ln>
            <a:noFill/>
          </a:ln>
        </p:spPr>
      </p:pic>
      <p:sp>
        <p:nvSpPr>
          <p:cNvPr id="242" name="CustomShape 15"/>
          <p:cNvSpPr/>
          <p:nvPr/>
        </p:nvSpPr>
        <p:spPr>
          <a:xfrm>
            <a:off x="807480" y="10576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本地搭链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6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808560" y="172800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</a:rPr>
              <a:t>1.修改区块链配置文件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6" name="图片 245"/>
          <p:cNvPicPr/>
          <p:nvPr/>
        </p:nvPicPr>
        <p:blipFill>
          <a:blip r:embed="rId3"/>
          <a:stretch/>
        </p:blipFill>
        <p:spPr>
          <a:xfrm>
            <a:off x="5547600" y="2175428"/>
            <a:ext cx="5975640" cy="1407344"/>
          </a:xfrm>
          <a:prstGeom prst="rect">
            <a:avLst/>
          </a:prstGeom>
          <a:ln>
            <a:noFill/>
          </a:ln>
        </p:spPr>
      </p:pic>
      <p:pic>
        <p:nvPicPr>
          <p:cNvPr id="247" name="图片 246"/>
          <p:cNvPicPr/>
          <p:nvPr/>
        </p:nvPicPr>
        <p:blipFill>
          <a:blip r:embed="rId4"/>
          <a:stretch/>
        </p:blipFill>
        <p:spPr>
          <a:xfrm>
            <a:off x="804060" y="3781800"/>
            <a:ext cx="4218120" cy="2322540"/>
          </a:xfrm>
          <a:prstGeom prst="rect">
            <a:avLst/>
          </a:prstGeom>
          <a:ln>
            <a:noFill/>
          </a:ln>
        </p:spPr>
      </p:pic>
      <p:sp>
        <p:nvSpPr>
          <p:cNvPr id="23" name="CustomShape 18">
            <a:extLst>
              <a:ext uri="{FF2B5EF4-FFF2-40B4-BE49-F238E27FC236}">
                <a16:creationId xmlns:a16="http://schemas.microsoft.com/office/drawing/2014/main" id="{B245B53E-BF32-46C4-9963-B3A34EA59D07}"/>
              </a:ext>
            </a:extLst>
          </p:cNvPr>
          <p:cNvSpPr/>
          <p:nvPr/>
        </p:nvSpPr>
        <p:spPr>
          <a:xfrm>
            <a:off x="804060" y="3196080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000000"/>
                </a:solidFill>
                <a:latin typeface="等线"/>
              </a:rPr>
              <a:t>2.</a:t>
            </a:r>
            <a:r>
              <a:rPr lang="zh-CN" altLang="en-US" spc="-1" dirty="0">
                <a:solidFill>
                  <a:srgbClr val="000000"/>
                </a:solidFill>
                <a:latin typeface="等线"/>
              </a:rPr>
              <a:t>根据配置文件生成星形区块链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CustomShape 18">
            <a:extLst>
              <a:ext uri="{FF2B5EF4-FFF2-40B4-BE49-F238E27FC236}">
                <a16:creationId xmlns:a16="http://schemas.microsoft.com/office/drawing/2014/main" id="{5546E9CA-C871-4C1F-9108-19B153BA037A}"/>
              </a:ext>
            </a:extLst>
          </p:cNvPr>
          <p:cNvSpPr/>
          <p:nvPr/>
        </p:nvSpPr>
        <p:spPr>
          <a:xfrm>
            <a:off x="5528880" y="1652168"/>
            <a:ext cx="3871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pc="-1" dirty="0">
                <a:solidFill>
                  <a:srgbClr val="000000"/>
                </a:solidFill>
                <a:latin typeface="等线"/>
              </a:rPr>
              <a:t>3.</a:t>
            </a:r>
            <a:r>
              <a:rPr lang="zh-CN" altLang="en-US" spc="-1" dirty="0">
                <a:solidFill>
                  <a:srgbClr val="000000"/>
                </a:solidFill>
                <a:latin typeface="等线"/>
              </a:rPr>
              <a:t>结果</a:t>
            </a:r>
            <a:endParaRPr lang="en-US" altLang="zh-CN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C6B7E4-DFA4-4152-9514-12364C302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80" y="3706027"/>
            <a:ext cx="4419983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33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598040" y="1472714"/>
            <a:ext cx="8447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endParaRPr lang="en-US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需求分析</a:t>
            </a:r>
            <a:r>
              <a:rPr lang="en-US" altLang="zh-CN" sz="2400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参与编写接口文档、规范接口命名</a:t>
            </a:r>
            <a:endParaRPr lang="en-US" sz="24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环境配置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按照文档说明搭链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， </a:t>
            </a:r>
            <a:r>
              <a:rPr lang="zh-CN" altLang="en-US" sz="2400" spc="-1" dirty="0">
                <a:solidFill>
                  <a:srgbClr val="000000"/>
                </a:solidFill>
                <a:latin typeface="等线"/>
              </a:rPr>
              <a:t>搭建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后端代码开发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环境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 。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后端代码开发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。（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修改宠物信息、用户查看订单列表、查看市场在售宠物、购买宠物、查看市场所有订单、退款订单、处理退款订单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后端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等线"/>
              </a:rPr>
              <a:t>与智能合约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对接时进行测试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。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85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spc="-1" dirty="0"/>
          </a:p>
        </p:txBody>
      </p:sp>
      <p:sp>
        <p:nvSpPr>
          <p:cNvPr id="26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C:\Users\Jinze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78" y="2571744"/>
            <a:ext cx="3571900" cy="2678925"/>
          </a:xfrm>
          <a:prstGeom prst="rect">
            <a:avLst/>
          </a:prstGeom>
          <a:noFill/>
        </p:spPr>
      </p:pic>
      <p:pic>
        <p:nvPicPr>
          <p:cNvPr id="2051" name="Picture 3" descr="C:\Users\Jinze\Desktop\projec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778" y="1571612"/>
            <a:ext cx="3500462" cy="967591"/>
          </a:xfrm>
          <a:prstGeom prst="rect">
            <a:avLst/>
          </a:prstGeom>
          <a:noFill/>
        </p:spPr>
      </p:pic>
      <p:pic>
        <p:nvPicPr>
          <p:cNvPr id="2052" name="Picture 4" descr="C:\Users\Jinze\Desktop\2017-02-23-websocket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0" y="1142984"/>
            <a:ext cx="6191292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8101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61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4581000" y="3472200"/>
            <a:ext cx="302940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项目概述与分工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44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376560" y="174240"/>
            <a:ext cx="3794040" cy="8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3.4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吴金泽</a:t>
            </a:r>
            <a:endParaRPr lang="en-US" sz="2800" spc="-1" dirty="0"/>
          </a:p>
        </p:txBody>
      </p:sp>
      <p:sp>
        <p:nvSpPr>
          <p:cNvPr id="26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Jinze\Desktop\201907042138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88" y="1500174"/>
            <a:ext cx="2438400" cy="3381375"/>
          </a:xfrm>
          <a:prstGeom prst="rect">
            <a:avLst/>
          </a:prstGeom>
          <a:noFill/>
        </p:spPr>
      </p:pic>
      <p:pic>
        <p:nvPicPr>
          <p:cNvPr id="1027" name="Picture 3" descr="C:\Users\Jinze\Desktop\QQ截图201907042139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0" y="1428736"/>
            <a:ext cx="8060106" cy="4356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7666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274350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6578" y="174171"/>
            <a:ext cx="3794494" cy="74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翁焕滨</a:t>
            </a:r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3A4F4E-CC84-4EAE-B212-C55715F0FA08}"/>
              </a:ext>
            </a:extLst>
          </p:cNvPr>
          <p:cNvSpPr txBox="1"/>
          <p:nvPr/>
        </p:nvSpPr>
        <p:spPr>
          <a:xfrm>
            <a:off x="3406802" y="1720840"/>
            <a:ext cx="53783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主要职责：</a:t>
            </a:r>
            <a:endParaRPr lang="en-US" altLang="zh-CN" sz="3600" dirty="0"/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/>
              <a:t>需求分析</a:t>
            </a:r>
            <a:endParaRPr lang="en-US" altLang="zh-CN" sz="3600" dirty="0"/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/>
              <a:t>数据模型设计</a:t>
            </a:r>
            <a:endParaRPr lang="en-US" altLang="zh-CN" sz="3600" dirty="0"/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/>
              <a:t>智能合约开发</a:t>
            </a:r>
            <a:endParaRPr lang="en-US" altLang="zh-CN" sz="3600" dirty="0"/>
          </a:p>
          <a:p>
            <a:pPr marL="571500" indent="-571500">
              <a:buSzPct val="70000"/>
              <a:buFont typeface="Wingdings" panose="05000000000000000000" pitchFamily="2" charset="2"/>
              <a:buChar char="l"/>
            </a:pPr>
            <a:r>
              <a:rPr lang="zh-CN" altLang="en-US" sz="3600" dirty="0"/>
              <a:t>系统物理部署图的绘制</a:t>
            </a:r>
          </a:p>
        </p:txBody>
      </p:sp>
    </p:spTree>
    <p:extLst>
      <p:ext uri="{BB962C8B-B14F-4D97-AF65-F5344CB8AC3E}">
        <p14:creationId xmlns:p14="http://schemas.microsoft.com/office/powerpoint/2010/main" val="150311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21484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B8E5E1-69F1-4EB7-AA48-8F49DCE25687}"/>
              </a:ext>
            </a:extLst>
          </p:cNvPr>
          <p:cNvSpPr txBox="1"/>
          <p:nvPr/>
        </p:nvSpPr>
        <p:spPr>
          <a:xfrm>
            <a:off x="2292529" y="1714500"/>
            <a:ext cx="3159839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用户：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创建用户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创建宠物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查看在售宠物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查看余额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上架、下架宠物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购买宠物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退货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7E2A7-AF44-4C89-B531-066FC336A146}"/>
              </a:ext>
            </a:extLst>
          </p:cNvPr>
          <p:cNvSpPr txBox="1"/>
          <p:nvPr/>
        </p:nvSpPr>
        <p:spPr>
          <a:xfrm>
            <a:off x="584369" y="65773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合约所需实现功能：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05F54D-6D82-4151-BFCC-C686E0F37C49}"/>
              </a:ext>
            </a:extLst>
          </p:cNvPr>
          <p:cNvSpPr txBox="1"/>
          <p:nvPr/>
        </p:nvSpPr>
        <p:spPr>
          <a:xfrm>
            <a:off x="6869019" y="1773346"/>
            <a:ext cx="3159839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管理员：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查看在售宠物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查看所有订单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查看退货订单</a:t>
            </a:r>
            <a:endParaRPr lang="en-US" altLang="zh-CN" sz="2800" dirty="0">
              <a:solidFill>
                <a:srgbClr val="324857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24857"/>
                </a:solidFill>
              </a:rPr>
              <a:t>同意、拒绝退货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1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51F884-CDE2-4921-8895-6281EC9B017A}"/>
              </a:ext>
            </a:extLst>
          </p:cNvPr>
          <p:cNvSpPr txBox="1"/>
          <p:nvPr/>
        </p:nvSpPr>
        <p:spPr>
          <a:xfrm>
            <a:off x="820511" y="87533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有关宠物的部分数据模型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3DB29B-CE9A-4E42-A396-6EF4468A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68" y="1398558"/>
            <a:ext cx="7327863" cy="48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20935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0074" y="488975"/>
            <a:ext cx="3794494" cy="74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800" dirty="0">
                <a:solidFill>
                  <a:srgbClr val="3248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合约开发过程</a:t>
            </a:r>
          </a:p>
        </p:txBody>
      </p:sp>
      <p:grpSp>
        <p:nvGrpSpPr>
          <p:cNvPr id="9" name="Group 97"/>
          <p:cNvGrpSpPr/>
          <p:nvPr/>
        </p:nvGrpSpPr>
        <p:grpSpPr>
          <a:xfrm>
            <a:off x="5454133" y="3301958"/>
            <a:ext cx="489091" cy="489091"/>
            <a:chOff x="4965700" y="2505075"/>
            <a:chExt cx="782638" cy="782638"/>
          </a:xfrm>
          <a:solidFill>
            <a:srgbClr val="324857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4965700" y="2505075"/>
              <a:ext cx="782638" cy="782638"/>
            </a:xfrm>
            <a:custGeom>
              <a:avLst/>
              <a:gdLst>
                <a:gd name="T0" fmla="*/ 103 w 206"/>
                <a:gd name="T1" fmla="*/ 0 h 206"/>
                <a:gd name="T2" fmla="*/ 0 w 206"/>
                <a:gd name="T3" fmla="*/ 103 h 206"/>
                <a:gd name="T4" fmla="*/ 103 w 206"/>
                <a:gd name="T5" fmla="*/ 206 h 206"/>
                <a:gd name="T6" fmla="*/ 206 w 206"/>
                <a:gd name="T7" fmla="*/ 103 h 206"/>
                <a:gd name="T8" fmla="*/ 103 w 206"/>
                <a:gd name="T9" fmla="*/ 0 h 206"/>
                <a:gd name="T10" fmla="*/ 103 w 206"/>
                <a:gd name="T11" fmla="*/ 186 h 206"/>
                <a:gd name="T12" fmla="*/ 20 w 206"/>
                <a:gd name="T13" fmla="*/ 103 h 206"/>
                <a:gd name="T14" fmla="*/ 103 w 206"/>
                <a:gd name="T15" fmla="*/ 20 h 206"/>
                <a:gd name="T16" fmla="*/ 186 w 206"/>
                <a:gd name="T17" fmla="*/ 103 h 206"/>
                <a:gd name="T18" fmla="*/ 103 w 206"/>
                <a:gd name="T19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103" y="186"/>
                  </a:moveTo>
                  <a:cubicBezTo>
                    <a:pt x="57" y="186"/>
                    <a:pt x="20" y="149"/>
                    <a:pt x="20" y="103"/>
                  </a:cubicBezTo>
                  <a:cubicBezTo>
                    <a:pt x="20" y="57"/>
                    <a:pt x="57" y="20"/>
                    <a:pt x="103" y="20"/>
                  </a:cubicBezTo>
                  <a:cubicBezTo>
                    <a:pt x="148" y="20"/>
                    <a:pt x="186" y="57"/>
                    <a:pt x="186" y="103"/>
                  </a:cubicBezTo>
                  <a:cubicBezTo>
                    <a:pt x="186" y="149"/>
                    <a:pt x="148" y="186"/>
                    <a:pt x="103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5265738" y="2709863"/>
              <a:ext cx="277813" cy="373063"/>
            </a:xfrm>
            <a:custGeom>
              <a:avLst/>
              <a:gdLst>
                <a:gd name="T0" fmla="*/ 71 w 73"/>
                <a:gd name="T1" fmla="*/ 44 h 98"/>
                <a:gd name="T2" fmla="*/ 10 w 73"/>
                <a:gd name="T3" fmla="*/ 1 h 98"/>
                <a:gd name="T4" fmla="*/ 3 w 73"/>
                <a:gd name="T5" fmla="*/ 1 h 98"/>
                <a:gd name="T6" fmla="*/ 0 w 73"/>
                <a:gd name="T7" fmla="*/ 6 h 98"/>
                <a:gd name="T8" fmla="*/ 0 w 73"/>
                <a:gd name="T9" fmla="*/ 92 h 98"/>
                <a:gd name="T10" fmla="*/ 3 w 73"/>
                <a:gd name="T11" fmla="*/ 97 h 98"/>
                <a:gd name="T12" fmla="*/ 6 w 73"/>
                <a:gd name="T13" fmla="*/ 98 h 98"/>
                <a:gd name="T14" fmla="*/ 10 w 73"/>
                <a:gd name="T15" fmla="*/ 97 h 98"/>
                <a:gd name="T16" fmla="*/ 71 w 73"/>
                <a:gd name="T17" fmla="*/ 54 h 98"/>
                <a:gd name="T18" fmla="*/ 73 w 73"/>
                <a:gd name="T19" fmla="*/ 49 h 98"/>
                <a:gd name="T20" fmla="*/ 71 w 73"/>
                <a:gd name="T21" fmla="*/ 44 h 98"/>
                <a:gd name="T22" fmla="*/ 12 w 73"/>
                <a:gd name="T23" fmla="*/ 80 h 98"/>
                <a:gd name="T24" fmla="*/ 12 w 73"/>
                <a:gd name="T25" fmla="*/ 18 h 98"/>
                <a:gd name="T26" fmla="*/ 57 w 73"/>
                <a:gd name="T27" fmla="*/ 49 h 98"/>
                <a:gd name="T28" fmla="*/ 12 w 73"/>
                <a:gd name="T29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98">
                  <a:moveTo>
                    <a:pt x="71" y="4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4"/>
                    <a:pt x="1" y="96"/>
                    <a:pt x="3" y="97"/>
                  </a:cubicBezTo>
                  <a:cubicBezTo>
                    <a:pt x="4" y="98"/>
                    <a:pt x="5" y="98"/>
                    <a:pt x="6" y="98"/>
                  </a:cubicBezTo>
                  <a:cubicBezTo>
                    <a:pt x="7" y="98"/>
                    <a:pt x="9" y="98"/>
                    <a:pt x="10" y="9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2" y="53"/>
                    <a:pt x="73" y="51"/>
                    <a:pt x="73" y="49"/>
                  </a:cubicBezTo>
                  <a:cubicBezTo>
                    <a:pt x="73" y="47"/>
                    <a:pt x="72" y="45"/>
                    <a:pt x="71" y="44"/>
                  </a:cubicBezTo>
                  <a:close/>
                  <a:moveTo>
                    <a:pt x="12" y="80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57" y="49"/>
                    <a:pt x="57" y="49"/>
                    <a:pt x="57" y="49"/>
                  </a:cubicBezTo>
                  <a:lnTo>
                    <a:pt x="1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5453146" y="4225389"/>
            <a:ext cx="491068" cy="495300"/>
            <a:chOff x="4995862" y="2987676"/>
            <a:chExt cx="368301" cy="371475"/>
          </a:xfrm>
          <a:solidFill>
            <a:srgbClr val="5E86A2"/>
          </a:solidFill>
        </p:grpSpPr>
        <p:sp>
          <p:nvSpPr>
            <p:cNvPr id="15" name="Freeform 19"/>
            <p:cNvSpPr/>
            <p:nvPr/>
          </p:nvSpPr>
          <p:spPr bwMode="auto">
            <a:xfrm>
              <a:off x="5092700" y="3097213"/>
              <a:ext cx="174625" cy="158750"/>
            </a:xfrm>
            <a:custGeom>
              <a:avLst/>
              <a:gdLst>
                <a:gd name="T0" fmla="*/ 93 w 97"/>
                <a:gd name="T1" fmla="*/ 3 h 88"/>
                <a:gd name="T2" fmla="*/ 81 w 97"/>
                <a:gd name="T3" fmla="*/ 5 h 88"/>
                <a:gd name="T4" fmla="*/ 36 w 97"/>
                <a:gd name="T5" fmla="*/ 66 h 88"/>
                <a:gd name="T6" fmla="*/ 15 w 97"/>
                <a:gd name="T7" fmla="*/ 40 h 88"/>
                <a:gd name="T8" fmla="*/ 4 w 97"/>
                <a:gd name="T9" fmla="*/ 39 h 88"/>
                <a:gd name="T10" fmla="*/ 2 w 97"/>
                <a:gd name="T11" fmla="*/ 50 h 88"/>
                <a:gd name="T12" fmla="*/ 30 w 97"/>
                <a:gd name="T13" fmla="*/ 85 h 88"/>
                <a:gd name="T14" fmla="*/ 37 w 97"/>
                <a:gd name="T15" fmla="*/ 88 h 88"/>
                <a:gd name="T16" fmla="*/ 37 w 97"/>
                <a:gd name="T17" fmla="*/ 88 h 88"/>
                <a:gd name="T18" fmla="*/ 43 w 97"/>
                <a:gd name="T19" fmla="*/ 85 h 88"/>
                <a:gd name="T20" fmla="*/ 95 w 97"/>
                <a:gd name="T21" fmla="*/ 15 h 88"/>
                <a:gd name="T22" fmla="*/ 93 w 97"/>
                <a:gd name="T2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88">
                  <a:moveTo>
                    <a:pt x="93" y="3"/>
                  </a:moveTo>
                  <a:cubicBezTo>
                    <a:pt x="89" y="0"/>
                    <a:pt x="84" y="1"/>
                    <a:pt x="81" y="5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2" y="36"/>
                    <a:pt x="7" y="36"/>
                    <a:pt x="4" y="39"/>
                  </a:cubicBezTo>
                  <a:cubicBezTo>
                    <a:pt x="0" y="42"/>
                    <a:pt x="0" y="47"/>
                    <a:pt x="2" y="50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2" y="87"/>
                    <a:pt x="34" y="88"/>
                    <a:pt x="37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9" y="88"/>
                    <a:pt x="42" y="87"/>
                    <a:pt x="43" y="8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7" y="11"/>
                    <a:pt x="97" y="6"/>
                    <a:pt x="9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995862" y="2987676"/>
              <a:ext cx="368301" cy="371475"/>
            </a:xfrm>
            <a:custGeom>
              <a:avLst/>
              <a:gdLst>
                <a:gd name="T0" fmla="*/ 102 w 205"/>
                <a:gd name="T1" fmla="*/ 0 h 206"/>
                <a:gd name="T2" fmla="*/ 0 w 205"/>
                <a:gd name="T3" fmla="*/ 103 h 206"/>
                <a:gd name="T4" fmla="*/ 102 w 205"/>
                <a:gd name="T5" fmla="*/ 206 h 206"/>
                <a:gd name="T6" fmla="*/ 205 w 205"/>
                <a:gd name="T7" fmla="*/ 103 h 206"/>
                <a:gd name="T8" fmla="*/ 102 w 205"/>
                <a:gd name="T9" fmla="*/ 0 h 206"/>
                <a:gd name="T10" fmla="*/ 102 w 205"/>
                <a:gd name="T11" fmla="*/ 186 h 206"/>
                <a:gd name="T12" fmla="*/ 20 w 205"/>
                <a:gd name="T13" fmla="*/ 103 h 206"/>
                <a:gd name="T14" fmla="*/ 102 w 205"/>
                <a:gd name="T15" fmla="*/ 20 h 206"/>
                <a:gd name="T16" fmla="*/ 185 w 205"/>
                <a:gd name="T17" fmla="*/ 103 h 206"/>
                <a:gd name="T18" fmla="*/ 102 w 205"/>
                <a:gd name="T19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06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2" y="206"/>
                  </a:cubicBezTo>
                  <a:cubicBezTo>
                    <a:pt x="159" y="206"/>
                    <a:pt x="205" y="160"/>
                    <a:pt x="205" y="103"/>
                  </a:cubicBezTo>
                  <a:cubicBezTo>
                    <a:pt x="205" y="46"/>
                    <a:pt x="159" y="0"/>
                    <a:pt x="102" y="0"/>
                  </a:cubicBezTo>
                  <a:close/>
                  <a:moveTo>
                    <a:pt x="102" y="186"/>
                  </a:moveTo>
                  <a:cubicBezTo>
                    <a:pt x="57" y="186"/>
                    <a:pt x="20" y="149"/>
                    <a:pt x="20" y="103"/>
                  </a:cubicBezTo>
                  <a:cubicBezTo>
                    <a:pt x="20" y="57"/>
                    <a:pt x="57" y="20"/>
                    <a:pt x="102" y="20"/>
                  </a:cubicBezTo>
                  <a:cubicBezTo>
                    <a:pt x="148" y="20"/>
                    <a:pt x="185" y="57"/>
                    <a:pt x="185" y="103"/>
                  </a:cubicBezTo>
                  <a:cubicBezTo>
                    <a:pt x="185" y="149"/>
                    <a:pt x="148" y="186"/>
                    <a:pt x="102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5470416" y="5211755"/>
            <a:ext cx="456527" cy="493889"/>
          </a:xfrm>
          <a:custGeom>
            <a:avLst/>
            <a:gdLst>
              <a:gd name="T0" fmla="*/ 152 w 162"/>
              <a:gd name="T1" fmla="*/ 5 h 176"/>
              <a:gd name="T2" fmla="*/ 123 w 162"/>
              <a:gd name="T3" fmla="*/ 0 h 176"/>
              <a:gd name="T4" fmla="*/ 79 w 162"/>
              <a:gd name="T5" fmla="*/ 7 h 176"/>
              <a:gd name="T6" fmla="*/ 39 w 162"/>
              <a:gd name="T7" fmla="*/ 14 h 176"/>
              <a:gd name="T8" fmla="*/ 16 w 162"/>
              <a:gd name="T9" fmla="*/ 10 h 176"/>
              <a:gd name="T10" fmla="*/ 11 w 162"/>
              <a:gd name="T11" fmla="*/ 9 h 176"/>
              <a:gd name="T12" fmla="*/ 0 w 162"/>
              <a:gd name="T13" fmla="*/ 20 h 176"/>
              <a:gd name="T14" fmla="*/ 0 w 162"/>
              <a:gd name="T15" fmla="*/ 34 h 176"/>
              <a:gd name="T16" fmla="*/ 0 w 162"/>
              <a:gd name="T17" fmla="*/ 99 h 176"/>
              <a:gd name="T18" fmla="*/ 0 w 162"/>
              <a:gd name="T19" fmla="*/ 168 h 176"/>
              <a:gd name="T20" fmla="*/ 8 w 162"/>
              <a:gd name="T21" fmla="*/ 176 h 176"/>
              <a:gd name="T22" fmla="*/ 16 w 162"/>
              <a:gd name="T23" fmla="*/ 168 h 176"/>
              <a:gd name="T24" fmla="*/ 16 w 162"/>
              <a:gd name="T25" fmla="*/ 117 h 176"/>
              <a:gd name="T26" fmla="*/ 39 w 162"/>
              <a:gd name="T27" fmla="*/ 120 h 176"/>
              <a:gd name="T28" fmla="*/ 83 w 162"/>
              <a:gd name="T29" fmla="*/ 113 h 176"/>
              <a:gd name="T30" fmla="*/ 123 w 162"/>
              <a:gd name="T31" fmla="*/ 106 h 176"/>
              <a:gd name="T32" fmla="*/ 146 w 162"/>
              <a:gd name="T33" fmla="*/ 110 h 176"/>
              <a:gd name="T34" fmla="*/ 151 w 162"/>
              <a:gd name="T35" fmla="*/ 111 h 176"/>
              <a:gd name="T36" fmla="*/ 162 w 162"/>
              <a:gd name="T37" fmla="*/ 99 h 176"/>
              <a:gd name="T38" fmla="*/ 162 w 162"/>
              <a:gd name="T39" fmla="*/ 20 h 176"/>
              <a:gd name="T40" fmla="*/ 152 w 162"/>
              <a:gd name="T41" fmla="*/ 5 h 176"/>
              <a:gd name="T42" fmla="*/ 146 w 162"/>
              <a:gd name="T43" fmla="*/ 93 h 176"/>
              <a:gd name="T44" fmla="*/ 123 w 162"/>
              <a:gd name="T45" fmla="*/ 90 h 176"/>
              <a:gd name="T46" fmla="*/ 79 w 162"/>
              <a:gd name="T47" fmla="*/ 97 h 176"/>
              <a:gd name="T48" fmla="*/ 39 w 162"/>
              <a:gd name="T49" fmla="*/ 104 h 176"/>
              <a:gd name="T50" fmla="*/ 16 w 162"/>
              <a:gd name="T51" fmla="*/ 100 h 176"/>
              <a:gd name="T52" fmla="*/ 16 w 162"/>
              <a:gd name="T53" fmla="*/ 99 h 176"/>
              <a:gd name="T54" fmla="*/ 16 w 162"/>
              <a:gd name="T55" fmla="*/ 99 h 176"/>
              <a:gd name="T56" fmla="*/ 16 w 162"/>
              <a:gd name="T57" fmla="*/ 34 h 176"/>
              <a:gd name="T58" fmla="*/ 16 w 162"/>
              <a:gd name="T59" fmla="*/ 27 h 176"/>
              <a:gd name="T60" fmla="*/ 39 w 162"/>
              <a:gd name="T61" fmla="*/ 30 h 176"/>
              <a:gd name="T62" fmla="*/ 83 w 162"/>
              <a:gd name="T63" fmla="*/ 23 h 176"/>
              <a:gd name="T64" fmla="*/ 123 w 162"/>
              <a:gd name="T65" fmla="*/ 16 h 176"/>
              <a:gd name="T66" fmla="*/ 145 w 162"/>
              <a:gd name="T67" fmla="*/ 20 h 176"/>
              <a:gd name="T68" fmla="*/ 146 w 162"/>
              <a:gd name="T69" fmla="*/ 20 h 176"/>
              <a:gd name="T70" fmla="*/ 146 w 162"/>
              <a:gd name="T71" fmla="*/ 9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2" h="176">
                <a:moveTo>
                  <a:pt x="152" y="5"/>
                </a:moveTo>
                <a:cubicBezTo>
                  <a:pt x="143" y="2"/>
                  <a:pt x="133" y="0"/>
                  <a:pt x="123" y="0"/>
                </a:cubicBezTo>
                <a:cubicBezTo>
                  <a:pt x="108" y="0"/>
                  <a:pt x="93" y="4"/>
                  <a:pt x="79" y="7"/>
                </a:cubicBezTo>
                <a:cubicBezTo>
                  <a:pt x="65" y="11"/>
                  <a:pt x="52" y="14"/>
                  <a:pt x="39" y="14"/>
                </a:cubicBezTo>
                <a:cubicBezTo>
                  <a:pt x="30" y="14"/>
                  <a:pt x="23" y="13"/>
                  <a:pt x="16" y="10"/>
                </a:cubicBezTo>
                <a:cubicBezTo>
                  <a:pt x="14" y="9"/>
                  <a:pt x="13" y="9"/>
                  <a:pt x="11" y="9"/>
                </a:cubicBezTo>
                <a:cubicBezTo>
                  <a:pt x="5" y="9"/>
                  <a:pt x="0" y="14"/>
                  <a:pt x="0" y="2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3" y="176"/>
                  <a:pt x="8" y="176"/>
                </a:cubicBezTo>
                <a:cubicBezTo>
                  <a:pt x="12" y="176"/>
                  <a:pt x="16" y="172"/>
                  <a:pt x="16" y="168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23" y="119"/>
                  <a:pt x="31" y="120"/>
                  <a:pt x="39" y="120"/>
                </a:cubicBezTo>
                <a:cubicBezTo>
                  <a:pt x="54" y="120"/>
                  <a:pt x="69" y="116"/>
                  <a:pt x="83" y="113"/>
                </a:cubicBezTo>
                <a:cubicBezTo>
                  <a:pt x="97" y="109"/>
                  <a:pt x="110" y="106"/>
                  <a:pt x="123" y="106"/>
                </a:cubicBezTo>
                <a:cubicBezTo>
                  <a:pt x="131" y="106"/>
                  <a:pt x="139" y="107"/>
                  <a:pt x="146" y="110"/>
                </a:cubicBezTo>
                <a:cubicBezTo>
                  <a:pt x="147" y="110"/>
                  <a:pt x="149" y="111"/>
                  <a:pt x="151" y="111"/>
                </a:cubicBezTo>
                <a:cubicBezTo>
                  <a:pt x="157" y="111"/>
                  <a:pt x="162" y="106"/>
                  <a:pt x="162" y="99"/>
                </a:cubicBezTo>
                <a:cubicBezTo>
                  <a:pt x="162" y="20"/>
                  <a:pt x="162" y="20"/>
                  <a:pt x="162" y="20"/>
                </a:cubicBezTo>
                <a:cubicBezTo>
                  <a:pt x="162" y="14"/>
                  <a:pt x="158" y="8"/>
                  <a:pt x="152" y="5"/>
                </a:cubicBezTo>
                <a:close/>
                <a:moveTo>
                  <a:pt x="146" y="93"/>
                </a:moveTo>
                <a:cubicBezTo>
                  <a:pt x="139" y="91"/>
                  <a:pt x="131" y="90"/>
                  <a:pt x="123" y="90"/>
                </a:cubicBezTo>
                <a:cubicBezTo>
                  <a:pt x="108" y="90"/>
                  <a:pt x="93" y="93"/>
                  <a:pt x="79" y="97"/>
                </a:cubicBezTo>
                <a:cubicBezTo>
                  <a:pt x="65" y="101"/>
                  <a:pt x="52" y="104"/>
                  <a:pt x="39" y="104"/>
                </a:cubicBezTo>
                <a:cubicBezTo>
                  <a:pt x="30" y="104"/>
                  <a:pt x="23" y="103"/>
                  <a:pt x="16" y="100"/>
                </a:cubicBezTo>
                <a:cubicBezTo>
                  <a:pt x="16" y="100"/>
                  <a:pt x="16" y="99"/>
                  <a:pt x="16" y="99"/>
                </a:cubicBezTo>
                <a:cubicBezTo>
                  <a:pt x="16" y="99"/>
                  <a:pt x="16" y="99"/>
                  <a:pt x="16" y="9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6" y="27"/>
                  <a:pt x="16" y="27"/>
                </a:cubicBezTo>
                <a:cubicBezTo>
                  <a:pt x="23" y="29"/>
                  <a:pt x="31" y="30"/>
                  <a:pt x="39" y="30"/>
                </a:cubicBezTo>
                <a:cubicBezTo>
                  <a:pt x="54" y="30"/>
                  <a:pt x="69" y="27"/>
                  <a:pt x="83" y="23"/>
                </a:cubicBezTo>
                <a:cubicBezTo>
                  <a:pt x="97" y="19"/>
                  <a:pt x="110" y="16"/>
                  <a:pt x="123" y="16"/>
                </a:cubicBezTo>
                <a:cubicBezTo>
                  <a:pt x="131" y="16"/>
                  <a:pt x="139" y="17"/>
                  <a:pt x="145" y="20"/>
                </a:cubicBezTo>
                <a:cubicBezTo>
                  <a:pt x="146" y="20"/>
                  <a:pt x="146" y="21"/>
                  <a:pt x="146" y="20"/>
                </a:cubicBezTo>
                <a:lnTo>
                  <a:pt x="146" y="93"/>
                </a:lnTo>
                <a:close/>
              </a:path>
            </a:pathLst>
          </a:custGeom>
          <a:solidFill>
            <a:srgbClr val="32485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/>
          </a:p>
        </p:txBody>
      </p:sp>
      <p:sp>
        <p:nvSpPr>
          <p:cNvPr id="18" name="Freeform 32"/>
          <p:cNvSpPr>
            <a:spLocks noEditPoints="1"/>
          </p:cNvSpPr>
          <p:nvPr/>
        </p:nvSpPr>
        <p:spPr bwMode="auto">
          <a:xfrm>
            <a:off x="5461010" y="2404209"/>
            <a:ext cx="475336" cy="438149"/>
          </a:xfrm>
          <a:custGeom>
            <a:avLst/>
            <a:gdLst>
              <a:gd name="T0" fmla="*/ 216 w 232"/>
              <a:gd name="T1" fmla="*/ 213 h 213"/>
              <a:gd name="T2" fmla="*/ 16 w 232"/>
              <a:gd name="T3" fmla="*/ 213 h 213"/>
              <a:gd name="T4" fmla="*/ 0 w 232"/>
              <a:gd name="T5" fmla="*/ 197 h 213"/>
              <a:gd name="T6" fmla="*/ 0 w 232"/>
              <a:gd name="T7" fmla="*/ 16 h 213"/>
              <a:gd name="T8" fmla="*/ 16 w 232"/>
              <a:gd name="T9" fmla="*/ 0 h 213"/>
              <a:gd name="T10" fmla="*/ 108 w 232"/>
              <a:gd name="T11" fmla="*/ 0 h 213"/>
              <a:gd name="T12" fmla="*/ 124 w 232"/>
              <a:gd name="T13" fmla="*/ 16 h 213"/>
              <a:gd name="T14" fmla="*/ 124 w 232"/>
              <a:gd name="T15" fmla="*/ 27 h 213"/>
              <a:gd name="T16" fmla="*/ 216 w 232"/>
              <a:gd name="T17" fmla="*/ 27 h 213"/>
              <a:gd name="T18" fmla="*/ 232 w 232"/>
              <a:gd name="T19" fmla="*/ 43 h 213"/>
              <a:gd name="T20" fmla="*/ 232 w 232"/>
              <a:gd name="T21" fmla="*/ 197 h 213"/>
              <a:gd name="T22" fmla="*/ 216 w 232"/>
              <a:gd name="T23" fmla="*/ 213 h 213"/>
              <a:gd name="T24" fmla="*/ 16 w 232"/>
              <a:gd name="T25" fmla="*/ 16 h 213"/>
              <a:gd name="T26" fmla="*/ 16 w 232"/>
              <a:gd name="T27" fmla="*/ 197 h 213"/>
              <a:gd name="T28" fmla="*/ 216 w 232"/>
              <a:gd name="T29" fmla="*/ 197 h 213"/>
              <a:gd name="T30" fmla="*/ 216 w 232"/>
              <a:gd name="T31" fmla="*/ 43 h 213"/>
              <a:gd name="T32" fmla="*/ 108 w 232"/>
              <a:gd name="T33" fmla="*/ 43 h 213"/>
              <a:gd name="T34" fmla="*/ 108 w 232"/>
              <a:gd name="T35" fmla="*/ 16 h 213"/>
              <a:gd name="T36" fmla="*/ 16 w 232"/>
              <a:gd name="T37" fmla="*/ 1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13">
                <a:moveTo>
                  <a:pt x="216" y="213"/>
                </a:moveTo>
                <a:cubicBezTo>
                  <a:pt x="16" y="213"/>
                  <a:pt x="16" y="213"/>
                  <a:pt x="16" y="213"/>
                </a:cubicBezTo>
                <a:cubicBezTo>
                  <a:pt x="7" y="213"/>
                  <a:pt x="0" y="206"/>
                  <a:pt x="0" y="1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4" y="7"/>
                  <a:pt x="124" y="16"/>
                </a:cubicBezTo>
                <a:cubicBezTo>
                  <a:pt x="124" y="27"/>
                  <a:pt x="124" y="27"/>
                  <a:pt x="124" y="27"/>
                </a:cubicBezTo>
                <a:cubicBezTo>
                  <a:pt x="216" y="27"/>
                  <a:pt x="216" y="27"/>
                  <a:pt x="216" y="27"/>
                </a:cubicBezTo>
                <a:cubicBezTo>
                  <a:pt x="225" y="27"/>
                  <a:pt x="232" y="34"/>
                  <a:pt x="232" y="43"/>
                </a:cubicBezTo>
                <a:cubicBezTo>
                  <a:pt x="232" y="197"/>
                  <a:pt x="232" y="197"/>
                  <a:pt x="232" y="197"/>
                </a:cubicBezTo>
                <a:cubicBezTo>
                  <a:pt x="232" y="206"/>
                  <a:pt x="225" y="213"/>
                  <a:pt x="216" y="213"/>
                </a:cubicBezTo>
                <a:close/>
                <a:moveTo>
                  <a:pt x="16" y="16"/>
                </a:moveTo>
                <a:cubicBezTo>
                  <a:pt x="16" y="197"/>
                  <a:pt x="16" y="197"/>
                  <a:pt x="16" y="197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16"/>
                  <a:pt x="108" y="16"/>
                  <a:pt x="108" y="16"/>
                </a:cubicBezTo>
                <a:lnTo>
                  <a:pt x="16" y="16"/>
                </a:lnTo>
                <a:close/>
              </a:path>
            </a:pathLst>
          </a:custGeom>
          <a:solidFill>
            <a:srgbClr val="5E86A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/>
          </a:p>
        </p:txBody>
      </p:sp>
      <p:sp>
        <p:nvSpPr>
          <p:cNvPr id="19" name="文本框 18"/>
          <p:cNvSpPr txBox="1"/>
          <p:nvPr/>
        </p:nvSpPr>
        <p:spPr>
          <a:xfrm>
            <a:off x="5994024" y="2402213"/>
            <a:ext cx="501995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从需求分析文档中得到需要实现的功能，并将整理各项功能之间的关系。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94024" y="2170319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明确需求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94024" y="3364575"/>
            <a:ext cx="501995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从整理出的所需实现的功能之中提取出本系统需要存储的数据，将其中有较强关系的数据整合成一个对象。</a:t>
            </a:r>
          </a:p>
        </p:txBody>
      </p:sp>
      <p:sp>
        <p:nvSpPr>
          <p:cNvPr id="22" name="文本框 19"/>
          <p:cNvSpPr txBox="1"/>
          <p:nvPr/>
        </p:nvSpPr>
        <p:spPr>
          <a:xfrm>
            <a:off x="5994024" y="3132681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设计对象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94024" y="4326937"/>
            <a:ext cx="501995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进行合约对象、函数的实现，一般先开发外部调用函数，再开发其需要的内部函数。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994024" y="4095043"/>
            <a:ext cx="11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合约开发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994024" y="5289299"/>
            <a:ext cx="501995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对完成的系统进行测试，并修复其中不应产生的逻辑错误。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5994024" y="5057405"/>
            <a:ext cx="158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修复逻辑错误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90261" y="2349274"/>
            <a:ext cx="3154310" cy="3155508"/>
            <a:chOff x="1876253" y="2488552"/>
            <a:chExt cx="2991927" cy="2993064"/>
          </a:xfrm>
        </p:grpSpPr>
        <p:sp>
          <p:nvSpPr>
            <p:cNvPr id="28" name="Freeform 15"/>
            <p:cNvSpPr/>
            <p:nvPr/>
          </p:nvSpPr>
          <p:spPr bwMode="auto">
            <a:xfrm>
              <a:off x="2987410" y="4028915"/>
              <a:ext cx="1880770" cy="1452701"/>
            </a:xfrm>
            <a:custGeom>
              <a:avLst/>
              <a:gdLst>
                <a:gd name="T0" fmla="*/ 552 w 606"/>
                <a:gd name="T1" fmla="*/ 0 h 468"/>
                <a:gd name="T2" fmla="*/ 538 w 606"/>
                <a:gd name="T3" fmla="*/ 8 h 468"/>
                <a:gd name="T4" fmla="*/ 539 w 606"/>
                <a:gd name="T5" fmla="*/ 24 h 468"/>
                <a:gd name="T6" fmla="*/ 555 w 606"/>
                <a:gd name="T7" fmla="*/ 72 h 468"/>
                <a:gd name="T8" fmla="*/ 487 w 606"/>
                <a:gd name="T9" fmla="*/ 131 h 468"/>
                <a:gd name="T10" fmla="*/ 420 w 606"/>
                <a:gd name="T11" fmla="*/ 72 h 468"/>
                <a:gd name="T12" fmla="*/ 436 w 606"/>
                <a:gd name="T13" fmla="*/ 24 h 468"/>
                <a:gd name="T14" fmla="*/ 437 w 606"/>
                <a:gd name="T15" fmla="*/ 8 h 468"/>
                <a:gd name="T16" fmla="*/ 422 w 606"/>
                <a:gd name="T17" fmla="*/ 0 h 468"/>
                <a:gd name="T18" fmla="*/ 374 w 606"/>
                <a:gd name="T19" fmla="*/ 0 h 468"/>
                <a:gd name="T20" fmla="*/ 138 w 606"/>
                <a:gd name="T21" fmla="*/ 236 h 468"/>
                <a:gd name="T22" fmla="*/ 138 w 606"/>
                <a:gd name="T23" fmla="*/ 287 h 468"/>
                <a:gd name="T24" fmla="*/ 124 w 606"/>
                <a:gd name="T25" fmla="*/ 317 h 468"/>
                <a:gd name="T26" fmla="*/ 116 w 606"/>
                <a:gd name="T27" fmla="*/ 324 h 468"/>
                <a:gd name="T28" fmla="*/ 110 w 606"/>
                <a:gd name="T29" fmla="*/ 327 h 468"/>
                <a:gd name="T30" fmla="*/ 72 w 606"/>
                <a:gd name="T31" fmla="*/ 324 h 468"/>
                <a:gd name="T32" fmla="*/ 34 w 606"/>
                <a:gd name="T33" fmla="*/ 310 h 468"/>
                <a:gd name="T34" fmla="*/ 0 w 606"/>
                <a:gd name="T35" fmla="*/ 352 h 468"/>
                <a:gd name="T36" fmla="*/ 34 w 606"/>
                <a:gd name="T37" fmla="*/ 395 h 468"/>
                <a:gd name="T38" fmla="*/ 72 w 606"/>
                <a:gd name="T39" fmla="*/ 381 h 468"/>
                <a:gd name="T40" fmla="*/ 110 w 606"/>
                <a:gd name="T41" fmla="*/ 378 h 468"/>
                <a:gd name="T42" fmla="*/ 116 w 606"/>
                <a:gd name="T43" fmla="*/ 381 h 468"/>
                <a:gd name="T44" fmla="*/ 124 w 606"/>
                <a:gd name="T45" fmla="*/ 388 h 468"/>
                <a:gd name="T46" fmla="*/ 138 w 606"/>
                <a:gd name="T47" fmla="*/ 417 h 468"/>
                <a:gd name="T48" fmla="*/ 138 w 606"/>
                <a:gd name="T49" fmla="*/ 418 h 468"/>
                <a:gd name="T50" fmla="*/ 138 w 606"/>
                <a:gd name="T51" fmla="*/ 424 h 468"/>
                <a:gd name="T52" fmla="*/ 138 w 606"/>
                <a:gd name="T53" fmla="*/ 425 h 468"/>
                <a:gd name="T54" fmla="*/ 138 w 606"/>
                <a:gd name="T55" fmla="*/ 428 h 468"/>
                <a:gd name="T56" fmla="*/ 138 w 606"/>
                <a:gd name="T57" fmla="*/ 468 h 468"/>
                <a:gd name="T58" fmla="*/ 606 w 606"/>
                <a:gd name="T59" fmla="*/ 0 h 468"/>
                <a:gd name="T60" fmla="*/ 552 w 606"/>
                <a:gd name="T6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8">
                  <a:moveTo>
                    <a:pt x="552" y="0"/>
                  </a:moveTo>
                  <a:cubicBezTo>
                    <a:pt x="547" y="1"/>
                    <a:pt x="541" y="3"/>
                    <a:pt x="538" y="8"/>
                  </a:cubicBezTo>
                  <a:cubicBezTo>
                    <a:pt x="535" y="13"/>
                    <a:pt x="536" y="20"/>
                    <a:pt x="539" y="24"/>
                  </a:cubicBezTo>
                  <a:cubicBezTo>
                    <a:pt x="540" y="27"/>
                    <a:pt x="555" y="56"/>
                    <a:pt x="555" y="72"/>
                  </a:cubicBezTo>
                  <a:cubicBezTo>
                    <a:pt x="555" y="105"/>
                    <a:pt x="524" y="131"/>
                    <a:pt x="487" y="131"/>
                  </a:cubicBezTo>
                  <a:cubicBezTo>
                    <a:pt x="450" y="131"/>
                    <a:pt x="420" y="105"/>
                    <a:pt x="420" y="72"/>
                  </a:cubicBezTo>
                  <a:cubicBezTo>
                    <a:pt x="420" y="56"/>
                    <a:pt x="435" y="27"/>
                    <a:pt x="436" y="24"/>
                  </a:cubicBezTo>
                  <a:cubicBezTo>
                    <a:pt x="438" y="20"/>
                    <a:pt x="440" y="13"/>
                    <a:pt x="437" y="8"/>
                  </a:cubicBezTo>
                  <a:cubicBezTo>
                    <a:pt x="434" y="3"/>
                    <a:pt x="427" y="1"/>
                    <a:pt x="422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67" y="127"/>
                    <a:pt x="265" y="229"/>
                    <a:pt x="138" y="236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99"/>
                    <a:pt x="132" y="310"/>
                    <a:pt x="124" y="317"/>
                  </a:cubicBezTo>
                  <a:cubicBezTo>
                    <a:pt x="122" y="320"/>
                    <a:pt x="119" y="322"/>
                    <a:pt x="116" y="324"/>
                  </a:cubicBezTo>
                  <a:cubicBezTo>
                    <a:pt x="114" y="325"/>
                    <a:pt x="112" y="326"/>
                    <a:pt x="110" y="327"/>
                  </a:cubicBezTo>
                  <a:cubicBezTo>
                    <a:pt x="99" y="331"/>
                    <a:pt x="85" y="331"/>
                    <a:pt x="72" y="324"/>
                  </a:cubicBezTo>
                  <a:cubicBezTo>
                    <a:pt x="59" y="317"/>
                    <a:pt x="40" y="310"/>
                    <a:pt x="34" y="310"/>
                  </a:cubicBezTo>
                  <a:cubicBezTo>
                    <a:pt x="15" y="310"/>
                    <a:pt x="0" y="329"/>
                    <a:pt x="0" y="352"/>
                  </a:cubicBezTo>
                  <a:cubicBezTo>
                    <a:pt x="0" y="376"/>
                    <a:pt x="15" y="395"/>
                    <a:pt x="34" y="395"/>
                  </a:cubicBezTo>
                  <a:cubicBezTo>
                    <a:pt x="40" y="395"/>
                    <a:pt x="59" y="388"/>
                    <a:pt x="72" y="381"/>
                  </a:cubicBezTo>
                  <a:cubicBezTo>
                    <a:pt x="85" y="374"/>
                    <a:pt x="99" y="374"/>
                    <a:pt x="110" y="378"/>
                  </a:cubicBezTo>
                  <a:cubicBezTo>
                    <a:pt x="112" y="379"/>
                    <a:pt x="114" y="380"/>
                    <a:pt x="116" y="381"/>
                  </a:cubicBezTo>
                  <a:cubicBezTo>
                    <a:pt x="119" y="383"/>
                    <a:pt x="122" y="385"/>
                    <a:pt x="124" y="388"/>
                  </a:cubicBezTo>
                  <a:cubicBezTo>
                    <a:pt x="131" y="395"/>
                    <a:pt x="136" y="405"/>
                    <a:pt x="138" y="417"/>
                  </a:cubicBezTo>
                  <a:cubicBezTo>
                    <a:pt x="138" y="418"/>
                    <a:pt x="138" y="418"/>
                    <a:pt x="138" y="418"/>
                  </a:cubicBezTo>
                  <a:cubicBezTo>
                    <a:pt x="138" y="424"/>
                    <a:pt x="138" y="424"/>
                    <a:pt x="138" y="424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28"/>
                    <a:pt x="138" y="428"/>
                    <a:pt x="138" y="428"/>
                  </a:cubicBezTo>
                  <a:cubicBezTo>
                    <a:pt x="138" y="468"/>
                    <a:pt x="138" y="468"/>
                    <a:pt x="138" y="468"/>
                  </a:cubicBezTo>
                  <a:cubicBezTo>
                    <a:pt x="393" y="461"/>
                    <a:pt x="599" y="255"/>
                    <a:pt x="606" y="0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3415477" y="2488552"/>
              <a:ext cx="1452701" cy="1862553"/>
            </a:xfrm>
            <a:custGeom>
              <a:avLst/>
              <a:gdLst>
                <a:gd name="T0" fmla="*/ 0 w 468"/>
                <a:gd name="T1" fmla="*/ 0 h 600"/>
                <a:gd name="T2" fmla="*/ 0 w 468"/>
                <a:gd name="T3" fmla="*/ 55 h 600"/>
                <a:gd name="T4" fmla="*/ 9 w 468"/>
                <a:gd name="T5" fmla="*/ 70 h 600"/>
                <a:gd name="T6" fmla="*/ 26 w 468"/>
                <a:gd name="T7" fmla="*/ 69 h 600"/>
                <a:gd name="T8" fmla="*/ 77 w 468"/>
                <a:gd name="T9" fmla="*/ 52 h 600"/>
                <a:gd name="T10" fmla="*/ 138 w 468"/>
                <a:gd name="T11" fmla="*/ 122 h 600"/>
                <a:gd name="T12" fmla="*/ 77 w 468"/>
                <a:gd name="T13" fmla="*/ 192 h 600"/>
                <a:gd name="T14" fmla="*/ 26 w 468"/>
                <a:gd name="T15" fmla="*/ 176 h 600"/>
                <a:gd name="T16" fmla="*/ 9 w 468"/>
                <a:gd name="T17" fmla="*/ 175 h 600"/>
                <a:gd name="T18" fmla="*/ 0 w 468"/>
                <a:gd name="T19" fmla="*/ 191 h 600"/>
                <a:gd name="T20" fmla="*/ 0 w 468"/>
                <a:gd name="T21" fmla="*/ 233 h 600"/>
                <a:gd name="T22" fmla="*/ 236 w 468"/>
                <a:gd name="T23" fmla="*/ 469 h 600"/>
                <a:gd name="T24" fmla="*/ 287 w 468"/>
                <a:gd name="T25" fmla="*/ 469 h 600"/>
                <a:gd name="T26" fmla="*/ 317 w 468"/>
                <a:gd name="T27" fmla="*/ 482 h 600"/>
                <a:gd name="T28" fmla="*/ 323 w 468"/>
                <a:gd name="T29" fmla="*/ 490 h 600"/>
                <a:gd name="T30" fmla="*/ 324 w 468"/>
                <a:gd name="T31" fmla="*/ 493 h 600"/>
                <a:gd name="T32" fmla="*/ 325 w 468"/>
                <a:gd name="T33" fmla="*/ 493 h 600"/>
                <a:gd name="T34" fmla="*/ 326 w 468"/>
                <a:gd name="T35" fmla="*/ 496 h 600"/>
                <a:gd name="T36" fmla="*/ 326 w 468"/>
                <a:gd name="T37" fmla="*/ 496 h 600"/>
                <a:gd name="T38" fmla="*/ 326 w 468"/>
                <a:gd name="T39" fmla="*/ 496 h 600"/>
                <a:gd name="T40" fmla="*/ 328 w 468"/>
                <a:gd name="T41" fmla="*/ 509 h 600"/>
                <a:gd name="T42" fmla="*/ 328 w 468"/>
                <a:gd name="T43" fmla="*/ 509 h 600"/>
                <a:gd name="T44" fmla="*/ 328 w 468"/>
                <a:gd name="T45" fmla="*/ 514 h 600"/>
                <a:gd name="T46" fmla="*/ 328 w 468"/>
                <a:gd name="T47" fmla="*/ 514 h 600"/>
                <a:gd name="T48" fmla="*/ 327 w 468"/>
                <a:gd name="T49" fmla="*/ 523 h 600"/>
                <a:gd name="T50" fmla="*/ 326 w 468"/>
                <a:gd name="T51" fmla="*/ 523 h 600"/>
                <a:gd name="T52" fmla="*/ 325 w 468"/>
                <a:gd name="T53" fmla="*/ 527 h 600"/>
                <a:gd name="T54" fmla="*/ 325 w 468"/>
                <a:gd name="T55" fmla="*/ 528 h 600"/>
                <a:gd name="T56" fmla="*/ 323 w 468"/>
                <a:gd name="T57" fmla="*/ 532 h 600"/>
                <a:gd name="T58" fmla="*/ 310 w 468"/>
                <a:gd name="T59" fmla="*/ 568 h 600"/>
                <a:gd name="T60" fmla="*/ 349 w 468"/>
                <a:gd name="T61" fmla="*/ 600 h 600"/>
                <a:gd name="T62" fmla="*/ 389 w 468"/>
                <a:gd name="T63" fmla="*/ 568 h 600"/>
                <a:gd name="T64" fmla="*/ 376 w 468"/>
                <a:gd name="T65" fmla="*/ 532 h 600"/>
                <a:gd name="T66" fmla="*/ 374 w 468"/>
                <a:gd name="T67" fmla="*/ 528 h 600"/>
                <a:gd name="T68" fmla="*/ 374 w 468"/>
                <a:gd name="T69" fmla="*/ 528 h 600"/>
                <a:gd name="T70" fmla="*/ 372 w 468"/>
                <a:gd name="T71" fmla="*/ 523 h 600"/>
                <a:gd name="T72" fmla="*/ 372 w 468"/>
                <a:gd name="T73" fmla="*/ 523 h 600"/>
                <a:gd name="T74" fmla="*/ 371 w 468"/>
                <a:gd name="T75" fmla="*/ 514 h 600"/>
                <a:gd name="T76" fmla="*/ 371 w 468"/>
                <a:gd name="T77" fmla="*/ 514 h 600"/>
                <a:gd name="T78" fmla="*/ 370 w 468"/>
                <a:gd name="T79" fmla="*/ 509 h 600"/>
                <a:gd name="T80" fmla="*/ 370 w 468"/>
                <a:gd name="T81" fmla="*/ 509 h 600"/>
                <a:gd name="T82" fmla="*/ 373 w 468"/>
                <a:gd name="T83" fmla="*/ 496 h 600"/>
                <a:gd name="T84" fmla="*/ 374 w 468"/>
                <a:gd name="T85" fmla="*/ 493 h 600"/>
                <a:gd name="T86" fmla="*/ 374 w 468"/>
                <a:gd name="T87" fmla="*/ 493 h 600"/>
                <a:gd name="T88" fmla="*/ 376 w 468"/>
                <a:gd name="T89" fmla="*/ 490 h 600"/>
                <a:gd name="T90" fmla="*/ 382 w 468"/>
                <a:gd name="T91" fmla="*/ 482 h 600"/>
                <a:gd name="T92" fmla="*/ 410 w 468"/>
                <a:gd name="T93" fmla="*/ 469 h 600"/>
                <a:gd name="T94" fmla="*/ 411 w 468"/>
                <a:gd name="T95" fmla="*/ 469 h 600"/>
                <a:gd name="T96" fmla="*/ 417 w 468"/>
                <a:gd name="T97" fmla="*/ 469 h 600"/>
                <a:gd name="T98" fmla="*/ 418 w 468"/>
                <a:gd name="T99" fmla="*/ 469 h 600"/>
                <a:gd name="T100" fmla="*/ 421 w 468"/>
                <a:gd name="T101" fmla="*/ 469 h 600"/>
                <a:gd name="T102" fmla="*/ 468 w 468"/>
                <a:gd name="T103" fmla="*/ 469 h 600"/>
                <a:gd name="T104" fmla="*/ 0 w 468"/>
                <a:gd name="T10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8" h="600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60"/>
                    <a:pt x="3" y="67"/>
                    <a:pt x="9" y="70"/>
                  </a:cubicBezTo>
                  <a:cubicBezTo>
                    <a:pt x="13" y="73"/>
                    <a:pt x="19" y="72"/>
                    <a:pt x="26" y="69"/>
                  </a:cubicBezTo>
                  <a:cubicBezTo>
                    <a:pt x="29" y="67"/>
                    <a:pt x="60" y="52"/>
                    <a:pt x="77" y="52"/>
                  </a:cubicBezTo>
                  <a:cubicBezTo>
                    <a:pt x="111" y="52"/>
                    <a:pt x="138" y="84"/>
                    <a:pt x="138" y="122"/>
                  </a:cubicBezTo>
                  <a:cubicBezTo>
                    <a:pt x="138" y="161"/>
                    <a:pt x="111" y="192"/>
                    <a:pt x="77" y="192"/>
                  </a:cubicBezTo>
                  <a:cubicBezTo>
                    <a:pt x="60" y="192"/>
                    <a:pt x="29" y="177"/>
                    <a:pt x="26" y="176"/>
                  </a:cubicBezTo>
                  <a:cubicBezTo>
                    <a:pt x="19" y="172"/>
                    <a:pt x="13" y="172"/>
                    <a:pt x="9" y="175"/>
                  </a:cubicBezTo>
                  <a:cubicBezTo>
                    <a:pt x="3" y="178"/>
                    <a:pt x="1" y="186"/>
                    <a:pt x="0" y="19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27" y="240"/>
                    <a:pt x="229" y="342"/>
                    <a:pt x="236" y="469"/>
                  </a:cubicBezTo>
                  <a:cubicBezTo>
                    <a:pt x="287" y="469"/>
                    <a:pt x="287" y="469"/>
                    <a:pt x="287" y="469"/>
                  </a:cubicBezTo>
                  <a:cubicBezTo>
                    <a:pt x="299" y="470"/>
                    <a:pt x="310" y="475"/>
                    <a:pt x="317" y="482"/>
                  </a:cubicBezTo>
                  <a:cubicBezTo>
                    <a:pt x="319" y="485"/>
                    <a:pt x="321" y="487"/>
                    <a:pt x="323" y="490"/>
                  </a:cubicBezTo>
                  <a:cubicBezTo>
                    <a:pt x="323" y="491"/>
                    <a:pt x="324" y="492"/>
                    <a:pt x="324" y="493"/>
                  </a:cubicBezTo>
                  <a:cubicBezTo>
                    <a:pt x="324" y="493"/>
                    <a:pt x="325" y="493"/>
                    <a:pt x="325" y="493"/>
                  </a:cubicBezTo>
                  <a:cubicBezTo>
                    <a:pt x="325" y="494"/>
                    <a:pt x="325" y="495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7" y="500"/>
                    <a:pt x="328" y="505"/>
                    <a:pt x="328" y="509"/>
                  </a:cubicBezTo>
                  <a:cubicBezTo>
                    <a:pt x="328" y="509"/>
                    <a:pt x="328" y="509"/>
                    <a:pt x="328" y="509"/>
                  </a:cubicBezTo>
                  <a:cubicBezTo>
                    <a:pt x="328" y="511"/>
                    <a:pt x="328" y="512"/>
                    <a:pt x="328" y="514"/>
                  </a:cubicBezTo>
                  <a:cubicBezTo>
                    <a:pt x="328" y="514"/>
                    <a:pt x="328" y="514"/>
                    <a:pt x="328" y="514"/>
                  </a:cubicBezTo>
                  <a:cubicBezTo>
                    <a:pt x="328" y="517"/>
                    <a:pt x="327" y="520"/>
                    <a:pt x="327" y="523"/>
                  </a:cubicBezTo>
                  <a:cubicBezTo>
                    <a:pt x="327" y="523"/>
                    <a:pt x="327" y="523"/>
                    <a:pt x="326" y="523"/>
                  </a:cubicBezTo>
                  <a:cubicBezTo>
                    <a:pt x="326" y="525"/>
                    <a:pt x="326" y="526"/>
                    <a:pt x="325" y="527"/>
                  </a:cubicBezTo>
                  <a:cubicBezTo>
                    <a:pt x="325" y="528"/>
                    <a:pt x="325" y="528"/>
                    <a:pt x="325" y="528"/>
                  </a:cubicBezTo>
                  <a:cubicBezTo>
                    <a:pt x="324" y="530"/>
                    <a:pt x="324" y="531"/>
                    <a:pt x="323" y="532"/>
                  </a:cubicBezTo>
                  <a:cubicBezTo>
                    <a:pt x="317" y="545"/>
                    <a:pt x="310" y="562"/>
                    <a:pt x="310" y="568"/>
                  </a:cubicBezTo>
                  <a:cubicBezTo>
                    <a:pt x="310" y="586"/>
                    <a:pt x="328" y="600"/>
                    <a:pt x="349" y="600"/>
                  </a:cubicBezTo>
                  <a:cubicBezTo>
                    <a:pt x="371" y="600"/>
                    <a:pt x="389" y="586"/>
                    <a:pt x="389" y="568"/>
                  </a:cubicBezTo>
                  <a:cubicBezTo>
                    <a:pt x="389" y="562"/>
                    <a:pt x="382" y="545"/>
                    <a:pt x="376" y="532"/>
                  </a:cubicBezTo>
                  <a:cubicBezTo>
                    <a:pt x="375" y="531"/>
                    <a:pt x="375" y="530"/>
                    <a:pt x="374" y="528"/>
                  </a:cubicBezTo>
                  <a:cubicBezTo>
                    <a:pt x="374" y="528"/>
                    <a:pt x="374" y="528"/>
                    <a:pt x="374" y="528"/>
                  </a:cubicBezTo>
                  <a:cubicBezTo>
                    <a:pt x="373" y="526"/>
                    <a:pt x="373" y="525"/>
                    <a:pt x="372" y="523"/>
                  </a:cubicBezTo>
                  <a:cubicBezTo>
                    <a:pt x="372" y="523"/>
                    <a:pt x="372" y="523"/>
                    <a:pt x="372" y="523"/>
                  </a:cubicBezTo>
                  <a:cubicBezTo>
                    <a:pt x="371" y="520"/>
                    <a:pt x="371" y="517"/>
                    <a:pt x="371" y="514"/>
                  </a:cubicBezTo>
                  <a:cubicBezTo>
                    <a:pt x="371" y="514"/>
                    <a:pt x="371" y="514"/>
                    <a:pt x="371" y="514"/>
                  </a:cubicBezTo>
                  <a:cubicBezTo>
                    <a:pt x="370" y="512"/>
                    <a:pt x="370" y="511"/>
                    <a:pt x="370" y="509"/>
                  </a:cubicBezTo>
                  <a:cubicBezTo>
                    <a:pt x="370" y="509"/>
                    <a:pt x="370" y="509"/>
                    <a:pt x="370" y="509"/>
                  </a:cubicBezTo>
                  <a:cubicBezTo>
                    <a:pt x="371" y="505"/>
                    <a:pt x="371" y="500"/>
                    <a:pt x="373" y="496"/>
                  </a:cubicBezTo>
                  <a:cubicBezTo>
                    <a:pt x="373" y="495"/>
                    <a:pt x="374" y="494"/>
                    <a:pt x="374" y="493"/>
                  </a:cubicBezTo>
                  <a:cubicBezTo>
                    <a:pt x="374" y="493"/>
                    <a:pt x="374" y="493"/>
                    <a:pt x="374" y="493"/>
                  </a:cubicBezTo>
                  <a:cubicBezTo>
                    <a:pt x="375" y="492"/>
                    <a:pt x="375" y="491"/>
                    <a:pt x="376" y="490"/>
                  </a:cubicBezTo>
                  <a:cubicBezTo>
                    <a:pt x="378" y="487"/>
                    <a:pt x="380" y="485"/>
                    <a:pt x="382" y="482"/>
                  </a:cubicBezTo>
                  <a:cubicBezTo>
                    <a:pt x="389" y="475"/>
                    <a:pt x="399" y="470"/>
                    <a:pt x="410" y="469"/>
                  </a:cubicBezTo>
                  <a:cubicBezTo>
                    <a:pt x="411" y="469"/>
                    <a:pt x="411" y="469"/>
                    <a:pt x="411" y="469"/>
                  </a:cubicBezTo>
                  <a:cubicBezTo>
                    <a:pt x="417" y="469"/>
                    <a:pt x="417" y="469"/>
                    <a:pt x="417" y="469"/>
                  </a:cubicBezTo>
                  <a:cubicBezTo>
                    <a:pt x="418" y="469"/>
                    <a:pt x="418" y="469"/>
                    <a:pt x="418" y="469"/>
                  </a:cubicBezTo>
                  <a:cubicBezTo>
                    <a:pt x="421" y="469"/>
                    <a:pt x="421" y="469"/>
                    <a:pt x="421" y="469"/>
                  </a:cubicBezTo>
                  <a:cubicBezTo>
                    <a:pt x="468" y="469"/>
                    <a:pt x="468" y="469"/>
                    <a:pt x="468" y="469"/>
                  </a:cubicBezTo>
                  <a:cubicBezTo>
                    <a:pt x="461" y="214"/>
                    <a:pt x="255" y="8"/>
                    <a:pt x="0" y="0"/>
                  </a:cubicBezTo>
                  <a:close/>
                </a:path>
              </a:pathLst>
            </a:custGeom>
            <a:solidFill>
              <a:srgbClr val="3248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1876253" y="2488552"/>
              <a:ext cx="1880770" cy="1456116"/>
            </a:xfrm>
            <a:custGeom>
              <a:avLst/>
              <a:gdLst>
                <a:gd name="T0" fmla="*/ 573 w 606"/>
                <a:gd name="T1" fmla="*/ 80 h 469"/>
                <a:gd name="T2" fmla="*/ 535 w 606"/>
                <a:gd name="T3" fmla="*/ 94 h 469"/>
                <a:gd name="T4" fmla="*/ 496 w 606"/>
                <a:gd name="T5" fmla="*/ 96 h 469"/>
                <a:gd name="T6" fmla="*/ 491 w 606"/>
                <a:gd name="T7" fmla="*/ 94 h 469"/>
                <a:gd name="T8" fmla="*/ 482 w 606"/>
                <a:gd name="T9" fmla="*/ 87 h 469"/>
                <a:gd name="T10" fmla="*/ 469 w 606"/>
                <a:gd name="T11" fmla="*/ 58 h 469"/>
                <a:gd name="T12" fmla="*/ 468 w 606"/>
                <a:gd name="T13" fmla="*/ 57 h 469"/>
                <a:gd name="T14" fmla="*/ 468 w 606"/>
                <a:gd name="T15" fmla="*/ 51 h 469"/>
                <a:gd name="T16" fmla="*/ 468 w 606"/>
                <a:gd name="T17" fmla="*/ 50 h 469"/>
                <a:gd name="T18" fmla="*/ 468 w 606"/>
                <a:gd name="T19" fmla="*/ 47 h 469"/>
                <a:gd name="T20" fmla="*/ 468 w 606"/>
                <a:gd name="T21" fmla="*/ 0 h 469"/>
                <a:gd name="T22" fmla="*/ 0 w 606"/>
                <a:gd name="T23" fmla="*/ 469 h 469"/>
                <a:gd name="T24" fmla="*/ 47 w 606"/>
                <a:gd name="T25" fmla="*/ 468 h 469"/>
                <a:gd name="T26" fmla="*/ 62 w 606"/>
                <a:gd name="T27" fmla="*/ 460 h 469"/>
                <a:gd name="T28" fmla="*/ 61 w 606"/>
                <a:gd name="T29" fmla="*/ 443 h 469"/>
                <a:gd name="T30" fmla="*/ 44 w 606"/>
                <a:gd name="T31" fmla="*/ 392 h 469"/>
                <a:gd name="T32" fmla="*/ 114 w 606"/>
                <a:gd name="T33" fmla="*/ 330 h 469"/>
                <a:gd name="T34" fmla="*/ 185 w 606"/>
                <a:gd name="T35" fmla="*/ 392 h 469"/>
                <a:gd name="T36" fmla="*/ 168 w 606"/>
                <a:gd name="T37" fmla="*/ 442 h 469"/>
                <a:gd name="T38" fmla="*/ 167 w 606"/>
                <a:gd name="T39" fmla="*/ 460 h 469"/>
                <a:gd name="T40" fmla="*/ 183 w 606"/>
                <a:gd name="T41" fmla="*/ 469 h 469"/>
                <a:gd name="T42" fmla="*/ 232 w 606"/>
                <a:gd name="T43" fmla="*/ 469 h 469"/>
                <a:gd name="T44" fmla="*/ 468 w 606"/>
                <a:gd name="T45" fmla="*/ 233 h 469"/>
                <a:gd name="T46" fmla="*/ 468 w 606"/>
                <a:gd name="T47" fmla="*/ 188 h 469"/>
                <a:gd name="T48" fmla="*/ 482 w 606"/>
                <a:gd name="T49" fmla="*/ 158 h 469"/>
                <a:gd name="T50" fmla="*/ 491 w 606"/>
                <a:gd name="T51" fmla="*/ 151 h 469"/>
                <a:gd name="T52" fmla="*/ 496 w 606"/>
                <a:gd name="T53" fmla="*/ 148 h 469"/>
                <a:gd name="T54" fmla="*/ 535 w 606"/>
                <a:gd name="T55" fmla="*/ 151 h 469"/>
                <a:gd name="T56" fmla="*/ 573 w 606"/>
                <a:gd name="T57" fmla="*/ 165 h 469"/>
                <a:gd name="T58" fmla="*/ 606 w 606"/>
                <a:gd name="T59" fmla="*/ 122 h 469"/>
                <a:gd name="T60" fmla="*/ 573 w 606"/>
                <a:gd name="T61" fmla="*/ 8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9">
                  <a:moveTo>
                    <a:pt x="573" y="80"/>
                  </a:moveTo>
                  <a:cubicBezTo>
                    <a:pt x="566" y="80"/>
                    <a:pt x="547" y="87"/>
                    <a:pt x="535" y="94"/>
                  </a:cubicBezTo>
                  <a:cubicBezTo>
                    <a:pt x="521" y="100"/>
                    <a:pt x="508" y="101"/>
                    <a:pt x="496" y="96"/>
                  </a:cubicBezTo>
                  <a:cubicBezTo>
                    <a:pt x="494" y="96"/>
                    <a:pt x="492" y="95"/>
                    <a:pt x="491" y="94"/>
                  </a:cubicBezTo>
                  <a:cubicBezTo>
                    <a:pt x="487" y="92"/>
                    <a:pt x="485" y="90"/>
                    <a:pt x="482" y="87"/>
                  </a:cubicBezTo>
                  <a:cubicBezTo>
                    <a:pt x="475" y="80"/>
                    <a:pt x="470" y="70"/>
                    <a:pt x="469" y="58"/>
                  </a:cubicBezTo>
                  <a:cubicBezTo>
                    <a:pt x="468" y="57"/>
                    <a:pt x="468" y="57"/>
                    <a:pt x="468" y="57"/>
                  </a:cubicBezTo>
                  <a:cubicBezTo>
                    <a:pt x="468" y="51"/>
                    <a:pt x="468" y="51"/>
                    <a:pt x="468" y="51"/>
                  </a:cubicBezTo>
                  <a:cubicBezTo>
                    <a:pt x="468" y="50"/>
                    <a:pt x="468" y="50"/>
                    <a:pt x="468" y="50"/>
                  </a:cubicBezTo>
                  <a:cubicBezTo>
                    <a:pt x="468" y="47"/>
                    <a:pt x="468" y="47"/>
                    <a:pt x="468" y="47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3" y="8"/>
                    <a:pt x="7" y="214"/>
                    <a:pt x="0" y="469"/>
                  </a:cubicBezTo>
                  <a:cubicBezTo>
                    <a:pt x="47" y="468"/>
                    <a:pt x="47" y="468"/>
                    <a:pt x="47" y="468"/>
                  </a:cubicBezTo>
                  <a:cubicBezTo>
                    <a:pt x="52" y="468"/>
                    <a:pt x="59" y="465"/>
                    <a:pt x="62" y="460"/>
                  </a:cubicBezTo>
                  <a:cubicBezTo>
                    <a:pt x="66" y="454"/>
                    <a:pt x="64" y="447"/>
                    <a:pt x="61" y="443"/>
                  </a:cubicBezTo>
                  <a:cubicBezTo>
                    <a:pt x="59" y="439"/>
                    <a:pt x="44" y="409"/>
                    <a:pt x="44" y="392"/>
                  </a:cubicBezTo>
                  <a:cubicBezTo>
                    <a:pt x="44" y="358"/>
                    <a:pt x="76" y="330"/>
                    <a:pt x="114" y="330"/>
                  </a:cubicBezTo>
                  <a:cubicBezTo>
                    <a:pt x="153" y="330"/>
                    <a:pt x="185" y="358"/>
                    <a:pt x="185" y="392"/>
                  </a:cubicBezTo>
                  <a:cubicBezTo>
                    <a:pt x="185" y="409"/>
                    <a:pt x="169" y="439"/>
                    <a:pt x="168" y="442"/>
                  </a:cubicBezTo>
                  <a:cubicBezTo>
                    <a:pt x="165" y="447"/>
                    <a:pt x="163" y="454"/>
                    <a:pt x="167" y="460"/>
                  </a:cubicBezTo>
                  <a:cubicBezTo>
                    <a:pt x="170" y="466"/>
                    <a:pt x="178" y="468"/>
                    <a:pt x="183" y="469"/>
                  </a:cubicBezTo>
                  <a:cubicBezTo>
                    <a:pt x="232" y="469"/>
                    <a:pt x="232" y="469"/>
                    <a:pt x="232" y="469"/>
                  </a:cubicBezTo>
                  <a:cubicBezTo>
                    <a:pt x="239" y="342"/>
                    <a:pt x="341" y="240"/>
                    <a:pt x="468" y="233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70" y="176"/>
                    <a:pt x="475" y="165"/>
                    <a:pt x="482" y="158"/>
                  </a:cubicBezTo>
                  <a:cubicBezTo>
                    <a:pt x="485" y="155"/>
                    <a:pt x="487" y="153"/>
                    <a:pt x="491" y="151"/>
                  </a:cubicBezTo>
                  <a:cubicBezTo>
                    <a:pt x="492" y="150"/>
                    <a:pt x="494" y="149"/>
                    <a:pt x="496" y="148"/>
                  </a:cubicBezTo>
                  <a:cubicBezTo>
                    <a:pt x="508" y="143"/>
                    <a:pt x="521" y="144"/>
                    <a:pt x="535" y="151"/>
                  </a:cubicBezTo>
                  <a:cubicBezTo>
                    <a:pt x="547" y="158"/>
                    <a:pt x="566" y="165"/>
                    <a:pt x="573" y="165"/>
                  </a:cubicBezTo>
                  <a:cubicBezTo>
                    <a:pt x="591" y="165"/>
                    <a:pt x="606" y="146"/>
                    <a:pt x="606" y="122"/>
                  </a:cubicBezTo>
                  <a:cubicBezTo>
                    <a:pt x="606" y="99"/>
                    <a:pt x="591" y="80"/>
                    <a:pt x="573" y="80"/>
                  </a:cubicBez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1876253" y="3599707"/>
              <a:ext cx="1452701" cy="1881908"/>
            </a:xfrm>
            <a:custGeom>
              <a:avLst/>
              <a:gdLst>
                <a:gd name="T0" fmla="*/ 392 w 468"/>
                <a:gd name="T1" fmla="*/ 420 h 606"/>
                <a:gd name="T2" fmla="*/ 442 w 468"/>
                <a:gd name="T3" fmla="*/ 437 h 606"/>
                <a:gd name="T4" fmla="*/ 460 w 468"/>
                <a:gd name="T5" fmla="*/ 438 h 606"/>
                <a:gd name="T6" fmla="*/ 468 w 468"/>
                <a:gd name="T7" fmla="*/ 422 h 606"/>
                <a:gd name="T8" fmla="*/ 468 w 468"/>
                <a:gd name="T9" fmla="*/ 374 h 606"/>
                <a:gd name="T10" fmla="*/ 232 w 468"/>
                <a:gd name="T11" fmla="*/ 138 h 606"/>
                <a:gd name="T12" fmla="*/ 180 w 468"/>
                <a:gd name="T13" fmla="*/ 138 h 606"/>
                <a:gd name="T14" fmla="*/ 143 w 468"/>
                <a:gd name="T15" fmla="*/ 116 h 606"/>
                <a:gd name="T16" fmla="*/ 140 w 468"/>
                <a:gd name="T17" fmla="*/ 111 h 606"/>
                <a:gd name="T18" fmla="*/ 143 w 468"/>
                <a:gd name="T19" fmla="*/ 72 h 606"/>
                <a:gd name="T20" fmla="*/ 157 w 468"/>
                <a:gd name="T21" fmla="*/ 34 h 606"/>
                <a:gd name="T22" fmla="*/ 114 w 468"/>
                <a:gd name="T23" fmla="*/ 0 h 606"/>
                <a:gd name="T24" fmla="*/ 72 w 468"/>
                <a:gd name="T25" fmla="*/ 34 h 606"/>
                <a:gd name="T26" fmla="*/ 86 w 468"/>
                <a:gd name="T27" fmla="*/ 72 h 606"/>
                <a:gd name="T28" fmla="*/ 89 w 468"/>
                <a:gd name="T29" fmla="*/ 111 h 606"/>
                <a:gd name="T30" fmla="*/ 86 w 468"/>
                <a:gd name="T31" fmla="*/ 116 h 606"/>
                <a:gd name="T32" fmla="*/ 50 w 468"/>
                <a:gd name="T33" fmla="*/ 138 h 606"/>
                <a:gd name="T34" fmla="*/ 49 w 468"/>
                <a:gd name="T35" fmla="*/ 138 h 606"/>
                <a:gd name="T36" fmla="*/ 43 w 468"/>
                <a:gd name="T37" fmla="*/ 138 h 606"/>
                <a:gd name="T38" fmla="*/ 42 w 468"/>
                <a:gd name="T39" fmla="*/ 138 h 606"/>
                <a:gd name="T40" fmla="*/ 39 w 468"/>
                <a:gd name="T41" fmla="*/ 138 h 606"/>
                <a:gd name="T42" fmla="*/ 0 w 468"/>
                <a:gd name="T43" fmla="*/ 138 h 606"/>
                <a:gd name="T44" fmla="*/ 468 w 468"/>
                <a:gd name="T45" fmla="*/ 606 h 606"/>
                <a:gd name="T46" fmla="*/ 468 w 468"/>
                <a:gd name="T47" fmla="*/ 558 h 606"/>
                <a:gd name="T48" fmla="*/ 460 w 468"/>
                <a:gd name="T49" fmla="*/ 543 h 606"/>
                <a:gd name="T50" fmla="*/ 442 w 468"/>
                <a:gd name="T51" fmla="*/ 544 h 606"/>
                <a:gd name="T52" fmla="*/ 392 w 468"/>
                <a:gd name="T53" fmla="*/ 561 h 606"/>
                <a:gd name="T54" fmla="*/ 330 w 468"/>
                <a:gd name="T55" fmla="*/ 490 h 606"/>
                <a:gd name="T56" fmla="*/ 392 w 468"/>
                <a:gd name="T57" fmla="*/ 42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8" h="606">
                  <a:moveTo>
                    <a:pt x="392" y="420"/>
                  </a:moveTo>
                  <a:cubicBezTo>
                    <a:pt x="409" y="420"/>
                    <a:pt x="439" y="435"/>
                    <a:pt x="442" y="437"/>
                  </a:cubicBezTo>
                  <a:cubicBezTo>
                    <a:pt x="449" y="441"/>
                    <a:pt x="455" y="441"/>
                    <a:pt x="460" y="438"/>
                  </a:cubicBezTo>
                  <a:cubicBezTo>
                    <a:pt x="466" y="435"/>
                    <a:pt x="468" y="427"/>
                    <a:pt x="468" y="422"/>
                  </a:cubicBezTo>
                  <a:cubicBezTo>
                    <a:pt x="468" y="374"/>
                    <a:pt x="468" y="374"/>
                    <a:pt x="468" y="374"/>
                  </a:cubicBezTo>
                  <a:cubicBezTo>
                    <a:pt x="341" y="367"/>
                    <a:pt x="239" y="265"/>
                    <a:pt x="232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64" y="136"/>
                    <a:pt x="150" y="128"/>
                    <a:pt x="143" y="116"/>
                  </a:cubicBezTo>
                  <a:cubicBezTo>
                    <a:pt x="142" y="114"/>
                    <a:pt x="141" y="112"/>
                    <a:pt x="140" y="111"/>
                  </a:cubicBezTo>
                  <a:cubicBezTo>
                    <a:pt x="136" y="99"/>
                    <a:pt x="136" y="85"/>
                    <a:pt x="143" y="72"/>
                  </a:cubicBezTo>
                  <a:cubicBezTo>
                    <a:pt x="150" y="59"/>
                    <a:pt x="157" y="40"/>
                    <a:pt x="157" y="34"/>
                  </a:cubicBezTo>
                  <a:cubicBezTo>
                    <a:pt x="157" y="15"/>
                    <a:pt x="138" y="0"/>
                    <a:pt x="114" y="0"/>
                  </a:cubicBezTo>
                  <a:cubicBezTo>
                    <a:pt x="91" y="0"/>
                    <a:pt x="72" y="15"/>
                    <a:pt x="72" y="34"/>
                  </a:cubicBezTo>
                  <a:cubicBezTo>
                    <a:pt x="72" y="40"/>
                    <a:pt x="79" y="59"/>
                    <a:pt x="86" y="72"/>
                  </a:cubicBezTo>
                  <a:cubicBezTo>
                    <a:pt x="92" y="85"/>
                    <a:pt x="93" y="99"/>
                    <a:pt x="89" y="111"/>
                  </a:cubicBezTo>
                  <a:cubicBezTo>
                    <a:pt x="88" y="112"/>
                    <a:pt x="87" y="114"/>
                    <a:pt x="86" y="116"/>
                  </a:cubicBezTo>
                  <a:cubicBezTo>
                    <a:pt x="79" y="128"/>
                    <a:pt x="66" y="136"/>
                    <a:pt x="50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" y="393"/>
                    <a:pt x="213" y="599"/>
                    <a:pt x="468" y="606"/>
                  </a:cubicBezTo>
                  <a:cubicBezTo>
                    <a:pt x="468" y="558"/>
                    <a:pt x="468" y="558"/>
                    <a:pt x="468" y="558"/>
                  </a:cubicBezTo>
                  <a:cubicBezTo>
                    <a:pt x="467" y="553"/>
                    <a:pt x="465" y="546"/>
                    <a:pt x="460" y="543"/>
                  </a:cubicBezTo>
                  <a:cubicBezTo>
                    <a:pt x="455" y="540"/>
                    <a:pt x="449" y="540"/>
                    <a:pt x="442" y="544"/>
                  </a:cubicBezTo>
                  <a:cubicBezTo>
                    <a:pt x="439" y="545"/>
                    <a:pt x="409" y="561"/>
                    <a:pt x="392" y="561"/>
                  </a:cubicBezTo>
                  <a:cubicBezTo>
                    <a:pt x="358" y="561"/>
                    <a:pt x="330" y="529"/>
                    <a:pt x="330" y="490"/>
                  </a:cubicBezTo>
                  <a:cubicBezTo>
                    <a:pt x="330" y="452"/>
                    <a:pt x="358" y="420"/>
                    <a:pt x="392" y="420"/>
                  </a:cubicBezTo>
                  <a:close/>
                </a:path>
              </a:pathLst>
            </a:custGeom>
            <a:solidFill>
              <a:srgbClr val="3248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TextBox 30"/>
            <p:cNvSpPr txBox="1"/>
            <p:nvPr/>
          </p:nvSpPr>
          <p:spPr>
            <a:xfrm rot="19354060">
              <a:off x="2420871" y="3029775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01</a:t>
              </a:r>
            </a:p>
          </p:txBody>
        </p:sp>
        <p:sp>
          <p:nvSpPr>
            <p:cNvPr id="33" name="TextBox 31"/>
            <p:cNvSpPr txBox="1"/>
            <p:nvPr/>
          </p:nvSpPr>
          <p:spPr>
            <a:xfrm rot="3060043">
              <a:off x="3703962" y="3283139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02</a:t>
              </a:r>
            </a:p>
          </p:txBody>
        </p:sp>
        <p:sp>
          <p:nvSpPr>
            <p:cNvPr id="34" name="TextBox 32"/>
            <p:cNvSpPr txBox="1"/>
            <p:nvPr/>
          </p:nvSpPr>
          <p:spPr>
            <a:xfrm rot="19427176">
              <a:off x="3510939" y="4629932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</a:t>
              </a: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id-ID" sz="2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TextBox 33"/>
            <p:cNvSpPr txBox="1"/>
            <p:nvPr/>
          </p:nvSpPr>
          <p:spPr>
            <a:xfrm rot="3219207">
              <a:off x="2020812" y="4418500"/>
              <a:ext cx="903760" cy="323727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+mj-lt"/>
                </a:rPr>
                <a:t>Step 0</a:t>
              </a:r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id-ID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9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89F776-68C1-44CC-9047-4BC6B868D419}"/>
              </a:ext>
            </a:extLst>
          </p:cNvPr>
          <p:cNvSpPr txBox="1"/>
          <p:nvPr/>
        </p:nvSpPr>
        <p:spPr>
          <a:xfrm>
            <a:off x="895419" y="1254277"/>
            <a:ext cx="485261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实体对象：用户、宠物、订单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476A0B-9886-4E7C-8F11-DFDB9DD7E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9" y="2455473"/>
            <a:ext cx="6055176" cy="32736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998D461-88AA-4D40-A504-16163B13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74" y="538584"/>
            <a:ext cx="2400508" cy="25376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0539C27-5E2B-4005-ACE3-6C37AB357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74" y="3544409"/>
            <a:ext cx="2712955" cy="2438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C199A6-105A-46E9-A5E1-ADB298527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74" y="6098429"/>
            <a:ext cx="2751058" cy="26672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814BE64-B943-42FA-A66D-EFC697A67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64" y="3050691"/>
            <a:ext cx="2347163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4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209336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DD676D-BE4A-46C5-A4E9-178E70F58AFC}"/>
              </a:ext>
            </a:extLst>
          </p:cNvPr>
          <p:cNvSpPr txBox="1"/>
          <p:nvPr/>
        </p:nvSpPr>
        <p:spPr>
          <a:xfrm>
            <a:off x="584369" y="65773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合约介绍：</a:t>
            </a:r>
            <a:endParaRPr lang="en-US" altLang="zh-CN" sz="2800" dirty="0">
              <a:solidFill>
                <a:srgbClr val="324857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B25865-2040-4144-AB47-036852989A04}"/>
              </a:ext>
            </a:extLst>
          </p:cNvPr>
          <p:cNvSpPr txBox="1"/>
          <p:nvPr/>
        </p:nvSpPr>
        <p:spPr>
          <a:xfrm>
            <a:off x="647722" y="1265405"/>
            <a:ext cx="10288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Market.sol</a:t>
            </a:r>
            <a:r>
              <a:rPr lang="zh-CN" altLang="en-US" sz="2400" dirty="0">
                <a:solidFill>
                  <a:srgbClr val="324857"/>
                </a:solidFill>
              </a:rPr>
              <a:t>：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负责用户和宠物的数据管理。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实现市场功能：查看市场在售宠物，购买宠物。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实现宠物管理功能：上架、下架宠物，查看宠物信息，更改宠物信息。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324857"/>
              </a:solidFill>
            </a:endParaRPr>
          </a:p>
          <a:p>
            <a:pPr>
              <a:buSzPct val="70000"/>
            </a:pPr>
            <a:endParaRPr lang="en-US" altLang="zh-CN" sz="2400" dirty="0">
              <a:solidFill>
                <a:srgbClr val="324857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CA66FD-746C-4B5D-B357-E174446510AF}"/>
              </a:ext>
            </a:extLst>
          </p:cNvPr>
          <p:cNvSpPr txBox="1"/>
          <p:nvPr/>
        </p:nvSpPr>
        <p:spPr>
          <a:xfrm>
            <a:off x="647722" y="2947321"/>
            <a:ext cx="10618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OrderContract.sol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负责订单数据管理。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实现管理员管理功能：查看所有订单，查看退货订单，同意、拒绝退货。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实现用户查看自己的订单，退货。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F4D0D8-B2D0-4221-84A3-D15486D1DD6A}"/>
              </a:ext>
            </a:extLst>
          </p:cNvPr>
          <p:cNvSpPr txBox="1"/>
          <p:nvPr/>
        </p:nvSpPr>
        <p:spPr>
          <a:xfrm>
            <a:off x="647722" y="4681725"/>
            <a:ext cx="268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324857"/>
                </a:solidFill>
              </a:rPr>
              <a:t>DataProcess.sol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数字转字符串。</a:t>
            </a:r>
            <a:endParaRPr lang="en-US" altLang="zh-CN" sz="2400" dirty="0">
              <a:solidFill>
                <a:srgbClr val="32485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24857"/>
                </a:solidFill>
              </a:rPr>
              <a:t>字符串拼接。</a:t>
            </a:r>
          </a:p>
        </p:txBody>
      </p:sp>
    </p:spTree>
    <p:extLst>
      <p:ext uri="{BB962C8B-B14F-4D97-AF65-F5344CB8AC3E}">
        <p14:creationId xmlns:p14="http://schemas.microsoft.com/office/powerpoint/2010/main" val="305482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8494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001" y="312057"/>
            <a:ext cx="11683998" cy="6233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Freeform 62"/>
          <p:cNvSpPr>
            <a:spLocks noEditPoints="1"/>
          </p:cNvSpPr>
          <p:nvPr/>
        </p:nvSpPr>
        <p:spPr bwMode="auto">
          <a:xfrm>
            <a:off x="5192285" y="3781736"/>
            <a:ext cx="337019" cy="369203"/>
          </a:xfrm>
          <a:custGeom>
            <a:avLst/>
            <a:gdLst>
              <a:gd name="T0" fmla="*/ 52 w 53"/>
              <a:gd name="T1" fmla="*/ 0 h 58"/>
              <a:gd name="T2" fmla="*/ 52 w 53"/>
              <a:gd name="T3" fmla="*/ 0 h 58"/>
              <a:gd name="T4" fmla="*/ 52 w 53"/>
              <a:gd name="T5" fmla="*/ 0 h 58"/>
              <a:gd name="T6" fmla="*/ 17 w 53"/>
              <a:gd name="T7" fmla="*/ 5 h 58"/>
              <a:gd name="T8" fmla="*/ 17 w 53"/>
              <a:gd name="T9" fmla="*/ 5 h 58"/>
              <a:gd name="T10" fmla="*/ 16 w 53"/>
              <a:gd name="T11" fmla="*/ 6 h 58"/>
              <a:gd name="T12" fmla="*/ 16 w 53"/>
              <a:gd name="T13" fmla="*/ 46 h 58"/>
              <a:gd name="T14" fmla="*/ 12 w 53"/>
              <a:gd name="T15" fmla="*/ 45 h 58"/>
              <a:gd name="T16" fmla="*/ 7 w 53"/>
              <a:gd name="T17" fmla="*/ 45 h 58"/>
              <a:gd name="T18" fmla="*/ 0 w 53"/>
              <a:gd name="T19" fmla="*/ 52 h 58"/>
              <a:gd name="T20" fmla="*/ 7 w 53"/>
              <a:gd name="T21" fmla="*/ 58 h 58"/>
              <a:gd name="T22" fmla="*/ 12 w 53"/>
              <a:gd name="T23" fmla="*/ 58 h 58"/>
              <a:gd name="T24" fmla="*/ 19 w 53"/>
              <a:gd name="T25" fmla="*/ 52 h 58"/>
              <a:gd name="T26" fmla="*/ 19 w 53"/>
              <a:gd name="T27" fmla="*/ 21 h 58"/>
              <a:gd name="T28" fmla="*/ 51 w 53"/>
              <a:gd name="T29" fmla="*/ 16 h 58"/>
              <a:gd name="T30" fmla="*/ 51 w 53"/>
              <a:gd name="T31" fmla="*/ 38 h 58"/>
              <a:gd name="T32" fmla="*/ 47 w 53"/>
              <a:gd name="T33" fmla="*/ 37 h 58"/>
              <a:gd name="T34" fmla="*/ 41 w 53"/>
              <a:gd name="T35" fmla="*/ 37 h 58"/>
              <a:gd name="T36" fmla="*/ 35 w 53"/>
              <a:gd name="T37" fmla="*/ 44 h 58"/>
              <a:gd name="T38" fmla="*/ 41 w 53"/>
              <a:gd name="T39" fmla="*/ 50 h 58"/>
              <a:gd name="T40" fmla="*/ 47 w 53"/>
              <a:gd name="T41" fmla="*/ 50 h 58"/>
              <a:gd name="T42" fmla="*/ 53 w 53"/>
              <a:gd name="T43" fmla="*/ 44 h 58"/>
              <a:gd name="T44" fmla="*/ 53 w 53"/>
              <a:gd name="T45" fmla="*/ 1 h 58"/>
              <a:gd name="T46" fmla="*/ 52 w 53"/>
              <a:gd name="T47" fmla="*/ 0 h 58"/>
              <a:gd name="T48" fmla="*/ 12 w 53"/>
              <a:gd name="T49" fmla="*/ 56 h 58"/>
              <a:gd name="T50" fmla="*/ 7 w 53"/>
              <a:gd name="T51" fmla="*/ 56 h 58"/>
              <a:gd name="T52" fmla="*/ 3 w 53"/>
              <a:gd name="T53" fmla="*/ 52 h 58"/>
              <a:gd name="T54" fmla="*/ 7 w 53"/>
              <a:gd name="T55" fmla="*/ 48 h 58"/>
              <a:gd name="T56" fmla="*/ 12 w 53"/>
              <a:gd name="T57" fmla="*/ 48 h 58"/>
              <a:gd name="T58" fmla="*/ 16 w 53"/>
              <a:gd name="T59" fmla="*/ 52 h 58"/>
              <a:gd name="T60" fmla="*/ 12 w 53"/>
              <a:gd name="T61" fmla="*/ 56 h 58"/>
              <a:gd name="T62" fmla="*/ 47 w 53"/>
              <a:gd name="T63" fmla="*/ 48 h 58"/>
              <a:gd name="T64" fmla="*/ 41 w 53"/>
              <a:gd name="T65" fmla="*/ 48 h 58"/>
              <a:gd name="T66" fmla="*/ 37 w 53"/>
              <a:gd name="T67" fmla="*/ 44 h 58"/>
              <a:gd name="T68" fmla="*/ 41 w 53"/>
              <a:gd name="T69" fmla="*/ 40 h 58"/>
              <a:gd name="T70" fmla="*/ 47 w 53"/>
              <a:gd name="T71" fmla="*/ 40 h 58"/>
              <a:gd name="T72" fmla="*/ 51 w 53"/>
              <a:gd name="T73" fmla="*/ 44 h 58"/>
              <a:gd name="T74" fmla="*/ 47 w 53"/>
              <a:gd name="T75" fmla="*/ 48 h 58"/>
              <a:gd name="T76" fmla="*/ 51 w 53"/>
              <a:gd name="T77" fmla="*/ 13 h 58"/>
              <a:gd name="T78" fmla="*/ 19 w 53"/>
              <a:gd name="T79" fmla="*/ 18 h 58"/>
              <a:gd name="T80" fmla="*/ 19 w 53"/>
              <a:gd name="T81" fmla="*/ 7 h 58"/>
              <a:gd name="T82" fmla="*/ 51 w 53"/>
              <a:gd name="T83" fmla="*/ 3 h 58"/>
              <a:gd name="T84" fmla="*/ 51 w 53"/>
              <a:gd name="T85" fmla="*/ 1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8" name="Freeform 64"/>
          <p:cNvSpPr>
            <a:spLocks noEditPoints="1"/>
          </p:cNvSpPr>
          <p:nvPr/>
        </p:nvSpPr>
        <p:spPr bwMode="auto">
          <a:xfrm>
            <a:off x="6464449" y="3781736"/>
            <a:ext cx="376776" cy="369203"/>
          </a:xfrm>
          <a:custGeom>
            <a:avLst/>
            <a:gdLst>
              <a:gd name="T0" fmla="*/ 199 w 199"/>
              <a:gd name="T1" fmla="*/ 70 h 195"/>
              <a:gd name="T2" fmla="*/ 128 w 199"/>
              <a:gd name="T3" fmla="*/ 70 h 195"/>
              <a:gd name="T4" fmla="*/ 101 w 199"/>
              <a:gd name="T5" fmla="*/ 0 h 195"/>
              <a:gd name="T6" fmla="*/ 74 w 199"/>
              <a:gd name="T7" fmla="*/ 70 h 195"/>
              <a:gd name="T8" fmla="*/ 0 w 199"/>
              <a:gd name="T9" fmla="*/ 70 h 195"/>
              <a:gd name="T10" fmla="*/ 61 w 199"/>
              <a:gd name="T11" fmla="*/ 114 h 195"/>
              <a:gd name="T12" fmla="*/ 34 w 199"/>
              <a:gd name="T13" fmla="*/ 195 h 195"/>
              <a:gd name="T14" fmla="*/ 101 w 199"/>
              <a:gd name="T15" fmla="*/ 148 h 195"/>
              <a:gd name="T16" fmla="*/ 169 w 199"/>
              <a:gd name="T17" fmla="*/ 195 h 195"/>
              <a:gd name="T18" fmla="*/ 142 w 199"/>
              <a:gd name="T19" fmla="*/ 114 h 195"/>
              <a:gd name="T20" fmla="*/ 199 w 199"/>
              <a:gd name="T21" fmla="*/ 70 h 195"/>
              <a:gd name="T22" fmla="*/ 148 w 199"/>
              <a:gd name="T23" fmla="*/ 171 h 195"/>
              <a:gd name="T24" fmla="*/ 105 w 199"/>
              <a:gd name="T25" fmla="*/ 141 h 195"/>
              <a:gd name="T26" fmla="*/ 101 w 199"/>
              <a:gd name="T27" fmla="*/ 134 h 195"/>
              <a:gd name="T28" fmla="*/ 95 w 199"/>
              <a:gd name="T29" fmla="*/ 141 h 195"/>
              <a:gd name="T30" fmla="*/ 51 w 199"/>
              <a:gd name="T31" fmla="*/ 171 h 195"/>
              <a:gd name="T32" fmla="*/ 68 w 199"/>
              <a:gd name="T33" fmla="*/ 118 h 195"/>
              <a:gd name="T34" fmla="*/ 71 w 199"/>
              <a:gd name="T35" fmla="*/ 111 h 195"/>
              <a:gd name="T36" fmla="*/ 64 w 199"/>
              <a:gd name="T37" fmla="*/ 107 h 195"/>
              <a:gd name="T38" fmla="*/ 27 w 199"/>
              <a:gd name="T39" fmla="*/ 81 h 195"/>
              <a:gd name="T40" fmla="*/ 81 w 199"/>
              <a:gd name="T41" fmla="*/ 81 h 195"/>
              <a:gd name="T42" fmla="*/ 81 w 199"/>
              <a:gd name="T43" fmla="*/ 74 h 195"/>
              <a:gd name="T44" fmla="*/ 101 w 199"/>
              <a:gd name="T45" fmla="*/ 23 h 195"/>
              <a:gd name="T46" fmla="*/ 118 w 199"/>
              <a:gd name="T47" fmla="*/ 74 h 195"/>
              <a:gd name="T48" fmla="*/ 122 w 199"/>
              <a:gd name="T49" fmla="*/ 81 h 195"/>
              <a:gd name="T50" fmla="*/ 172 w 199"/>
              <a:gd name="T51" fmla="*/ 81 h 195"/>
              <a:gd name="T52" fmla="*/ 135 w 199"/>
              <a:gd name="T53" fmla="*/ 107 h 195"/>
              <a:gd name="T54" fmla="*/ 132 w 199"/>
              <a:gd name="T55" fmla="*/ 111 h 195"/>
              <a:gd name="T56" fmla="*/ 148 w 199"/>
              <a:gd name="T57" fmla="*/ 17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5173353" y="5234520"/>
            <a:ext cx="374884" cy="369203"/>
          </a:xfrm>
          <a:custGeom>
            <a:avLst/>
            <a:gdLst>
              <a:gd name="T0" fmla="*/ 13 w 59"/>
              <a:gd name="T1" fmla="*/ 39 h 58"/>
              <a:gd name="T2" fmla="*/ 15 w 59"/>
              <a:gd name="T3" fmla="*/ 38 h 58"/>
              <a:gd name="T4" fmla="*/ 15 w 59"/>
              <a:gd name="T5" fmla="*/ 37 h 58"/>
              <a:gd name="T6" fmla="*/ 14 w 59"/>
              <a:gd name="T7" fmla="*/ 36 h 58"/>
              <a:gd name="T8" fmla="*/ 13 w 59"/>
              <a:gd name="T9" fmla="*/ 36 h 58"/>
              <a:gd name="T10" fmla="*/ 11 w 59"/>
              <a:gd name="T11" fmla="*/ 37 h 58"/>
              <a:gd name="T12" fmla="*/ 11 w 59"/>
              <a:gd name="T13" fmla="*/ 38 h 58"/>
              <a:gd name="T14" fmla="*/ 12 w 59"/>
              <a:gd name="T15" fmla="*/ 40 h 58"/>
              <a:gd name="T16" fmla="*/ 13 w 59"/>
              <a:gd name="T17" fmla="*/ 39 h 58"/>
              <a:gd name="T18" fmla="*/ 22 w 59"/>
              <a:gd name="T19" fmla="*/ 38 h 58"/>
              <a:gd name="T20" fmla="*/ 20 w 59"/>
              <a:gd name="T21" fmla="*/ 37 h 58"/>
              <a:gd name="T22" fmla="*/ 19 w 59"/>
              <a:gd name="T23" fmla="*/ 37 h 58"/>
              <a:gd name="T24" fmla="*/ 6 w 59"/>
              <a:gd name="T25" fmla="*/ 51 h 58"/>
              <a:gd name="T26" fmla="*/ 6 w 59"/>
              <a:gd name="T27" fmla="*/ 52 h 58"/>
              <a:gd name="T28" fmla="*/ 7 w 59"/>
              <a:gd name="T29" fmla="*/ 53 h 58"/>
              <a:gd name="T30" fmla="*/ 8 w 59"/>
              <a:gd name="T31" fmla="*/ 53 h 58"/>
              <a:gd name="T32" fmla="*/ 21 w 59"/>
              <a:gd name="T33" fmla="*/ 39 h 58"/>
              <a:gd name="T34" fmla="*/ 22 w 59"/>
              <a:gd name="T35" fmla="*/ 38 h 58"/>
              <a:gd name="T36" fmla="*/ 22 w 59"/>
              <a:gd name="T37" fmla="*/ 44 h 58"/>
              <a:gd name="T38" fmla="*/ 21 w 59"/>
              <a:gd name="T39" fmla="*/ 44 h 58"/>
              <a:gd name="T40" fmla="*/ 17 w 59"/>
              <a:gd name="T41" fmla="*/ 48 h 58"/>
              <a:gd name="T42" fmla="*/ 16 w 59"/>
              <a:gd name="T43" fmla="*/ 49 h 58"/>
              <a:gd name="T44" fmla="*/ 18 w 59"/>
              <a:gd name="T45" fmla="*/ 50 h 58"/>
              <a:gd name="T46" fmla="*/ 19 w 59"/>
              <a:gd name="T47" fmla="*/ 50 h 58"/>
              <a:gd name="T48" fmla="*/ 23 w 59"/>
              <a:gd name="T49" fmla="*/ 46 h 58"/>
              <a:gd name="T50" fmla="*/ 23 w 59"/>
              <a:gd name="T51" fmla="*/ 45 h 58"/>
              <a:gd name="T52" fmla="*/ 22 w 59"/>
              <a:gd name="T53" fmla="*/ 44 h 58"/>
              <a:gd name="T54" fmla="*/ 59 w 59"/>
              <a:gd name="T55" fmla="*/ 1 h 58"/>
              <a:gd name="T56" fmla="*/ 58 w 59"/>
              <a:gd name="T57" fmla="*/ 0 h 58"/>
              <a:gd name="T58" fmla="*/ 57 w 59"/>
              <a:gd name="T59" fmla="*/ 0 h 58"/>
              <a:gd name="T60" fmla="*/ 57 w 59"/>
              <a:gd name="T61" fmla="*/ 0 h 58"/>
              <a:gd name="T62" fmla="*/ 1 w 59"/>
              <a:gd name="T63" fmla="*/ 24 h 58"/>
              <a:gd name="T64" fmla="*/ 1 w 59"/>
              <a:gd name="T65" fmla="*/ 24 h 58"/>
              <a:gd name="T66" fmla="*/ 1 w 59"/>
              <a:gd name="T67" fmla="*/ 24 h 58"/>
              <a:gd name="T68" fmla="*/ 1 w 59"/>
              <a:gd name="T69" fmla="*/ 24 h 58"/>
              <a:gd name="T70" fmla="*/ 0 w 59"/>
              <a:gd name="T71" fmla="*/ 25 h 58"/>
              <a:gd name="T72" fmla="*/ 1 w 59"/>
              <a:gd name="T73" fmla="*/ 26 h 58"/>
              <a:gd name="T74" fmla="*/ 1 w 59"/>
              <a:gd name="T75" fmla="*/ 26 h 58"/>
              <a:gd name="T76" fmla="*/ 23 w 59"/>
              <a:gd name="T77" fmla="*/ 35 h 58"/>
              <a:gd name="T78" fmla="*/ 32 w 59"/>
              <a:gd name="T79" fmla="*/ 57 h 58"/>
              <a:gd name="T80" fmla="*/ 32 w 59"/>
              <a:gd name="T81" fmla="*/ 57 h 58"/>
              <a:gd name="T82" fmla="*/ 34 w 59"/>
              <a:gd name="T83" fmla="*/ 58 h 58"/>
              <a:gd name="T84" fmla="*/ 35 w 59"/>
              <a:gd name="T85" fmla="*/ 58 h 58"/>
              <a:gd name="T86" fmla="*/ 35 w 59"/>
              <a:gd name="T87" fmla="*/ 58 h 58"/>
              <a:gd name="T88" fmla="*/ 35 w 59"/>
              <a:gd name="T89" fmla="*/ 58 h 58"/>
              <a:gd name="T90" fmla="*/ 35 w 59"/>
              <a:gd name="T91" fmla="*/ 58 h 58"/>
              <a:gd name="T92" fmla="*/ 59 w 59"/>
              <a:gd name="T93" fmla="*/ 2 h 58"/>
              <a:gd name="T94" fmla="*/ 59 w 59"/>
              <a:gd name="T95" fmla="*/ 2 h 58"/>
              <a:gd name="T96" fmla="*/ 59 w 59"/>
              <a:gd name="T97" fmla="*/ 1 h 58"/>
              <a:gd name="T98" fmla="*/ 5 w 59"/>
              <a:gd name="T99" fmla="*/ 25 h 58"/>
              <a:gd name="T100" fmla="*/ 52 w 59"/>
              <a:gd name="T101" fmla="*/ 5 h 58"/>
              <a:gd name="T102" fmla="*/ 24 w 59"/>
              <a:gd name="T103" fmla="*/ 33 h 58"/>
              <a:gd name="T104" fmla="*/ 5 w 59"/>
              <a:gd name="T105" fmla="*/ 25 h 58"/>
              <a:gd name="T106" fmla="*/ 34 w 59"/>
              <a:gd name="T107" fmla="*/ 54 h 58"/>
              <a:gd name="T108" fmla="*/ 26 w 59"/>
              <a:gd name="T109" fmla="*/ 35 h 58"/>
              <a:gd name="T110" fmla="*/ 54 w 59"/>
              <a:gd name="T111" fmla="*/ 7 h 58"/>
              <a:gd name="T112" fmla="*/ 34 w 59"/>
              <a:gd name="T113" fmla="*/ 5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0" name="Freeform 75"/>
          <p:cNvSpPr>
            <a:spLocks noEditPoints="1"/>
          </p:cNvSpPr>
          <p:nvPr/>
        </p:nvSpPr>
        <p:spPr bwMode="auto">
          <a:xfrm>
            <a:off x="5172407" y="2328366"/>
            <a:ext cx="376776" cy="369203"/>
          </a:xfrm>
          <a:custGeom>
            <a:avLst/>
            <a:gdLst>
              <a:gd name="T0" fmla="*/ 32 w 59"/>
              <a:gd name="T1" fmla="*/ 42 h 58"/>
              <a:gd name="T2" fmla="*/ 22 w 59"/>
              <a:gd name="T3" fmla="*/ 42 h 58"/>
              <a:gd name="T4" fmla="*/ 8 w 59"/>
              <a:gd name="T5" fmla="*/ 44 h 58"/>
              <a:gd name="T6" fmla="*/ 22 w 59"/>
              <a:gd name="T7" fmla="*/ 45 h 58"/>
              <a:gd name="T8" fmla="*/ 32 w 59"/>
              <a:gd name="T9" fmla="*/ 45 h 58"/>
              <a:gd name="T10" fmla="*/ 51 w 59"/>
              <a:gd name="T11" fmla="*/ 44 h 58"/>
              <a:gd name="T12" fmla="*/ 27 w 59"/>
              <a:gd name="T13" fmla="*/ 46 h 58"/>
              <a:gd name="T14" fmla="*/ 27 w 59"/>
              <a:gd name="T15" fmla="*/ 41 h 58"/>
              <a:gd name="T16" fmla="*/ 27 w 59"/>
              <a:gd name="T17" fmla="*/ 46 h 58"/>
              <a:gd name="T18" fmla="*/ 27 w 59"/>
              <a:gd name="T19" fmla="*/ 13 h 58"/>
              <a:gd name="T20" fmla="*/ 17 w 59"/>
              <a:gd name="T21" fmla="*/ 13 h 58"/>
              <a:gd name="T22" fmla="*/ 8 w 59"/>
              <a:gd name="T23" fmla="*/ 14 h 58"/>
              <a:gd name="T24" fmla="*/ 17 w 59"/>
              <a:gd name="T25" fmla="*/ 16 h 58"/>
              <a:gd name="T26" fmla="*/ 27 w 59"/>
              <a:gd name="T27" fmla="*/ 16 h 58"/>
              <a:gd name="T28" fmla="*/ 51 w 59"/>
              <a:gd name="T29" fmla="*/ 14 h 58"/>
              <a:gd name="T30" fmla="*/ 22 w 59"/>
              <a:gd name="T31" fmla="*/ 17 h 58"/>
              <a:gd name="T32" fmla="*/ 22 w 59"/>
              <a:gd name="T33" fmla="*/ 12 h 58"/>
              <a:gd name="T34" fmla="*/ 22 w 59"/>
              <a:gd name="T35" fmla="*/ 17 h 58"/>
              <a:gd name="T36" fmla="*/ 45 w 59"/>
              <a:gd name="T37" fmla="*/ 28 h 58"/>
              <a:gd name="T38" fmla="*/ 35 w 59"/>
              <a:gd name="T39" fmla="*/ 28 h 58"/>
              <a:gd name="T40" fmla="*/ 8 w 59"/>
              <a:gd name="T41" fmla="*/ 29 h 58"/>
              <a:gd name="T42" fmla="*/ 35 w 59"/>
              <a:gd name="T43" fmla="*/ 30 h 58"/>
              <a:gd name="T44" fmla="*/ 45 w 59"/>
              <a:gd name="T45" fmla="*/ 30 h 58"/>
              <a:gd name="T46" fmla="*/ 51 w 59"/>
              <a:gd name="T47" fmla="*/ 29 h 58"/>
              <a:gd name="T48" fmla="*/ 40 w 59"/>
              <a:gd name="T49" fmla="*/ 32 h 58"/>
              <a:gd name="T50" fmla="*/ 40 w 59"/>
              <a:gd name="T51" fmla="*/ 26 h 58"/>
              <a:gd name="T52" fmla="*/ 40 w 59"/>
              <a:gd name="T53" fmla="*/ 32 h 58"/>
              <a:gd name="T54" fmla="*/ 6 w 59"/>
              <a:gd name="T55" fmla="*/ 0 h 58"/>
              <a:gd name="T56" fmla="*/ 0 w 59"/>
              <a:gd name="T57" fmla="*/ 53 h 58"/>
              <a:gd name="T58" fmla="*/ 54 w 59"/>
              <a:gd name="T59" fmla="*/ 58 h 58"/>
              <a:gd name="T60" fmla="*/ 59 w 59"/>
              <a:gd name="T61" fmla="*/ 5 h 58"/>
              <a:gd name="T62" fmla="*/ 56 w 59"/>
              <a:gd name="T63" fmla="*/ 53 h 58"/>
              <a:gd name="T64" fmla="*/ 6 w 59"/>
              <a:gd name="T65" fmla="*/ 56 h 58"/>
              <a:gd name="T66" fmla="*/ 3 w 59"/>
              <a:gd name="T67" fmla="*/ 5 h 58"/>
              <a:gd name="T68" fmla="*/ 54 w 59"/>
              <a:gd name="T69" fmla="*/ 2 h 58"/>
              <a:gd name="T70" fmla="*/ 56 w 59"/>
              <a:gd name="T71" fmla="*/ 53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464449" y="2328366"/>
            <a:ext cx="376776" cy="369203"/>
          </a:xfrm>
          <a:custGeom>
            <a:avLst/>
            <a:gdLst>
              <a:gd name="T0" fmla="*/ 54 w 59"/>
              <a:gd name="T1" fmla="*/ 22 h 58"/>
              <a:gd name="T2" fmla="*/ 53 w 59"/>
              <a:gd name="T3" fmla="*/ 14 h 58"/>
              <a:gd name="T4" fmla="*/ 48 w 59"/>
              <a:gd name="T5" fmla="*/ 5 h 58"/>
              <a:gd name="T6" fmla="*/ 45 w 59"/>
              <a:gd name="T7" fmla="*/ 5 h 58"/>
              <a:gd name="T8" fmla="*/ 36 w 59"/>
              <a:gd name="T9" fmla="*/ 4 h 58"/>
              <a:gd name="T10" fmla="*/ 34 w 59"/>
              <a:gd name="T11" fmla="*/ 0 h 58"/>
              <a:gd name="T12" fmla="*/ 24 w 59"/>
              <a:gd name="T13" fmla="*/ 2 h 58"/>
              <a:gd name="T14" fmla="*/ 17 w 59"/>
              <a:gd name="T15" fmla="*/ 7 h 58"/>
              <a:gd name="T16" fmla="*/ 13 w 59"/>
              <a:gd name="T17" fmla="*/ 5 h 58"/>
              <a:gd name="T18" fmla="*/ 6 w 59"/>
              <a:gd name="T19" fmla="*/ 11 h 58"/>
              <a:gd name="T20" fmla="*/ 8 w 59"/>
              <a:gd name="T21" fmla="*/ 16 h 58"/>
              <a:gd name="T22" fmla="*/ 2 w 59"/>
              <a:gd name="T23" fmla="*/ 23 h 58"/>
              <a:gd name="T24" fmla="*/ 0 w 59"/>
              <a:gd name="T25" fmla="*/ 33 h 58"/>
              <a:gd name="T26" fmla="*/ 5 w 59"/>
              <a:gd name="T27" fmla="*/ 36 h 58"/>
              <a:gd name="T28" fmla="*/ 6 w 59"/>
              <a:gd name="T29" fmla="*/ 44 h 58"/>
              <a:gd name="T30" fmla="*/ 12 w 59"/>
              <a:gd name="T31" fmla="*/ 53 h 58"/>
              <a:gd name="T32" fmla="*/ 14 w 59"/>
              <a:gd name="T33" fmla="*/ 53 h 58"/>
              <a:gd name="T34" fmla="*/ 23 w 59"/>
              <a:gd name="T35" fmla="*/ 54 h 58"/>
              <a:gd name="T36" fmla="*/ 26 w 59"/>
              <a:gd name="T37" fmla="*/ 58 h 58"/>
              <a:gd name="T38" fmla="*/ 36 w 59"/>
              <a:gd name="T39" fmla="*/ 56 h 58"/>
              <a:gd name="T40" fmla="*/ 42 w 59"/>
              <a:gd name="T41" fmla="*/ 51 h 58"/>
              <a:gd name="T42" fmla="*/ 46 w 59"/>
              <a:gd name="T43" fmla="*/ 53 h 58"/>
              <a:gd name="T44" fmla="*/ 53 w 59"/>
              <a:gd name="T45" fmla="*/ 47 h 58"/>
              <a:gd name="T46" fmla="*/ 52 w 59"/>
              <a:gd name="T47" fmla="*/ 42 h 58"/>
              <a:gd name="T48" fmla="*/ 57 w 59"/>
              <a:gd name="T49" fmla="*/ 35 h 58"/>
              <a:gd name="T50" fmla="*/ 59 w 59"/>
              <a:gd name="T51" fmla="*/ 25 h 58"/>
              <a:gd name="T52" fmla="*/ 56 w 59"/>
              <a:gd name="T53" fmla="*/ 32 h 58"/>
              <a:gd name="T54" fmla="*/ 54 w 59"/>
              <a:gd name="T55" fmla="*/ 33 h 58"/>
              <a:gd name="T56" fmla="*/ 49 w 59"/>
              <a:gd name="T57" fmla="*/ 40 h 58"/>
              <a:gd name="T58" fmla="*/ 51 w 59"/>
              <a:gd name="T59" fmla="*/ 46 h 58"/>
              <a:gd name="T60" fmla="*/ 46 w 59"/>
              <a:gd name="T61" fmla="*/ 50 h 58"/>
              <a:gd name="T62" fmla="*/ 42 w 59"/>
              <a:gd name="T63" fmla="*/ 48 h 58"/>
              <a:gd name="T64" fmla="*/ 36 w 59"/>
              <a:gd name="T65" fmla="*/ 51 h 58"/>
              <a:gd name="T66" fmla="*/ 33 w 59"/>
              <a:gd name="T67" fmla="*/ 56 h 58"/>
              <a:gd name="T68" fmla="*/ 26 w 59"/>
              <a:gd name="T69" fmla="*/ 56 h 58"/>
              <a:gd name="T70" fmla="*/ 24 w 59"/>
              <a:gd name="T71" fmla="*/ 51 h 58"/>
              <a:gd name="T72" fmla="*/ 17 w 59"/>
              <a:gd name="T73" fmla="*/ 48 h 58"/>
              <a:gd name="T74" fmla="*/ 13 w 59"/>
              <a:gd name="T75" fmla="*/ 50 h 58"/>
              <a:gd name="T76" fmla="*/ 8 w 59"/>
              <a:gd name="T77" fmla="*/ 46 h 58"/>
              <a:gd name="T78" fmla="*/ 10 w 59"/>
              <a:gd name="T79" fmla="*/ 40 h 58"/>
              <a:gd name="T80" fmla="*/ 6 w 59"/>
              <a:gd name="T81" fmla="*/ 33 h 58"/>
              <a:gd name="T82" fmla="*/ 3 w 59"/>
              <a:gd name="T83" fmla="*/ 32 h 58"/>
              <a:gd name="T84" fmla="*/ 6 w 59"/>
              <a:gd name="T85" fmla="*/ 25 h 58"/>
              <a:gd name="T86" fmla="*/ 10 w 59"/>
              <a:gd name="T87" fmla="*/ 18 h 58"/>
              <a:gd name="T88" fmla="*/ 8 w 59"/>
              <a:gd name="T89" fmla="*/ 12 h 58"/>
              <a:gd name="T90" fmla="*/ 13 w 59"/>
              <a:gd name="T91" fmla="*/ 8 h 58"/>
              <a:gd name="T92" fmla="*/ 17 w 59"/>
              <a:gd name="T93" fmla="*/ 10 h 58"/>
              <a:gd name="T94" fmla="*/ 24 w 59"/>
              <a:gd name="T95" fmla="*/ 7 h 58"/>
              <a:gd name="T96" fmla="*/ 26 w 59"/>
              <a:gd name="T97" fmla="*/ 2 h 58"/>
              <a:gd name="T98" fmla="*/ 33 w 59"/>
              <a:gd name="T99" fmla="*/ 2 h 58"/>
              <a:gd name="T100" fmla="*/ 36 w 59"/>
              <a:gd name="T101" fmla="*/ 7 h 58"/>
              <a:gd name="T102" fmla="*/ 42 w 59"/>
              <a:gd name="T103" fmla="*/ 10 h 58"/>
              <a:gd name="T104" fmla="*/ 46 w 59"/>
              <a:gd name="T105" fmla="*/ 8 h 58"/>
              <a:gd name="T106" fmla="*/ 51 w 59"/>
              <a:gd name="T107" fmla="*/ 13 h 58"/>
              <a:gd name="T108" fmla="*/ 49 w 59"/>
              <a:gd name="T109" fmla="*/ 18 h 58"/>
              <a:gd name="T110" fmla="*/ 54 w 59"/>
              <a:gd name="T111" fmla="*/ 25 h 58"/>
              <a:gd name="T112" fmla="*/ 56 w 59"/>
              <a:gd name="T113" fmla="*/ 32 h 58"/>
              <a:gd name="T114" fmla="*/ 16 w 59"/>
              <a:gd name="T115" fmla="*/ 29 h 58"/>
              <a:gd name="T116" fmla="*/ 43 w 59"/>
              <a:gd name="T117" fmla="*/ 29 h 58"/>
              <a:gd name="T118" fmla="*/ 30 w 59"/>
              <a:gd name="T119" fmla="*/ 40 h 58"/>
              <a:gd name="T120" fmla="*/ 30 w 59"/>
              <a:gd name="T121" fmla="*/ 18 h 58"/>
              <a:gd name="T122" fmla="*/ 30 w 59"/>
              <a:gd name="T123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2" name="Freeform 89"/>
          <p:cNvSpPr>
            <a:spLocks noEditPoints="1"/>
          </p:cNvSpPr>
          <p:nvPr/>
        </p:nvSpPr>
        <p:spPr bwMode="auto">
          <a:xfrm>
            <a:off x="6465394" y="5265761"/>
            <a:ext cx="374886" cy="306723"/>
          </a:xfrm>
          <a:custGeom>
            <a:avLst/>
            <a:gdLst>
              <a:gd name="T0" fmla="*/ 40 w 59"/>
              <a:gd name="T1" fmla="*/ 5 h 48"/>
              <a:gd name="T2" fmla="*/ 24 w 59"/>
              <a:gd name="T3" fmla="*/ 0 h 48"/>
              <a:gd name="T4" fmla="*/ 3 w 59"/>
              <a:gd name="T5" fmla="*/ 5 h 48"/>
              <a:gd name="T6" fmla="*/ 0 w 59"/>
              <a:gd name="T7" fmla="*/ 21 h 48"/>
              <a:gd name="T8" fmla="*/ 3 w 59"/>
              <a:gd name="T9" fmla="*/ 45 h 48"/>
              <a:gd name="T10" fmla="*/ 54 w 59"/>
              <a:gd name="T11" fmla="*/ 48 h 48"/>
              <a:gd name="T12" fmla="*/ 56 w 59"/>
              <a:gd name="T13" fmla="*/ 24 h 48"/>
              <a:gd name="T14" fmla="*/ 59 w 59"/>
              <a:gd name="T15" fmla="*/ 8 h 48"/>
              <a:gd name="T16" fmla="*/ 24 w 59"/>
              <a:gd name="T17" fmla="*/ 3 h 48"/>
              <a:gd name="T18" fmla="*/ 38 w 59"/>
              <a:gd name="T19" fmla="*/ 5 h 48"/>
              <a:gd name="T20" fmla="*/ 24 w 59"/>
              <a:gd name="T21" fmla="*/ 3 h 48"/>
              <a:gd name="T22" fmla="*/ 6 w 59"/>
              <a:gd name="T23" fmla="*/ 45 h 48"/>
              <a:gd name="T24" fmla="*/ 11 w 59"/>
              <a:gd name="T25" fmla="*/ 24 h 48"/>
              <a:gd name="T26" fmla="*/ 14 w 59"/>
              <a:gd name="T27" fmla="*/ 29 h 48"/>
              <a:gd name="T28" fmla="*/ 22 w 59"/>
              <a:gd name="T29" fmla="*/ 27 h 48"/>
              <a:gd name="T30" fmla="*/ 38 w 59"/>
              <a:gd name="T31" fmla="*/ 24 h 48"/>
              <a:gd name="T32" fmla="*/ 40 w 59"/>
              <a:gd name="T33" fmla="*/ 29 h 48"/>
              <a:gd name="T34" fmla="*/ 48 w 59"/>
              <a:gd name="T35" fmla="*/ 27 h 48"/>
              <a:gd name="T36" fmla="*/ 54 w 59"/>
              <a:gd name="T37" fmla="*/ 24 h 48"/>
              <a:gd name="T38" fmla="*/ 14 w 59"/>
              <a:gd name="T39" fmla="*/ 27 h 48"/>
              <a:gd name="T40" fmla="*/ 19 w 59"/>
              <a:gd name="T41" fmla="*/ 19 h 48"/>
              <a:gd name="T42" fmla="*/ 14 w 59"/>
              <a:gd name="T43" fmla="*/ 27 h 48"/>
              <a:gd name="T44" fmla="*/ 40 w 59"/>
              <a:gd name="T45" fmla="*/ 19 h 48"/>
              <a:gd name="T46" fmla="*/ 46 w 59"/>
              <a:gd name="T47" fmla="*/ 27 h 48"/>
              <a:gd name="T48" fmla="*/ 56 w 59"/>
              <a:gd name="T49" fmla="*/ 21 h 48"/>
              <a:gd name="T50" fmla="*/ 48 w 59"/>
              <a:gd name="T51" fmla="*/ 19 h 48"/>
              <a:gd name="T52" fmla="*/ 40 w 59"/>
              <a:gd name="T53" fmla="*/ 16 h 48"/>
              <a:gd name="T54" fmla="*/ 38 w 59"/>
              <a:gd name="T55" fmla="*/ 21 h 48"/>
              <a:gd name="T56" fmla="*/ 22 w 59"/>
              <a:gd name="T57" fmla="*/ 19 h 48"/>
              <a:gd name="T58" fmla="*/ 14 w 59"/>
              <a:gd name="T59" fmla="*/ 16 h 48"/>
              <a:gd name="T60" fmla="*/ 11 w 59"/>
              <a:gd name="T61" fmla="*/ 21 h 48"/>
              <a:gd name="T62" fmla="*/ 3 w 59"/>
              <a:gd name="T63" fmla="*/ 8 h 48"/>
              <a:gd name="T64" fmla="*/ 56 w 59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th-TH" sz="1800" b="0" i="0" u="none" strike="noStrike" kern="1200" cap="none" spc="0" normalizeH="0" baseline="0" noProof="0">
              <a:ln>
                <a:noFill/>
              </a:ln>
              <a:solidFill>
                <a:srgbClr val="56BDBD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A6E02F-1611-42D9-91DC-F73D54885607}"/>
              </a:ext>
            </a:extLst>
          </p:cNvPr>
          <p:cNvSpPr txBox="1"/>
          <p:nvPr/>
        </p:nvSpPr>
        <p:spPr>
          <a:xfrm>
            <a:off x="642487" y="65046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24857"/>
                </a:solidFill>
              </a:rPr>
              <a:t>系统物理部署图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0CC4B2-14AE-4985-8500-A1A5274BF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4" y="1721570"/>
            <a:ext cx="1028789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9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CustomShape 8"/>
          <p:cNvSpPr/>
          <p:nvPr/>
        </p:nvSpPr>
        <p:spPr>
          <a:xfrm>
            <a:off x="6577920" y="5802120"/>
            <a:ext cx="46800" cy="46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45B5E2-3D5F-4526-A590-FB95E4DC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20" y="312120"/>
            <a:ext cx="8291599" cy="62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CustomShape 6"/>
          <p:cNvSpPr/>
          <p:nvPr/>
        </p:nvSpPr>
        <p:spPr>
          <a:xfrm>
            <a:off x="2383920" y="3621240"/>
            <a:ext cx="7424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感谢各位老师批评指正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38" name="CustomShape 7"/>
          <p:cNvSpPr/>
          <p:nvPr/>
        </p:nvSpPr>
        <p:spPr>
          <a:xfrm>
            <a:off x="1857960" y="1916640"/>
            <a:ext cx="84758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THANK YOU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639" name="CustomShape 8"/>
          <p:cNvSpPr/>
          <p:nvPr/>
        </p:nvSpPr>
        <p:spPr>
          <a:xfrm>
            <a:off x="6577920" y="5802120"/>
            <a:ext cx="46800" cy="46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8011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70" name="CustomShape 6"/>
          <p:cNvSpPr/>
          <p:nvPr/>
        </p:nvSpPr>
        <p:spPr>
          <a:xfrm>
            <a:off x="376560" y="322200"/>
            <a:ext cx="379404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1.1  职责与分工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2183400" y="1714680"/>
            <a:ext cx="7315920" cy="36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项目管理：邹鹏宇、秦华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产品经理：秦华、邹鹏宇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前端开发：卢越兴、秦华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后端开发：吴金泽、邹鹏宇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智能合约开发：翁焕滨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运维人员：邹鹏宇、翁焕滨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65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376560" y="322200"/>
            <a:ext cx="416196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1.2  项目概述与功能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01680" y="1732680"/>
            <a:ext cx="9869400" cy="173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        </a:t>
            </a: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本项目以Fisco-bcos为底层平台，设计并实现一个虚拟宠物交易商店的区块链应用。在这个虚拟宠物交易商店中，有普通用户和管理员两种角色，其可进行的操作如下：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79" name="Table 8"/>
          <p:cNvGraphicFramePr/>
          <p:nvPr>
            <p:extLst>
              <p:ext uri="{D42A27DB-BD31-4B8C-83A1-F6EECF244321}">
                <p14:modId xmlns:p14="http://schemas.microsoft.com/office/powerpoint/2010/main" val="3448865666"/>
              </p:ext>
            </p:extLst>
          </p:nvPr>
        </p:nvGraphicFramePr>
        <p:xfrm>
          <a:off x="1891800" y="2919239"/>
          <a:ext cx="8127720" cy="3255317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用户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管理员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98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注册新账户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登录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创建宠物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修改宠物信息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zh-CN" altLang="en-US" dirty="0"/>
                        <a:t>上架宠物、下架宠物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查看市场在售宠物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购买宠物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申请退货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查看自己的订单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登录</a:t>
                      </a:r>
                      <a:endParaRPr lang="en-US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dirty="0"/>
                        <a:t>查看退货申请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处理退货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查看市场在售宠物</a:t>
                      </a:r>
                      <a:endParaRPr lang="en-US" dirty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+mj-ea"/>
                        <a:buAutoNum type="circleNumDbPlain"/>
                      </a:pPr>
                      <a:r>
                        <a:rPr lang="en-US" dirty="0" err="1"/>
                        <a:t>查看所有交易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04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5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86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5191560" y="3472200"/>
            <a:ext cx="180864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项目演示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380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" name="Group 6"/>
          <p:cNvGrpSpPr/>
          <p:nvPr/>
        </p:nvGrpSpPr>
        <p:grpSpPr>
          <a:xfrm>
            <a:off x="5397480" y="1822320"/>
            <a:ext cx="1396800" cy="1396800"/>
            <a:chOff x="5397480" y="1822320"/>
            <a:chExt cx="1396800" cy="1396800"/>
          </a:xfrm>
        </p:grpSpPr>
        <p:sp>
          <p:nvSpPr>
            <p:cNvPr id="96" name="CustomShape 7"/>
            <p:cNvSpPr/>
            <p:nvPr/>
          </p:nvSpPr>
          <p:spPr>
            <a:xfrm>
              <a:off x="5452560" y="1877400"/>
              <a:ext cx="1286640" cy="1286640"/>
            </a:xfrm>
            <a:prstGeom prst="rect">
              <a:avLst/>
            </a:prstGeom>
            <a:solidFill>
              <a:srgbClr val="324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8"/>
            <p:cNvSpPr/>
            <p:nvPr/>
          </p:nvSpPr>
          <p:spPr>
            <a:xfrm>
              <a:off x="5397480" y="1822320"/>
              <a:ext cx="1396800" cy="1396800"/>
            </a:xfrm>
            <a:prstGeom prst="rect">
              <a:avLst/>
            </a:prstGeom>
            <a:noFill/>
            <a:ln w="19080">
              <a:solidFill>
                <a:srgbClr val="324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" name="CustomShape 9"/>
          <p:cNvSpPr/>
          <p:nvPr/>
        </p:nvSpPr>
        <p:spPr>
          <a:xfrm>
            <a:off x="4317840" y="1920960"/>
            <a:ext cx="35557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4784400" y="3472200"/>
            <a:ext cx="262260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75000"/>
              </a:lnSpc>
            </a:pPr>
            <a:r>
              <a:rPr lang="en-US" sz="3200" b="0" strike="noStrike" spc="-1">
                <a:solidFill>
                  <a:srgbClr val="324857"/>
                </a:solidFill>
                <a:latin typeface="微软雅黑"/>
                <a:ea typeface="微软雅黑"/>
              </a:rPr>
              <a:t>个人工作汇报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927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376560" y="174240"/>
            <a:ext cx="379404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3.1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卢越兴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5192280" y="3781800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6464520" y="378180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5173200" y="5234400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517248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6464520" y="2328480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6465240" y="5265720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676160" y="1540080"/>
            <a:ext cx="844776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等线"/>
              </a:rPr>
              <a:t>主要职责</a:t>
            </a:r>
            <a:r>
              <a:rPr lang="en-US" altLang="zh-CN" sz="2800" b="1" spc="-1" dirty="0">
                <a:solidFill>
                  <a:srgbClr val="000000"/>
                </a:solidFill>
                <a:latin typeface="等线"/>
              </a:rPr>
              <a:t>——</a:t>
            </a:r>
            <a:r>
              <a:rPr lang="zh-CN" altLang="en-US" sz="2800" b="1" spc="-1" dirty="0">
                <a:solidFill>
                  <a:srgbClr val="000000"/>
                </a:solidFill>
                <a:latin typeface="等线"/>
              </a:rPr>
              <a:t>前端开发</a:t>
            </a:r>
            <a:endParaRPr lang="en-US" altLang="zh-CN" sz="2800" b="1" spc="-1" dirty="0">
              <a:solidFill>
                <a:srgbClr val="000000"/>
              </a:solidFill>
              <a:latin typeface="等线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trike="noStrike" spc="-1" dirty="0">
                <a:latin typeface="Arial"/>
              </a:rPr>
              <a:t>编写登录页面，用户相关的页面，修改管理员相关的页面</a:t>
            </a:r>
            <a:endParaRPr lang="en-US" altLang="zh-CN" sz="200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trike="noStrike" spc="-1" dirty="0">
                <a:latin typeface="Arial"/>
              </a:rPr>
              <a:t>与后端人员进行对接</a:t>
            </a:r>
            <a:r>
              <a:rPr lang="en-US" altLang="zh-CN" sz="2000" strike="noStrike" spc="-1" dirty="0">
                <a:latin typeface="Arial"/>
              </a:rPr>
              <a:t>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-1" dirty="0">
                <a:latin typeface="Arial"/>
              </a:rPr>
              <a:t>初步功能测试</a:t>
            </a:r>
            <a:endParaRPr lang="en-US" altLang="zh-CN" sz="20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pc="-1" dirty="0">
                <a:latin typeface="Arial"/>
              </a:rPr>
              <a:t>其他职责</a:t>
            </a:r>
            <a:r>
              <a:rPr lang="en-US" altLang="zh-CN" sz="2000" b="1" spc="-1" dirty="0">
                <a:latin typeface="Arial"/>
              </a:rPr>
              <a:t>——</a:t>
            </a:r>
            <a:r>
              <a:rPr lang="zh-CN" altLang="en-US" sz="2000" b="1" spc="-1" dirty="0">
                <a:latin typeface="Arial"/>
              </a:rPr>
              <a:t>需求分析</a:t>
            </a:r>
            <a:endParaRPr lang="en-US" altLang="zh-CN" sz="2000" b="1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5"/>
          <p:cNvSpPr/>
          <p:nvPr/>
        </p:nvSpPr>
        <p:spPr>
          <a:xfrm>
            <a:off x="253620" y="24336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6"/>
          <p:cNvSpPr/>
          <p:nvPr/>
        </p:nvSpPr>
        <p:spPr>
          <a:xfrm>
            <a:off x="376560" y="174240"/>
            <a:ext cx="379404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3.1  </a:t>
            </a:r>
            <a:r>
              <a:rPr lang="zh-CN" altLang="en-US" sz="2800" spc="-1" dirty="0">
                <a:solidFill>
                  <a:srgbClr val="324857"/>
                </a:solidFill>
                <a:latin typeface="微软雅黑"/>
                <a:ea typeface="微软雅黑"/>
              </a:rPr>
              <a:t>卢越兴</a:t>
            </a:r>
            <a:endParaRPr lang="en-US" sz="2800" b="0" strike="noStrike" spc="-1" dirty="0">
              <a:latin typeface="Arial"/>
            </a:endParaRPr>
          </a:p>
        </p:txBody>
      </p:sp>
      <p:grpSp>
        <p:nvGrpSpPr>
          <p:cNvPr id="33" name="Group 8"/>
          <p:cNvGrpSpPr/>
          <p:nvPr/>
        </p:nvGrpSpPr>
        <p:grpSpPr>
          <a:xfrm>
            <a:off x="705780" y="1785600"/>
            <a:ext cx="3135960" cy="3424320"/>
            <a:chOff x="2377440" y="2385360"/>
            <a:chExt cx="3135960" cy="3424320"/>
          </a:xfrm>
        </p:grpSpPr>
        <p:sp>
          <p:nvSpPr>
            <p:cNvPr id="34" name="CustomShape 9"/>
            <p:cNvSpPr/>
            <p:nvPr/>
          </p:nvSpPr>
          <p:spPr>
            <a:xfrm rot="13659000">
              <a:off x="3101760" y="2683800"/>
              <a:ext cx="1588680" cy="1767960"/>
            </a:xfrm>
            <a:custGeom>
              <a:avLst/>
              <a:gdLst/>
              <a:ahLst/>
              <a:cxnLst/>
              <a:rect l="l" t="t" r="r" b="b"/>
              <a:pathLst>
                <a:path w="1088" h="1211">
                  <a:moveTo>
                    <a:pt x="50" y="1179"/>
                  </a:moveTo>
                  <a:cubicBezTo>
                    <a:pt x="170" y="1203"/>
                    <a:pt x="170" y="1203"/>
                    <a:pt x="170" y="1203"/>
                  </a:cubicBezTo>
                  <a:cubicBezTo>
                    <a:pt x="213" y="1211"/>
                    <a:pt x="255" y="1183"/>
                    <a:pt x="263" y="1140"/>
                  </a:cubicBezTo>
                  <a:cubicBezTo>
                    <a:pt x="283" y="1040"/>
                    <a:pt x="283" y="1040"/>
                    <a:pt x="283" y="1040"/>
                  </a:cubicBezTo>
                  <a:cubicBezTo>
                    <a:pt x="312" y="1040"/>
                    <a:pt x="342" y="1037"/>
                    <a:pt x="372" y="1033"/>
                  </a:cubicBezTo>
                  <a:cubicBezTo>
                    <a:pt x="402" y="1028"/>
                    <a:pt x="431" y="1021"/>
                    <a:pt x="460" y="1013"/>
                  </a:cubicBezTo>
                  <a:cubicBezTo>
                    <a:pt x="509" y="1102"/>
                    <a:pt x="509" y="1102"/>
                    <a:pt x="509" y="1102"/>
                  </a:cubicBezTo>
                  <a:cubicBezTo>
                    <a:pt x="530" y="1140"/>
                    <a:pt x="578" y="1154"/>
                    <a:pt x="617" y="1133"/>
                  </a:cubicBezTo>
                  <a:cubicBezTo>
                    <a:pt x="724" y="1073"/>
                    <a:pt x="724" y="1073"/>
                    <a:pt x="724" y="1073"/>
                  </a:cubicBezTo>
                  <a:cubicBezTo>
                    <a:pt x="762" y="1052"/>
                    <a:pt x="776" y="1004"/>
                    <a:pt x="755" y="965"/>
                  </a:cubicBezTo>
                  <a:cubicBezTo>
                    <a:pt x="706" y="877"/>
                    <a:pt x="706" y="877"/>
                    <a:pt x="706" y="877"/>
                  </a:cubicBezTo>
                  <a:cubicBezTo>
                    <a:pt x="751" y="837"/>
                    <a:pt x="791" y="791"/>
                    <a:pt x="824" y="741"/>
                  </a:cubicBezTo>
                  <a:cubicBezTo>
                    <a:pt x="919" y="778"/>
                    <a:pt x="919" y="778"/>
                    <a:pt x="919" y="778"/>
                  </a:cubicBezTo>
                  <a:cubicBezTo>
                    <a:pt x="959" y="794"/>
                    <a:pt x="1005" y="773"/>
                    <a:pt x="1021" y="732"/>
                  </a:cubicBezTo>
                  <a:cubicBezTo>
                    <a:pt x="1065" y="618"/>
                    <a:pt x="1065" y="618"/>
                    <a:pt x="1065" y="618"/>
                  </a:cubicBezTo>
                  <a:cubicBezTo>
                    <a:pt x="1081" y="577"/>
                    <a:pt x="1061" y="531"/>
                    <a:pt x="1020" y="515"/>
                  </a:cubicBezTo>
                  <a:cubicBezTo>
                    <a:pt x="925" y="479"/>
                    <a:pt x="925" y="479"/>
                    <a:pt x="925" y="479"/>
                  </a:cubicBezTo>
                  <a:cubicBezTo>
                    <a:pt x="934" y="421"/>
                    <a:pt x="935" y="361"/>
                    <a:pt x="928" y="300"/>
                  </a:cubicBezTo>
                  <a:cubicBezTo>
                    <a:pt x="1024" y="267"/>
                    <a:pt x="1024" y="267"/>
                    <a:pt x="1024" y="267"/>
                  </a:cubicBezTo>
                  <a:cubicBezTo>
                    <a:pt x="1066" y="252"/>
                    <a:pt x="1088" y="207"/>
                    <a:pt x="1074" y="166"/>
                  </a:cubicBezTo>
                  <a:cubicBezTo>
                    <a:pt x="1034" y="50"/>
                    <a:pt x="1034" y="50"/>
                    <a:pt x="1034" y="50"/>
                  </a:cubicBezTo>
                  <a:cubicBezTo>
                    <a:pt x="1025" y="25"/>
                    <a:pt x="1006" y="7"/>
                    <a:pt x="982" y="0"/>
                  </a:cubicBezTo>
                  <a:cubicBezTo>
                    <a:pt x="697" y="333"/>
                    <a:pt x="697" y="333"/>
                    <a:pt x="697" y="333"/>
                  </a:cubicBezTo>
                  <a:cubicBezTo>
                    <a:pt x="721" y="559"/>
                    <a:pt x="563" y="766"/>
                    <a:pt x="336" y="802"/>
                  </a:cubicBezTo>
                  <a:cubicBezTo>
                    <a:pt x="321" y="804"/>
                    <a:pt x="306" y="806"/>
                    <a:pt x="291" y="807"/>
                  </a:cubicBezTo>
                  <a:cubicBezTo>
                    <a:pt x="0" y="1147"/>
                    <a:pt x="0" y="1147"/>
                    <a:pt x="0" y="1147"/>
                  </a:cubicBezTo>
                  <a:cubicBezTo>
                    <a:pt x="11" y="1163"/>
                    <a:pt x="29" y="1175"/>
                    <a:pt x="50" y="1179"/>
                  </a:cubicBez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10"/>
            <p:cNvSpPr/>
            <p:nvPr/>
          </p:nvSpPr>
          <p:spPr>
            <a:xfrm rot="13659000">
              <a:off x="2863440" y="3109320"/>
              <a:ext cx="2163240" cy="2271240"/>
            </a:xfrm>
            <a:custGeom>
              <a:avLst/>
              <a:gdLst/>
              <a:ahLst/>
              <a:cxnLst/>
              <a:rect l="l" t="t" r="r" b="b"/>
              <a:pathLst>
                <a:path w="1481" h="1554">
                  <a:moveTo>
                    <a:pt x="548" y="1554"/>
                  </a:moveTo>
                  <a:cubicBezTo>
                    <a:pt x="795" y="1265"/>
                    <a:pt x="795" y="1265"/>
                    <a:pt x="795" y="1265"/>
                  </a:cubicBezTo>
                  <a:cubicBezTo>
                    <a:pt x="602" y="1249"/>
                    <a:pt x="438" y="1103"/>
                    <a:pt x="406" y="903"/>
                  </a:cubicBezTo>
                  <a:cubicBezTo>
                    <a:pt x="369" y="668"/>
                    <a:pt x="530" y="448"/>
                    <a:pt x="764" y="411"/>
                  </a:cubicBezTo>
                  <a:cubicBezTo>
                    <a:pt x="988" y="376"/>
                    <a:pt x="1197" y="519"/>
                    <a:pt x="1249" y="735"/>
                  </a:cubicBezTo>
                  <a:cubicBezTo>
                    <a:pt x="1481" y="464"/>
                    <a:pt x="1481" y="464"/>
                    <a:pt x="1481" y="464"/>
                  </a:cubicBezTo>
                  <a:cubicBezTo>
                    <a:pt x="1399" y="492"/>
                    <a:pt x="1399" y="492"/>
                    <a:pt x="1399" y="492"/>
                  </a:cubicBezTo>
                  <a:cubicBezTo>
                    <a:pt x="1368" y="441"/>
                    <a:pt x="1330" y="394"/>
                    <a:pt x="1286" y="353"/>
                  </a:cubicBezTo>
                  <a:cubicBezTo>
                    <a:pt x="1339" y="266"/>
                    <a:pt x="1339" y="266"/>
                    <a:pt x="1339" y="266"/>
                  </a:cubicBezTo>
                  <a:cubicBezTo>
                    <a:pt x="1361" y="228"/>
                    <a:pt x="1349" y="180"/>
                    <a:pt x="1312" y="157"/>
                  </a:cubicBezTo>
                  <a:cubicBezTo>
                    <a:pt x="1207" y="94"/>
                    <a:pt x="1207" y="94"/>
                    <a:pt x="1207" y="94"/>
                  </a:cubicBezTo>
                  <a:cubicBezTo>
                    <a:pt x="1169" y="71"/>
                    <a:pt x="1121" y="83"/>
                    <a:pt x="1098" y="121"/>
                  </a:cubicBezTo>
                  <a:cubicBezTo>
                    <a:pt x="1045" y="208"/>
                    <a:pt x="1045" y="208"/>
                    <a:pt x="1045" y="208"/>
                  </a:cubicBezTo>
                  <a:cubicBezTo>
                    <a:pt x="989" y="189"/>
                    <a:pt x="930" y="177"/>
                    <a:pt x="869" y="173"/>
                  </a:cubicBezTo>
                  <a:cubicBezTo>
                    <a:pt x="854" y="73"/>
                    <a:pt x="854" y="73"/>
                    <a:pt x="854" y="73"/>
                  </a:cubicBezTo>
                  <a:cubicBezTo>
                    <a:pt x="847" y="30"/>
                    <a:pt x="806" y="0"/>
                    <a:pt x="763" y="7"/>
                  </a:cubicBezTo>
                  <a:cubicBezTo>
                    <a:pt x="642" y="26"/>
                    <a:pt x="642" y="26"/>
                    <a:pt x="642" y="26"/>
                  </a:cubicBezTo>
                  <a:cubicBezTo>
                    <a:pt x="599" y="33"/>
                    <a:pt x="569" y="73"/>
                    <a:pt x="576" y="117"/>
                  </a:cubicBezTo>
                  <a:cubicBezTo>
                    <a:pt x="592" y="217"/>
                    <a:pt x="592" y="217"/>
                    <a:pt x="592" y="217"/>
                  </a:cubicBezTo>
                  <a:cubicBezTo>
                    <a:pt x="535" y="239"/>
                    <a:pt x="482" y="268"/>
                    <a:pt x="435" y="304"/>
                  </a:cubicBezTo>
                  <a:cubicBezTo>
                    <a:pt x="358" y="237"/>
                    <a:pt x="358" y="237"/>
                    <a:pt x="358" y="237"/>
                  </a:cubicBezTo>
                  <a:cubicBezTo>
                    <a:pt x="325" y="208"/>
                    <a:pt x="275" y="212"/>
                    <a:pt x="246" y="245"/>
                  </a:cubicBezTo>
                  <a:cubicBezTo>
                    <a:pt x="166" y="337"/>
                    <a:pt x="166" y="337"/>
                    <a:pt x="166" y="337"/>
                  </a:cubicBezTo>
                  <a:cubicBezTo>
                    <a:pt x="137" y="370"/>
                    <a:pt x="140" y="420"/>
                    <a:pt x="173" y="449"/>
                  </a:cubicBezTo>
                  <a:cubicBezTo>
                    <a:pt x="250" y="516"/>
                    <a:pt x="250" y="516"/>
                    <a:pt x="250" y="516"/>
                  </a:cubicBezTo>
                  <a:cubicBezTo>
                    <a:pt x="221" y="568"/>
                    <a:pt x="199" y="624"/>
                    <a:pt x="185" y="683"/>
                  </a:cubicBezTo>
                  <a:cubicBezTo>
                    <a:pt x="84" y="681"/>
                    <a:pt x="84" y="681"/>
                    <a:pt x="84" y="681"/>
                  </a:cubicBezTo>
                  <a:cubicBezTo>
                    <a:pt x="40" y="680"/>
                    <a:pt x="4" y="715"/>
                    <a:pt x="3" y="759"/>
                  </a:cubicBezTo>
                  <a:cubicBezTo>
                    <a:pt x="1" y="882"/>
                    <a:pt x="1" y="882"/>
                    <a:pt x="1" y="882"/>
                  </a:cubicBezTo>
                  <a:cubicBezTo>
                    <a:pt x="0" y="925"/>
                    <a:pt x="35" y="962"/>
                    <a:pt x="78" y="963"/>
                  </a:cubicBezTo>
                  <a:cubicBezTo>
                    <a:pt x="180" y="964"/>
                    <a:pt x="180" y="964"/>
                    <a:pt x="180" y="964"/>
                  </a:cubicBezTo>
                  <a:cubicBezTo>
                    <a:pt x="192" y="1025"/>
                    <a:pt x="212" y="1082"/>
                    <a:pt x="238" y="1134"/>
                  </a:cubicBezTo>
                  <a:cubicBezTo>
                    <a:pt x="159" y="1198"/>
                    <a:pt x="159" y="1198"/>
                    <a:pt x="159" y="1198"/>
                  </a:cubicBezTo>
                  <a:cubicBezTo>
                    <a:pt x="125" y="1225"/>
                    <a:pt x="120" y="1275"/>
                    <a:pt x="147" y="1309"/>
                  </a:cubicBezTo>
                  <a:cubicBezTo>
                    <a:pt x="224" y="1405"/>
                    <a:pt x="224" y="1405"/>
                    <a:pt x="224" y="1405"/>
                  </a:cubicBezTo>
                  <a:cubicBezTo>
                    <a:pt x="252" y="1439"/>
                    <a:pt x="302" y="1444"/>
                    <a:pt x="336" y="1417"/>
                  </a:cubicBezTo>
                  <a:cubicBezTo>
                    <a:pt x="415" y="1353"/>
                    <a:pt x="415" y="1353"/>
                    <a:pt x="415" y="1353"/>
                  </a:cubicBezTo>
                  <a:cubicBezTo>
                    <a:pt x="462" y="1390"/>
                    <a:pt x="513" y="1422"/>
                    <a:pt x="569" y="1445"/>
                  </a:cubicBezTo>
                  <a:cubicBezTo>
                    <a:pt x="549" y="1545"/>
                    <a:pt x="549" y="1545"/>
                    <a:pt x="549" y="1545"/>
                  </a:cubicBezTo>
                  <a:cubicBezTo>
                    <a:pt x="548" y="1548"/>
                    <a:pt x="548" y="1551"/>
                    <a:pt x="548" y="1554"/>
                  </a:cubicBezTo>
                  <a:close/>
                </a:path>
              </a:pathLst>
            </a:custGeom>
            <a:solidFill>
              <a:srgbClr val="5E86A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CustomShape 11"/>
          <p:cNvSpPr/>
          <p:nvPr/>
        </p:nvSpPr>
        <p:spPr>
          <a:xfrm rot="13659000">
            <a:off x="2608434" y="1233536"/>
            <a:ext cx="1609200" cy="1625400"/>
          </a:xfrm>
          <a:custGeom>
            <a:avLst/>
            <a:gdLst/>
            <a:ahLst/>
            <a:cxnLst/>
            <a:rect l="l" t="t" r="r" b="b"/>
            <a:pathLst>
              <a:path w="1103" h="1112">
                <a:moveTo>
                  <a:pt x="116" y="300"/>
                </a:moveTo>
                <a:cubicBezTo>
                  <a:pt x="167" y="344"/>
                  <a:pt x="167" y="344"/>
                  <a:pt x="167" y="344"/>
                </a:cubicBezTo>
                <a:cubicBezTo>
                  <a:pt x="148" y="379"/>
                  <a:pt x="133" y="417"/>
                  <a:pt x="124" y="456"/>
                </a:cubicBezTo>
                <a:cubicBezTo>
                  <a:pt x="56" y="455"/>
                  <a:pt x="56" y="455"/>
                  <a:pt x="56" y="455"/>
                </a:cubicBezTo>
                <a:cubicBezTo>
                  <a:pt x="53" y="455"/>
                  <a:pt x="50" y="455"/>
                  <a:pt x="47" y="456"/>
                </a:cubicBezTo>
                <a:cubicBezTo>
                  <a:pt x="22" y="459"/>
                  <a:pt x="3" y="481"/>
                  <a:pt x="2" y="507"/>
                </a:cubicBezTo>
                <a:cubicBezTo>
                  <a:pt x="1" y="589"/>
                  <a:pt x="1" y="589"/>
                  <a:pt x="1" y="589"/>
                </a:cubicBezTo>
                <a:cubicBezTo>
                  <a:pt x="0" y="618"/>
                  <a:pt x="23" y="642"/>
                  <a:pt x="53" y="643"/>
                </a:cubicBezTo>
                <a:cubicBezTo>
                  <a:pt x="121" y="644"/>
                  <a:pt x="121" y="644"/>
                  <a:pt x="121" y="644"/>
                </a:cubicBezTo>
                <a:cubicBezTo>
                  <a:pt x="129" y="685"/>
                  <a:pt x="142" y="723"/>
                  <a:pt x="159" y="758"/>
                </a:cubicBezTo>
                <a:cubicBezTo>
                  <a:pt x="107" y="800"/>
                  <a:pt x="107" y="800"/>
                  <a:pt x="107" y="800"/>
                </a:cubicBezTo>
                <a:cubicBezTo>
                  <a:pt x="84" y="819"/>
                  <a:pt x="80" y="852"/>
                  <a:pt x="99" y="875"/>
                </a:cubicBezTo>
                <a:cubicBezTo>
                  <a:pt x="150" y="939"/>
                  <a:pt x="150" y="939"/>
                  <a:pt x="150" y="939"/>
                </a:cubicBezTo>
                <a:cubicBezTo>
                  <a:pt x="163" y="954"/>
                  <a:pt x="182" y="961"/>
                  <a:pt x="200" y="958"/>
                </a:cubicBezTo>
                <a:cubicBezTo>
                  <a:pt x="209" y="956"/>
                  <a:pt x="217" y="953"/>
                  <a:pt x="225" y="947"/>
                </a:cubicBezTo>
                <a:cubicBezTo>
                  <a:pt x="278" y="904"/>
                  <a:pt x="278" y="904"/>
                  <a:pt x="278" y="904"/>
                </a:cubicBezTo>
                <a:cubicBezTo>
                  <a:pt x="309" y="929"/>
                  <a:pt x="343" y="950"/>
                  <a:pt x="380" y="966"/>
                </a:cubicBezTo>
                <a:cubicBezTo>
                  <a:pt x="367" y="1032"/>
                  <a:pt x="367" y="1032"/>
                  <a:pt x="367" y="1032"/>
                </a:cubicBezTo>
                <a:cubicBezTo>
                  <a:pt x="362" y="1061"/>
                  <a:pt x="380" y="1089"/>
                  <a:pt x="409" y="1095"/>
                </a:cubicBezTo>
                <a:cubicBezTo>
                  <a:pt x="490" y="1110"/>
                  <a:pt x="490" y="1110"/>
                  <a:pt x="490" y="1110"/>
                </a:cubicBezTo>
                <a:cubicBezTo>
                  <a:pt x="496" y="1112"/>
                  <a:pt x="502" y="1112"/>
                  <a:pt x="508" y="1111"/>
                </a:cubicBezTo>
                <a:cubicBezTo>
                  <a:pt x="529" y="1107"/>
                  <a:pt x="547" y="1091"/>
                  <a:pt x="552" y="1069"/>
                </a:cubicBezTo>
                <a:cubicBezTo>
                  <a:pt x="565" y="1002"/>
                  <a:pt x="565" y="1002"/>
                  <a:pt x="565" y="1002"/>
                </a:cubicBezTo>
                <a:cubicBezTo>
                  <a:pt x="585" y="1001"/>
                  <a:pt x="605" y="1000"/>
                  <a:pt x="625" y="997"/>
                </a:cubicBezTo>
                <a:cubicBezTo>
                  <a:pt x="645" y="993"/>
                  <a:pt x="664" y="989"/>
                  <a:pt x="683" y="983"/>
                </a:cubicBezTo>
                <a:cubicBezTo>
                  <a:pt x="716" y="1043"/>
                  <a:pt x="716" y="1043"/>
                  <a:pt x="716" y="1043"/>
                </a:cubicBezTo>
                <a:cubicBezTo>
                  <a:pt x="727" y="1063"/>
                  <a:pt x="749" y="1073"/>
                  <a:pt x="771" y="1070"/>
                </a:cubicBezTo>
                <a:cubicBezTo>
                  <a:pt x="777" y="1069"/>
                  <a:pt x="783" y="1067"/>
                  <a:pt x="788" y="1064"/>
                </a:cubicBezTo>
                <a:cubicBezTo>
                  <a:pt x="860" y="1024"/>
                  <a:pt x="860" y="1024"/>
                  <a:pt x="860" y="1024"/>
                </a:cubicBezTo>
                <a:cubicBezTo>
                  <a:pt x="886" y="1010"/>
                  <a:pt x="895" y="977"/>
                  <a:pt x="881" y="952"/>
                </a:cubicBezTo>
                <a:cubicBezTo>
                  <a:pt x="848" y="892"/>
                  <a:pt x="848" y="892"/>
                  <a:pt x="848" y="892"/>
                </a:cubicBezTo>
                <a:cubicBezTo>
                  <a:pt x="878" y="866"/>
                  <a:pt x="905" y="835"/>
                  <a:pt x="927" y="802"/>
                </a:cubicBezTo>
                <a:cubicBezTo>
                  <a:pt x="990" y="826"/>
                  <a:pt x="990" y="826"/>
                  <a:pt x="990" y="826"/>
                </a:cubicBezTo>
                <a:cubicBezTo>
                  <a:pt x="999" y="830"/>
                  <a:pt x="1008" y="831"/>
                  <a:pt x="1017" y="829"/>
                </a:cubicBezTo>
                <a:cubicBezTo>
                  <a:pt x="1035" y="827"/>
                  <a:pt x="1052" y="814"/>
                  <a:pt x="1059" y="796"/>
                </a:cubicBezTo>
                <a:cubicBezTo>
                  <a:pt x="1088" y="720"/>
                  <a:pt x="1088" y="720"/>
                  <a:pt x="1088" y="720"/>
                </a:cubicBezTo>
                <a:cubicBezTo>
                  <a:pt x="1099" y="692"/>
                  <a:pt x="1085" y="661"/>
                  <a:pt x="1058" y="651"/>
                </a:cubicBezTo>
                <a:cubicBezTo>
                  <a:pt x="994" y="627"/>
                  <a:pt x="994" y="627"/>
                  <a:pt x="994" y="627"/>
                </a:cubicBezTo>
                <a:cubicBezTo>
                  <a:pt x="1000" y="588"/>
                  <a:pt x="1001" y="547"/>
                  <a:pt x="996" y="507"/>
                </a:cubicBezTo>
                <a:cubicBezTo>
                  <a:pt x="1061" y="485"/>
                  <a:pt x="1061" y="485"/>
                  <a:pt x="1061" y="485"/>
                </a:cubicBezTo>
                <a:cubicBezTo>
                  <a:pt x="1088" y="475"/>
                  <a:pt x="1103" y="445"/>
                  <a:pt x="1094" y="417"/>
                </a:cubicBezTo>
                <a:cubicBezTo>
                  <a:pt x="1067" y="340"/>
                  <a:pt x="1067" y="340"/>
                  <a:pt x="1067" y="340"/>
                </a:cubicBezTo>
                <a:cubicBezTo>
                  <a:pt x="1059" y="315"/>
                  <a:pt x="1034" y="301"/>
                  <a:pt x="1009" y="305"/>
                </a:cubicBezTo>
                <a:cubicBezTo>
                  <a:pt x="1006" y="305"/>
                  <a:pt x="1003" y="306"/>
                  <a:pt x="1000" y="307"/>
                </a:cubicBezTo>
                <a:cubicBezTo>
                  <a:pt x="936" y="329"/>
                  <a:pt x="936" y="329"/>
                  <a:pt x="936" y="329"/>
                </a:cubicBezTo>
                <a:cubicBezTo>
                  <a:pt x="915" y="294"/>
                  <a:pt x="889" y="263"/>
                  <a:pt x="860" y="236"/>
                </a:cubicBezTo>
                <a:cubicBezTo>
                  <a:pt x="895" y="177"/>
                  <a:pt x="895" y="177"/>
                  <a:pt x="895" y="177"/>
                </a:cubicBezTo>
                <a:cubicBezTo>
                  <a:pt x="910" y="152"/>
                  <a:pt x="902" y="120"/>
                  <a:pt x="877" y="105"/>
                </a:cubicBezTo>
                <a:cubicBezTo>
                  <a:pt x="807" y="62"/>
                  <a:pt x="807" y="62"/>
                  <a:pt x="807" y="62"/>
                </a:cubicBezTo>
                <a:cubicBezTo>
                  <a:pt x="796" y="56"/>
                  <a:pt x="783" y="53"/>
                  <a:pt x="771" y="55"/>
                </a:cubicBezTo>
                <a:cubicBezTo>
                  <a:pt x="756" y="58"/>
                  <a:pt x="743" y="66"/>
                  <a:pt x="734" y="80"/>
                </a:cubicBezTo>
                <a:cubicBezTo>
                  <a:pt x="699" y="138"/>
                  <a:pt x="699" y="138"/>
                  <a:pt x="699" y="138"/>
                </a:cubicBezTo>
                <a:cubicBezTo>
                  <a:pt x="662" y="126"/>
                  <a:pt x="622" y="118"/>
                  <a:pt x="582" y="115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66" y="19"/>
                  <a:pt x="539" y="0"/>
                  <a:pt x="510" y="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00" y="21"/>
                  <a:pt x="381" y="49"/>
                  <a:pt x="385" y="78"/>
                </a:cubicBezTo>
                <a:cubicBezTo>
                  <a:pt x="396" y="145"/>
                  <a:pt x="396" y="145"/>
                  <a:pt x="396" y="145"/>
                </a:cubicBezTo>
                <a:cubicBezTo>
                  <a:pt x="358" y="159"/>
                  <a:pt x="323" y="179"/>
                  <a:pt x="291" y="203"/>
                </a:cubicBezTo>
                <a:cubicBezTo>
                  <a:pt x="240" y="158"/>
                  <a:pt x="240" y="158"/>
                  <a:pt x="240" y="158"/>
                </a:cubicBezTo>
                <a:cubicBezTo>
                  <a:pt x="227" y="147"/>
                  <a:pt x="211" y="143"/>
                  <a:pt x="197" y="146"/>
                </a:cubicBezTo>
                <a:cubicBezTo>
                  <a:pt x="185" y="147"/>
                  <a:pt x="173" y="153"/>
                  <a:pt x="165" y="163"/>
                </a:cubicBezTo>
                <a:cubicBezTo>
                  <a:pt x="111" y="225"/>
                  <a:pt x="111" y="225"/>
                  <a:pt x="111" y="225"/>
                </a:cubicBezTo>
                <a:cubicBezTo>
                  <a:pt x="92" y="247"/>
                  <a:pt x="94" y="281"/>
                  <a:pt x="116" y="300"/>
                </a:cubicBezTo>
                <a:close/>
                <a:moveTo>
                  <a:pt x="505" y="235"/>
                </a:moveTo>
                <a:cubicBezTo>
                  <a:pt x="683" y="207"/>
                  <a:pt x="851" y="329"/>
                  <a:pt x="879" y="508"/>
                </a:cubicBezTo>
                <a:cubicBezTo>
                  <a:pt x="907" y="686"/>
                  <a:pt x="785" y="854"/>
                  <a:pt x="607" y="882"/>
                </a:cubicBezTo>
                <a:cubicBezTo>
                  <a:pt x="428" y="910"/>
                  <a:pt x="261" y="787"/>
                  <a:pt x="233" y="609"/>
                </a:cubicBezTo>
                <a:cubicBezTo>
                  <a:pt x="205" y="431"/>
                  <a:pt x="327" y="263"/>
                  <a:pt x="505" y="235"/>
                </a:cubicBezTo>
                <a:close/>
              </a:path>
            </a:pathLst>
          </a:custGeom>
          <a:solidFill>
            <a:srgbClr val="3248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12"/>
          <p:cNvSpPr/>
          <p:nvPr/>
        </p:nvSpPr>
        <p:spPr>
          <a:xfrm rot="13659000">
            <a:off x="3122134" y="3612282"/>
            <a:ext cx="1611000" cy="1625400"/>
          </a:xfrm>
          <a:custGeom>
            <a:avLst/>
            <a:gdLst/>
            <a:ahLst/>
            <a:cxnLst/>
            <a:rect l="l" t="t" r="r" b="b"/>
            <a:pathLst>
              <a:path w="1103" h="1112">
                <a:moveTo>
                  <a:pt x="52" y="643"/>
                </a:moveTo>
                <a:cubicBezTo>
                  <a:pt x="120" y="644"/>
                  <a:pt x="120" y="644"/>
                  <a:pt x="120" y="644"/>
                </a:cubicBezTo>
                <a:cubicBezTo>
                  <a:pt x="128" y="684"/>
                  <a:pt x="142" y="722"/>
                  <a:pt x="159" y="758"/>
                </a:cubicBezTo>
                <a:cubicBezTo>
                  <a:pt x="106" y="800"/>
                  <a:pt x="106" y="800"/>
                  <a:pt x="106" y="800"/>
                </a:cubicBezTo>
                <a:cubicBezTo>
                  <a:pt x="84" y="819"/>
                  <a:pt x="80" y="852"/>
                  <a:pt x="99" y="875"/>
                </a:cubicBezTo>
                <a:cubicBezTo>
                  <a:pt x="150" y="939"/>
                  <a:pt x="150" y="939"/>
                  <a:pt x="150" y="939"/>
                </a:cubicBezTo>
                <a:cubicBezTo>
                  <a:pt x="162" y="954"/>
                  <a:pt x="181" y="960"/>
                  <a:pt x="200" y="958"/>
                </a:cubicBezTo>
                <a:cubicBezTo>
                  <a:pt x="208" y="956"/>
                  <a:pt x="217" y="953"/>
                  <a:pt x="225" y="947"/>
                </a:cubicBezTo>
                <a:cubicBezTo>
                  <a:pt x="277" y="904"/>
                  <a:pt x="277" y="904"/>
                  <a:pt x="277" y="904"/>
                </a:cubicBezTo>
                <a:cubicBezTo>
                  <a:pt x="309" y="929"/>
                  <a:pt x="343" y="950"/>
                  <a:pt x="380" y="966"/>
                </a:cubicBezTo>
                <a:cubicBezTo>
                  <a:pt x="367" y="1032"/>
                  <a:pt x="367" y="1032"/>
                  <a:pt x="367" y="1032"/>
                </a:cubicBezTo>
                <a:cubicBezTo>
                  <a:pt x="361" y="1061"/>
                  <a:pt x="380" y="1089"/>
                  <a:pt x="409" y="1095"/>
                </a:cubicBezTo>
                <a:cubicBezTo>
                  <a:pt x="489" y="1110"/>
                  <a:pt x="489" y="1110"/>
                  <a:pt x="489" y="1110"/>
                </a:cubicBezTo>
                <a:cubicBezTo>
                  <a:pt x="496" y="1112"/>
                  <a:pt x="502" y="1112"/>
                  <a:pt x="508" y="1111"/>
                </a:cubicBezTo>
                <a:cubicBezTo>
                  <a:pt x="529" y="1107"/>
                  <a:pt x="547" y="1091"/>
                  <a:pt x="552" y="1068"/>
                </a:cubicBezTo>
                <a:cubicBezTo>
                  <a:pt x="565" y="1002"/>
                  <a:pt x="565" y="1002"/>
                  <a:pt x="565" y="1002"/>
                </a:cubicBezTo>
                <a:cubicBezTo>
                  <a:pt x="584" y="1001"/>
                  <a:pt x="604" y="1000"/>
                  <a:pt x="624" y="997"/>
                </a:cubicBezTo>
                <a:cubicBezTo>
                  <a:pt x="645" y="993"/>
                  <a:pt x="664" y="989"/>
                  <a:pt x="683" y="983"/>
                </a:cubicBezTo>
                <a:cubicBezTo>
                  <a:pt x="716" y="1043"/>
                  <a:pt x="716" y="1043"/>
                  <a:pt x="716" y="1043"/>
                </a:cubicBezTo>
                <a:cubicBezTo>
                  <a:pt x="727" y="1063"/>
                  <a:pt x="749" y="1073"/>
                  <a:pt x="771" y="1069"/>
                </a:cubicBezTo>
                <a:cubicBezTo>
                  <a:pt x="777" y="1068"/>
                  <a:pt x="782" y="1067"/>
                  <a:pt x="788" y="1063"/>
                </a:cubicBezTo>
                <a:cubicBezTo>
                  <a:pt x="860" y="1024"/>
                  <a:pt x="860" y="1024"/>
                  <a:pt x="860" y="1024"/>
                </a:cubicBezTo>
                <a:cubicBezTo>
                  <a:pt x="885" y="1010"/>
                  <a:pt x="895" y="977"/>
                  <a:pt x="881" y="952"/>
                </a:cubicBezTo>
                <a:cubicBezTo>
                  <a:pt x="848" y="892"/>
                  <a:pt x="848" y="892"/>
                  <a:pt x="848" y="892"/>
                </a:cubicBezTo>
                <a:cubicBezTo>
                  <a:pt x="878" y="866"/>
                  <a:pt x="904" y="835"/>
                  <a:pt x="926" y="802"/>
                </a:cubicBezTo>
                <a:cubicBezTo>
                  <a:pt x="990" y="826"/>
                  <a:pt x="990" y="826"/>
                  <a:pt x="990" y="826"/>
                </a:cubicBezTo>
                <a:cubicBezTo>
                  <a:pt x="999" y="830"/>
                  <a:pt x="1008" y="831"/>
                  <a:pt x="1017" y="829"/>
                </a:cubicBezTo>
                <a:cubicBezTo>
                  <a:pt x="1035" y="826"/>
                  <a:pt x="1051" y="814"/>
                  <a:pt x="1058" y="796"/>
                </a:cubicBezTo>
                <a:cubicBezTo>
                  <a:pt x="1088" y="719"/>
                  <a:pt x="1088" y="719"/>
                  <a:pt x="1088" y="719"/>
                </a:cubicBezTo>
                <a:cubicBezTo>
                  <a:pt x="1098" y="692"/>
                  <a:pt x="1085" y="661"/>
                  <a:pt x="1057" y="651"/>
                </a:cubicBezTo>
                <a:cubicBezTo>
                  <a:pt x="994" y="626"/>
                  <a:pt x="994" y="626"/>
                  <a:pt x="994" y="626"/>
                </a:cubicBezTo>
                <a:cubicBezTo>
                  <a:pt x="1000" y="588"/>
                  <a:pt x="1001" y="547"/>
                  <a:pt x="996" y="507"/>
                </a:cubicBezTo>
                <a:cubicBezTo>
                  <a:pt x="1061" y="485"/>
                  <a:pt x="1061" y="485"/>
                  <a:pt x="1061" y="485"/>
                </a:cubicBezTo>
                <a:cubicBezTo>
                  <a:pt x="1088" y="475"/>
                  <a:pt x="1103" y="445"/>
                  <a:pt x="1094" y="417"/>
                </a:cubicBezTo>
                <a:cubicBezTo>
                  <a:pt x="1067" y="340"/>
                  <a:pt x="1067" y="340"/>
                  <a:pt x="1067" y="340"/>
                </a:cubicBezTo>
                <a:cubicBezTo>
                  <a:pt x="1058" y="315"/>
                  <a:pt x="1034" y="300"/>
                  <a:pt x="1009" y="304"/>
                </a:cubicBezTo>
                <a:cubicBezTo>
                  <a:pt x="1006" y="305"/>
                  <a:pt x="1003" y="306"/>
                  <a:pt x="1000" y="307"/>
                </a:cubicBezTo>
                <a:cubicBezTo>
                  <a:pt x="935" y="329"/>
                  <a:pt x="935" y="329"/>
                  <a:pt x="935" y="329"/>
                </a:cubicBezTo>
                <a:cubicBezTo>
                  <a:pt x="914" y="294"/>
                  <a:pt x="889" y="263"/>
                  <a:pt x="860" y="235"/>
                </a:cubicBezTo>
                <a:cubicBezTo>
                  <a:pt x="895" y="177"/>
                  <a:pt x="895" y="177"/>
                  <a:pt x="895" y="177"/>
                </a:cubicBezTo>
                <a:cubicBezTo>
                  <a:pt x="910" y="152"/>
                  <a:pt x="902" y="120"/>
                  <a:pt x="877" y="104"/>
                </a:cubicBezTo>
                <a:cubicBezTo>
                  <a:pt x="807" y="62"/>
                  <a:pt x="807" y="62"/>
                  <a:pt x="807" y="62"/>
                </a:cubicBezTo>
                <a:cubicBezTo>
                  <a:pt x="796" y="55"/>
                  <a:pt x="783" y="53"/>
                  <a:pt x="771" y="55"/>
                </a:cubicBezTo>
                <a:cubicBezTo>
                  <a:pt x="756" y="58"/>
                  <a:pt x="742" y="66"/>
                  <a:pt x="734" y="80"/>
                </a:cubicBezTo>
                <a:cubicBezTo>
                  <a:pt x="699" y="138"/>
                  <a:pt x="699" y="138"/>
                  <a:pt x="699" y="138"/>
                </a:cubicBezTo>
                <a:cubicBezTo>
                  <a:pt x="661" y="126"/>
                  <a:pt x="622" y="118"/>
                  <a:pt x="581" y="115"/>
                </a:cubicBezTo>
                <a:cubicBezTo>
                  <a:pt x="571" y="48"/>
                  <a:pt x="571" y="48"/>
                  <a:pt x="571" y="48"/>
                </a:cubicBezTo>
                <a:cubicBezTo>
                  <a:pt x="566" y="19"/>
                  <a:pt x="539" y="0"/>
                  <a:pt x="510" y="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00" y="21"/>
                  <a:pt x="380" y="48"/>
                  <a:pt x="385" y="77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358" y="159"/>
                  <a:pt x="322" y="179"/>
                  <a:pt x="291" y="202"/>
                </a:cubicBezTo>
                <a:cubicBezTo>
                  <a:pt x="239" y="158"/>
                  <a:pt x="239" y="158"/>
                  <a:pt x="239" y="158"/>
                </a:cubicBezTo>
                <a:cubicBezTo>
                  <a:pt x="227" y="147"/>
                  <a:pt x="211" y="143"/>
                  <a:pt x="196" y="145"/>
                </a:cubicBezTo>
                <a:cubicBezTo>
                  <a:pt x="184" y="147"/>
                  <a:pt x="173" y="153"/>
                  <a:pt x="165" y="163"/>
                </a:cubicBezTo>
                <a:cubicBezTo>
                  <a:pt x="111" y="225"/>
                  <a:pt x="111" y="225"/>
                  <a:pt x="111" y="225"/>
                </a:cubicBezTo>
                <a:cubicBezTo>
                  <a:pt x="91" y="247"/>
                  <a:pt x="94" y="280"/>
                  <a:pt x="116" y="300"/>
                </a:cubicBezTo>
                <a:cubicBezTo>
                  <a:pt x="167" y="344"/>
                  <a:pt x="167" y="344"/>
                  <a:pt x="167" y="344"/>
                </a:cubicBezTo>
                <a:cubicBezTo>
                  <a:pt x="148" y="379"/>
                  <a:pt x="133" y="417"/>
                  <a:pt x="124" y="456"/>
                </a:cubicBezTo>
                <a:cubicBezTo>
                  <a:pt x="56" y="455"/>
                  <a:pt x="56" y="455"/>
                  <a:pt x="56" y="455"/>
                </a:cubicBezTo>
                <a:cubicBezTo>
                  <a:pt x="53" y="455"/>
                  <a:pt x="50" y="455"/>
                  <a:pt x="47" y="455"/>
                </a:cubicBezTo>
                <a:cubicBezTo>
                  <a:pt x="22" y="459"/>
                  <a:pt x="2" y="481"/>
                  <a:pt x="2" y="507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18"/>
                  <a:pt x="23" y="642"/>
                  <a:pt x="52" y="643"/>
                </a:cubicBezTo>
                <a:close/>
                <a:moveTo>
                  <a:pt x="505" y="235"/>
                </a:moveTo>
                <a:cubicBezTo>
                  <a:pt x="683" y="207"/>
                  <a:pt x="851" y="329"/>
                  <a:pt x="879" y="507"/>
                </a:cubicBezTo>
                <a:cubicBezTo>
                  <a:pt x="907" y="686"/>
                  <a:pt x="785" y="854"/>
                  <a:pt x="606" y="882"/>
                </a:cubicBezTo>
                <a:cubicBezTo>
                  <a:pt x="428" y="910"/>
                  <a:pt x="260" y="787"/>
                  <a:pt x="232" y="609"/>
                </a:cubicBezTo>
                <a:cubicBezTo>
                  <a:pt x="204" y="431"/>
                  <a:pt x="327" y="263"/>
                  <a:pt x="505" y="235"/>
                </a:cubicBezTo>
                <a:close/>
              </a:path>
            </a:pathLst>
          </a:custGeom>
          <a:solidFill>
            <a:srgbClr val="3248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3"/>
          <p:cNvSpPr/>
          <p:nvPr/>
        </p:nvSpPr>
        <p:spPr>
          <a:xfrm>
            <a:off x="1923233" y="3198041"/>
            <a:ext cx="607529" cy="599438"/>
          </a:xfrm>
          <a:custGeom>
            <a:avLst/>
            <a:gdLst/>
            <a:ahLst/>
            <a:cxnLst/>
            <a:rect l="l" t="t" r="r" b="b"/>
            <a:pathLst>
              <a:path w="1588" h="1682">
                <a:moveTo>
                  <a:pt x="1530" y="1405"/>
                </a:moveTo>
                <a:cubicBezTo>
                  <a:pt x="995" y="870"/>
                  <a:pt x="995" y="870"/>
                  <a:pt x="995" y="870"/>
                </a:cubicBezTo>
                <a:cubicBezTo>
                  <a:pt x="995" y="862"/>
                  <a:pt x="986" y="862"/>
                  <a:pt x="978" y="853"/>
                </a:cubicBezTo>
                <a:cubicBezTo>
                  <a:pt x="1078" y="753"/>
                  <a:pt x="1078" y="753"/>
                  <a:pt x="1078" y="753"/>
                </a:cubicBezTo>
                <a:cubicBezTo>
                  <a:pt x="1078" y="753"/>
                  <a:pt x="1086" y="744"/>
                  <a:pt x="1086" y="736"/>
                </a:cubicBezTo>
                <a:cubicBezTo>
                  <a:pt x="1212" y="786"/>
                  <a:pt x="1362" y="761"/>
                  <a:pt x="1463" y="661"/>
                </a:cubicBezTo>
                <a:cubicBezTo>
                  <a:pt x="1538" y="586"/>
                  <a:pt x="1570" y="485"/>
                  <a:pt x="1562" y="377"/>
                </a:cubicBezTo>
                <a:cubicBezTo>
                  <a:pt x="1562" y="368"/>
                  <a:pt x="1554" y="352"/>
                  <a:pt x="1546" y="352"/>
                </a:cubicBezTo>
                <a:cubicBezTo>
                  <a:pt x="1538" y="352"/>
                  <a:pt x="1521" y="352"/>
                  <a:pt x="1513" y="360"/>
                </a:cubicBezTo>
                <a:cubicBezTo>
                  <a:pt x="1346" y="527"/>
                  <a:pt x="1346" y="527"/>
                  <a:pt x="1346" y="527"/>
                </a:cubicBezTo>
                <a:cubicBezTo>
                  <a:pt x="1170" y="485"/>
                  <a:pt x="1170" y="485"/>
                  <a:pt x="1170" y="485"/>
                </a:cubicBezTo>
                <a:cubicBezTo>
                  <a:pt x="1120" y="310"/>
                  <a:pt x="1120" y="310"/>
                  <a:pt x="1120" y="310"/>
                </a:cubicBezTo>
                <a:cubicBezTo>
                  <a:pt x="1287" y="134"/>
                  <a:pt x="1287" y="134"/>
                  <a:pt x="1287" y="134"/>
                </a:cubicBezTo>
                <a:cubicBezTo>
                  <a:pt x="1296" y="126"/>
                  <a:pt x="1304" y="118"/>
                  <a:pt x="1296" y="101"/>
                </a:cubicBezTo>
                <a:cubicBezTo>
                  <a:pt x="1296" y="92"/>
                  <a:pt x="1287" y="84"/>
                  <a:pt x="1270" y="84"/>
                </a:cubicBezTo>
                <a:cubicBezTo>
                  <a:pt x="1170" y="76"/>
                  <a:pt x="1061" y="109"/>
                  <a:pt x="995" y="184"/>
                </a:cubicBezTo>
                <a:cubicBezTo>
                  <a:pt x="886" y="285"/>
                  <a:pt x="861" y="435"/>
                  <a:pt x="911" y="561"/>
                </a:cubicBezTo>
                <a:cubicBezTo>
                  <a:pt x="903" y="569"/>
                  <a:pt x="903" y="569"/>
                  <a:pt x="894" y="577"/>
                </a:cubicBezTo>
                <a:cubicBezTo>
                  <a:pt x="752" y="711"/>
                  <a:pt x="752" y="711"/>
                  <a:pt x="752" y="711"/>
                </a:cubicBezTo>
                <a:cubicBezTo>
                  <a:pt x="501" y="452"/>
                  <a:pt x="501" y="452"/>
                  <a:pt x="501" y="452"/>
                </a:cubicBezTo>
                <a:cubicBezTo>
                  <a:pt x="493" y="452"/>
                  <a:pt x="493" y="443"/>
                  <a:pt x="484" y="443"/>
                </a:cubicBezTo>
                <a:cubicBezTo>
                  <a:pt x="493" y="435"/>
                  <a:pt x="493" y="435"/>
                  <a:pt x="501" y="427"/>
                </a:cubicBezTo>
                <a:cubicBezTo>
                  <a:pt x="551" y="435"/>
                  <a:pt x="652" y="335"/>
                  <a:pt x="735" y="251"/>
                </a:cubicBezTo>
                <a:cubicBezTo>
                  <a:pt x="493" y="0"/>
                  <a:pt x="493" y="0"/>
                  <a:pt x="493" y="0"/>
                </a:cubicBezTo>
                <a:cubicBezTo>
                  <a:pt x="376" y="109"/>
                  <a:pt x="301" y="184"/>
                  <a:pt x="309" y="243"/>
                </a:cubicBezTo>
                <a:cubicBezTo>
                  <a:pt x="284" y="251"/>
                  <a:pt x="259" y="268"/>
                  <a:pt x="250" y="285"/>
                </a:cubicBezTo>
                <a:cubicBezTo>
                  <a:pt x="209" y="318"/>
                  <a:pt x="209" y="318"/>
                  <a:pt x="209" y="318"/>
                </a:cubicBezTo>
                <a:cubicBezTo>
                  <a:pt x="192" y="343"/>
                  <a:pt x="175" y="368"/>
                  <a:pt x="175" y="393"/>
                </a:cubicBezTo>
                <a:cubicBezTo>
                  <a:pt x="167" y="402"/>
                  <a:pt x="167" y="402"/>
                  <a:pt x="159" y="410"/>
                </a:cubicBezTo>
                <a:cubicBezTo>
                  <a:pt x="150" y="427"/>
                  <a:pt x="150" y="427"/>
                  <a:pt x="150" y="427"/>
                </a:cubicBezTo>
                <a:cubicBezTo>
                  <a:pt x="133" y="443"/>
                  <a:pt x="133" y="443"/>
                  <a:pt x="133" y="443"/>
                </a:cubicBezTo>
                <a:cubicBezTo>
                  <a:pt x="125" y="452"/>
                  <a:pt x="125" y="469"/>
                  <a:pt x="117" y="477"/>
                </a:cubicBezTo>
                <a:lnTo>
                  <a:pt x="108" y="485"/>
                </a:lnTo>
                <a:cubicBezTo>
                  <a:pt x="100" y="502"/>
                  <a:pt x="100" y="502"/>
                  <a:pt x="100" y="502"/>
                </a:cubicBezTo>
                <a:cubicBezTo>
                  <a:pt x="100" y="510"/>
                  <a:pt x="91" y="519"/>
                  <a:pt x="83" y="536"/>
                </a:cubicBezTo>
                <a:cubicBezTo>
                  <a:pt x="75" y="552"/>
                  <a:pt x="66" y="569"/>
                  <a:pt x="66" y="586"/>
                </a:cubicBezTo>
                <a:cubicBezTo>
                  <a:pt x="66" y="594"/>
                  <a:pt x="66" y="594"/>
                  <a:pt x="66" y="594"/>
                </a:cubicBezTo>
                <a:cubicBezTo>
                  <a:pt x="58" y="602"/>
                  <a:pt x="58" y="602"/>
                  <a:pt x="58" y="611"/>
                </a:cubicBezTo>
                <a:cubicBezTo>
                  <a:pt x="50" y="636"/>
                  <a:pt x="50" y="636"/>
                  <a:pt x="50" y="636"/>
                </a:cubicBezTo>
                <a:cubicBezTo>
                  <a:pt x="50" y="653"/>
                  <a:pt x="50" y="669"/>
                  <a:pt x="50" y="678"/>
                </a:cubicBezTo>
                <a:cubicBezTo>
                  <a:pt x="50" y="686"/>
                  <a:pt x="50" y="686"/>
                  <a:pt x="50" y="686"/>
                </a:cubicBezTo>
                <a:cubicBezTo>
                  <a:pt x="41" y="703"/>
                  <a:pt x="41" y="711"/>
                  <a:pt x="41" y="728"/>
                </a:cubicBezTo>
                <a:lnTo>
                  <a:pt x="41" y="736"/>
                </a:lnTo>
                <a:lnTo>
                  <a:pt x="41" y="744"/>
                </a:lnTo>
                <a:cubicBezTo>
                  <a:pt x="50" y="744"/>
                  <a:pt x="50" y="753"/>
                  <a:pt x="50" y="761"/>
                </a:cubicBezTo>
                <a:cubicBezTo>
                  <a:pt x="50" y="778"/>
                  <a:pt x="50" y="778"/>
                  <a:pt x="50" y="778"/>
                </a:cubicBezTo>
                <a:cubicBezTo>
                  <a:pt x="50" y="786"/>
                  <a:pt x="50" y="786"/>
                  <a:pt x="50" y="786"/>
                </a:cubicBezTo>
                <a:cubicBezTo>
                  <a:pt x="50" y="795"/>
                  <a:pt x="50" y="803"/>
                  <a:pt x="58" y="811"/>
                </a:cubicBezTo>
                <a:cubicBezTo>
                  <a:pt x="66" y="853"/>
                  <a:pt x="66" y="853"/>
                  <a:pt x="66" y="853"/>
                </a:cubicBezTo>
                <a:cubicBezTo>
                  <a:pt x="75" y="870"/>
                  <a:pt x="83" y="878"/>
                  <a:pt x="100" y="878"/>
                </a:cubicBezTo>
                <a:cubicBezTo>
                  <a:pt x="108" y="878"/>
                  <a:pt x="117" y="870"/>
                  <a:pt x="117" y="870"/>
                </a:cubicBezTo>
                <a:cubicBezTo>
                  <a:pt x="125" y="862"/>
                  <a:pt x="125" y="862"/>
                  <a:pt x="125" y="853"/>
                </a:cubicBezTo>
                <a:cubicBezTo>
                  <a:pt x="133" y="811"/>
                  <a:pt x="133" y="811"/>
                  <a:pt x="133" y="811"/>
                </a:cubicBezTo>
                <a:cubicBezTo>
                  <a:pt x="133" y="803"/>
                  <a:pt x="133" y="803"/>
                  <a:pt x="133" y="795"/>
                </a:cubicBezTo>
                <a:cubicBezTo>
                  <a:pt x="133" y="786"/>
                  <a:pt x="142" y="786"/>
                  <a:pt x="142" y="786"/>
                </a:cubicBezTo>
                <a:cubicBezTo>
                  <a:pt x="142" y="770"/>
                  <a:pt x="142" y="770"/>
                  <a:pt x="142" y="770"/>
                </a:cubicBezTo>
                <a:cubicBezTo>
                  <a:pt x="142" y="761"/>
                  <a:pt x="142" y="761"/>
                  <a:pt x="150" y="761"/>
                </a:cubicBezTo>
                <a:lnTo>
                  <a:pt x="150" y="753"/>
                </a:lnTo>
                <a:lnTo>
                  <a:pt x="150" y="744"/>
                </a:lnTo>
                <a:cubicBezTo>
                  <a:pt x="159" y="736"/>
                  <a:pt x="159" y="728"/>
                  <a:pt x="167" y="720"/>
                </a:cubicBezTo>
                <a:lnTo>
                  <a:pt x="167" y="711"/>
                </a:lnTo>
                <a:cubicBezTo>
                  <a:pt x="175" y="703"/>
                  <a:pt x="175" y="703"/>
                  <a:pt x="183" y="694"/>
                </a:cubicBezTo>
                <a:cubicBezTo>
                  <a:pt x="192" y="678"/>
                  <a:pt x="192" y="678"/>
                  <a:pt x="192" y="678"/>
                </a:cubicBezTo>
                <a:lnTo>
                  <a:pt x="200" y="669"/>
                </a:lnTo>
                <a:cubicBezTo>
                  <a:pt x="200" y="669"/>
                  <a:pt x="200" y="661"/>
                  <a:pt x="209" y="661"/>
                </a:cubicBezTo>
                <a:cubicBezTo>
                  <a:pt x="209" y="653"/>
                  <a:pt x="217" y="644"/>
                  <a:pt x="225" y="644"/>
                </a:cubicBezTo>
                <a:cubicBezTo>
                  <a:pt x="234" y="636"/>
                  <a:pt x="234" y="636"/>
                  <a:pt x="234" y="636"/>
                </a:cubicBezTo>
                <a:cubicBezTo>
                  <a:pt x="234" y="636"/>
                  <a:pt x="242" y="628"/>
                  <a:pt x="250" y="619"/>
                </a:cubicBezTo>
                <a:lnTo>
                  <a:pt x="259" y="619"/>
                </a:lnTo>
                <a:cubicBezTo>
                  <a:pt x="259" y="611"/>
                  <a:pt x="267" y="611"/>
                  <a:pt x="267" y="611"/>
                </a:cubicBezTo>
                <a:cubicBezTo>
                  <a:pt x="275" y="602"/>
                  <a:pt x="275" y="602"/>
                  <a:pt x="284" y="602"/>
                </a:cubicBezTo>
                <a:cubicBezTo>
                  <a:pt x="301" y="594"/>
                  <a:pt x="301" y="594"/>
                  <a:pt x="301" y="594"/>
                </a:cubicBezTo>
                <a:cubicBezTo>
                  <a:pt x="309" y="586"/>
                  <a:pt x="309" y="586"/>
                  <a:pt x="309" y="586"/>
                </a:cubicBezTo>
                <a:cubicBezTo>
                  <a:pt x="317" y="586"/>
                  <a:pt x="317" y="586"/>
                  <a:pt x="326" y="577"/>
                </a:cubicBezTo>
                <a:lnTo>
                  <a:pt x="334" y="577"/>
                </a:lnTo>
                <a:cubicBezTo>
                  <a:pt x="342" y="577"/>
                  <a:pt x="342" y="569"/>
                  <a:pt x="342" y="569"/>
                </a:cubicBezTo>
                <a:cubicBezTo>
                  <a:pt x="351" y="569"/>
                  <a:pt x="351" y="569"/>
                  <a:pt x="351" y="569"/>
                </a:cubicBezTo>
                <a:cubicBezTo>
                  <a:pt x="351" y="577"/>
                  <a:pt x="359" y="586"/>
                  <a:pt x="359" y="586"/>
                </a:cubicBezTo>
                <a:cubicBezTo>
                  <a:pt x="618" y="845"/>
                  <a:pt x="618" y="845"/>
                  <a:pt x="618" y="845"/>
                </a:cubicBezTo>
                <a:cubicBezTo>
                  <a:pt x="75" y="1363"/>
                  <a:pt x="75" y="1363"/>
                  <a:pt x="75" y="1363"/>
                </a:cubicBezTo>
                <a:cubicBezTo>
                  <a:pt x="8" y="1430"/>
                  <a:pt x="0" y="1531"/>
                  <a:pt x="66" y="1597"/>
                </a:cubicBezTo>
                <a:cubicBezTo>
                  <a:pt x="133" y="1664"/>
                  <a:pt x="225" y="1647"/>
                  <a:pt x="292" y="1581"/>
                </a:cubicBezTo>
                <a:cubicBezTo>
                  <a:pt x="769" y="1079"/>
                  <a:pt x="769" y="1079"/>
                  <a:pt x="769" y="1079"/>
                </a:cubicBezTo>
                <a:cubicBezTo>
                  <a:pt x="769" y="1079"/>
                  <a:pt x="777" y="1079"/>
                  <a:pt x="777" y="1087"/>
                </a:cubicBezTo>
                <a:cubicBezTo>
                  <a:pt x="1312" y="1623"/>
                  <a:pt x="1312" y="1623"/>
                  <a:pt x="1312" y="1623"/>
                </a:cubicBezTo>
                <a:cubicBezTo>
                  <a:pt x="1371" y="1681"/>
                  <a:pt x="1471" y="1681"/>
                  <a:pt x="1530" y="1623"/>
                </a:cubicBezTo>
                <a:cubicBezTo>
                  <a:pt x="1587" y="1564"/>
                  <a:pt x="1587" y="1464"/>
                  <a:pt x="1530" y="1405"/>
                </a:cubicBezTo>
                <a:close/>
                <a:moveTo>
                  <a:pt x="217" y="1522"/>
                </a:moveTo>
                <a:cubicBezTo>
                  <a:pt x="192" y="1547"/>
                  <a:pt x="159" y="1547"/>
                  <a:pt x="133" y="1522"/>
                </a:cubicBezTo>
                <a:cubicBezTo>
                  <a:pt x="108" y="1497"/>
                  <a:pt x="108" y="1455"/>
                  <a:pt x="133" y="1438"/>
                </a:cubicBezTo>
                <a:cubicBezTo>
                  <a:pt x="159" y="1413"/>
                  <a:pt x="192" y="1413"/>
                  <a:pt x="217" y="1438"/>
                </a:cubicBezTo>
                <a:cubicBezTo>
                  <a:pt x="242" y="1455"/>
                  <a:pt x="242" y="1497"/>
                  <a:pt x="217" y="1522"/>
                </a:cubicBezTo>
                <a:close/>
                <a:moveTo>
                  <a:pt x="217" y="1522"/>
                </a:moveTo>
                <a:lnTo>
                  <a:pt x="217" y="1522"/>
                </a:lnTo>
                <a:close/>
              </a:path>
            </a:pathLst>
          </a:custGeom>
          <a:solidFill>
            <a:srgbClr val="3248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3" y="1779535"/>
            <a:ext cx="57150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58" y="4224982"/>
            <a:ext cx="380952" cy="400000"/>
          </a:xfrm>
          <a:prstGeom prst="rect">
            <a:avLst/>
          </a:prstGeom>
        </p:spPr>
      </p:pic>
      <p:sp>
        <p:nvSpPr>
          <p:cNvPr id="43" name="CustomShape 16"/>
          <p:cNvSpPr/>
          <p:nvPr/>
        </p:nvSpPr>
        <p:spPr>
          <a:xfrm>
            <a:off x="4516305" y="1838845"/>
            <a:ext cx="5730639" cy="8432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r>
              <a:rPr lang="en-US" altLang="zh-CN" sz="1200" spc="-1" dirty="0" err="1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是一套用于构建用户界面的渐进式框架。</a:t>
            </a:r>
            <a:endParaRPr lang="en-US" altLang="zh-CN" sz="1200" spc="-1" dirty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altLang="zh-CN" sz="1200" spc="-1" dirty="0" err="1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被设计为可以自底向上逐层应用。</a:t>
            </a:r>
            <a:endParaRPr lang="en-US" altLang="zh-CN" sz="1200" spc="-1" dirty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altLang="zh-CN" sz="1200" spc="-1" dirty="0" err="1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的核心库只关注视图层，不仅易于上手，还便于与第三方库或既有项目整合。</a:t>
            </a:r>
            <a:endParaRPr lang="en-US" sz="1200" spc="-1" dirty="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44" name="CustomShape 17"/>
          <p:cNvSpPr/>
          <p:nvPr/>
        </p:nvSpPr>
        <p:spPr>
          <a:xfrm>
            <a:off x="4516306" y="1431699"/>
            <a:ext cx="11091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600" b="1" strike="noStrike" spc="-1" dirty="0">
                <a:solidFill>
                  <a:srgbClr val="404040"/>
                </a:solidFill>
                <a:latin typeface="微软雅黑"/>
                <a:ea typeface="微软雅黑"/>
              </a:rPr>
              <a:t>Vue.js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5" name="CustomShape 16"/>
          <p:cNvSpPr/>
          <p:nvPr/>
        </p:nvSpPr>
        <p:spPr>
          <a:xfrm>
            <a:off x="4868311" y="4277598"/>
            <a:ext cx="5730639" cy="8432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5000"/>
              </a:lnSpc>
            </a:pP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Element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是一个网站快速成型工具</a:t>
            </a:r>
            <a:endParaRPr lang="en-US" altLang="zh-CN" sz="1200" spc="-1" dirty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Element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是一套基于</a:t>
            </a:r>
            <a:r>
              <a:rPr lang="en-US" altLang="zh-CN" sz="1200" spc="-1" dirty="0" err="1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 2.0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的 桌面端组件库</a:t>
            </a:r>
            <a:endParaRPr lang="en-US" altLang="zh-CN" sz="1200" spc="-1" dirty="0">
              <a:solidFill>
                <a:srgbClr val="404040"/>
              </a:solidFill>
              <a:latin typeface="微软雅黑"/>
              <a:ea typeface="微软雅黑"/>
            </a:endParaRPr>
          </a:p>
          <a:p>
            <a:pPr>
              <a:lnSpc>
                <a:spcPct val="125000"/>
              </a:lnSpc>
            </a:pPr>
            <a:r>
              <a:rPr 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Element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可以直接在</a:t>
            </a:r>
            <a:r>
              <a:rPr lang="en-US" altLang="zh-CN" sz="1200" spc="-1" dirty="0" err="1">
                <a:solidFill>
                  <a:srgbClr val="404040"/>
                </a:solidFill>
                <a:latin typeface="微软雅黑"/>
                <a:ea typeface="微软雅黑"/>
              </a:rPr>
              <a:t>Vue</a:t>
            </a:r>
            <a:r>
              <a:rPr lang="en-US" altLang="zh-CN" sz="1200" spc="-1" dirty="0">
                <a:solidFill>
                  <a:srgbClr val="404040"/>
                </a:solidFill>
                <a:latin typeface="微软雅黑"/>
                <a:ea typeface="微软雅黑"/>
              </a:rPr>
              <a:t> </a:t>
            </a:r>
            <a:r>
              <a:rPr lang="zh-CN" altLang="en-US" sz="1200" spc="-1" dirty="0">
                <a:solidFill>
                  <a:srgbClr val="404040"/>
                </a:solidFill>
                <a:latin typeface="微软雅黑"/>
                <a:ea typeface="微软雅黑"/>
              </a:rPr>
              <a:t>项目中引用</a:t>
            </a:r>
            <a:endParaRPr lang="en-US" sz="1200" spc="-1" dirty="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46" name="CustomShape 17"/>
          <p:cNvSpPr/>
          <p:nvPr/>
        </p:nvSpPr>
        <p:spPr>
          <a:xfrm>
            <a:off x="4868312" y="3870452"/>
            <a:ext cx="1480828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600" b="1" strike="noStrike" spc="-1" dirty="0">
                <a:solidFill>
                  <a:srgbClr val="404040"/>
                </a:solidFill>
                <a:latin typeface="微软雅黑"/>
                <a:ea typeface="微软雅黑"/>
              </a:rPr>
              <a:t>Element-</a:t>
            </a:r>
            <a:r>
              <a:rPr lang="en-US" altLang="zh-CN" sz="1600" b="1" strike="noStrike" spc="-1" dirty="0" err="1">
                <a:solidFill>
                  <a:srgbClr val="404040"/>
                </a:solidFill>
                <a:latin typeface="微软雅黑"/>
                <a:ea typeface="微软雅黑"/>
              </a:rPr>
              <a:t>ui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003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42900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6095880" y="3429000"/>
            <a:ext cx="6095520" cy="3428640"/>
          </a:xfrm>
          <a:prstGeom prst="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6095880" y="0"/>
            <a:ext cx="6095520" cy="3428640"/>
          </a:xfrm>
          <a:prstGeom prst="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254160" y="312120"/>
            <a:ext cx="11683800" cy="62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5" name="CustomShape 6"/>
          <p:cNvSpPr/>
          <p:nvPr/>
        </p:nvSpPr>
        <p:spPr>
          <a:xfrm>
            <a:off x="376560" y="174240"/>
            <a:ext cx="379404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5000"/>
              </a:lnSpc>
            </a:pPr>
            <a:r>
              <a:rPr lang="en-US" sz="2800" b="0" strike="noStrike" spc="-1" dirty="0">
                <a:solidFill>
                  <a:srgbClr val="324857"/>
                </a:solidFill>
                <a:latin typeface="微软雅黑"/>
                <a:ea typeface="微软雅黑"/>
              </a:rPr>
              <a:t>3.1  </a:t>
            </a:r>
            <a:r>
              <a:rPr lang="en-US" sz="2800" b="0" strike="noStrike" spc="-1" dirty="0" err="1">
                <a:solidFill>
                  <a:srgbClr val="324857"/>
                </a:solidFill>
                <a:latin typeface="微软雅黑"/>
                <a:ea typeface="微软雅黑"/>
              </a:rPr>
              <a:t>卢越兴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6559262" y="3809059"/>
            <a:ext cx="336600" cy="369000"/>
          </a:xfrm>
          <a:custGeom>
            <a:avLst/>
            <a:gdLst/>
            <a:ahLst/>
            <a:cxnLst/>
            <a:rect l="l" t="t" r="r" b="b"/>
            <a:pathLst>
              <a:path w="53" h="58"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6"/>
                  <a:pt x="16" y="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4" y="45"/>
                  <a:pt x="12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45"/>
                  <a:pt x="0" y="48"/>
                  <a:pt x="0" y="52"/>
                </a:cubicBezTo>
                <a:cubicBezTo>
                  <a:pt x="0" y="55"/>
                  <a:pt x="3" y="58"/>
                  <a:pt x="7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6" y="58"/>
                  <a:pt x="19" y="55"/>
                  <a:pt x="19" y="52"/>
                </a:cubicBezTo>
                <a:cubicBezTo>
                  <a:pt x="19" y="21"/>
                  <a:pt x="19" y="21"/>
                  <a:pt x="19" y="2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38"/>
                  <a:pt x="51" y="38"/>
                  <a:pt x="51" y="38"/>
                </a:cubicBezTo>
                <a:cubicBezTo>
                  <a:pt x="50" y="38"/>
                  <a:pt x="48" y="37"/>
                  <a:pt x="47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7"/>
                  <a:pt x="35" y="40"/>
                  <a:pt x="35" y="44"/>
                </a:cubicBezTo>
                <a:cubicBezTo>
                  <a:pt x="35" y="47"/>
                  <a:pt x="38" y="50"/>
                  <a:pt x="41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50"/>
                  <a:pt x="53" y="47"/>
                  <a:pt x="53" y="44"/>
                </a:cubicBez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lose/>
                <a:moveTo>
                  <a:pt x="12" y="56"/>
                </a:move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3" y="54"/>
                  <a:pt x="3" y="52"/>
                </a:cubicBezTo>
                <a:cubicBezTo>
                  <a:pt x="3" y="49"/>
                  <a:pt x="4" y="48"/>
                  <a:pt x="7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9"/>
                  <a:pt x="16" y="52"/>
                </a:cubicBezTo>
                <a:cubicBezTo>
                  <a:pt x="16" y="54"/>
                  <a:pt x="14" y="56"/>
                  <a:pt x="12" y="56"/>
                </a:cubicBezTo>
                <a:close/>
                <a:moveTo>
                  <a:pt x="47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46"/>
                  <a:pt x="37" y="44"/>
                </a:cubicBezTo>
                <a:cubicBezTo>
                  <a:pt x="37" y="41"/>
                  <a:pt x="39" y="40"/>
                  <a:pt x="41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9" y="40"/>
                  <a:pt x="51" y="41"/>
                  <a:pt x="51" y="44"/>
                </a:cubicBezTo>
                <a:cubicBezTo>
                  <a:pt x="51" y="46"/>
                  <a:pt x="49" y="48"/>
                  <a:pt x="47" y="48"/>
                </a:cubicBezTo>
                <a:close/>
                <a:moveTo>
                  <a:pt x="51" y="13"/>
                </a:moveTo>
                <a:cubicBezTo>
                  <a:pt x="19" y="18"/>
                  <a:pt x="19" y="18"/>
                  <a:pt x="19" y="18"/>
                </a:cubicBezTo>
                <a:cubicBezTo>
                  <a:pt x="19" y="7"/>
                  <a:pt x="19" y="7"/>
                  <a:pt x="19" y="7"/>
                </a:cubicBezTo>
                <a:cubicBezTo>
                  <a:pt x="51" y="3"/>
                  <a:pt x="51" y="3"/>
                  <a:pt x="51" y="3"/>
                </a:cubicBezTo>
                <a:lnTo>
                  <a:pt x="51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7831502" y="3809059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199" h="195">
                <a:moveTo>
                  <a:pt x="199" y="70"/>
                </a:moveTo>
                <a:lnTo>
                  <a:pt x="128" y="70"/>
                </a:lnTo>
                <a:lnTo>
                  <a:pt x="101" y="0"/>
                </a:lnTo>
                <a:lnTo>
                  <a:pt x="74" y="70"/>
                </a:lnTo>
                <a:lnTo>
                  <a:pt x="0" y="70"/>
                </a:lnTo>
                <a:lnTo>
                  <a:pt x="61" y="114"/>
                </a:lnTo>
                <a:lnTo>
                  <a:pt x="34" y="195"/>
                </a:lnTo>
                <a:lnTo>
                  <a:pt x="101" y="148"/>
                </a:lnTo>
                <a:lnTo>
                  <a:pt x="169" y="195"/>
                </a:lnTo>
                <a:lnTo>
                  <a:pt x="142" y="114"/>
                </a:lnTo>
                <a:lnTo>
                  <a:pt x="199" y="70"/>
                </a:lnTo>
                <a:close/>
                <a:moveTo>
                  <a:pt x="148" y="171"/>
                </a:moveTo>
                <a:lnTo>
                  <a:pt x="105" y="141"/>
                </a:lnTo>
                <a:lnTo>
                  <a:pt x="101" y="134"/>
                </a:lnTo>
                <a:lnTo>
                  <a:pt x="95" y="141"/>
                </a:lnTo>
                <a:lnTo>
                  <a:pt x="51" y="171"/>
                </a:lnTo>
                <a:lnTo>
                  <a:pt x="68" y="118"/>
                </a:lnTo>
                <a:lnTo>
                  <a:pt x="71" y="111"/>
                </a:lnTo>
                <a:lnTo>
                  <a:pt x="64" y="107"/>
                </a:lnTo>
                <a:lnTo>
                  <a:pt x="27" y="81"/>
                </a:lnTo>
                <a:lnTo>
                  <a:pt x="81" y="81"/>
                </a:lnTo>
                <a:lnTo>
                  <a:pt x="81" y="74"/>
                </a:lnTo>
                <a:lnTo>
                  <a:pt x="101" y="23"/>
                </a:lnTo>
                <a:lnTo>
                  <a:pt x="118" y="74"/>
                </a:lnTo>
                <a:lnTo>
                  <a:pt x="122" y="81"/>
                </a:lnTo>
                <a:lnTo>
                  <a:pt x="172" y="81"/>
                </a:lnTo>
                <a:lnTo>
                  <a:pt x="135" y="107"/>
                </a:lnTo>
                <a:lnTo>
                  <a:pt x="132" y="111"/>
                </a:lnTo>
                <a:lnTo>
                  <a:pt x="148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6540182" y="5261659"/>
            <a:ext cx="37440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13" y="39"/>
                </a:move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7"/>
                  <a:pt x="15" y="37"/>
                </a:cubicBezTo>
                <a:cubicBezTo>
                  <a:pt x="15" y="36"/>
                  <a:pt x="14" y="36"/>
                  <a:pt x="14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9"/>
                  <a:pt x="12" y="40"/>
                  <a:pt x="12" y="40"/>
                </a:cubicBezTo>
                <a:cubicBezTo>
                  <a:pt x="13" y="40"/>
                  <a:pt x="13" y="40"/>
                  <a:pt x="13" y="39"/>
                </a:cubicBezTo>
                <a:close/>
                <a:moveTo>
                  <a:pt x="22" y="38"/>
                </a:moveTo>
                <a:cubicBezTo>
                  <a:pt x="22" y="38"/>
                  <a:pt x="21" y="37"/>
                  <a:pt x="20" y="37"/>
                </a:cubicBezTo>
                <a:cubicBezTo>
                  <a:pt x="20" y="37"/>
                  <a:pt x="20" y="37"/>
                  <a:pt x="19" y="37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2"/>
                </a:cubicBezTo>
                <a:cubicBezTo>
                  <a:pt x="6" y="52"/>
                  <a:pt x="6" y="53"/>
                  <a:pt x="7" y="53"/>
                </a:cubicBezTo>
                <a:cubicBezTo>
                  <a:pt x="7" y="53"/>
                  <a:pt x="8" y="53"/>
                  <a:pt x="8" y="53"/>
                </a:cubicBezTo>
                <a:cubicBezTo>
                  <a:pt x="21" y="39"/>
                  <a:pt x="21" y="39"/>
                  <a:pt x="21" y="39"/>
                </a:cubicBezTo>
                <a:cubicBezTo>
                  <a:pt x="22" y="39"/>
                  <a:pt x="22" y="39"/>
                  <a:pt x="22" y="38"/>
                </a:cubicBezTo>
                <a:close/>
                <a:moveTo>
                  <a:pt x="22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8"/>
                  <a:pt x="16" y="49"/>
                  <a:pt x="16" y="49"/>
                </a:cubicBezTo>
                <a:cubicBezTo>
                  <a:pt x="16" y="50"/>
                  <a:pt x="17" y="50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23" y="44"/>
                  <a:pt x="22" y="44"/>
                  <a:pt x="22" y="44"/>
                </a:cubicBezTo>
                <a:close/>
                <a:moveTo>
                  <a:pt x="59" y="1"/>
                </a:moveTo>
                <a:cubicBezTo>
                  <a:pt x="59" y="0"/>
                  <a:pt x="58" y="0"/>
                  <a:pt x="5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5"/>
                </a:cubicBezTo>
                <a:cubicBezTo>
                  <a:pt x="0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8"/>
                  <a:pt x="33" y="58"/>
                  <a:pt x="34" y="58"/>
                </a:cubicBezTo>
                <a:cubicBezTo>
                  <a:pt x="34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lose/>
                <a:moveTo>
                  <a:pt x="5" y="25"/>
                </a:moveTo>
                <a:cubicBezTo>
                  <a:pt x="52" y="5"/>
                  <a:pt x="52" y="5"/>
                  <a:pt x="52" y="5"/>
                </a:cubicBezTo>
                <a:cubicBezTo>
                  <a:pt x="24" y="33"/>
                  <a:pt x="24" y="33"/>
                  <a:pt x="24" y="33"/>
                </a:cubicBezTo>
                <a:lnTo>
                  <a:pt x="5" y="25"/>
                </a:lnTo>
                <a:close/>
                <a:moveTo>
                  <a:pt x="34" y="54"/>
                </a:moveTo>
                <a:cubicBezTo>
                  <a:pt x="26" y="35"/>
                  <a:pt x="26" y="35"/>
                  <a:pt x="26" y="35"/>
                </a:cubicBezTo>
                <a:cubicBezTo>
                  <a:pt x="54" y="7"/>
                  <a:pt x="54" y="7"/>
                  <a:pt x="54" y="7"/>
                </a:cubicBezTo>
                <a:lnTo>
                  <a:pt x="34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6539462" y="2355739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0" y="42"/>
                </a:moveTo>
                <a:cubicBezTo>
                  <a:pt x="32" y="42"/>
                  <a:pt x="32" y="42"/>
                  <a:pt x="32" y="42"/>
                </a:cubicBezTo>
                <a:cubicBezTo>
                  <a:pt x="32" y="40"/>
                  <a:pt x="29" y="38"/>
                  <a:pt x="27" y="38"/>
                </a:cubicBezTo>
                <a:cubicBezTo>
                  <a:pt x="25" y="38"/>
                  <a:pt x="22" y="40"/>
                  <a:pt x="22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8" y="43"/>
                  <a:pt x="8" y="44"/>
                </a:cubicBezTo>
                <a:cubicBezTo>
                  <a:pt x="8" y="44"/>
                  <a:pt x="9" y="45"/>
                  <a:pt x="10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5" y="49"/>
                  <a:pt x="27" y="49"/>
                </a:cubicBezTo>
                <a:cubicBezTo>
                  <a:pt x="29" y="49"/>
                  <a:pt x="32" y="47"/>
                  <a:pt x="32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1" y="44"/>
                  <a:pt x="51" y="44"/>
                </a:cubicBezTo>
                <a:cubicBezTo>
                  <a:pt x="51" y="43"/>
                  <a:pt x="50" y="42"/>
                  <a:pt x="50" y="42"/>
                </a:cubicBezTo>
                <a:close/>
                <a:moveTo>
                  <a:pt x="27" y="46"/>
                </a:moveTo>
                <a:cubicBezTo>
                  <a:pt x="26" y="46"/>
                  <a:pt x="24" y="45"/>
                  <a:pt x="24" y="44"/>
                </a:cubicBezTo>
                <a:cubicBezTo>
                  <a:pt x="24" y="42"/>
                  <a:pt x="26" y="41"/>
                  <a:pt x="27" y="41"/>
                </a:cubicBezTo>
                <a:cubicBezTo>
                  <a:pt x="28" y="41"/>
                  <a:pt x="30" y="42"/>
                  <a:pt x="30" y="44"/>
                </a:cubicBezTo>
                <a:cubicBezTo>
                  <a:pt x="30" y="45"/>
                  <a:pt x="28" y="46"/>
                  <a:pt x="27" y="46"/>
                </a:cubicBezTo>
                <a:close/>
                <a:moveTo>
                  <a:pt x="50" y="13"/>
                </a:moveTo>
                <a:cubicBezTo>
                  <a:pt x="27" y="13"/>
                  <a:pt x="27" y="13"/>
                  <a:pt x="27" y="13"/>
                </a:cubicBezTo>
                <a:cubicBezTo>
                  <a:pt x="26" y="11"/>
                  <a:pt x="24" y="9"/>
                  <a:pt x="22" y="9"/>
                </a:cubicBezTo>
                <a:cubicBezTo>
                  <a:pt x="19" y="9"/>
                  <a:pt x="17" y="11"/>
                  <a:pt x="17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8" y="14"/>
                  <a:pt x="8" y="14"/>
                </a:cubicBezTo>
                <a:cubicBezTo>
                  <a:pt x="8" y="15"/>
                  <a:pt x="9" y="16"/>
                  <a:pt x="1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8"/>
                  <a:pt x="19" y="20"/>
                  <a:pt x="22" y="20"/>
                </a:cubicBezTo>
                <a:cubicBezTo>
                  <a:pt x="24" y="20"/>
                  <a:pt x="26" y="18"/>
                  <a:pt x="27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1" y="15"/>
                  <a:pt x="51" y="14"/>
                </a:cubicBezTo>
                <a:cubicBezTo>
                  <a:pt x="51" y="14"/>
                  <a:pt x="50" y="13"/>
                  <a:pt x="50" y="13"/>
                </a:cubicBezTo>
                <a:close/>
                <a:moveTo>
                  <a:pt x="22" y="17"/>
                </a:moveTo>
                <a:cubicBezTo>
                  <a:pt x="20" y="17"/>
                  <a:pt x="19" y="16"/>
                  <a:pt x="19" y="14"/>
                </a:cubicBezTo>
                <a:cubicBezTo>
                  <a:pt x="19" y="13"/>
                  <a:pt x="20" y="12"/>
                  <a:pt x="22" y="12"/>
                </a:cubicBezTo>
                <a:cubicBezTo>
                  <a:pt x="23" y="12"/>
                  <a:pt x="24" y="13"/>
                  <a:pt x="24" y="14"/>
                </a:cubicBezTo>
                <a:cubicBezTo>
                  <a:pt x="24" y="16"/>
                  <a:pt x="23" y="17"/>
                  <a:pt x="22" y="17"/>
                </a:cubicBezTo>
                <a:close/>
                <a:moveTo>
                  <a:pt x="50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5" y="25"/>
                  <a:pt x="43" y="24"/>
                  <a:pt x="40" y="24"/>
                </a:cubicBezTo>
                <a:cubicBezTo>
                  <a:pt x="38" y="24"/>
                  <a:pt x="36" y="25"/>
                  <a:pt x="3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8" y="28"/>
                  <a:pt x="8" y="29"/>
                </a:cubicBezTo>
                <a:cubicBezTo>
                  <a:pt x="8" y="30"/>
                  <a:pt x="9" y="30"/>
                  <a:pt x="10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33"/>
                  <a:pt x="38" y="34"/>
                  <a:pt x="40" y="34"/>
                </a:cubicBezTo>
                <a:cubicBezTo>
                  <a:pt x="43" y="34"/>
                  <a:pt x="45" y="33"/>
                  <a:pt x="45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51" y="28"/>
                  <a:pt x="50" y="28"/>
                  <a:pt x="50" y="28"/>
                </a:cubicBezTo>
                <a:close/>
                <a:moveTo>
                  <a:pt x="40" y="32"/>
                </a:moveTo>
                <a:cubicBezTo>
                  <a:pt x="39" y="32"/>
                  <a:pt x="38" y="30"/>
                  <a:pt x="38" y="29"/>
                </a:cubicBezTo>
                <a:cubicBezTo>
                  <a:pt x="38" y="28"/>
                  <a:pt x="39" y="26"/>
                  <a:pt x="40" y="26"/>
                </a:cubicBezTo>
                <a:cubicBezTo>
                  <a:pt x="42" y="26"/>
                  <a:pt x="43" y="28"/>
                  <a:pt x="43" y="29"/>
                </a:cubicBezTo>
                <a:cubicBezTo>
                  <a:pt x="43" y="30"/>
                  <a:pt x="42" y="32"/>
                  <a:pt x="40" y="32"/>
                </a:cubicBezTo>
                <a:close/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6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3"/>
                </a:cubicBezTo>
                <a:cubicBezTo>
                  <a:pt x="59" y="5"/>
                  <a:pt x="59" y="5"/>
                  <a:pt x="59" y="5"/>
                </a:cubicBezTo>
                <a:cubicBezTo>
                  <a:pt x="59" y="2"/>
                  <a:pt x="57" y="0"/>
                  <a:pt x="54" y="0"/>
                </a:cubicBezTo>
                <a:close/>
                <a:moveTo>
                  <a:pt x="56" y="53"/>
                </a:moveTo>
                <a:cubicBezTo>
                  <a:pt x="56" y="54"/>
                  <a:pt x="55" y="56"/>
                  <a:pt x="54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4" y="56"/>
                  <a:pt x="3" y="54"/>
                  <a:pt x="3" y="53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2"/>
                  <a:pt x="6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5" y="2"/>
                  <a:pt x="56" y="4"/>
                  <a:pt x="56" y="5"/>
                </a:cubicBezTo>
                <a:lnTo>
                  <a:pt x="5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7831502" y="2355739"/>
            <a:ext cx="376560" cy="369000"/>
          </a:xfrm>
          <a:custGeom>
            <a:avLst/>
            <a:gdLst/>
            <a:ahLst/>
            <a:cxnLst/>
            <a:rect l="l" t="t" r="r" b="b"/>
            <a:pathLst>
              <a:path w="59" h="58">
                <a:moveTo>
                  <a:pt x="57" y="23"/>
                </a:moveTo>
                <a:cubicBezTo>
                  <a:pt x="54" y="22"/>
                  <a:pt x="54" y="22"/>
                  <a:pt x="54" y="22"/>
                </a:cubicBezTo>
                <a:cubicBezTo>
                  <a:pt x="54" y="20"/>
                  <a:pt x="53" y="18"/>
                  <a:pt x="52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3"/>
                  <a:pt x="54" y="12"/>
                  <a:pt x="53" y="11"/>
                </a:cubicBezTo>
                <a:cubicBezTo>
                  <a:pt x="48" y="5"/>
                  <a:pt x="48" y="5"/>
                  <a:pt x="48" y="5"/>
                </a:cubicBezTo>
                <a:cubicBezTo>
                  <a:pt x="47" y="5"/>
                  <a:pt x="47" y="5"/>
                  <a:pt x="46" y="5"/>
                </a:cubicBezTo>
                <a:cubicBezTo>
                  <a:pt x="46" y="5"/>
                  <a:pt x="45" y="5"/>
                  <a:pt x="45" y="5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6"/>
                  <a:pt x="38" y="5"/>
                  <a:pt x="36" y="4"/>
                </a:cubicBezTo>
                <a:cubicBezTo>
                  <a:pt x="36" y="2"/>
                  <a:pt x="36" y="2"/>
                  <a:pt x="36" y="2"/>
                </a:cubicBezTo>
                <a:cubicBezTo>
                  <a:pt x="35" y="1"/>
                  <a:pt x="35" y="0"/>
                  <a:pt x="3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4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5"/>
                  <a:pt x="19" y="6"/>
                  <a:pt x="17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3" y="5"/>
                  <a:pt x="13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2"/>
                  <a:pt x="6" y="13"/>
                  <a:pt x="6" y="14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4"/>
                  <a:pt x="0" y="2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4"/>
                  <a:pt x="1" y="35"/>
                  <a:pt x="2" y="35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8"/>
                  <a:pt x="7" y="40"/>
                  <a:pt x="8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5" y="46"/>
                  <a:pt x="6" y="47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3"/>
                  <a:pt x="12" y="53"/>
                  <a:pt x="13" y="53"/>
                </a:cubicBezTo>
                <a:cubicBezTo>
                  <a:pt x="13" y="53"/>
                  <a:pt x="14" y="53"/>
                  <a:pt x="14" y="53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52"/>
                  <a:pt x="21" y="53"/>
                  <a:pt x="23" y="54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7"/>
                  <a:pt x="25" y="58"/>
                  <a:pt x="26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5" y="58"/>
                  <a:pt x="35" y="57"/>
                  <a:pt x="36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3"/>
                  <a:pt x="40" y="52"/>
                  <a:pt x="42" y="51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6" y="53"/>
                  <a:pt x="46" y="53"/>
                </a:cubicBezTo>
                <a:cubicBezTo>
                  <a:pt x="47" y="53"/>
                  <a:pt x="47" y="53"/>
                  <a:pt x="48" y="53"/>
                </a:cubicBezTo>
                <a:cubicBezTo>
                  <a:pt x="53" y="47"/>
                  <a:pt x="53" y="47"/>
                  <a:pt x="53" y="47"/>
                </a:cubicBezTo>
                <a:cubicBezTo>
                  <a:pt x="54" y="46"/>
                  <a:pt x="54" y="45"/>
                  <a:pt x="53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0"/>
                  <a:pt x="54" y="38"/>
                  <a:pt x="54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9" y="34"/>
                  <a:pt x="59" y="33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4"/>
                  <a:pt x="58" y="23"/>
                  <a:pt x="57" y="23"/>
                </a:cubicBezTo>
                <a:close/>
                <a:moveTo>
                  <a:pt x="56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4" y="33"/>
                  <a:pt x="54" y="33"/>
                  <a:pt x="54" y="33"/>
                </a:cubicBezTo>
                <a:cubicBezTo>
                  <a:pt x="53" y="33"/>
                  <a:pt x="52" y="34"/>
                  <a:pt x="52" y="35"/>
                </a:cubicBezTo>
                <a:cubicBezTo>
                  <a:pt x="51" y="37"/>
                  <a:pt x="50" y="39"/>
                  <a:pt x="49" y="40"/>
                </a:cubicBezTo>
                <a:cubicBezTo>
                  <a:pt x="49" y="41"/>
                  <a:pt x="49" y="42"/>
                  <a:pt x="49" y="43"/>
                </a:cubicBezTo>
                <a:cubicBezTo>
                  <a:pt x="51" y="46"/>
                  <a:pt x="51" y="46"/>
                  <a:pt x="51" y="4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8"/>
                  <a:pt x="43" y="48"/>
                  <a:pt x="42" y="48"/>
                </a:cubicBezTo>
                <a:cubicBezTo>
                  <a:pt x="42" y="48"/>
                  <a:pt x="41" y="48"/>
                  <a:pt x="41" y="49"/>
                </a:cubicBezTo>
                <a:cubicBezTo>
                  <a:pt x="39" y="50"/>
                  <a:pt x="37" y="50"/>
                  <a:pt x="36" y="51"/>
                </a:cubicBezTo>
                <a:cubicBezTo>
                  <a:pt x="35" y="51"/>
                  <a:pt x="34" y="52"/>
                  <a:pt x="34" y="53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3"/>
                  <a:pt x="26" y="53"/>
                  <a:pt x="26" y="53"/>
                </a:cubicBezTo>
                <a:cubicBezTo>
                  <a:pt x="25" y="52"/>
                  <a:pt x="25" y="51"/>
                  <a:pt x="24" y="51"/>
                </a:cubicBezTo>
                <a:cubicBezTo>
                  <a:pt x="22" y="50"/>
                  <a:pt x="20" y="50"/>
                  <a:pt x="18" y="49"/>
                </a:cubicBezTo>
                <a:cubicBezTo>
                  <a:pt x="18" y="48"/>
                  <a:pt x="17" y="48"/>
                  <a:pt x="17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8" y="46"/>
                  <a:pt x="8" y="46"/>
                  <a:pt x="8" y="4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1"/>
                  <a:pt x="10" y="40"/>
                </a:cubicBezTo>
                <a:cubicBezTo>
                  <a:pt x="9" y="39"/>
                  <a:pt x="8" y="37"/>
                  <a:pt x="8" y="35"/>
                </a:cubicBezTo>
                <a:cubicBezTo>
                  <a:pt x="7" y="34"/>
                  <a:pt x="7" y="33"/>
                  <a:pt x="6" y="33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26"/>
                  <a:pt x="3" y="26"/>
                  <a:pt x="3" y="26"/>
                </a:cubicBezTo>
                <a:cubicBezTo>
                  <a:pt x="6" y="25"/>
                  <a:pt x="6" y="25"/>
                  <a:pt x="6" y="25"/>
                </a:cubicBezTo>
                <a:cubicBezTo>
                  <a:pt x="7" y="25"/>
                  <a:pt x="7" y="24"/>
                  <a:pt x="8" y="23"/>
                </a:cubicBezTo>
                <a:cubicBezTo>
                  <a:pt x="8" y="21"/>
                  <a:pt x="9" y="19"/>
                  <a:pt x="10" y="18"/>
                </a:cubicBezTo>
                <a:cubicBezTo>
                  <a:pt x="10" y="17"/>
                  <a:pt x="10" y="16"/>
                  <a:pt x="10" y="15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10"/>
                  <a:pt x="16" y="10"/>
                  <a:pt x="17" y="10"/>
                </a:cubicBezTo>
                <a:cubicBezTo>
                  <a:pt x="17" y="10"/>
                  <a:pt x="18" y="10"/>
                  <a:pt x="18" y="9"/>
                </a:cubicBezTo>
                <a:cubicBezTo>
                  <a:pt x="20" y="8"/>
                  <a:pt x="22" y="8"/>
                  <a:pt x="24" y="7"/>
                </a:cubicBezTo>
                <a:cubicBezTo>
                  <a:pt x="25" y="7"/>
                  <a:pt x="25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6"/>
                  <a:pt x="35" y="7"/>
                  <a:pt x="36" y="7"/>
                </a:cubicBezTo>
                <a:cubicBezTo>
                  <a:pt x="37" y="8"/>
                  <a:pt x="39" y="8"/>
                  <a:pt x="41" y="9"/>
                </a:cubicBezTo>
                <a:cubicBezTo>
                  <a:pt x="41" y="10"/>
                  <a:pt x="42" y="10"/>
                  <a:pt x="42" y="10"/>
                </a:cubicBezTo>
                <a:cubicBezTo>
                  <a:pt x="43" y="10"/>
                  <a:pt x="43" y="10"/>
                  <a:pt x="44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3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6"/>
                  <a:pt x="49" y="17"/>
                  <a:pt x="49" y="18"/>
                </a:cubicBezTo>
                <a:cubicBezTo>
                  <a:pt x="50" y="19"/>
                  <a:pt x="51" y="21"/>
                  <a:pt x="52" y="23"/>
                </a:cubicBezTo>
                <a:cubicBezTo>
                  <a:pt x="52" y="24"/>
                  <a:pt x="53" y="25"/>
                  <a:pt x="54" y="25"/>
                </a:cubicBezTo>
                <a:cubicBezTo>
                  <a:pt x="56" y="26"/>
                  <a:pt x="56" y="26"/>
                  <a:pt x="56" y="26"/>
                </a:cubicBezTo>
                <a:lnTo>
                  <a:pt x="56" y="32"/>
                </a:lnTo>
                <a:close/>
                <a:moveTo>
                  <a:pt x="30" y="16"/>
                </a:moveTo>
                <a:cubicBezTo>
                  <a:pt x="22" y="16"/>
                  <a:pt x="16" y="22"/>
                  <a:pt x="16" y="29"/>
                </a:cubicBezTo>
                <a:cubicBezTo>
                  <a:pt x="16" y="36"/>
                  <a:pt x="22" y="42"/>
                  <a:pt x="30" y="42"/>
                </a:cubicBezTo>
                <a:cubicBezTo>
                  <a:pt x="37" y="42"/>
                  <a:pt x="43" y="36"/>
                  <a:pt x="43" y="29"/>
                </a:cubicBezTo>
                <a:cubicBezTo>
                  <a:pt x="43" y="22"/>
                  <a:pt x="37" y="16"/>
                  <a:pt x="30" y="16"/>
                </a:cubicBezTo>
                <a:close/>
                <a:moveTo>
                  <a:pt x="30" y="40"/>
                </a:moveTo>
                <a:cubicBezTo>
                  <a:pt x="24" y="40"/>
                  <a:pt x="19" y="35"/>
                  <a:pt x="19" y="29"/>
                </a:cubicBezTo>
                <a:cubicBezTo>
                  <a:pt x="19" y="23"/>
                  <a:pt x="24" y="18"/>
                  <a:pt x="30" y="18"/>
                </a:cubicBezTo>
                <a:cubicBezTo>
                  <a:pt x="36" y="18"/>
                  <a:pt x="40" y="23"/>
                  <a:pt x="40" y="29"/>
                </a:cubicBezTo>
                <a:cubicBezTo>
                  <a:pt x="40" y="35"/>
                  <a:pt x="36" y="40"/>
                  <a:pt x="3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7832222" y="5292979"/>
            <a:ext cx="374400" cy="306360"/>
          </a:xfrm>
          <a:custGeom>
            <a:avLst/>
            <a:gdLst/>
            <a:ahLst/>
            <a:cxnLst/>
            <a:rect l="l" t="t" r="r" b="b"/>
            <a:pathLst>
              <a:path w="59" h="48">
                <a:moveTo>
                  <a:pt x="56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0" y="7"/>
                  <a:pt x="0" y="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3"/>
                  <a:pt x="2" y="24"/>
                  <a:pt x="3" y="24"/>
                </a:cubicBezTo>
                <a:cubicBezTo>
                  <a:pt x="3" y="45"/>
                  <a:pt x="3" y="45"/>
                  <a:pt x="3" y="45"/>
                </a:cubicBezTo>
                <a:cubicBezTo>
                  <a:pt x="3" y="47"/>
                  <a:pt x="4" y="48"/>
                  <a:pt x="6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6" y="47"/>
                  <a:pt x="56" y="45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9" y="23"/>
                  <a:pt x="59" y="2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58" y="5"/>
                  <a:pt x="56" y="5"/>
                </a:cubicBezTo>
                <a:close/>
                <a:moveTo>
                  <a:pt x="24" y="3"/>
                </a:move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8" y="4"/>
                  <a:pt x="38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3" y="3"/>
                  <a:pt x="24" y="3"/>
                </a:cubicBezTo>
                <a:close/>
                <a:moveTo>
                  <a:pt x="54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2" y="28"/>
                  <a:pt x="22" y="27"/>
                </a:cubicBezTo>
                <a:cubicBezTo>
                  <a:pt x="22" y="24"/>
                  <a:pt x="22" y="24"/>
                  <a:pt x="22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9"/>
                  <a:pt x="40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29"/>
                  <a:pt x="48" y="28"/>
                  <a:pt x="48" y="27"/>
                </a:cubicBezTo>
                <a:cubicBezTo>
                  <a:pt x="48" y="24"/>
                  <a:pt x="48" y="24"/>
                  <a:pt x="48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45"/>
                </a:lnTo>
                <a:close/>
                <a:moveTo>
                  <a:pt x="14" y="27"/>
                </a:move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7"/>
                  <a:pt x="19" y="27"/>
                  <a:pt x="19" y="27"/>
                </a:cubicBezTo>
                <a:lnTo>
                  <a:pt x="14" y="27"/>
                </a:lnTo>
                <a:close/>
                <a:moveTo>
                  <a:pt x="40" y="27"/>
                </a:moveTo>
                <a:cubicBezTo>
                  <a:pt x="40" y="19"/>
                  <a:pt x="40" y="19"/>
                  <a:pt x="40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7"/>
                  <a:pt x="46" y="27"/>
                  <a:pt x="46" y="27"/>
                </a:cubicBezTo>
                <a:lnTo>
                  <a:pt x="40" y="27"/>
                </a:lnTo>
                <a:close/>
                <a:moveTo>
                  <a:pt x="56" y="21"/>
                </a:moveTo>
                <a:cubicBezTo>
                  <a:pt x="48" y="21"/>
                  <a:pt x="48" y="21"/>
                  <a:pt x="48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7"/>
                  <a:pt x="47" y="16"/>
                  <a:pt x="4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39" y="16"/>
                  <a:pt x="38" y="17"/>
                  <a:pt x="38" y="19"/>
                </a:cubicBezTo>
                <a:cubicBezTo>
                  <a:pt x="38" y="21"/>
                  <a:pt x="38" y="21"/>
                  <a:pt x="38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7"/>
                  <a:pt x="20" y="16"/>
                  <a:pt x="19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6"/>
                  <a:pt x="11" y="17"/>
                  <a:pt x="11" y="19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8"/>
                  <a:pt x="3" y="8"/>
                  <a:pt x="3" y="8"/>
                </a:cubicBezTo>
                <a:cubicBezTo>
                  <a:pt x="56" y="8"/>
                  <a:pt x="56" y="8"/>
                  <a:pt x="56" y="8"/>
                </a:cubicBezTo>
                <a:lnTo>
                  <a:pt x="5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676160" y="1540080"/>
            <a:ext cx="844776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2000" b="1" strike="noStrike" spc="-1" dirty="0">
              <a:latin typeface="Arial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59709" y="1847273"/>
            <a:ext cx="7232073" cy="1182254"/>
          </a:xfrm>
          <a:prstGeom prst="round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9708" y="3129554"/>
            <a:ext cx="7232073" cy="1270773"/>
          </a:xfrm>
          <a:prstGeom prst="roundRect">
            <a:avLst/>
          </a:prstGeom>
          <a:solidFill>
            <a:srgbClr val="32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059708" y="4487101"/>
            <a:ext cx="7232073" cy="1182254"/>
          </a:xfrm>
          <a:prstGeom prst="roundRect">
            <a:avLst/>
          </a:prstGeom>
          <a:solidFill>
            <a:srgbClr val="B6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840" y="2040581"/>
            <a:ext cx="50898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登录页面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登录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注册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用户页面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查看个人信息（余额、宠物、历史订单）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查看市场在售宠物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购买宠物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管理员页面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查看正在退货的订单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处理退货订单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查看所有历史订单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38851" y="11487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页面功能划分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76" y="4536207"/>
            <a:ext cx="1676190" cy="2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50" y="2090559"/>
            <a:ext cx="1676190" cy="2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06" y="3231180"/>
            <a:ext cx="1676190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03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863</Words>
  <Application>Microsoft Office PowerPoint</Application>
  <PresentationFormat>宽屏</PresentationFormat>
  <Paragraphs>198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稻壳儿演示武汉组</dc:creator>
  <dc:description/>
  <cp:lastModifiedBy>焕滨 翁</cp:lastModifiedBy>
  <cp:revision>57</cp:revision>
  <dcterms:created xsi:type="dcterms:W3CDTF">2018-06-06T07:42:00Z</dcterms:created>
  <dcterms:modified xsi:type="dcterms:W3CDTF">2019-07-05T10:58:38Z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2052-10.1.0.6876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