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notesMasterIdLst>
    <p:notesMasterId r:id="rId18"/>
  </p:notesMasterIdLst>
  <p:sldIdLst>
    <p:sldId id="302" r:id="rId3"/>
    <p:sldId id="259" r:id="rId4"/>
    <p:sldId id="289" r:id="rId5"/>
    <p:sldId id="281" r:id="rId6"/>
    <p:sldId id="290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65" r:id="rId16"/>
    <p:sldId id="30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3673"/>
  </p:normalViewPr>
  <p:slideViewPr>
    <p:cSldViewPr snapToGrid="0" snapToObjects="1">
      <p:cViewPr varScale="1">
        <p:scale>
          <a:sx n="107" d="100"/>
          <a:sy n="107" d="100"/>
        </p:scale>
        <p:origin x="8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D33FE-361C-47E8-9507-5EE47A091C4A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0C45-6093-4C77-8FCB-CC1BC63CC1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pSp>
        <p:nvGrpSpPr>
          <p:cNvPr id="10" name="组合 16"/>
          <p:cNvGrpSpPr/>
          <p:nvPr/>
        </p:nvGrpSpPr>
        <p:grpSpPr>
          <a:xfrm>
            <a:off x="7713980" y="4556760"/>
            <a:ext cx="3598545" cy="161988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1" name="Freeform 559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560"/>
            <p:cNvSpPr/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561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562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563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564"/>
            <p:cNvSpPr/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65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66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567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568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569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570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571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572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573"/>
            <p:cNvSpPr/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574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575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576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577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578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579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580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81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582"/>
            <p:cNvSpPr/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583"/>
            <p:cNvSpPr/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584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585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586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587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588"/>
            <p:cNvSpPr/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589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590"/>
            <p:cNvSpPr/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591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592"/>
            <p:cNvSpPr/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593"/>
            <p:cNvSpPr/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594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595"/>
            <p:cNvSpPr/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596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597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598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599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600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01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602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603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604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605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606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0" name="Freeform 608"/>
            <p:cNvSpPr/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609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610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611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612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13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614"/>
            <p:cNvSpPr/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15"/>
            <p:cNvSpPr/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16"/>
            <p:cNvSpPr/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17"/>
            <p:cNvSpPr/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618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619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620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621"/>
            <p:cNvSpPr/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622"/>
            <p:cNvSpPr/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623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624"/>
            <p:cNvSpPr/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625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626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627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28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629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630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631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632"/>
            <p:cNvSpPr/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633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34"/>
            <p:cNvSpPr/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635"/>
            <p:cNvSpPr/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636"/>
            <p:cNvSpPr/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637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638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639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40"/>
            <p:cNvSpPr/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641"/>
            <p:cNvSpPr/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642"/>
            <p:cNvSpPr/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643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644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645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646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647"/>
            <p:cNvSpPr/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648"/>
            <p:cNvSpPr/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649"/>
            <p:cNvSpPr/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650"/>
            <p:cNvSpPr/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51"/>
            <p:cNvSpPr/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652"/>
            <p:cNvSpPr/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653"/>
            <p:cNvSpPr/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654"/>
            <p:cNvSpPr/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655"/>
            <p:cNvSpPr/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656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Freeform 658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59"/>
            <p:cNvSpPr/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60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62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3"/>
            <p:cNvSpPr/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64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65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66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667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668"/>
            <p:cNvSpPr/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669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670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671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672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73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674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675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76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677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678"/>
            <p:cNvSpPr/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679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0"/>
            <p:cNvSpPr/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81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682"/>
            <p:cNvSpPr/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683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684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685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686"/>
            <p:cNvSpPr/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687"/>
            <p:cNvSpPr/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688"/>
            <p:cNvSpPr/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689"/>
            <p:cNvSpPr/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690"/>
            <p:cNvSpPr/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691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692"/>
            <p:cNvSpPr/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693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7" name="Freeform 695"/>
            <p:cNvSpPr/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 696"/>
            <p:cNvSpPr/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 697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 698"/>
            <p:cNvSpPr/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Freeform 699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700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701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702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Freeform 703"/>
            <p:cNvSpPr/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Freeform 704"/>
            <p:cNvSpPr/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Freeform 705"/>
            <p:cNvSpPr/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Freeform 706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Freeform 707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Freeform 708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Freeform 709"/>
            <p:cNvSpPr/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Freeform 710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Freeform 711"/>
            <p:cNvSpPr/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Freeform 712"/>
            <p:cNvSpPr/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Freeform 713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Freeform 714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Freeform 715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Freeform 716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Freeform 717"/>
            <p:cNvSpPr/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Freeform 718"/>
            <p:cNvSpPr/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Freeform 719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720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Freeform 721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reeform 722"/>
            <p:cNvSpPr/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723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Freeform 724"/>
            <p:cNvSpPr/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Freeform 725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26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Freeform 727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Freeform 728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29"/>
            <p:cNvSpPr/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Freeform 730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Freeform 731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32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Freeform 733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Freeform 734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Freeform 735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Freeform 736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Freeform 737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Freeform 738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739"/>
            <p:cNvSpPr/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Freeform 740"/>
            <p:cNvSpPr/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Freeform 741"/>
            <p:cNvSpPr/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Freeform 742"/>
            <p:cNvSpPr/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Freeform 743"/>
            <p:cNvSpPr/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Freeform 744"/>
            <p:cNvSpPr/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745"/>
            <p:cNvSpPr/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Freeform 746"/>
            <p:cNvSpPr/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9" name="Freeform 747"/>
            <p:cNvSpPr/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748"/>
            <p:cNvSpPr/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49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750"/>
            <p:cNvSpPr/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751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752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753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754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755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756"/>
            <p:cNvSpPr/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757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758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759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760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761"/>
            <p:cNvSpPr/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762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763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764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765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766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767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768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769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770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771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772"/>
            <p:cNvSpPr/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774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775"/>
            <p:cNvSpPr/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777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779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780"/>
            <p:cNvSpPr/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781"/>
            <p:cNvSpPr/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782"/>
            <p:cNvSpPr/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783"/>
            <p:cNvSpPr/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784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785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786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787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Freeform 788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8" name="Freeform 789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9" name="Freeform 790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0" name="Freeform 792"/>
            <p:cNvSpPr/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Freeform 793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Freeform 794"/>
            <p:cNvSpPr/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Freeform 795"/>
            <p:cNvSpPr/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Freeform 796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Freeform 797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Freeform 798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Freeform 799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Freeform 800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Freeform 801"/>
            <p:cNvSpPr/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Freeform 802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Freeform 803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Freeform 804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3" name="Freeform 805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Freeform 806"/>
            <p:cNvSpPr/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5" name="Freeform 807"/>
            <p:cNvSpPr/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Freeform 808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Freeform 809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Freeform 810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Freeform 778"/>
            <p:cNvSpPr/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9" name="文本占位符 1"/>
          <p:cNvSpPr>
            <a:spLocks noGrp="1"/>
          </p:cNvSpPr>
          <p:nvPr/>
        </p:nvSpPr>
        <p:spPr>
          <a:xfrm>
            <a:off x="757238" y="1660208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5400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build_chain.sh</a:t>
            </a:r>
            <a:r>
              <a:rPr kumimoji="1" lang="zh-CN" altLang="en-US" sz="5400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脚本理解</a:t>
            </a:r>
          </a:p>
        </p:txBody>
      </p:sp>
      <p:sp>
        <p:nvSpPr>
          <p:cNvPr id="260" name="文本占位符 5"/>
          <p:cNvSpPr>
            <a:spLocks noGrp="1"/>
          </p:cNvSpPr>
          <p:nvPr/>
        </p:nvSpPr>
        <p:spPr>
          <a:xfrm>
            <a:off x="757238" y="3776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        组长：邹鹏宇    组员：卢越兴、翁焕滨、吴金泽、秦华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3565" y="1073785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、联盟链委员会初始化根证书ca.crt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5" y="1797050"/>
            <a:ext cx="9276715" cy="326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280" y="2451100"/>
            <a:ext cx="1528445" cy="1241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3565" y="1073785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、联盟链成员机构获取机构证书agency.crt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809115"/>
            <a:ext cx="11087735" cy="4152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5955" y="937260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、给每个ip下的每个节点生成它的密钥和node.crt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b="5853"/>
          <a:stretch>
            <a:fillRect/>
          </a:stretch>
        </p:blipFill>
        <p:spPr>
          <a:xfrm>
            <a:off x="1120775" y="1430020"/>
            <a:ext cx="9540240" cy="508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2020" y="1092200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、给每个ip的每个节点生成配置信息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1896110"/>
            <a:ext cx="6751320" cy="333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171575" y="389255"/>
            <a:ext cx="4488180" cy="46418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744980"/>
            <a:ext cx="8256905" cy="4188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3235" y="1010920"/>
            <a:ext cx="108686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）最后执行print_result()函数，将执行脚本后的结果打印到终端上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grpSp>
        <p:nvGrpSpPr>
          <p:cNvPr id="10" name="组合 16"/>
          <p:cNvGrpSpPr/>
          <p:nvPr/>
        </p:nvGrpSpPr>
        <p:grpSpPr>
          <a:xfrm>
            <a:off x="7713980" y="4556760"/>
            <a:ext cx="3598545" cy="161988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1" name="Freeform 559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560"/>
            <p:cNvSpPr/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561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562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563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564"/>
            <p:cNvSpPr/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65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66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567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568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569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570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571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572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573"/>
            <p:cNvSpPr/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574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575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576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577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578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579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580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81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582"/>
            <p:cNvSpPr/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583"/>
            <p:cNvSpPr/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584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585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586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587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588"/>
            <p:cNvSpPr/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589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590"/>
            <p:cNvSpPr/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591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592"/>
            <p:cNvSpPr/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593"/>
            <p:cNvSpPr/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594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595"/>
            <p:cNvSpPr/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596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597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598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599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600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01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602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603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604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605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606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0" name="Freeform 608"/>
            <p:cNvSpPr/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609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610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611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612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13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614"/>
            <p:cNvSpPr/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15"/>
            <p:cNvSpPr/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16"/>
            <p:cNvSpPr/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17"/>
            <p:cNvSpPr/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618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619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620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621"/>
            <p:cNvSpPr/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622"/>
            <p:cNvSpPr/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623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624"/>
            <p:cNvSpPr/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625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626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627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28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629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630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631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632"/>
            <p:cNvSpPr/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633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34"/>
            <p:cNvSpPr/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635"/>
            <p:cNvSpPr/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636"/>
            <p:cNvSpPr/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637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638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639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40"/>
            <p:cNvSpPr/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641"/>
            <p:cNvSpPr/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642"/>
            <p:cNvSpPr/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643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644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645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646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647"/>
            <p:cNvSpPr/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648"/>
            <p:cNvSpPr/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649"/>
            <p:cNvSpPr/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650"/>
            <p:cNvSpPr/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51"/>
            <p:cNvSpPr/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652"/>
            <p:cNvSpPr/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653"/>
            <p:cNvSpPr/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654"/>
            <p:cNvSpPr/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655"/>
            <p:cNvSpPr/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656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Freeform 658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59"/>
            <p:cNvSpPr/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60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62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3"/>
            <p:cNvSpPr/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64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65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66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667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668"/>
            <p:cNvSpPr/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669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670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671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672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73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674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675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76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677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678"/>
            <p:cNvSpPr/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679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0"/>
            <p:cNvSpPr/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81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682"/>
            <p:cNvSpPr/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683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684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685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686"/>
            <p:cNvSpPr/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687"/>
            <p:cNvSpPr/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688"/>
            <p:cNvSpPr/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689"/>
            <p:cNvSpPr/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690"/>
            <p:cNvSpPr/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691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692"/>
            <p:cNvSpPr/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693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7" name="Freeform 695"/>
            <p:cNvSpPr/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 696"/>
            <p:cNvSpPr/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 697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 698"/>
            <p:cNvSpPr/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Freeform 699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700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701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702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Freeform 703"/>
            <p:cNvSpPr/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Freeform 704"/>
            <p:cNvSpPr/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Freeform 705"/>
            <p:cNvSpPr/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Freeform 706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Freeform 707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Freeform 708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Freeform 709"/>
            <p:cNvSpPr/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Freeform 710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Freeform 711"/>
            <p:cNvSpPr/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Freeform 712"/>
            <p:cNvSpPr/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Freeform 713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Freeform 714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Freeform 715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Freeform 716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Freeform 717"/>
            <p:cNvSpPr/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Freeform 718"/>
            <p:cNvSpPr/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Freeform 719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720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Freeform 721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reeform 722"/>
            <p:cNvSpPr/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723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Freeform 724"/>
            <p:cNvSpPr/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Freeform 725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26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Freeform 727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Freeform 728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29"/>
            <p:cNvSpPr/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Freeform 730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Freeform 731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32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Freeform 733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Freeform 734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Freeform 735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Freeform 736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Freeform 737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Freeform 738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739"/>
            <p:cNvSpPr/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Freeform 740"/>
            <p:cNvSpPr/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Freeform 741"/>
            <p:cNvSpPr/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Freeform 742"/>
            <p:cNvSpPr/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Freeform 743"/>
            <p:cNvSpPr/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Freeform 744"/>
            <p:cNvSpPr/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745"/>
            <p:cNvSpPr/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Freeform 746"/>
            <p:cNvSpPr/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9" name="Freeform 747"/>
            <p:cNvSpPr/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748"/>
            <p:cNvSpPr/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49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750"/>
            <p:cNvSpPr/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751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752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753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754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755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756"/>
            <p:cNvSpPr/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757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758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759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760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761"/>
            <p:cNvSpPr/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762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763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764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765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766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767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768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769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770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771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772"/>
            <p:cNvSpPr/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774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775"/>
            <p:cNvSpPr/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777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779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780"/>
            <p:cNvSpPr/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781"/>
            <p:cNvSpPr/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782"/>
            <p:cNvSpPr/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783"/>
            <p:cNvSpPr/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784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785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786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787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Freeform 788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8" name="Freeform 789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9" name="Freeform 790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0" name="Freeform 792"/>
            <p:cNvSpPr/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Freeform 793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Freeform 794"/>
            <p:cNvSpPr/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Freeform 795"/>
            <p:cNvSpPr/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Freeform 796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Freeform 797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Freeform 798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Freeform 799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Freeform 800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Freeform 801"/>
            <p:cNvSpPr/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Freeform 802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Freeform 803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Freeform 804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3" name="Freeform 805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Freeform 806"/>
            <p:cNvSpPr/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5" name="Freeform 807"/>
            <p:cNvSpPr/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Freeform 808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Freeform 809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Freeform 810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Freeform 778"/>
            <p:cNvSpPr/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260" name="文本占位符 5"/>
          <p:cNvSpPr>
            <a:spLocks noGrp="1"/>
          </p:cNvSpPr>
          <p:nvPr/>
        </p:nvSpPr>
        <p:spPr>
          <a:xfrm>
            <a:off x="757238" y="4556818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        组长：邹鹏宇    组员：卢越兴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、翁焕滨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、吴金泽、秦华</a:t>
            </a:r>
          </a:p>
        </p:txBody>
      </p:sp>
      <p:sp>
        <p:nvSpPr>
          <p:cNvPr id="3" name="文本占位符 1"/>
          <p:cNvSpPr>
            <a:spLocks noGrp="1"/>
          </p:cNvSpPr>
          <p:nvPr/>
        </p:nvSpPr>
        <p:spPr>
          <a:xfrm>
            <a:off x="756920" y="1715135"/>
            <a:ext cx="10677525" cy="18529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THANK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YOU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WATCHING!</a:t>
            </a:r>
            <a:endParaRPr lang="zh-CN" altLang="en-US" dirty="0">
              <a:solidFill>
                <a:srgbClr val="CDCAC3"/>
              </a:solidFill>
            </a:endParaRPr>
          </a:p>
          <a:p>
            <a:endParaRPr lang="zh-CN" altLang="en-US" dirty="0">
              <a:solidFill>
                <a:srgbClr val="77767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298418" y="345092"/>
            <a:ext cx="4208707" cy="464425"/>
          </a:xfrm>
        </p:spPr>
        <p:txBody>
          <a:bodyPr/>
          <a:lstStyle/>
          <a:p>
            <a:r>
              <a:rPr kumimoji="1" lang="zh-CN" altLang="en-US" sz="3600" dirty="0"/>
              <a:t>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935355" y="1478280"/>
            <a:ext cx="9822180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）开头定义了一些变量，用来保存在运行时需要的参数，例如：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4325" y="2321560"/>
            <a:ext cx="835787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09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ca_file：CA 私钥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09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ip_param：ip有关的信息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09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output_dir：输出目录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600">
              <a:lnSpc>
                <a:spcPct val="130000"/>
              </a:lnSpc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298418" y="345092"/>
            <a:ext cx="4208707" cy="464425"/>
          </a:xfrm>
        </p:spPr>
        <p:txBody>
          <a:bodyPr/>
          <a:lstStyle/>
          <a:p>
            <a:r>
              <a:rPr kumimoji="1" lang="zh-CN" altLang="en-US" sz="3600" dirty="0"/>
              <a:t>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4670" y="808990"/>
            <a:ext cx="11122025" cy="591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）中间定义了许多函数，其中一些比较重要的函数解释如下：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help()：在控制台输入 -h 时，在控制台打印的帮助菜单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LOG_WARN()：在控制台输出警告信息（红色）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LOG_INFO()：在控制台输出提示信息（黄色）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parse_params()：在运行此脚本时，如果后面有输入参数，将会修改对应的配置的值（脚本开头处的变量）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print_result()：在输出运行脚本（bash build_chain.sh)之后的结果。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fail_message()：打印错误信息，并设置运行脚本失败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check_env()：检查环境是否符合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gen_chain_cert()：生成链的证书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gen_agency_cert()：生成机构的证书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gen_node_cert()：生成节点的证书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generate_config_ini()：生成节点的配置文件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generate_node_scripts()：生成节点的的运行和停止脚本（start.sh和stop.sh)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generate_server_scripts()：生成管理所有节点的服务器的运行和停止脚本（start_all.sh和stop_all.sh)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parse_ip_config()：处理记录ip信息的文件，并将信息记录下来（记录到ip_array、agency_array、group_array）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main()：主函数，大部分的逻辑在此实现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4210" y="1661795"/>
            <a:ext cx="10001250" cy="192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）先执行check_env()函数，检查当前环境是否符合运行要求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）然后执行parse_params()函数，此函数主要将启动脚本时候的参数进行记录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）然后执行main()函数，此函数主要用于生成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agency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node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的私钥和证书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）最后执行print_result()函数，将执行脚本后的结果打印到终端上。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3235" y="1010920"/>
            <a:ext cx="1000125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）先执行check_env()函数，检查当前环境是否符合运行要求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1861820"/>
            <a:ext cx="10927080" cy="4065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3235" y="1010920"/>
            <a:ext cx="108686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）执行parse_params()函数，此函数主要将启动脚本时候的参数进行记录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25930"/>
            <a:ext cx="9046845" cy="469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8175" y="929640"/>
            <a:ext cx="10469880" cy="200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）执行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()函数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在联盟链的准入机制中，证书是各参与方相互认证身份的重要凭证。FISCO BCOS的证书结构中有4种角色，分别是：联盟链委员会（CA）、联盟链成员机构（agency）、联盟链参与方（node和SDK）。main()函数内进行了这几种相关证书的生成。由于操作中未使用docker和国密，所以不做解释，主要步骤如下：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、先设置好ip参数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25364"/>
          <a:stretch>
            <a:fillRect/>
          </a:stretch>
        </p:blipFill>
        <p:spPr>
          <a:xfrm>
            <a:off x="1661795" y="3016250"/>
            <a:ext cx="8422005" cy="348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3565" y="1073785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、在保证output_dir为空的前提下下载fisco-bcos，并检查版本是否兼容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811655"/>
            <a:ext cx="8250555" cy="3874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989580"/>
            <a:ext cx="1150620" cy="22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3565" y="1073785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、如果证书为空或者证书文件不存在，就新创建一个，否则将证书文件复制到当前目录下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1680845"/>
            <a:ext cx="5927725" cy="1607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3565" y="3589655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、如果采用输入参数的方式输入ip参数时，还要转换机构和群组的信息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4274820"/>
            <a:ext cx="4493895" cy="176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791</Words>
  <Application>Microsoft Office PowerPoint</Application>
  <PresentationFormat>宽屏</PresentationFormat>
  <Paragraphs>71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焕滨 翁</cp:lastModifiedBy>
  <cp:revision>104</cp:revision>
  <dcterms:created xsi:type="dcterms:W3CDTF">2015-08-18T02:51:00Z</dcterms:created>
  <dcterms:modified xsi:type="dcterms:W3CDTF">2019-06-25T00:57:27Z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