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89" r:id="rId20"/>
    <p:sldId id="296" r:id="rId21"/>
    <p:sldId id="297" r:id="rId22"/>
    <p:sldId id="295" r:id="rId23"/>
    <p:sldId id="298" r:id="rId24"/>
    <p:sldId id="292" r:id="rId25"/>
    <p:sldId id="293" r:id="rId26"/>
    <p:sldId id="286" r:id="rId27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AE5-6A43-4F07-880B-1FD0B66AB8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0CF4-ADA2-4083-B07A-9279929C1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F2225D2-76F5-4FB9-9DBE-6CA17337825C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pPr>
                <a:lnSpc>
                  <a:spcPct val="100000"/>
                </a:lnSpc>
              </a:pPr>
              <a:t>7/5/2019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74D06-C9A3-4E89-B44A-3FA5076415E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643560" y="1089720"/>
            <a:ext cx="49046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实 训 答 辩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5281200" y="2248920"/>
            <a:ext cx="1514880" cy="360"/>
          </a:xfrm>
          <a:prstGeom prst="line">
            <a:avLst/>
          </a:prstGeom>
          <a:ln w="38160">
            <a:solidFill>
              <a:srgbClr val="3248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1447920" y="266796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299">
                <a:solidFill>
                  <a:srgbClr val="324857"/>
                </a:solidFill>
                <a:latin typeface="微软雅黑"/>
                <a:ea typeface="微软雅黑"/>
              </a:rPr>
              <a:t>PetShop 虚拟宠物商店</a:t>
            </a:r>
            <a:endParaRPr lang="en-US" sz="5400" b="0" strike="noStrike" spc="-1">
              <a:latin typeface="Arial"/>
            </a:endParaRPr>
          </a:p>
        </p:txBody>
      </p:sp>
      <p:grpSp>
        <p:nvGrpSpPr>
          <p:cNvPr id="49" name="Group 9"/>
          <p:cNvGrpSpPr/>
          <p:nvPr/>
        </p:nvGrpSpPr>
        <p:grpSpPr>
          <a:xfrm>
            <a:off x="1919520" y="4317120"/>
            <a:ext cx="8426880" cy="489960"/>
            <a:chOff x="1919520" y="4317120"/>
            <a:chExt cx="8426880" cy="489960"/>
          </a:xfrm>
        </p:grpSpPr>
        <p:sp>
          <p:nvSpPr>
            <p:cNvPr id="50" name="CustomShape 10"/>
            <p:cNvSpPr/>
            <p:nvPr/>
          </p:nvSpPr>
          <p:spPr>
            <a:xfrm>
              <a:off x="2685600" y="4317120"/>
              <a:ext cx="7660800" cy="489960"/>
            </a:xfrm>
            <a:prstGeom prst="roundRect">
              <a:avLst>
                <a:gd name="adj" fmla="val 33061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324857"/>
                  </a:solidFill>
                  <a:latin typeface="微软雅黑"/>
                  <a:ea typeface="微软雅黑"/>
                </a:rPr>
                <a:t> 第三组    组长：邹鹏宇     组员：秦华、卢越兴、翁焕滨、吴金泽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51" name="Group 11"/>
            <p:cNvGrpSpPr/>
            <p:nvPr/>
          </p:nvGrpSpPr>
          <p:grpSpPr>
            <a:xfrm>
              <a:off x="1919520" y="4358160"/>
              <a:ext cx="446040" cy="402840"/>
              <a:chOff x="1919520" y="4358160"/>
              <a:chExt cx="446040" cy="402840"/>
            </a:xfrm>
          </p:grpSpPr>
          <p:sp>
            <p:nvSpPr>
              <p:cNvPr id="52" name="CustomShape 12"/>
              <p:cNvSpPr/>
              <p:nvPr/>
            </p:nvSpPr>
            <p:spPr>
              <a:xfrm>
                <a:off x="1960560" y="4431240"/>
                <a:ext cx="363600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0">
                    <a:moveTo>
                      <a:pt x="256" y="172"/>
                    </a:moveTo>
                    <a:cubicBezTo>
                      <a:pt x="256" y="172"/>
                      <a:pt x="256" y="172"/>
                      <a:pt x="256" y="172"/>
                    </a:cubicBezTo>
                    <a:cubicBezTo>
                      <a:pt x="256" y="176"/>
                      <a:pt x="252" y="180"/>
                      <a:pt x="248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93" y="179"/>
                      <a:pt x="196" y="175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34"/>
                      <a:pt x="170" y="121"/>
                    </a:cubicBezTo>
                    <a:cubicBezTo>
                      <a:pt x="159" y="116"/>
                      <a:pt x="158" y="117"/>
                      <a:pt x="152" y="115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2" y="100"/>
                      <a:pt x="146" y="95"/>
                      <a:pt x="144" y="80"/>
                    </a:cubicBezTo>
                    <a:cubicBezTo>
                      <a:pt x="141" y="81"/>
                      <a:pt x="139" y="76"/>
                      <a:pt x="139" y="72"/>
                    </a:cubicBezTo>
                    <a:cubicBezTo>
                      <a:pt x="139" y="69"/>
                      <a:pt x="137" y="58"/>
                      <a:pt x="141" y="59"/>
                    </a:cubicBezTo>
                    <a:cubicBezTo>
                      <a:pt x="141" y="52"/>
                      <a:pt x="140" y="45"/>
                      <a:pt x="140" y="42"/>
                    </a:cubicBezTo>
                    <a:cubicBezTo>
                      <a:pt x="141" y="30"/>
                      <a:pt x="153" y="17"/>
                      <a:pt x="171" y="16"/>
                    </a:cubicBezTo>
                    <a:cubicBezTo>
                      <a:pt x="192" y="17"/>
                      <a:pt x="201" y="30"/>
                      <a:pt x="202" y="42"/>
                    </a:cubicBezTo>
                    <a:cubicBezTo>
                      <a:pt x="202" y="45"/>
                      <a:pt x="201" y="52"/>
                      <a:pt x="200" y="59"/>
                    </a:cubicBezTo>
                    <a:cubicBezTo>
                      <a:pt x="205" y="58"/>
                      <a:pt x="203" y="69"/>
                      <a:pt x="203" y="72"/>
                    </a:cubicBezTo>
                    <a:cubicBezTo>
                      <a:pt x="203" y="76"/>
                      <a:pt x="201" y="81"/>
                      <a:pt x="198" y="80"/>
                    </a:cubicBezTo>
                    <a:cubicBezTo>
                      <a:pt x="196" y="95"/>
                      <a:pt x="189" y="100"/>
                      <a:pt x="189" y="100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0" y="115"/>
                      <a:pt x="193" y="117"/>
                      <a:pt x="210" y="124"/>
                    </a:cubicBezTo>
                    <a:cubicBezTo>
                      <a:pt x="226" y="131"/>
                      <a:pt x="221" y="126"/>
                      <a:pt x="235" y="133"/>
                    </a:cubicBezTo>
                    <a:cubicBezTo>
                      <a:pt x="256" y="143"/>
                      <a:pt x="256" y="172"/>
                      <a:pt x="256" y="172"/>
                    </a:cubicBezTo>
                    <a:close/>
                    <a:moveTo>
                      <a:pt x="136" y="119"/>
                    </a:moveTo>
                    <a:cubicBezTo>
                      <a:pt x="155" y="126"/>
                      <a:pt x="149" y="121"/>
                      <a:pt x="164" y="128"/>
                    </a:cubicBezTo>
                    <a:cubicBezTo>
                      <a:pt x="187" y="140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6"/>
                      <a:pt x="183" y="180"/>
                      <a:pt x="178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4" y="180"/>
                      <a:pt x="0" y="1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40"/>
                      <a:pt x="24" y="128"/>
                    </a:cubicBezTo>
                    <a:cubicBezTo>
                      <a:pt x="38" y="121"/>
                      <a:pt x="33" y="127"/>
                      <a:pt x="51" y="119"/>
                    </a:cubicBezTo>
                    <a:cubicBezTo>
                      <a:pt x="69" y="112"/>
                      <a:pt x="73" y="109"/>
                      <a:pt x="73" y="109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66" y="87"/>
                      <a:pt x="64" y="70"/>
                    </a:cubicBezTo>
                    <a:cubicBezTo>
                      <a:pt x="60" y="72"/>
                      <a:pt x="59" y="65"/>
                      <a:pt x="58" y="62"/>
                    </a:cubicBezTo>
                    <a:cubicBezTo>
                      <a:pt x="58" y="58"/>
                      <a:pt x="56" y="46"/>
                      <a:pt x="61" y="47"/>
                    </a:cubicBezTo>
                    <a:cubicBezTo>
                      <a:pt x="60" y="39"/>
                      <a:pt x="59" y="32"/>
                      <a:pt x="60" y="28"/>
                    </a:cubicBezTo>
                    <a:cubicBezTo>
                      <a:pt x="61" y="15"/>
                      <a:pt x="74" y="1"/>
                      <a:pt x="94" y="0"/>
                    </a:cubicBezTo>
                    <a:cubicBezTo>
                      <a:pt x="117" y="1"/>
                      <a:pt x="126" y="15"/>
                      <a:pt x="127" y="28"/>
                    </a:cubicBezTo>
                    <a:cubicBezTo>
                      <a:pt x="128" y="32"/>
                      <a:pt x="127" y="39"/>
                      <a:pt x="126" y="47"/>
                    </a:cubicBezTo>
                    <a:cubicBezTo>
                      <a:pt x="131" y="46"/>
                      <a:pt x="129" y="58"/>
                      <a:pt x="129" y="62"/>
                    </a:cubicBezTo>
                    <a:cubicBezTo>
                      <a:pt x="128" y="65"/>
                      <a:pt x="127" y="72"/>
                      <a:pt x="123" y="70"/>
                    </a:cubicBezTo>
                    <a:cubicBezTo>
                      <a:pt x="121" y="87"/>
                      <a:pt x="114" y="92"/>
                      <a:pt x="114" y="92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09"/>
                      <a:pt x="118" y="111"/>
                      <a:pt x="136" y="119"/>
                    </a:cubicBezTo>
                  </a:path>
                </a:pathLst>
              </a:custGeom>
              <a:solidFill>
                <a:srgbClr val="3248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3"/>
              <p:cNvSpPr/>
              <p:nvPr/>
            </p:nvSpPr>
            <p:spPr>
              <a:xfrm>
                <a:off x="1919520" y="4358160"/>
                <a:ext cx="446040" cy="402840"/>
              </a:xfrm>
              <a:prstGeom prst="ellipse">
                <a:avLst/>
              </a:prstGeom>
              <a:noFill/>
              <a:ln w="28440">
                <a:solidFill>
                  <a:srgbClr val="324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4" name="CustomShape 14"/>
          <p:cNvSpPr/>
          <p:nvPr/>
        </p:nvSpPr>
        <p:spPr>
          <a:xfrm>
            <a:off x="6577920" y="590400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后端代码结构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2" name="Group 15"/>
          <p:cNvGrpSpPr/>
          <p:nvPr/>
        </p:nvGrpSpPr>
        <p:grpSpPr>
          <a:xfrm>
            <a:off x="889200" y="1428480"/>
            <a:ext cx="5599440" cy="3878280"/>
            <a:chOff x="889200" y="1428480"/>
            <a:chExt cx="5599440" cy="3878280"/>
          </a:xfrm>
        </p:grpSpPr>
        <p:sp>
          <p:nvSpPr>
            <p:cNvPr id="153" name="CustomShape 16"/>
            <p:cNvSpPr/>
            <p:nvPr/>
          </p:nvSpPr>
          <p:spPr>
            <a:xfrm>
              <a:off x="2714760" y="336780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0"/>
                  </a:moveTo>
                  <a:lnTo>
                    <a:pt x="592122" y="0"/>
                  </a:lnTo>
                  <a:lnTo>
                    <a:pt x="592122" y="1731991"/>
                  </a:lnTo>
                  <a:lnTo>
                    <a:pt x="1184245" y="1731991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2714760" y="336780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0"/>
                  </a:moveTo>
                  <a:lnTo>
                    <a:pt x="592122" y="0"/>
                  </a:lnTo>
                  <a:lnTo>
                    <a:pt x="592122" y="577330"/>
                  </a:lnTo>
                  <a:lnTo>
                    <a:pt x="1184245" y="57733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2714760" y="279036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577330"/>
                  </a:moveTo>
                  <a:lnTo>
                    <a:pt x="592122" y="577330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2714760" y="163584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1731991"/>
                  </a:moveTo>
                  <a:lnTo>
                    <a:pt x="592122" y="1731991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889200" y="3132360"/>
              <a:ext cx="1825200" cy="4705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840" tIns="15840" rIns="15840" bIns="15840" anchor="ctr"/>
            <a:lstStyle/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b="0" strike="noStrike" spc="-1">
                  <a:solidFill>
                    <a:srgbClr val="FFFFFF"/>
                  </a:solidFill>
                  <a:latin typeface="等线"/>
                </a:rPr>
                <a:t>Petshop</a:t>
              </a:r>
              <a:endParaRPr lang="en-US" sz="2500" b="0" strike="noStrike" spc="-1">
                <a:latin typeface="Arial"/>
              </a:endParaRPr>
            </a:p>
          </p:txBody>
        </p:sp>
        <p:sp>
          <p:nvSpPr>
            <p:cNvPr id="158" name="CustomShape 21"/>
            <p:cNvSpPr/>
            <p:nvPr/>
          </p:nvSpPr>
          <p:spPr>
            <a:xfrm>
              <a:off x="3899160" y="14284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Controller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9" name="CustomShape 22"/>
            <p:cNvSpPr/>
            <p:nvPr/>
          </p:nvSpPr>
          <p:spPr>
            <a:xfrm>
              <a:off x="3899160" y="25833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Service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0" name="CustomShape 23"/>
            <p:cNvSpPr/>
            <p:nvPr/>
          </p:nvSpPr>
          <p:spPr>
            <a:xfrm>
              <a:off x="3899160" y="37378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Dao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1" name="CustomShape 24"/>
            <p:cNvSpPr/>
            <p:nvPr/>
          </p:nvSpPr>
          <p:spPr>
            <a:xfrm>
              <a:off x="3899160" y="48927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Contracts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62" name="Group 2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3" name="图片 10"/>
          <p:cNvPicPr/>
          <p:nvPr/>
        </p:nvPicPr>
        <p:blipFill>
          <a:blip r:embed="rId2"/>
          <a:stretch/>
        </p:blipFill>
        <p:spPr>
          <a:xfrm>
            <a:off x="7343280" y="1892520"/>
            <a:ext cx="3486240" cy="317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Controller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8" name="图片 2"/>
          <p:cNvPicPr/>
          <p:nvPr/>
        </p:nvPicPr>
        <p:blipFill>
          <a:blip r:embed="rId2"/>
          <a:stretch/>
        </p:blipFill>
        <p:spPr>
          <a:xfrm>
            <a:off x="1062720" y="1892880"/>
            <a:ext cx="2743200" cy="1457280"/>
          </a:xfrm>
          <a:prstGeom prst="rect">
            <a:avLst/>
          </a:prstGeom>
          <a:ln>
            <a:noFill/>
          </a:ln>
        </p:spPr>
      </p:pic>
      <p:pic>
        <p:nvPicPr>
          <p:cNvPr id="179" name="图片 8"/>
          <p:cNvPicPr/>
          <p:nvPr/>
        </p:nvPicPr>
        <p:blipFill>
          <a:blip r:embed="rId3"/>
          <a:stretch/>
        </p:blipFill>
        <p:spPr>
          <a:xfrm>
            <a:off x="5469840" y="1426680"/>
            <a:ext cx="3057480" cy="383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438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4" name="图片 8"/>
          <p:cNvPicPr/>
          <p:nvPr/>
        </p:nvPicPr>
        <p:blipFill>
          <a:blip r:embed="rId2"/>
          <a:stretch/>
        </p:blipFill>
        <p:spPr>
          <a:xfrm>
            <a:off x="1062720" y="1764360"/>
            <a:ext cx="2886120" cy="704520"/>
          </a:xfrm>
          <a:prstGeom prst="rect">
            <a:avLst/>
          </a:prstGeom>
          <a:ln>
            <a:noFill/>
          </a:ln>
        </p:spPr>
      </p:pic>
      <p:pic>
        <p:nvPicPr>
          <p:cNvPr id="195" name="图片 9"/>
          <p:cNvPicPr/>
          <p:nvPr/>
        </p:nvPicPr>
        <p:blipFill>
          <a:blip r:embed="rId3"/>
          <a:stretch/>
        </p:blipFill>
        <p:spPr>
          <a:xfrm>
            <a:off x="5268960" y="1631520"/>
            <a:ext cx="3800520" cy="352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Controller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0" name="图片 2"/>
          <p:cNvPicPr/>
          <p:nvPr/>
        </p:nvPicPr>
        <p:blipFill>
          <a:blip r:embed="rId2"/>
          <a:stretch/>
        </p:blipFill>
        <p:spPr>
          <a:xfrm>
            <a:off x="1161720" y="1958760"/>
            <a:ext cx="2743200" cy="1457280"/>
          </a:xfrm>
          <a:prstGeom prst="rect">
            <a:avLst/>
          </a:prstGeom>
          <a:ln>
            <a:noFill/>
          </a:ln>
        </p:spPr>
      </p:pic>
      <p:pic>
        <p:nvPicPr>
          <p:cNvPr id="211" name="图片 8"/>
          <p:cNvPicPr/>
          <p:nvPr/>
        </p:nvPicPr>
        <p:blipFill>
          <a:blip r:embed="rId3"/>
          <a:stretch/>
        </p:blipFill>
        <p:spPr>
          <a:xfrm>
            <a:off x="5670720" y="328320"/>
            <a:ext cx="4648320" cy="620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765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API文档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6" name="图片 2"/>
          <p:cNvPicPr/>
          <p:nvPr/>
        </p:nvPicPr>
        <p:blipFill>
          <a:blip r:embed="rId2"/>
          <a:stretch/>
        </p:blipFill>
        <p:spPr>
          <a:xfrm>
            <a:off x="807480" y="1780560"/>
            <a:ext cx="7333200" cy="362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340200" y="36000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1" name="图片 240"/>
          <p:cNvPicPr/>
          <p:nvPr/>
        </p:nvPicPr>
        <p:blipFill>
          <a:blip r:embed="rId2"/>
          <a:stretch/>
        </p:blipFill>
        <p:spPr>
          <a:xfrm>
            <a:off x="806760" y="2304000"/>
            <a:ext cx="3009240" cy="723600"/>
          </a:xfrm>
          <a:prstGeom prst="rect">
            <a:avLst/>
          </a:prstGeom>
          <a:ln>
            <a:noFill/>
          </a:ln>
        </p:spPr>
      </p:pic>
      <p:sp>
        <p:nvSpPr>
          <p:cNvPr id="242" name="CustomShape 15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6" name="图片 245"/>
          <p:cNvPicPr/>
          <p:nvPr/>
        </p:nvPicPr>
        <p:blipFill>
          <a:blip r:embed="rId3"/>
          <a:stretch/>
        </p:blipFill>
        <p:spPr>
          <a:xfrm>
            <a:off x="2835720" y="2582640"/>
            <a:ext cx="6504480" cy="1694880"/>
          </a:xfrm>
          <a:prstGeom prst="rect">
            <a:avLst/>
          </a:prstGeom>
          <a:ln>
            <a:noFill/>
          </a:ln>
        </p:spPr>
      </p:pic>
      <p:pic>
        <p:nvPicPr>
          <p:cNvPr id="247" name="图片 246"/>
          <p:cNvPicPr/>
          <p:nvPr/>
        </p:nvPicPr>
        <p:blipFill>
          <a:blip r:embed="rId4"/>
          <a:stretch/>
        </p:blipFill>
        <p:spPr>
          <a:xfrm>
            <a:off x="4752000" y="1087560"/>
            <a:ext cx="6190200" cy="330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598040" y="1472714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</a:t>
            </a:r>
            <a:r>
              <a:rPr lang="en-US" altLang="zh-CN" sz="2400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参与编写接口文档、规范接口命名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， 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搭建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环境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 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修改宠物信息、用户查看订单列表、查看市场在售宠物、购买宠物、查看市场所有订单、退款订单、处理退款订单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与智能合约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C:\Users\Jinze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78" y="2571744"/>
            <a:ext cx="3571900" cy="2678925"/>
          </a:xfrm>
          <a:prstGeom prst="rect">
            <a:avLst/>
          </a:prstGeom>
          <a:noFill/>
        </p:spPr>
      </p:pic>
      <p:pic>
        <p:nvPicPr>
          <p:cNvPr id="2051" name="Picture 3" descr="C:\Users\Jinze\Desktop\projec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78" y="1571612"/>
            <a:ext cx="3500462" cy="967591"/>
          </a:xfrm>
          <a:prstGeom prst="rect">
            <a:avLst/>
          </a:prstGeom>
          <a:noFill/>
        </p:spPr>
      </p:pic>
      <p:pic>
        <p:nvPicPr>
          <p:cNvPr id="2052" name="Picture 4" descr="C:\Users\Jinze\Desktop\2017-02-23-websocket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1142984"/>
            <a:ext cx="6191292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Jinze\Desktop\201907042138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88" y="1500174"/>
            <a:ext cx="2438400" cy="3381375"/>
          </a:xfrm>
          <a:prstGeom prst="rect">
            <a:avLst/>
          </a:prstGeom>
          <a:noFill/>
        </p:spPr>
      </p:pic>
      <p:pic>
        <p:nvPicPr>
          <p:cNvPr id="1027" name="Picture 3" descr="C:\Users\Jinze\Desktop\QQ截图201907042139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0" y="1428736"/>
            <a:ext cx="8060106" cy="4356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6578" y="174171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翁焕滨</a:t>
            </a:r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3A4F4E-CC84-4EAE-B212-C55715F0FA08}"/>
              </a:ext>
            </a:extLst>
          </p:cNvPr>
          <p:cNvSpPr txBox="1"/>
          <p:nvPr/>
        </p:nvSpPr>
        <p:spPr>
          <a:xfrm>
            <a:off x="3406802" y="1720840"/>
            <a:ext cx="5378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324857"/>
                </a:solidFill>
              </a:rPr>
              <a:t>主要职责：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需求分析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数据模型设计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智能合约开发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系统物理部署图的绘制</a:t>
            </a:r>
          </a:p>
        </p:txBody>
      </p:sp>
    </p:spTree>
    <p:extLst>
      <p:ext uri="{BB962C8B-B14F-4D97-AF65-F5344CB8AC3E}">
        <p14:creationId xmlns:p14="http://schemas.microsoft.com/office/powerpoint/2010/main" val="39955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61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4581000" y="3472200"/>
            <a:ext cx="30294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项目概述与分工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CB8E5E1-69F1-4EB7-AA48-8F49DCE25687}"/>
              </a:ext>
            </a:extLst>
          </p:cNvPr>
          <p:cNvSpPr txBox="1"/>
          <p:nvPr/>
        </p:nvSpPr>
        <p:spPr>
          <a:xfrm>
            <a:off x="2292529" y="1714500"/>
            <a:ext cx="3159839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324857"/>
                </a:solidFill>
              </a:rPr>
              <a:t>用户：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创建用户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创建宠物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上架、下架宠物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查看在售宠物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购买宠物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查看订单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退货</a:t>
            </a:r>
            <a:endParaRPr lang="en-US" altLang="zh-CN" sz="280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324857"/>
                </a:solidFill>
              </a:rPr>
              <a:t>查看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27E2A7-AF44-4C89-B531-066FC336A146}"/>
              </a:ext>
            </a:extLst>
          </p:cNvPr>
          <p:cNvSpPr txBox="1"/>
          <p:nvPr/>
        </p:nvSpPr>
        <p:spPr>
          <a:xfrm>
            <a:off x="584369" y="6577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合约所需实现功能：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405F54D-6D82-4151-BFCC-C686E0F37C49}"/>
              </a:ext>
            </a:extLst>
          </p:cNvPr>
          <p:cNvSpPr txBox="1"/>
          <p:nvPr/>
        </p:nvSpPr>
        <p:spPr>
          <a:xfrm>
            <a:off x="6869019" y="1773346"/>
            <a:ext cx="3159839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管理员：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查看所有宠物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查看所有订单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查看退货订单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同意、拒绝退货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8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614BC05-4654-4307-9ADD-66AA4D6E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05" y="1664427"/>
            <a:ext cx="6637595" cy="41532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051F884-CDE2-4921-8895-6281EC9B017A}"/>
              </a:ext>
            </a:extLst>
          </p:cNvPr>
          <p:cNvSpPr txBox="1"/>
          <p:nvPr/>
        </p:nvSpPr>
        <p:spPr>
          <a:xfrm>
            <a:off x="820511" y="8753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有关宠物的部分数据模型</a:t>
            </a:r>
          </a:p>
        </p:txBody>
      </p:sp>
    </p:spTree>
    <p:extLst>
      <p:ext uri="{BB962C8B-B14F-4D97-AF65-F5344CB8AC3E}">
        <p14:creationId xmlns:p14="http://schemas.microsoft.com/office/powerpoint/2010/main" val="370331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20935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6578" y="174171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合约开发过程</a:t>
            </a:r>
          </a:p>
        </p:txBody>
      </p:sp>
      <p:grpSp>
        <p:nvGrpSpPr>
          <p:cNvPr id="9" name="Group 97"/>
          <p:cNvGrpSpPr/>
          <p:nvPr/>
        </p:nvGrpSpPr>
        <p:grpSpPr>
          <a:xfrm>
            <a:off x="5454133" y="3301958"/>
            <a:ext cx="489091" cy="489091"/>
            <a:chOff x="4965700" y="2505075"/>
            <a:chExt cx="782638" cy="782638"/>
          </a:xfrm>
          <a:solidFill>
            <a:srgbClr val="324857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4965700" y="2505075"/>
              <a:ext cx="782638" cy="782638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6 h 206"/>
                <a:gd name="T6" fmla="*/ 206 w 206"/>
                <a:gd name="T7" fmla="*/ 103 h 206"/>
                <a:gd name="T8" fmla="*/ 103 w 206"/>
                <a:gd name="T9" fmla="*/ 0 h 206"/>
                <a:gd name="T10" fmla="*/ 103 w 206"/>
                <a:gd name="T11" fmla="*/ 186 h 206"/>
                <a:gd name="T12" fmla="*/ 20 w 206"/>
                <a:gd name="T13" fmla="*/ 103 h 206"/>
                <a:gd name="T14" fmla="*/ 103 w 206"/>
                <a:gd name="T15" fmla="*/ 20 h 206"/>
                <a:gd name="T16" fmla="*/ 186 w 206"/>
                <a:gd name="T17" fmla="*/ 103 h 206"/>
                <a:gd name="T18" fmla="*/ 103 w 206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103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3" y="20"/>
                  </a:cubicBezTo>
                  <a:cubicBezTo>
                    <a:pt x="148" y="20"/>
                    <a:pt x="186" y="57"/>
                    <a:pt x="186" y="103"/>
                  </a:cubicBezTo>
                  <a:cubicBezTo>
                    <a:pt x="186" y="149"/>
                    <a:pt x="148" y="186"/>
                    <a:pt x="103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265738" y="2709863"/>
              <a:ext cx="277813" cy="373063"/>
            </a:xfrm>
            <a:custGeom>
              <a:avLst/>
              <a:gdLst>
                <a:gd name="T0" fmla="*/ 71 w 73"/>
                <a:gd name="T1" fmla="*/ 44 h 98"/>
                <a:gd name="T2" fmla="*/ 10 w 73"/>
                <a:gd name="T3" fmla="*/ 1 h 98"/>
                <a:gd name="T4" fmla="*/ 3 w 73"/>
                <a:gd name="T5" fmla="*/ 1 h 98"/>
                <a:gd name="T6" fmla="*/ 0 w 73"/>
                <a:gd name="T7" fmla="*/ 6 h 98"/>
                <a:gd name="T8" fmla="*/ 0 w 73"/>
                <a:gd name="T9" fmla="*/ 92 h 98"/>
                <a:gd name="T10" fmla="*/ 3 w 73"/>
                <a:gd name="T11" fmla="*/ 97 h 98"/>
                <a:gd name="T12" fmla="*/ 6 w 73"/>
                <a:gd name="T13" fmla="*/ 98 h 98"/>
                <a:gd name="T14" fmla="*/ 10 w 73"/>
                <a:gd name="T15" fmla="*/ 97 h 98"/>
                <a:gd name="T16" fmla="*/ 71 w 73"/>
                <a:gd name="T17" fmla="*/ 54 h 98"/>
                <a:gd name="T18" fmla="*/ 73 w 73"/>
                <a:gd name="T19" fmla="*/ 49 h 98"/>
                <a:gd name="T20" fmla="*/ 71 w 73"/>
                <a:gd name="T21" fmla="*/ 44 h 98"/>
                <a:gd name="T22" fmla="*/ 12 w 73"/>
                <a:gd name="T23" fmla="*/ 80 h 98"/>
                <a:gd name="T24" fmla="*/ 12 w 73"/>
                <a:gd name="T25" fmla="*/ 18 h 98"/>
                <a:gd name="T26" fmla="*/ 57 w 73"/>
                <a:gd name="T27" fmla="*/ 49 h 98"/>
                <a:gd name="T28" fmla="*/ 12 w 73"/>
                <a:gd name="T29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98">
                  <a:moveTo>
                    <a:pt x="71" y="4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6"/>
                    <a:pt x="3" y="97"/>
                  </a:cubicBezTo>
                  <a:cubicBezTo>
                    <a:pt x="4" y="98"/>
                    <a:pt x="5" y="98"/>
                    <a:pt x="6" y="98"/>
                  </a:cubicBezTo>
                  <a:cubicBezTo>
                    <a:pt x="7" y="98"/>
                    <a:pt x="9" y="98"/>
                    <a:pt x="10" y="9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1"/>
                    <a:pt x="73" y="49"/>
                  </a:cubicBezTo>
                  <a:cubicBezTo>
                    <a:pt x="73" y="47"/>
                    <a:pt x="72" y="45"/>
                    <a:pt x="71" y="44"/>
                  </a:cubicBezTo>
                  <a:close/>
                  <a:moveTo>
                    <a:pt x="12" y="80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57" y="49"/>
                    <a:pt x="57" y="49"/>
                    <a:pt x="57" y="49"/>
                  </a:cubicBezTo>
                  <a:lnTo>
                    <a:pt x="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5453146" y="4225389"/>
            <a:ext cx="491068" cy="495300"/>
            <a:chOff x="4995862" y="2987676"/>
            <a:chExt cx="368301" cy="371475"/>
          </a:xfrm>
          <a:solidFill>
            <a:srgbClr val="5E86A2"/>
          </a:solidFill>
        </p:grpSpPr>
        <p:sp>
          <p:nvSpPr>
            <p:cNvPr id="15" name="Freeform 19"/>
            <p:cNvSpPr/>
            <p:nvPr/>
          </p:nvSpPr>
          <p:spPr bwMode="auto">
            <a:xfrm>
              <a:off x="5092700" y="3097213"/>
              <a:ext cx="174625" cy="158750"/>
            </a:xfrm>
            <a:custGeom>
              <a:avLst/>
              <a:gdLst>
                <a:gd name="T0" fmla="*/ 93 w 97"/>
                <a:gd name="T1" fmla="*/ 3 h 88"/>
                <a:gd name="T2" fmla="*/ 81 w 97"/>
                <a:gd name="T3" fmla="*/ 5 h 88"/>
                <a:gd name="T4" fmla="*/ 36 w 97"/>
                <a:gd name="T5" fmla="*/ 66 h 88"/>
                <a:gd name="T6" fmla="*/ 15 w 97"/>
                <a:gd name="T7" fmla="*/ 40 h 88"/>
                <a:gd name="T8" fmla="*/ 4 w 97"/>
                <a:gd name="T9" fmla="*/ 39 h 88"/>
                <a:gd name="T10" fmla="*/ 2 w 97"/>
                <a:gd name="T11" fmla="*/ 50 h 88"/>
                <a:gd name="T12" fmla="*/ 30 w 97"/>
                <a:gd name="T13" fmla="*/ 85 h 88"/>
                <a:gd name="T14" fmla="*/ 37 w 97"/>
                <a:gd name="T15" fmla="*/ 88 h 88"/>
                <a:gd name="T16" fmla="*/ 37 w 97"/>
                <a:gd name="T17" fmla="*/ 88 h 88"/>
                <a:gd name="T18" fmla="*/ 43 w 97"/>
                <a:gd name="T19" fmla="*/ 85 h 88"/>
                <a:gd name="T20" fmla="*/ 95 w 97"/>
                <a:gd name="T21" fmla="*/ 15 h 88"/>
                <a:gd name="T22" fmla="*/ 93 w 97"/>
                <a:gd name="T2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88">
                  <a:moveTo>
                    <a:pt x="93" y="3"/>
                  </a:moveTo>
                  <a:cubicBezTo>
                    <a:pt x="89" y="0"/>
                    <a:pt x="84" y="1"/>
                    <a:pt x="81" y="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2" y="36"/>
                    <a:pt x="7" y="36"/>
                    <a:pt x="4" y="39"/>
                  </a:cubicBezTo>
                  <a:cubicBezTo>
                    <a:pt x="0" y="42"/>
                    <a:pt x="0" y="47"/>
                    <a:pt x="2" y="50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2" y="87"/>
                    <a:pt x="34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9" y="88"/>
                    <a:pt x="42" y="87"/>
                    <a:pt x="43" y="8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7" y="11"/>
                    <a:pt x="97" y="6"/>
                    <a:pt x="9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995862" y="2987676"/>
              <a:ext cx="368301" cy="371475"/>
            </a:xfrm>
            <a:custGeom>
              <a:avLst/>
              <a:gdLst>
                <a:gd name="T0" fmla="*/ 102 w 205"/>
                <a:gd name="T1" fmla="*/ 0 h 206"/>
                <a:gd name="T2" fmla="*/ 0 w 205"/>
                <a:gd name="T3" fmla="*/ 103 h 206"/>
                <a:gd name="T4" fmla="*/ 102 w 205"/>
                <a:gd name="T5" fmla="*/ 206 h 206"/>
                <a:gd name="T6" fmla="*/ 205 w 205"/>
                <a:gd name="T7" fmla="*/ 103 h 206"/>
                <a:gd name="T8" fmla="*/ 102 w 205"/>
                <a:gd name="T9" fmla="*/ 0 h 206"/>
                <a:gd name="T10" fmla="*/ 102 w 205"/>
                <a:gd name="T11" fmla="*/ 186 h 206"/>
                <a:gd name="T12" fmla="*/ 20 w 205"/>
                <a:gd name="T13" fmla="*/ 103 h 206"/>
                <a:gd name="T14" fmla="*/ 102 w 205"/>
                <a:gd name="T15" fmla="*/ 20 h 206"/>
                <a:gd name="T16" fmla="*/ 185 w 205"/>
                <a:gd name="T17" fmla="*/ 103 h 206"/>
                <a:gd name="T18" fmla="*/ 102 w 205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06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2" y="206"/>
                  </a:cubicBezTo>
                  <a:cubicBezTo>
                    <a:pt x="159" y="206"/>
                    <a:pt x="205" y="160"/>
                    <a:pt x="205" y="103"/>
                  </a:cubicBezTo>
                  <a:cubicBezTo>
                    <a:pt x="205" y="46"/>
                    <a:pt x="159" y="0"/>
                    <a:pt x="102" y="0"/>
                  </a:cubicBezTo>
                  <a:close/>
                  <a:moveTo>
                    <a:pt x="102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2" y="20"/>
                  </a:cubicBezTo>
                  <a:cubicBezTo>
                    <a:pt x="148" y="20"/>
                    <a:pt x="185" y="57"/>
                    <a:pt x="185" y="103"/>
                  </a:cubicBezTo>
                  <a:cubicBezTo>
                    <a:pt x="185" y="149"/>
                    <a:pt x="148" y="186"/>
                    <a:pt x="102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470416" y="5211755"/>
            <a:ext cx="456527" cy="493889"/>
          </a:xfrm>
          <a:custGeom>
            <a:avLst/>
            <a:gdLst>
              <a:gd name="T0" fmla="*/ 152 w 162"/>
              <a:gd name="T1" fmla="*/ 5 h 176"/>
              <a:gd name="T2" fmla="*/ 123 w 162"/>
              <a:gd name="T3" fmla="*/ 0 h 176"/>
              <a:gd name="T4" fmla="*/ 79 w 162"/>
              <a:gd name="T5" fmla="*/ 7 h 176"/>
              <a:gd name="T6" fmla="*/ 39 w 162"/>
              <a:gd name="T7" fmla="*/ 14 h 176"/>
              <a:gd name="T8" fmla="*/ 16 w 162"/>
              <a:gd name="T9" fmla="*/ 10 h 176"/>
              <a:gd name="T10" fmla="*/ 11 w 162"/>
              <a:gd name="T11" fmla="*/ 9 h 176"/>
              <a:gd name="T12" fmla="*/ 0 w 162"/>
              <a:gd name="T13" fmla="*/ 20 h 176"/>
              <a:gd name="T14" fmla="*/ 0 w 162"/>
              <a:gd name="T15" fmla="*/ 34 h 176"/>
              <a:gd name="T16" fmla="*/ 0 w 162"/>
              <a:gd name="T17" fmla="*/ 99 h 176"/>
              <a:gd name="T18" fmla="*/ 0 w 162"/>
              <a:gd name="T19" fmla="*/ 168 h 176"/>
              <a:gd name="T20" fmla="*/ 8 w 162"/>
              <a:gd name="T21" fmla="*/ 176 h 176"/>
              <a:gd name="T22" fmla="*/ 16 w 162"/>
              <a:gd name="T23" fmla="*/ 168 h 176"/>
              <a:gd name="T24" fmla="*/ 16 w 162"/>
              <a:gd name="T25" fmla="*/ 117 h 176"/>
              <a:gd name="T26" fmla="*/ 39 w 162"/>
              <a:gd name="T27" fmla="*/ 120 h 176"/>
              <a:gd name="T28" fmla="*/ 83 w 162"/>
              <a:gd name="T29" fmla="*/ 113 h 176"/>
              <a:gd name="T30" fmla="*/ 123 w 162"/>
              <a:gd name="T31" fmla="*/ 106 h 176"/>
              <a:gd name="T32" fmla="*/ 146 w 162"/>
              <a:gd name="T33" fmla="*/ 110 h 176"/>
              <a:gd name="T34" fmla="*/ 151 w 162"/>
              <a:gd name="T35" fmla="*/ 111 h 176"/>
              <a:gd name="T36" fmla="*/ 162 w 162"/>
              <a:gd name="T37" fmla="*/ 99 h 176"/>
              <a:gd name="T38" fmla="*/ 162 w 162"/>
              <a:gd name="T39" fmla="*/ 20 h 176"/>
              <a:gd name="T40" fmla="*/ 152 w 162"/>
              <a:gd name="T41" fmla="*/ 5 h 176"/>
              <a:gd name="T42" fmla="*/ 146 w 162"/>
              <a:gd name="T43" fmla="*/ 93 h 176"/>
              <a:gd name="T44" fmla="*/ 123 w 162"/>
              <a:gd name="T45" fmla="*/ 90 h 176"/>
              <a:gd name="T46" fmla="*/ 79 w 162"/>
              <a:gd name="T47" fmla="*/ 97 h 176"/>
              <a:gd name="T48" fmla="*/ 39 w 162"/>
              <a:gd name="T49" fmla="*/ 104 h 176"/>
              <a:gd name="T50" fmla="*/ 16 w 162"/>
              <a:gd name="T51" fmla="*/ 100 h 176"/>
              <a:gd name="T52" fmla="*/ 16 w 162"/>
              <a:gd name="T53" fmla="*/ 99 h 176"/>
              <a:gd name="T54" fmla="*/ 16 w 162"/>
              <a:gd name="T55" fmla="*/ 99 h 176"/>
              <a:gd name="T56" fmla="*/ 16 w 162"/>
              <a:gd name="T57" fmla="*/ 34 h 176"/>
              <a:gd name="T58" fmla="*/ 16 w 162"/>
              <a:gd name="T59" fmla="*/ 27 h 176"/>
              <a:gd name="T60" fmla="*/ 39 w 162"/>
              <a:gd name="T61" fmla="*/ 30 h 176"/>
              <a:gd name="T62" fmla="*/ 83 w 162"/>
              <a:gd name="T63" fmla="*/ 23 h 176"/>
              <a:gd name="T64" fmla="*/ 123 w 162"/>
              <a:gd name="T65" fmla="*/ 16 h 176"/>
              <a:gd name="T66" fmla="*/ 145 w 162"/>
              <a:gd name="T67" fmla="*/ 20 h 176"/>
              <a:gd name="T68" fmla="*/ 146 w 162"/>
              <a:gd name="T69" fmla="*/ 20 h 176"/>
              <a:gd name="T70" fmla="*/ 146 w 162"/>
              <a:gd name="T71" fmla="*/ 9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2" h="176">
                <a:moveTo>
                  <a:pt x="152" y="5"/>
                </a:moveTo>
                <a:cubicBezTo>
                  <a:pt x="143" y="2"/>
                  <a:pt x="133" y="0"/>
                  <a:pt x="123" y="0"/>
                </a:cubicBezTo>
                <a:cubicBezTo>
                  <a:pt x="108" y="0"/>
                  <a:pt x="93" y="4"/>
                  <a:pt x="79" y="7"/>
                </a:cubicBezTo>
                <a:cubicBezTo>
                  <a:pt x="65" y="11"/>
                  <a:pt x="52" y="14"/>
                  <a:pt x="39" y="14"/>
                </a:cubicBezTo>
                <a:cubicBezTo>
                  <a:pt x="30" y="14"/>
                  <a:pt x="23" y="13"/>
                  <a:pt x="16" y="10"/>
                </a:cubicBezTo>
                <a:cubicBezTo>
                  <a:pt x="14" y="9"/>
                  <a:pt x="13" y="9"/>
                  <a:pt x="11" y="9"/>
                </a:cubicBezTo>
                <a:cubicBezTo>
                  <a:pt x="5" y="9"/>
                  <a:pt x="0" y="14"/>
                  <a:pt x="0" y="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3" y="176"/>
                  <a:pt x="8" y="176"/>
                </a:cubicBezTo>
                <a:cubicBezTo>
                  <a:pt x="12" y="176"/>
                  <a:pt x="16" y="172"/>
                  <a:pt x="16" y="168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23" y="119"/>
                  <a:pt x="31" y="120"/>
                  <a:pt x="39" y="120"/>
                </a:cubicBezTo>
                <a:cubicBezTo>
                  <a:pt x="54" y="120"/>
                  <a:pt x="69" y="116"/>
                  <a:pt x="83" y="113"/>
                </a:cubicBezTo>
                <a:cubicBezTo>
                  <a:pt x="97" y="109"/>
                  <a:pt x="110" y="106"/>
                  <a:pt x="123" y="106"/>
                </a:cubicBezTo>
                <a:cubicBezTo>
                  <a:pt x="131" y="106"/>
                  <a:pt x="139" y="107"/>
                  <a:pt x="146" y="110"/>
                </a:cubicBezTo>
                <a:cubicBezTo>
                  <a:pt x="147" y="110"/>
                  <a:pt x="149" y="111"/>
                  <a:pt x="151" y="111"/>
                </a:cubicBezTo>
                <a:cubicBezTo>
                  <a:pt x="157" y="111"/>
                  <a:pt x="162" y="106"/>
                  <a:pt x="162" y="99"/>
                </a:cubicBezTo>
                <a:cubicBezTo>
                  <a:pt x="162" y="20"/>
                  <a:pt x="162" y="20"/>
                  <a:pt x="162" y="20"/>
                </a:cubicBezTo>
                <a:cubicBezTo>
                  <a:pt x="162" y="14"/>
                  <a:pt x="158" y="8"/>
                  <a:pt x="152" y="5"/>
                </a:cubicBezTo>
                <a:close/>
                <a:moveTo>
                  <a:pt x="146" y="93"/>
                </a:moveTo>
                <a:cubicBezTo>
                  <a:pt x="139" y="91"/>
                  <a:pt x="131" y="90"/>
                  <a:pt x="123" y="90"/>
                </a:cubicBezTo>
                <a:cubicBezTo>
                  <a:pt x="108" y="90"/>
                  <a:pt x="93" y="93"/>
                  <a:pt x="79" y="97"/>
                </a:cubicBezTo>
                <a:cubicBezTo>
                  <a:pt x="65" y="101"/>
                  <a:pt x="52" y="104"/>
                  <a:pt x="39" y="104"/>
                </a:cubicBezTo>
                <a:cubicBezTo>
                  <a:pt x="30" y="104"/>
                  <a:pt x="23" y="103"/>
                  <a:pt x="16" y="100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6" y="99"/>
                  <a:pt x="16" y="9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6" y="27"/>
                  <a:pt x="16" y="27"/>
                </a:cubicBezTo>
                <a:cubicBezTo>
                  <a:pt x="23" y="29"/>
                  <a:pt x="31" y="30"/>
                  <a:pt x="39" y="30"/>
                </a:cubicBezTo>
                <a:cubicBezTo>
                  <a:pt x="54" y="30"/>
                  <a:pt x="69" y="27"/>
                  <a:pt x="83" y="23"/>
                </a:cubicBezTo>
                <a:cubicBezTo>
                  <a:pt x="97" y="19"/>
                  <a:pt x="110" y="16"/>
                  <a:pt x="123" y="16"/>
                </a:cubicBezTo>
                <a:cubicBezTo>
                  <a:pt x="131" y="16"/>
                  <a:pt x="139" y="17"/>
                  <a:pt x="145" y="20"/>
                </a:cubicBezTo>
                <a:cubicBezTo>
                  <a:pt x="146" y="20"/>
                  <a:pt x="146" y="21"/>
                  <a:pt x="146" y="20"/>
                </a:cubicBezTo>
                <a:lnTo>
                  <a:pt x="146" y="93"/>
                </a:lnTo>
                <a:close/>
              </a:path>
            </a:pathLst>
          </a:custGeom>
          <a:solidFill>
            <a:srgbClr val="32485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8" name="Freeform 32"/>
          <p:cNvSpPr>
            <a:spLocks noEditPoints="1"/>
          </p:cNvSpPr>
          <p:nvPr/>
        </p:nvSpPr>
        <p:spPr bwMode="auto">
          <a:xfrm>
            <a:off x="5461010" y="2404209"/>
            <a:ext cx="475336" cy="438149"/>
          </a:xfrm>
          <a:custGeom>
            <a:avLst/>
            <a:gdLst>
              <a:gd name="T0" fmla="*/ 216 w 232"/>
              <a:gd name="T1" fmla="*/ 213 h 213"/>
              <a:gd name="T2" fmla="*/ 16 w 232"/>
              <a:gd name="T3" fmla="*/ 213 h 213"/>
              <a:gd name="T4" fmla="*/ 0 w 232"/>
              <a:gd name="T5" fmla="*/ 197 h 213"/>
              <a:gd name="T6" fmla="*/ 0 w 232"/>
              <a:gd name="T7" fmla="*/ 16 h 213"/>
              <a:gd name="T8" fmla="*/ 16 w 232"/>
              <a:gd name="T9" fmla="*/ 0 h 213"/>
              <a:gd name="T10" fmla="*/ 108 w 232"/>
              <a:gd name="T11" fmla="*/ 0 h 213"/>
              <a:gd name="T12" fmla="*/ 124 w 232"/>
              <a:gd name="T13" fmla="*/ 16 h 213"/>
              <a:gd name="T14" fmla="*/ 124 w 232"/>
              <a:gd name="T15" fmla="*/ 27 h 213"/>
              <a:gd name="T16" fmla="*/ 216 w 232"/>
              <a:gd name="T17" fmla="*/ 27 h 213"/>
              <a:gd name="T18" fmla="*/ 232 w 232"/>
              <a:gd name="T19" fmla="*/ 43 h 213"/>
              <a:gd name="T20" fmla="*/ 232 w 232"/>
              <a:gd name="T21" fmla="*/ 197 h 213"/>
              <a:gd name="T22" fmla="*/ 216 w 232"/>
              <a:gd name="T23" fmla="*/ 213 h 213"/>
              <a:gd name="T24" fmla="*/ 16 w 232"/>
              <a:gd name="T25" fmla="*/ 16 h 213"/>
              <a:gd name="T26" fmla="*/ 16 w 232"/>
              <a:gd name="T27" fmla="*/ 197 h 213"/>
              <a:gd name="T28" fmla="*/ 216 w 232"/>
              <a:gd name="T29" fmla="*/ 197 h 213"/>
              <a:gd name="T30" fmla="*/ 216 w 232"/>
              <a:gd name="T31" fmla="*/ 43 h 213"/>
              <a:gd name="T32" fmla="*/ 108 w 232"/>
              <a:gd name="T33" fmla="*/ 43 h 213"/>
              <a:gd name="T34" fmla="*/ 108 w 232"/>
              <a:gd name="T35" fmla="*/ 16 h 213"/>
              <a:gd name="T36" fmla="*/ 16 w 232"/>
              <a:gd name="T37" fmla="*/ 1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13">
                <a:moveTo>
                  <a:pt x="216" y="213"/>
                </a:moveTo>
                <a:cubicBezTo>
                  <a:pt x="16" y="213"/>
                  <a:pt x="16" y="213"/>
                  <a:pt x="16" y="213"/>
                </a:cubicBezTo>
                <a:cubicBezTo>
                  <a:pt x="7" y="213"/>
                  <a:pt x="0" y="206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4" y="7"/>
                  <a:pt x="124" y="16"/>
                </a:cubicBezTo>
                <a:cubicBezTo>
                  <a:pt x="124" y="27"/>
                  <a:pt x="124" y="27"/>
                  <a:pt x="124" y="27"/>
                </a:cubicBezTo>
                <a:cubicBezTo>
                  <a:pt x="216" y="27"/>
                  <a:pt x="216" y="27"/>
                  <a:pt x="216" y="27"/>
                </a:cubicBezTo>
                <a:cubicBezTo>
                  <a:pt x="225" y="27"/>
                  <a:pt x="232" y="34"/>
                  <a:pt x="232" y="43"/>
                </a:cubicBezTo>
                <a:cubicBezTo>
                  <a:pt x="232" y="197"/>
                  <a:pt x="232" y="197"/>
                  <a:pt x="232" y="197"/>
                </a:cubicBezTo>
                <a:cubicBezTo>
                  <a:pt x="232" y="206"/>
                  <a:pt x="225" y="213"/>
                  <a:pt x="216" y="213"/>
                </a:cubicBezTo>
                <a:close/>
                <a:moveTo>
                  <a:pt x="16" y="16"/>
                </a:moveTo>
                <a:cubicBezTo>
                  <a:pt x="16" y="197"/>
                  <a:pt x="16" y="197"/>
                  <a:pt x="16" y="197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16"/>
                  <a:pt x="108" y="16"/>
                  <a:pt x="108" y="16"/>
                </a:cubicBezTo>
                <a:lnTo>
                  <a:pt x="16" y="16"/>
                </a:lnTo>
                <a:close/>
              </a:path>
            </a:pathLst>
          </a:custGeom>
          <a:solidFill>
            <a:srgbClr val="5E86A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9" name="文本框 18"/>
          <p:cNvSpPr txBox="1"/>
          <p:nvPr/>
        </p:nvSpPr>
        <p:spPr>
          <a:xfrm>
            <a:off x="5994024" y="2402213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从需求分析文档中得到需要实现的功能，并将整理各项功能之间的关系。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4024" y="2170319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94024" y="3364575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从整理出的所需实现的功能之中提取出本系统需要存储的数据，将其中有较强关系的数据整合成一个对象。</a:t>
            </a:r>
          </a:p>
        </p:txBody>
      </p:sp>
      <p:sp>
        <p:nvSpPr>
          <p:cNvPr id="22" name="文本框 19"/>
          <p:cNvSpPr txBox="1"/>
          <p:nvPr/>
        </p:nvSpPr>
        <p:spPr>
          <a:xfrm>
            <a:off x="5994024" y="3132681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94024" y="4326937"/>
            <a:ext cx="501995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进行合约对象、函数的实现。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94024" y="4095043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994024" y="5289299"/>
            <a:ext cx="501995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对完成的系统进行测试，并修复其中不应产生的逻辑错误。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5994024" y="5057405"/>
            <a:ext cx="158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修复逻辑错误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0261" y="2349274"/>
            <a:ext cx="3154310" cy="3155508"/>
            <a:chOff x="1876253" y="2488552"/>
            <a:chExt cx="2991927" cy="2993064"/>
          </a:xfrm>
        </p:grpSpPr>
        <p:sp>
          <p:nvSpPr>
            <p:cNvPr id="28" name="Freeform 15"/>
            <p:cNvSpPr/>
            <p:nvPr/>
          </p:nvSpPr>
          <p:spPr bwMode="auto">
            <a:xfrm>
              <a:off x="2987410" y="4028915"/>
              <a:ext cx="1880770" cy="1452701"/>
            </a:xfrm>
            <a:custGeom>
              <a:avLst/>
              <a:gdLst>
                <a:gd name="T0" fmla="*/ 552 w 606"/>
                <a:gd name="T1" fmla="*/ 0 h 468"/>
                <a:gd name="T2" fmla="*/ 538 w 606"/>
                <a:gd name="T3" fmla="*/ 8 h 468"/>
                <a:gd name="T4" fmla="*/ 539 w 606"/>
                <a:gd name="T5" fmla="*/ 24 h 468"/>
                <a:gd name="T6" fmla="*/ 555 w 606"/>
                <a:gd name="T7" fmla="*/ 72 h 468"/>
                <a:gd name="T8" fmla="*/ 487 w 606"/>
                <a:gd name="T9" fmla="*/ 131 h 468"/>
                <a:gd name="T10" fmla="*/ 420 w 606"/>
                <a:gd name="T11" fmla="*/ 72 h 468"/>
                <a:gd name="T12" fmla="*/ 436 w 606"/>
                <a:gd name="T13" fmla="*/ 24 h 468"/>
                <a:gd name="T14" fmla="*/ 437 w 606"/>
                <a:gd name="T15" fmla="*/ 8 h 468"/>
                <a:gd name="T16" fmla="*/ 422 w 606"/>
                <a:gd name="T17" fmla="*/ 0 h 468"/>
                <a:gd name="T18" fmla="*/ 374 w 606"/>
                <a:gd name="T19" fmla="*/ 0 h 468"/>
                <a:gd name="T20" fmla="*/ 138 w 606"/>
                <a:gd name="T21" fmla="*/ 236 h 468"/>
                <a:gd name="T22" fmla="*/ 138 w 606"/>
                <a:gd name="T23" fmla="*/ 287 h 468"/>
                <a:gd name="T24" fmla="*/ 124 w 606"/>
                <a:gd name="T25" fmla="*/ 317 h 468"/>
                <a:gd name="T26" fmla="*/ 116 w 606"/>
                <a:gd name="T27" fmla="*/ 324 h 468"/>
                <a:gd name="T28" fmla="*/ 110 w 606"/>
                <a:gd name="T29" fmla="*/ 327 h 468"/>
                <a:gd name="T30" fmla="*/ 72 w 606"/>
                <a:gd name="T31" fmla="*/ 324 h 468"/>
                <a:gd name="T32" fmla="*/ 34 w 606"/>
                <a:gd name="T33" fmla="*/ 310 h 468"/>
                <a:gd name="T34" fmla="*/ 0 w 606"/>
                <a:gd name="T35" fmla="*/ 352 h 468"/>
                <a:gd name="T36" fmla="*/ 34 w 606"/>
                <a:gd name="T37" fmla="*/ 395 h 468"/>
                <a:gd name="T38" fmla="*/ 72 w 606"/>
                <a:gd name="T39" fmla="*/ 381 h 468"/>
                <a:gd name="T40" fmla="*/ 110 w 606"/>
                <a:gd name="T41" fmla="*/ 378 h 468"/>
                <a:gd name="T42" fmla="*/ 116 w 606"/>
                <a:gd name="T43" fmla="*/ 381 h 468"/>
                <a:gd name="T44" fmla="*/ 124 w 606"/>
                <a:gd name="T45" fmla="*/ 388 h 468"/>
                <a:gd name="T46" fmla="*/ 138 w 606"/>
                <a:gd name="T47" fmla="*/ 417 h 468"/>
                <a:gd name="T48" fmla="*/ 138 w 606"/>
                <a:gd name="T49" fmla="*/ 418 h 468"/>
                <a:gd name="T50" fmla="*/ 138 w 606"/>
                <a:gd name="T51" fmla="*/ 424 h 468"/>
                <a:gd name="T52" fmla="*/ 138 w 606"/>
                <a:gd name="T53" fmla="*/ 425 h 468"/>
                <a:gd name="T54" fmla="*/ 138 w 606"/>
                <a:gd name="T55" fmla="*/ 428 h 468"/>
                <a:gd name="T56" fmla="*/ 138 w 606"/>
                <a:gd name="T57" fmla="*/ 468 h 468"/>
                <a:gd name="T58" fmla="*/ 606 w 606"/>
                <a:gd name="T59" fmla="*/ 0 h 468"/>
                <a:gd name="T60" fmla="*/ 552 w 606"/>
                <a:gd name="T6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8">
                  <a:moveTo>
                    <a:pt x="552" y="0"/>
                  </a:moveTo>
                  <a:cubicBezTo>
                    <a:pt x="547" y="1"/>
                    <a:pt x="541" y="3"/>
                    <a:pt x="538" y="8"/>
                  </a:cubicBezTo>
                  <a:cubicBezTo>
                    <a:pt x="535" y="13"/>
                    <a:pt x="536" y="20"/>
                    <a:pt x="539" y="24"/>
                  </a:cubicBezTo>
                  <a:cubicBezTo>
                    <a:pt x="540" y="27"/>
                    <a:pt x="555" y="56"/>
                    <a:pt x="555" y="72"/>
                  </a:cubicBezTo>
                  <a:cubicBezTo>
                    <a:pt x="555" y="105"/>
                    <a:pt x="524" y="131"/>
                    <a:pt x="487" y="131"/>
                  </a:cubicBezTo>
                  <a:cubicBezTo>
                    <a:pt x="450" y="131"/>
                    <a:pt x="420" y="105"/>
                    <a:pt x="420" y="72"/>
                  </a:cubicBezTo>
                  <a:cubicBezTo>
                    <a:pt x="420" y="56"/>
                    <a:pt x="435" y="27"/>
                    <a:pt x="436" y="24"/>
                  </a:cubicBezTo>
                  <a:cubicBezTo>
                    <a:pt x="438" y="20"/>
                    <a:pt x="440" y="13"/>
                    <a:pt x="437" y="8"/>
                  </a:cubicBezTo>
                  <a:cubicBezTo>
                    <a:pt x="434" y="3"/>
                    <a:pt x="427" y="1"/>
                    <a:pt x="422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67" y="127"/>
                    <a:pt x="265" y="229"/>
                    <a:pt x="138" y="236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99"/>
                    <a:pt x="132" y="310"/>
                    <a:pt x="124" y="317"/>
                  </a:cubicBezTo>
                  <a:cubicBezTo>
                    <a:pt x="122" y="320"/>
                    <a:pt x="119" y="322"/>
                    <a:pt x="116" y="324"/>
                  </a:cubicBezTo>
                  <a:cubicBezTo>
                    <a:pt x="114" y="325"/>
                    <a:pt x="112" y="326"/>
                    <a:pt x="110" y="327"/>
                  </a:cubicBezTo>
                  <a:cubicBezTo>
                    <a:pt x="99" y="331"/>
                    <a:pt x="85" y="331"/>
                    <a:pt x="72" y="324"/>
                  </a:cubicBezTo>
                  <a:cubicBezTo>
                    <a:pt x="59" y="317"/>
                    <a:pt x="40" y="310"/>
                    <a:pt x="34" y="310"/>
                  </a:cubicBezTo>
                  <a:cubicBezTo>
                    <a:pt x="15" y="310"/>
                    <a:pt x="0" y="329"/>
                    <a:pt x="0" y="352"/>
                  </a:cubicBezTo>
                  <a:cubicBezTo>
                    <a:pt x="0" y="376"/>
                    <a:pt x="15" y="395"/>
                    <a:pt x="34" y="395"/>
                  </a:cubicBezTo>
                  <a:cubicBezTo>
                    <a:pt x="40" y="395"/>
                    <a:pt x="59" y="388"/>
                    <a:pt x="72" y="381"/>
                  </a:cubicBezTo>
                  <a:cubicBezTo>
                    <a:pt x="85" y="374"/>
                    <a:pt x="99" y="374"/>
                    <a:pt x="110" y="378"/>
                  </a:cubicBezTo>
                  <a:cubicBezTo>
                    <a:pt x="112" y="379"/>
                    <a:pt x="114" y="380"/>
                    <a:pt x="116" y="381"/>
                  </a:cubicBezTo>
                  <a:cubicBezTo>
                    <a:pt x="119" y="383"/>
                    <a:pt x="122" y="385"/>
                    <a:pt x="124" y="388"/>
                  </a:cubicBezTo>
                  <a:cubicBezTo>
                    <a:pt x="131" y="395"/>
                    <a:pt x="136" y="405"/>
                    <a:pt x="138" y="417"/>
                  </a:cubicBezTo>
                  <a:cubicBezTo>
                    <a:pt x="138" y="418"/>
                    <a:pt x="138" y="418"/>
                    <a:pt x="138" y="418"/>
                  </a:cubicBezTo>
                  <a:cubicBezTo>
                    <a:pt x="138" y="424"/>
                    <a:pt x="138" y="424"/>
                    <a:pt x="138" y="424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28"/>
                    <a:pt x="138" y="428"/>
                    <a:pt x="138" y="428"/>
                  </a:cubicBezTo>
                  <a:cubicBezTo>
                    <a:pt x="138" y="468"/>
                    <a:pt x="138" y="468"/>
                    <a:pt x="138" y="468"/>
                  </a:cubicBezTo>
                  <a:cubicBezTo>
                    <a:pt x="393" y="461"/>
                    <a:pt x="599" y="255"/>
                    <a:pt x="606" y="0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3415477" y="2488552"/>
              <a:ext cx="1452701" cy="1862553"/>
            </a:xfrm>
            <a:custGeom>
              <a:avLst/>
              <a:gdLst>
                <a:gd name="T0" fmla="*/ 0 w 468"/>
                <a:gd name="T1" fmla="*/ 0 h 600"/>
                <a:gd name="T2" fmla="*/ 0 w 468"/>
                <a:gd name="T3" fmla="*/ 55 h 600"/>
                <a:gd name="T4" fmla="*/ 9 w 468"/>
                <a:gd name="T5" fmla="*/ 70 h 600"/>
                <a:gd name="T6" fmla="*/ 26 w 468"/>
                <a:gd name="T7" fmla="*/ 69 h 600"/>
                <a:gd name="T8" fmla="*/ 77 w 468"/>
                <a:gd name="T9" fmla="*/ 52 h 600"/>
                <a:gd name="T10" fmla="*/ 138 w 468"/>
                <a:gd name="T11" fmla="*/ 122 h 600"/>
                <a:gd name="T12" fmla="*/ 77 w 468"/>
                <a:gd name="T13" fmla="*/ 192 h 600"/>
                <a:gd name="T14" fmla="*/ 26 w 468"/>
                <a:gd name="T15" fmla="*/ 176 h 600"/>
                <a:gd name="T16" fmla="*/ 9 w 468"/>
                <a:gd name="T17" fmla="*/ 175 h 600"/>
                <a:gd name="T18" fmla="*/ 0 w 468"/>
                <a:gd name="T19" fmla="*/ 191 h 600"/>
                <a:gd name="T20" fmla="*/ 0 w 468"/>
                <a:gd name="T21" fmla="*/ 233 h 600"/>
                <a:gd name="T22" fmla="*/ 236 w 468"/>
                <a:gd name="T23" fmla="*/ 469 h 600"/>
                <a:gd name="T24" fmla="*/ 287 w 468"/>
                <a:gd name="T25" fmla="*/ 469 h 600"/>
                <a:gd name="T26" fmla="*/ 317 w 468"/>
                <a:gd name="T27" fmla="*/ 482 h 600"/>
                <a:gd name="T28" fmla="*/ 323 w 468"/>
                <a:gd name="T29" fmla="*/ 490 h 600"/>
                <a:gd name="T30" fmla="*/ 324 w 468"/>
                <a:gd name="T31" fmla="*/ 493 h 600"/>
                <a:gd name="T32" fmla="*/ 325 w 468"/>
                <a:gd name="T33" fmla="*/ 493 h 600"/>
                <a:gd name="T34" fmla="*/ 326 w 468"/>
                <a:gd name="T35" fmla="*/ 496 h 600"/>
                <a:gd name="T36" fmla="*/ 326 w 468"/>
                <a:gd name="T37" fmla="*/ 496 h 600"/>
                <a:gd name="T38" fmla="*/ 326 w 468"/>
                <a:gd name="T39" fmla="*/ 496 h 600"/>
                <a:gd name="T40" fmla="*/ 328 w 468"/>
                <a:gd name="T41" fmla="*/ 509 h 600"/>
                <a:gd name="T42" fmla="*/ 328 w 468"/>
                <a:gd name="T43" fmla="*/ 509 h 600"/>
                <a:gd name="T44" fmla="*/ 328 w 468"/>
                <a:gd name="T45" fmla="*/ 514 h 600"/>
                <a:gd name="T46" fmla="*/ 328 w 468"/>
                <a:gd name="T47" fmla="*/ 514 h 600"/>
                <a:gd name="T48" fmla="*/ 327 w 468"/>
                <a:gd name="T49" fmla="*/ 523 h 600"/>
                <a:gd name="T50" fmla="*/ 326 w 468"/>
                <a:gd name="T51" fmla="*/ 523 h 600"/>
                <a:gd name="T52" fmla="*/ 325 w 468"/>
                <a:gd name="T53" fmla="*/ 527 h 600"/>
                <a:gd name="T54" fmla="*/ 325 w 468"/>
                <a:gd name="T55" fmla="*/ 528 h 600"/>
                <a:gd name="T56" fmla="*/ 323 w 468"/>
                <a:gd name="T57" fmla="*/ 532 h 600"/>
                <a:gd name="T58" fmla="*/ 310 w 468"/>
                <a:gd name="T59" fmla="*/ 568 h 600"/>
                <a:gd name="T60" fmla="*/ 349 w 468"/>
                <a:gd name="T61" fmla="*/ 600 h 600"/>
                <a:gd name="T62" fmla="*/ 389 w 468"/>
                <a:gd name="T63" fmla="*/ 568 h 600"/>
                <a:gd name="T64" fmla="*/ 376 w 468"/>
                <a:gd name="T65" fmla="*/ 532 h 600"/>
                <a:gd name="T66" fmla="*/ 374 w 468"/>
                <a:gd name="T67" fmla="*/ 528 h 600"/>
                <a:gd name="T68" fmla="*/ 374 w 468"/>
                <a:gd name="T69" fmla="*/ 528 h 600"/>
                <a:gd name="T70" fmla="*/ 372 w 468"/>
                <a:gd name="T71" fmla="*/ 523 h 600"/>
                <a:gd name="T72" fmla="*/ 372 w 468"/>
                <a:gd name="T73" fmla="*/ 523 h 600"/>
                <a:gd name="T74" fmla="*/ 371 w 468"/>
                <a:gd name="T75" fmla="*/ 514 h 600"/>
                <a:gd name="T76" fmla="*/ 371 w 468"/>
                <a:gd name="T77" fmla="*/ 514 h 600"/>
                <a:gd name="T78" fmla="*/ 370 w 468"/>
                <a:gd name="T79" fmla="*/ 509 h 600"/>
                <a:gd name="T80" fmla="*/ 370 w 468"/>
                <a:gd name="T81" fmla="*/ 509 h 600"/>
                <a:gd name="T82" fmla="*/ 373 w 468"/>
                <a:gd name="T83" fmla="*/ 496 h 600"/>
                <a:gd name="T84" fmla="*/ 374 w 468"/>
                <a:gd name="T85" fmla="*/ 493 h 600"/>
                <a:gd name="T86" fmla="*/ 374 w 468"/>
                <a:gd name="T87" fmla="*/ 493 h 600"/>
                <a:gd name="T88" fmla="*/ 376 w 468"/>
                <a:gd name="T89" fmla="*/ 490 h 600"/>
                <a:gd name="T90" fmla="*/ 382 w 468"/>
                <a:gd name="T91" fmla="*/ 482 h 600"/>
                <a:gd name="T92" fmla="*/ 410 w 468"/>
                <a:gd name="T93" fmla="*/ 469 h 600"/>
                <a:gd name="T94" fmla="*/ 411 w 468"/>
                <a:gd name="T95" fmla="*/ 469 h 600"/>
                <a:gd name="T96" fmla="*/ 417 w 468"/>
                <a:gd name="T97" fmla="*/ 469 h 600"/>
                <a:gd name="T98" fmla="*/ 418 w 468"/>
                <a:gd name="T99" fmla="*/ 469 h 600"/>
                <a:gd name="T100" fmla="*/ 421 w 468"/>
                <a:gd name="T101" fmla="*/ 469 h 600"/>
                <a:gd name="T102" fmla="*/ 468 w 468"/>
                <a:gd name="T103" fmla="*/ 469 h 600"/>
                <a:gd name="T104" fmla="*/ 0 w 468"/>
                <a:gd name="T10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8" h="600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60"/>
                    <a:pt x="3" y="67"/>
                    <a:pt x="9" y="70"/>
                  </a:cubicBezTo>
                  <a:cubicBezTo>
                    <a:pt x="13" y="73"/>
                    <a:pt x="19" y="72"/>
                    <a:pt x="26" y="69"/>
                  </a:cubicBezTo>
                  <a:cubicBezTo>
                    <a:pt x="29" y="67"/>
                    <a:pt x="60" y="52"/>
                    <a:pt x="77" y="52"/>
                  </a:cubicBezTo>
                  <a:cubicBezTo>
                    <a:pt x="111" y="52"/>
                    <a:pt x="138" y="84"/>
                    <a:pt x="138" y="122"/>
                  </a:cubicBezTo>
                  <a:cubicBezTo>
                    <a:pt x="138" y="161"/>
                    <a:pt x="111" y="192"/>
                    <a:pt x="77" y="192"/>
                  </a:cubicBezTo>
                  <a:cubicBezTo>
                    <a:pt x="60" y="192"/>
                    <a:pt x="29" y="177"/>
                    <a:pt x="26" y="176"/>
                  </a:cubicBezTo>
                  <a:cubicBezTo>
                    <a:pt x="19" y="172"/>
                    <a:pt x="13" y="172"/>
                    <a:pt x="9" y="175"/>
                  </a:cubicBezTo>
                  <a:cubicBezTo>
                    <a:pt x="3" y="178"/>
                    <a:pt x="1" y="186"/>
                    <a:pt x="0" y="19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27" y="240"/>
                    <a:pt x="229" y="342"/>
                    <a:pt x="236" y="469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99" y="470"/>
                    <a:pt x="310" y="475"/>
                    <a:pt x="317" y="482"/>
                  </a:cubicBezTo>
                  <a:cubicBezTo>
                    <a:pt x="319" y="485"/>
                    <a:pt x="321" y="487"/>
                    <a:pt x="323" y="490"/>
                  </a:cubicBezTo>
                  <a:cubicBezTo>
                    <a:pt x="323" y="491"/>
                    <a:pt x="324" y="492"/>
                    <a:pt x="324" y="493"/>
                  </a:cubicBezTo>
                  <a:cubicBezTo>
                    <a:pt x="324" y="493"/>
                    <a:pt x="325" y="493"/>
                    <a:pt x="325" y="493"/>
                  </a:cubicBezTo>
                  <a:cubicBezTo>
                    <a:pt x="325" y="494"/>
                    <a:pt x="325" y="495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7" y="500"/>
                    <a:pt x="328" y="505"/>
                    <a:pt x="328" y="509"/>
                  </a:cubicBezTo>
                  <a:cubicBezTo>
                    <a:pt x="328" y="509"/>
                    <a:pt x="328" y="509"/>
                    <a:pt x="328" y="509"/>
                  </a:cubicBezTo>
                  <a:cubicBezTo>
                    <a:pt x="328" y="511"/>
                    <a:pt x="328" y="512"/>
                    <a:pt x="328" y="514"/>
                  </a:cubicBezTo>
                  <a:cubicBezTo>
                    <a:pt x="328" y="514"/>
                    <a:pt x="328" y="514"/>
                    <a:pt x="328" y="514"/>
                  </a:cubicBezTo>
                  <a:cubicBezTo>
                    <a:pt x="328" y="517"/>
                    <a:pt x="327" y="520"/>
                    <a:pt x="327" y="523"/>
                  </a:cubicBezTo>
                  <a:cubicBezTo>
                    <a:pt x="327" y="523"/>
                    <a:pt x="327" y="523"/>
                    <a:pt x="326" y="523"/>
                  </a:cubicBezTo>
                  <a:cubicBezTo>
                    <a:pt x="326" y="525"/>
                    <a:pt x="326" y="526"/>
                    <a:pt x="325" y="527"/>
                  </a:cubicBezTo>
                  <a:cubicBezTo>
                    <a:pt x="325" y="528"/>
                    <a:pt x="325" y="528"/>
                    <a:pt x="325" y="528"/>
                  </a:cubicBezTo>
                  <a:cubicBezTo>
                    <a:pt x="324" y="530"/>
                    <a:pt x="324" y="531"/>
                    <a:pt x="323" y="532"/>
                  </a:cubicBezTo>
                  <a:cubicBezTo>
                    <a:pt x="317" y="545"/>
                    <a:pt x="310" y="562"/>
                    <a:pt x="310" y="568"/>
                  </a:cubicBezTo>
                  <a:cubicBezTo>
                    <a:pt x="310" y="586"/>
                    <a:pt x="328" y="600"/>
                    <a:pt x="349" y="600"/>
                  </a:cubicBezTo>
                  <a:cubicBezTo>
                    <a:pt x="371" y="600"/>
                    <a:pt x="389" y="586"/>
                    <a:pt x="389" y="568"/>
                  </a:cubicBezTo>
                  <a:cubicBezTo>
                    <a:pt x="389" y="562"/>
                    <a:pt x="382" y="545"/>
                    <a:pt x="376" y="532"/>
                  </a:cubicBezTo>
                  <a:cubicBezTo>
                    <a:pt x="375" y="531"/>
                    <a:pt x="375" y="530"/>
                    <a:pt x="374" y="528"/>
                  </a:cubicBezTo>
                  <a:cubicBezTo>
                    <a:pt x="374" y="528"/>
                    <a:pt x="374" y="528"/>
                    <a:pt x="374" y="528"/>
                  </a:cubicBezTo>
                  <a:cubicBezTo>
                    <a:pt x="373" y="526"/>
                    <a:pt x="373" y="525"/>
                    <a:pt x="372" y="523"/>
                  </a:cubicBezTo>
                  <a:cubicBezTo>
                    <a:pt x="372" y="523"/>
                    <a:pt x="372" y="523"/>
                    <a:pt x="372" y="523"/>
                  </a:cubicBezTo>
                  <a:cubicBezTo>
                    <a:pt x="371" y="520"/>
                    <a:pt x="371" y="517"/>
                    <a:pt x="371" y="514"/>
                  </a:cubicBezTo>
                  <a:cubicBezTo>
                    <a:pt x="371" y="514"/>
                    <a:pt x="371" y="514"/>
                    <a:pt x="371" y="514"/>
                  </a:cubicBezTo>
                  <a:cubicBezTo>
                    <a:pt x="370" y="512"/>
                    <a:pt x="370" y="511"/>
                    <a:pt x="370" y="509"/>
                  </a:cubicBezTo>
                  <a:cubicBezTo>
                    <a:pt x="370" y="509"/>
                    <a:pt x="370" y="509"/>
                    <a:pt x="370" y="509"/>
                  </a:cubicBezTo>
                  <a:cubicBezTo>
                    <a:pt x="371" y="505"/>
                    <a:pt x="371" y="500"/>
                    <a:pt x="373" y="496"/>
                  </a:cubicBezTo>
                  <a:cubicBezTo>
                    <a:pt x="373" y="495"/>
                    <a:pt x="374" y="494"/>
                    <a:pt x="374" y="493"/>
                  </a:cubicBezTo>
                  <a:cubicBezTo>
                    <a:pt x="374" y="493"/>
                    <a:pt x="374" y="493"/>
                    <a:pt x="374" y="493"/>
                  </a:cubicBezTo>
                  <a:cubicBezTo>
                    <a:pt x="375" y="492"/>
                    <a:pt x="375" y="491"/>
                    <a:pt x="376" y="490"/>
                  </a:cubicBezTo>
                  <a:cubicBezTo>
                    <a:pt x="378" y="487"/>
                    <a:pt x="380" y="485"/>
                    <a:pt x="382" y="482"/>
                  </a:cubicBezTo>
                  <a:cubicBezTo>
                    <a:pt x="389" y="475"/>
                    <a:pt x="399" y="470"/>
                    <a:pt x="410" y="469"/>
                  </a:cubicBezTo>
                  <a:cubicBezTo>
                    <a:pt x="411" y="469"/>
                    <a:pt x="411" y="469"/>
                    <a:pt x="411" y="469"/>
                  </a:cubicBezTo>
                  <a:cubicBezTo>
                    <a:pt x="417" y="469"/>
                    <a:pt x="417" y="469"/>
                    <a:pt x="417" y="469"/>
                  </a:cubicBezTo>
                  <a:cubicBezTo>
                    <a:pt x="418" y="469"/>
                    <a:pt x="418" y="469"/>
                    <a:pt x="418" y="469"/>
                  </a:cubicBezTo>
                  <a:cubicBezTo>
                    <a:pt x="421" y="469"/>
                    <a:pt x="421" y="469"/>
                    <a:pt x="421" y="469"/>
                  </a:cubicBezTo>
                  <a:cubicBezTo>
                    <a:pt x="468" y="469"/>
                    <a:pt x="468" y="469"/>
                    <a:pt x="468" y="469"/>
                  </a:cubicBezTo>
                  <a:cubicBezTo>
                    <a:pt x="461" y="214"/>
                    <a:pt x="255" y="8"/>
                    <a:pt x="0" y="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1876253" y="2488552"/>
              <a:ext cx="1880770" cy="1456116"/>
            </a:xfrm>
            <a:custGeom>
              <a:avLst/>
              <a:gdLst>
                <a:gd name="T0" fmla="*/ 573 w 606"/>
                <a:gd name="T1" fmla="*/ 80 h 469"/>
                <a:gd name="T2" fmla="*/ 535 w 606"/>
                <a:gd name="T3" fmla="*/ 94 h 469"/>
                <a:gd name="T4" fmla="*/ 496 w 606"/>
                <a:gd name="T5" fmla="*/ 96 h 469"/>
                <a:gd name="T6" fmla="*/ 491 w 606"/>
                <a:gd name="T7" fmla="*/ 94 h 469"/>
                <a:gd name="T8" fmla="*/ 482 w 606"/>
                <a:gd name="T9" fmla="*/ 87 h 469"/>
                <a:gd name="T10" fmla="*/ 469 w 606"/>
                <a:gd name="T11" fmla="*/ 58 h 469"/>
                <a:gd name="T12" fmla="*/ 468 w 606"/>
                <a:gd name="T13" fmla="*/ 57 h 469"/>
                <a:gd name="T14" fmla="*/ 468 w 606"/>
                <a:gd name="T15" fmla="*/ 51 h 469"/>
                <a:gd name="T16" fmla="*/ 468 w 606"/>
                <a:gd name="T17" fmla="*/ 50 h 469"/>
                <a:gd name="T18" fmla="*/ 468 w 606"/>
                <a:gd name="T19" fmla="*/ 47 h 469"/>
                <a:gd name="T20" fmla="*/ 468 w 606"/>
                <a:gd name="T21" fmla="*/ 0 h 469"/>
                <a:gd name="T22" fmla="*/ 0 w 606"/>
                <a:gd name="T23" fmla="*/ 469 h 469"/>
                <a:gd name="T24" fmla="*/ 47 w 606"/>
                <a:gd name="T25" fmla="*/ 468 h 469"/>
                <a:gd name="T26" fmla="*/ 62 w 606"/>
                <a:gd name="T27" fmla="*/ 460 h 469"/>
                <a:gd name="T28" fmla="*/ 61 w 606"/>
                <a:gd name="T29" fmla="*/ 443 h 469"/>
                <a:gd name="T30" fmla="*/ 44 w 606"/>
                <a:gd name="T31" fmla="*/ 392 h 469"/>
                <a:gd name="T32" fmla="*/ 114 w 606"/>
                <a:gd name="T33" fmla="*/ 330 h 469"/>
                <a:gd name="T34" fmla="*/ 185 w 606"/>
                <a:gd name="T35" fmla="*/ 392 h 469"/>
                <a:gd name="T36" fmla="*/ 168 w 606"/>
                <a:gd name="T37" fmla="*/ 442 h 469"/>
                <a:gd name="T38" fmla="*/ 167 w 606"/>
                <a:gd name="T39" fmla="*/ 460 h 469"/>
                <a:gd name="T40" fmla="*/ 183 w 606"/>
                <a:gd name="T41" fmla="*/ 469 h 469"/>
                <a:gd name="T42" fmla="*/ 232 w 606"/>
                <a:gd name="T43" fmla="*/ 469 h 469"/>
                <a:gd name="T44" fmla="*/ 468 w 606"/>
                <a:gd name="T45" fmla="*/ 233 h 469"/>
                <a:gd name="T46" fmla="*/ 468 w 606"/>
                <a:gd name="T47" fmla="*/ 188 h 469"/>
                <a:gd name="T48" fmla="*/ 482 w 606"/>
                <a:gd name="T49" fmla="*/ 158 h 469"/>
                <a:gd name="T50" fmla="*/ 491 w 606"/>
                <a:gd name="T51" fmla="*/ 151 h 469"/>
                <a:gd name="T52" fmla="*/ 496 w 606"/>
                <a:gd name="T53" fmla="*/ 148 h 469"/>
                <a:gd name="T54" fmla="*/ 535 w 606"/>
                <a:gd name="T55" fmla="*/ 151 h 469"/>
                <a:gd name="T56" fmla="*/ 573 w 606"/>
                <a:gd name="T57" fmla="*/ 165 h 469"/>
                <a:gd name="T58" fmla="*/ 606 w 606"/>
                <a:gd name="T59" fmla="*/ 122 h 469"/>
                <a:gd name="T60" fmla="*/ 573 w 606"/>
                <a:gd name="T61" fmla="*/ 8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9">
                  <a:moveTo>
                    <a:pt x="573" y="80"/>
                  </a:moveTo>
                  <a:cubicBezTo>
                    <a:pt x="566" y="80"/>
                    <a:pt x="547" y="87"/>
                    <a:pt x="535" y="94"/>
                  </a:cubicBezTo>
                  <a:cubicBezTo>
                    <a:pt x="521" y="100"/>
                    <a:pt x="508" y="101"/>
                    <a:pt x="496" y="96"/>
                  </a:cubicBezTo>
                  <a:cubicBezTo>
                    <a:pt x="494" y="96"/>
                    <a:pt x="492" y="95"/>
                    <a:pt x="491" y="94"/>
                  </a:cubicBezTo>
                  <a:cubicBezTo>
                    <a:pt x="487" y="92"/>
                    <a:pt x="485" y="90"/>
                    <a:pt x="482" y="87"/>
                  </a:cubicBezTo>
                  <a:cubicBezTo>
                    <a:pt x="475" y="80"/>
                    <a:pt x="470" y="70"/>
                    <a:pt x="469" y="58"/>
                  </a:cubicBezTo>
                  <a:cubicBezTo>
                    <a:pt x="468" y="57"/>
                    <a:pt x="468" y="57"/>
                    <a:pt x="468" y="57"/>
                  </a:cubicBezTo>
                  <a:cubicBezTo>
                    <a:pt x="468" y="51"/>
                    <a:pt x="468" y="51"/>
                    <a:pt x="468" y="51"/>
                  </a:cubicBezTo>
                  <a:cubicBezTo>
                    <a:pt x="468" y="50"/>
                    <a:pt x="468" y="50"/>
                    <a:pt x="468" y="50"/>
                  </a:cubicBezTo>
                  <a:cubicBezTo>
                    <a:pt x="468" y="47"/>
                    <a:pt x="468" y="47"/>
                    <a:pt x="468" y="47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3" y="8"/>
                    <a:pt x="7" y="214"/>
                    <a:pt x="0" y="469"/>
                  </a:cubicBezTo>
                  <a:cubicBezTo>
                    <a:pt x="47" y="468"/>
                    <a:pt x="47" y="468"/>
                    <a:pt x="47" y="468"/>
                  </a:cubicBezTo>
                  <a:cubicBezTo>
                    <a:pt x="52" y="468"/>
                    <a:pt x="59" y="465"/>
                    <a:pt x="62" y="460"/>
                  </a:cubicBezTo>
                  <a:cubicBezTo>
                    <a:pt x="66" y="454"/>
                    <a:pt x="64" y="447"/>
                    <a:pt x="61" y="443"/>
                  </a:cubicBezTo>
                  <a:cubicBezTo>
                    <a:pt x="59" y="439"/>
                    <a:pt x="44" y="409"/>
                    <a:pt x="44" y="392"/>
                  </a:cubicBezTo>
                  <a:cubicBezTo>
                    <a:pt x="44" y="358"/>
                    <a:pt x="76" y="330"/>
                    <a:pt x="114" y="330"/>
                  </a:cubicBezTo>
                  <a:cubicBezTo>
                    <a:pt x="153" y="330"/>
                    <a:pt x="185" y="358"/>
                    <a:pt x="185" y="392"/>
                  </a:cubicBezTo>
                  <a:cubicBezTo>
                    <a:pt x="185" y="409"/>
                    <a:pt x="169" y="439"/>
                    <a:pt x="168" y="442"/>
                  </a:cubicBezTo>
                  <a:cubicBezTo>
                    <a:pt x="165" y="447"/>
                    <a:pt x="163" y="454"/>
                    <a:pt x="167" y="460"/>
                  </a:cubicBezTo>
                  <a:cubicBezTo>
                    <a:pt x="170" y="466"/>
                    <a:pt x="178" y="468"/>
                    <a:pt x="183" y="469"/>
                  </a:cubicBezTo>
                  <a:cubicBezTo>
                    <a:pt x="232" y="469"/>
                    <a:pt x="232" y="469"/>
                    <a:pt x="232" y="469"/>
                  </a:cubicBezTo>
                  <a:cubicBezTo>
                    <a:pt x="239" y="342"/>
                    <a:pt x="341" y="240"/>
                    <a:pt x="468" y="233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70" y="176"/>
                    <a:pt x="475" y="165"/>
                    <a:pt x="482" y="158"/>
                  </a:cubicBezTo>
                  <a:cubicBezTo>
                    <a:pt x="485" y="155"/>
                    <a:pt x="487" y="153"/>
                    <a:pt x="491" y="151"/>
                  </a:cubicBezTo>
                  <a:cubicBezTo>
                    <a:pt x="492" y="150"/>
                    <a:pt x="494" y="149"/>
                    <a:pt x="496" y="148"/>
                  </a:cubicBezTo>
                  <a:cubicBezTo>
                    <a:pt x="508" y="143"/>
                    <a:pt x="521" y="144"/>
                    <a:pt x="535" y="151"/>
                  </a:cubicBezTo>
                  <a:cubicBezTo>
                    <a:pt x="547" y="158"/>
                    <a:pt x="566" y="165"/>
                    <a:pt x="573" y="165"/>
                  </a:cubicBezTo>
                  <a:cubicBezTo>
                    <a:pt x="591" y="165"/>
                    <a:pt x="606" y="146"/>
                    <a:pt x="606" y="122"/>
                  </a:cubicBezTo>
                  <a:cubicBezTo>
                    <a:pt x="606" y="99"/>
                    <a:pt x="591" y="80"/>
                    <a:pt x="573" y="80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876253" y="3599707"/>
              <a:ext cx="1452701" cy="1881908"/>
            </a:xfrm>
            <a:custGeom>
              <a:avLst/>
              <a:gdLst>
                <a:gd name="T0" fmla="*/ 392 w 468"/>
                <a:gd name="T1" fmla="*/ 420 h 606"/>
                <a:gd name="T2" fmla="*/ 442 w 468"/>
                <a:gd name="T3" fmla="*/ 437 h 606"/>
                <a:gd name="T4" fmla="*/ 460 w 468"/>
                <a:gd name="T5" fmla="*/ 438 h 606"/>
                <a:gd name="T6" fmla="*/ 468 w 468"/>
                <a:gd name="T7" fmla="*/ 422 h 606"/>
                <a:gd name="T8" fmla="*/ 468 w 468"/>
                <a:gd name="T9" fmla="*/ 374 h 606"/>
                <a:gd name="T10" fmla="*/ 232 w 468"/>
                <a:gd name="T11" fmla="*/ 138 h 606"/>
                <a:gd name="T12" fmla="*/ 180 w 468"/>
                <a:gd name="T13" fmla="*/ 138 h 606"/>
                <a:gd name="T14" fmla="*/ 143 w 468"/>
                <a:gd name="T15" fmla="*/ 116 h 606"/>
                <a:gd name="T16" fmla="*/ 140 w 468"/>
                <a:gd name="T17" fmla="*/ 111 h 606"/>
                <a:gd name="T18" fmla="*/ 143 w 468"/>
                <a:gd name="T19" fmla="*/ 72 h 606"/>
                <a:gd name="T20" fmla="*/ 157 w 468"/>
                <a:gd name="T21" fmla="*/ 34 h 606"/>
                <a:gd name="T22" fmla="*/ 114 w 468"/>
                <a:gd name="T23" fmla="*/ 0 h 606"/>
                <a:gd name="T24" fmla="*/ 72 w 468"/>
                <a:gd name="T25" fmla="*/ 34 h 606"/>
                <a:gd name="T26" fmla="*/ 86 w 468"/>
                <a:gd name="T27" fmla="*/ 72 h 606"/>
                <a:gd name="T28" fmla="*/ 89 w 468"/>
                <a:gd name="T29" fmla="*/ 111 h 606"/>
                <a:gd name="T30" fmla="*/ 86 w 468"/>
                <a:gd name="T31" fmla="*/ 116 h 606"/>
                <a:gd name="T32" fmla="*/ 50 w 468"/>
                <a:gd name="T33" fmla="*/ 138 h 606"/>
                <a:gd name="T34" fmla="*/ 49 w 468"/>
                <a:gd name="T35" fmla="*/ 138 h 606"/>
                <a:gd name="T36" fmla="*/ 43 w 468"/>
                <a:gd name="T37" fmla="*/ 138 h 606"/>
                <a:gd name="T38" fmla="*/ 42 w 468"/>
                <a:gd name="T39" fmla="*/ 138 h 606"/>
                <a:gd name="T40" fmla="*/ 39 w 468"/>
                <a:gd name="T41" fmla="*/ 138 h 606"/>
                <a:gd name="T42" fmla="*/ 0 w 468"/>
                <a:gd name="T43" fmla="*/ 138 h 606"/>
                <a:gd name="T44" fmla="*/ 468 w 468"/>
                <a:gd name="T45" fmla="*/ 606 h 606"/>
                <a:gd name="T46" fmla="*/ 468 w 468"/>
                <a:gd name="T47" fmla="*/ 558 h 606"/>
                <a:gd name="T48" fmla="*/ 460 w 468"/>
                <a:gd name="T49" fmla="*/ 543 h 606"/>
                <a:gd name="T50" fmla="*/ 442 w 468"/>
                <a:gd name="T51" fmla="*/ 544 h 606"/>
                <a:gd name="T52" fmla="*/ 392 w 468"/>
                <a:gd name="T53" fmla="*/ 561 h 606"/>
                <a:gd name="T54" fmla="*/ 330 w 468"/>
                <a:gd name="T55" fmla="*/ 490 h 606"/>
                <a:gd name="T56" fmla="*/ 392 w 468"/>
                <a:gd name="T57" fmla="*/ 42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8" h="606">
                  <a:moveTo>
                    <a:pt x="392" y="420"/>
                  </a:moveTo>
                  <a:cubicBezTo>
                    <a:pt x="409" y="420"/>
                    <a:pt x="439" y="435"/>
                    <a:pt x="442" y="437"/>
                  </a:cubicBezTo>
                  <a:cubicBezTo>
                    <a:pt x="449" y="441"/>
                    <a:pt x="455" y="441"/>
                    <a:pt x="460" y="438"/>
                  </a:cubicBezTo>
                  <a:cubicBezTo>
                    <a:pt x="466" y="435"/>
                    <a:pt x="468" y="427"/>
                    <a:pt x="468" y="422"/>
                  </a:cubicBezTo>
                  <a:cubicBezTo>
                    <a:pt x="468" y="374"/>
                    <a:pt x="468" y="374"/>
                    <a:pt x="468" y="374"/>
                  </a:cubicBezTo>
                  <a:cubicBezTo>
                    <a:pt x="341" y="367"/>
                    <a:pt x="239" y="265"/>
                    <a:pt x="232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64" y="136"/>
                    <a:pt x="150" y="128"/>
                    <a:pt x="143" y="116"/>
                  </a:cubicBezTo>
                  <a:cubicBezTo>
                    <a:pt x="142" y="114"/>
                    <a:pt x="141" y="112"/>
                    <a:pt x="140" y="111"/>
                  </a:cubicBezTo>
                  <a:cubicBezTo>
                    <a:pt x="136" y="99"/>
                    <a:pt x="136" y="85"/>
                    <a:pt x="143" y="72"/>
                  </a:cubicBezTo>
                  <a:cubicBezTo>
                    <a:pt x="150" y="59"/>
                    <a:pt x="157" y="40"/>
                    <a:pt x="157" y="34"/>
                  </a:cubicBezTo>
                  <a:cubicBezTo>
                    <a:pt x="157" y="15"/>
                    <a:pt x="138" y="0"/>
                    <a:pt x="114" y="0"/>
                  </a:cubicBezTo>
                  <a:cubicBezTo>
                    <a:pt x="91" y="0"/>
                    <a:pt x="72" y="15"/>
                    <a:pt x="72" y="34"/>
                  </a:cubicBezTo>
                  <a:cubicBezTo>
                    <a:pt x="72" y="40"/>
                    <a:pt x="79" y="59"/>
                    <a:pt x="86" y="72"/>
                  </a:cubicBezTo>
                  <a:cubicBezTo>
                    <a:pt x="92" y="85"/>
                    <a:pt x="93" y="99"/>
                    <a:pt x="89" y="111"/>
                  </a:cubicBezTo>
                  <a:cubicBezTo>
                    <a:pt x="88" y="112"/>
                    <a:pt x="87" y="114"/>
                    <a:pt x="86" y="116"/>
                  </a:cubicBezTo>
                  <a:cubicBezTo>
                    <a:pt x="79" y="128"/>
                    <a:pt x="66" y="136"/>
                    <a:pt x="50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" y="393"/>
                    <a:pt x="213" y="599"/>
                    <a:pt x="468" y="606"/>
                  </a:cubicBezTo>
                  <a:cubicBezTo>
                    <a:pt x="468" y="558"/>
                    <a:pt x="468" y="558"/>
                    <a:pt x="468" y="558"/>
                  </a:cubicBezTo>
                  <a:cubicBezTo>
                    <a:pt x="467" y="553"/>
                    <a:pt x="465" y="546"/>
                    <a:pt x="460" y="543"/>
                  </a:cubicBezTo>
                  <a:cubicBezTo>
                    <a:pt x="455" y="540"/>
                    <a:pt x="449" y="540"/>
                    <a:pt x="442" y="544"/>
                  </a:cubicBezTo>
                  <a:cubicBezTo>
                    <a:pt x="439" y="545"/>
                    <a:pt x="409" y="561"/>
                    <a:pt x="392" y="561"/>
                  </a:cubicBezTo>
                  <a:cubicBezTo>
                    <a:pt x="358" y="561"/>
                    <a:pt x="330" y="529"/>
                    <a:pt x="330" y="490"/>
                  </a:cubicBezTo>
                  <a:cubicBezTo>
                    <a:pt x="330" y="452"/>
                    <a:pt x="358" y="420"/>
                    <a:pt x="392" y="42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TextBox 30"/>
            <p:cNvSpPr txBox="1"/>
            <p:nvPr/>
          </p:nvSpPr>
          <p:spPr>
            <a:xfrm rot="19354060">
              <a:off x="2420871" y="3029775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01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 rot="3060043">
              <a:off x="3703962" y="3283139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02</a:t>
              </a:r>
            </a:p>
          </p:txBody>
        </p:sp>
        <p:sp>
          <p:nvSpPr>
            <p:cNvPr id="34" name="TextBox 32"/>
            <p:cNvSpPr txBox="1"/>
            <p:nvPr/>
          </p:nvSpPr>
          <p:spPr>
            <a:xfrm rot="19427176">
              <a:off x="3510939" y="4629932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TextBox 33"/>
            <p:cNvSpPr txBox="1"/>
            <p:nvPr/>
          </p:nvSpPr>
          <p:spPr>
            <a:xfrm rot="3219207">
              <a:off x="2020812" y="4418500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6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B89F776-68C1-44CC-9047-4BC6B868D419}"/>
              </a:ext>
            </a:extLst>
          </p:cNvPr>
          <p:cNvSpPr txBox="1"/>
          <p:nvPr/>
        </p:nvSpPr>
        <p:spPr>
          <a:xfrm>
            <a:off x="895419" y="1254277"/>
            <a:ext cx="485261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实体对象：用户、宠物、订单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D476A0B-9886-4E7C-8F11-DFDB9DD7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9" y="2455473"/>
            <a:ext cx="6055176" cy="32736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998D461-88AA-4D40-A504-16163B13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45" y="538584"/>
            <a:ext cx="2400508" cy="25376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50539C27-5E2B-4005-ACE3-6C37AB35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3544409"/>
            <a:ext cx="2712955" cy="2438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BC199A6-105A-46E9-A5E1-ADB298527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20" y="6029628"/>
            <a:ext cx="2751058" cy="26672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3814BE64-B943-42FA-A66D-EFC697A67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90" y="3064757"/>
            <a:ext cx="234716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209336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0DD676D-BE4A-46C5-A4E9-178E70F58AFC}"/>
              </a:ext>
            </a:extLst>
          </p:cNvPr>
          <p:cNvSpPr txBox="1"/>
          <p:nvPr/>
        </p:nvSpPr>
        <p:spPr>
          <a:xfrm>
            <a:off x="584369" y="6577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合约介绍：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DB25865-2040-4144-AB47-036852989A04}"/>
              </a:ext>
            </a:extLst>
          </p:cNvPr>
          <p:cNvSpPr txBox="1"/>
          <p:nvPr/>
        </p:nvSpPr>
        <p:spPr>
          <a:xfrm>
            <a:off x="647722" y="1265405"/>
            <a:ext cx="10288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Market.sol</a:t>
            </a:r>
            <a:r>
              <a:rPr lang="zh-CN" altLang="en-US" sz="2400" dirty="0">
                <a:solidFill>
                  <a:srgbClr val="324857"/>
                </a:solidFill>
              </a:rPr>
              <a:t>：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负责用户和宠物的数据管理。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实现市场功能：查看市场在售宠物，购买宠物。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实现宠物管理功能：上架、下架宠物，查看宠物信息，更改宠物信息。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>
              <a:buSzPct val="70000"/>
            </a:pPr>
            <a:endParaRPr lang="en-US" altLang="zh-CN" sz="2400" dirty="0">
              <a:solidFill>
                <a:srgbClr val="324857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84CA66FD-746C-4B5D-B357-E174446510AF}"/>
              </a:ext>
            </a:extLst>
          </p:cNvPr>
          <p:cNvSpPr txBox="1"/>
          <p:nvPr/>
        </p:nvSpPr>
        <p:spPr>
          <a:xfrm>
            <a:off x="647722" y="2947321"/>
            <a:ext cx="10618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OrderContract.sol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负责订单数据管理。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实现管理员管理功能：查看所有订单，查看退货订单，同意、拒绝退货。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实现用户查看自己的订单，退货。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DF4D0D8-B2D0-4221-84A3-D15486D1DD6A}"/>
              </a:ext>
            </a:extLst>
          </p:cNvPr>
          <p:cNvSpPr txBox="1"/>
          <p:nvPr/>
        </p:nvSpPr>
        <p:spPr>
          <a:xfrm>
            <a:off x="647722" y="4681725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DataProcess.sol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数字转字符串。</a:t>
            </a:r>
          </a:p>
        </p:txBody>
      </p:sp>
    </p:spTree>
    <p:extLst>
      <p:ext uri="{BB962C8B-B14F-4D97-AF65-F5344CB8AC3E}">
        <p14:creationId xmlns:p14="http://schemas.microsoft.com/office/powerpoint/2010/main" val="48521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pic>
        <p:nvPicPr>
          <p:cNvPr id="13" name="图像7">
            <a:extLst>
              <a:ext uri="{FF2B5EF4-FFF2-40B4-BE49-F238E27FC236}">
                <a16:creationId xmlns:a16="http://schemas.microsoft.com/office/drawing/2014/main" xmlns="" id="{81D6D4B5-43A6-405C-885C-2087829F1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34351" y="1846283"/>
            <a:ext cx="9977299" cy="42401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AA6E02F-1611-42D9-91DC-F73D54885607}"/>
              </a:ext>
            </a:extLst>
          </p:cNvPr>
          <p:cNvSpPr txBox="1"/>
          <p:nvPr/>
        </p:nvSpPr>
        <p:spPr>
          <a:xfrm>
            <a:off x="585926" y="62363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系统物理部署图</a:t>
            </a:r>
          </a:p>
        </p:txBody>
      </p:sp>
    </p:spTree>
    <p:extLst>
      <p:ext uri="{BB962C8B-B14F-4D97-AF65-F5344CB8AC3E}">
        <p14:creationId xmlns:p14="http://schemas.microsoft.com/office/powerpoint/2010/main" val="302228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6"/>
          <p:cNvSpPr/>
          <p:nvPr/>
        </p:nvSpPr>
        <p:spPr>
          <a:xfrm>
            <a:off x="2383920" y="3621240"/>
            <a:ext cx="7424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感谢各位老师批评指正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1857960" y="1916640"/>
            <a:ext cx="84758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THANK YOU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6577920" y="580212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70" name="CustomShape 6"/>
          <p:cNvSpPr/>
          <p:nvPr/>
        </p:nvSpPr>
        <p:spPr>
          <a:xfrm>
            <a:off x="376560" y="322200"/>
            <a:ext cx="379404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1.1  职责与分工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2183400" y="1714680"/>
            <a:ext cx="7315920" cy="36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项目管理：邹鹏宇、秦华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产品经理：秦华、邹鹏宇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前端开发：卢越兴、秦华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后端开发：吴金泽、邹鹏宇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智能合约开发：翁焕滨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运维人员：邹鹏宇、翁焕滨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376560" y="322200"/>
            <a:ext cx="416196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1.2  项目概述与功能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01680" y="1732680"/>
            <a:ext cx="986940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        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本项目以Fisco-bcos为底层平台，设计并实现一个虚拟宠物交易商店的区块链应用。在这个虚拟宠物交易商店中，有普通用户和管理员两种角色，其可进行的操作如下：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79" name="Table 8"/>
          <p:cNvGraphicFramePr/>
          <p:nvPr/>
        </p:nvGraphicFramePr>
        <p:xfrm>
          <a:off x="1891800" y="2919240"/>
          <a:ext cx="8127720" cy="265248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用户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管理员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（1）注册新账户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（2）登录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（3）创建宠物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（4）修改宠物信息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（5）查看市场在售宠物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（6）购买宠物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（7）申请退货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（8）查看自己的订单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（1）登录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（2）处理退货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（3）查看市场在售宠物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（4）查看所有交易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8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5191560" y="3472200"/>
            <a:ext cx="18086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项目演示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9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4784400" y="3472200"/>
            <a:ext cx="26226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个人工作汇报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3.1  卢越兴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3.2  秦华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1415480" y="1222200"/>
            <a:ext cx="8708440" cy="404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主要职责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确定需求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等线"/>
              </a:rPr>
              <a:t>、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编写详细设计文档（</a:t>
            </a:r>
            <a:r>
              <a:rPr lang="en-US" altLang="zh-CN" sz="2400" spc="-1" dirty="0" err="1">
                <a:solidFill>
                  <a:srgbClr val="000000"/>
                </a:solidFill>
                <a:latin typeface="等线"/>
              </a:rPr>
              <a:t>绘制系统用例图、编写用例、绘制原型图、</a:t>
            </a:r>
            <a:r>
              <a:rPr lang="en-US" altLang="zh-CN" sz="2400" spc="-1" dirty="0" err="1" smtClean="0">
                <a:solidFill>
                  <a:srgbClr val="000000"/>
                </a:solidFill>
                <a:latin typeface="等线"/>
              </a:rPr>
              <a:t>编写系统设计与系统逻辑部署图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）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前端开发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编写管理员页面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（处理退货、查看宠物市场、查看所有交易）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协助组长管理项目进度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"/>
          <p:cNvSpPr/>
          <p:nvPr/>
        </p:nvSpPr>
        <p:spPr>
          <a:xfrm>
            <a:off x="1598040" y="1045800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需求分析、编写用例、绘制部分用例图、非功能需求编写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编写接口文档，后端代码开发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注册、登录、获取账户余额、创建宠物、获取用户宠物列表、上架宠物、下架宠物、申请退款功能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监督和保证项目进度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前后端对接时进行测试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按照文档说明搭链，确保区块链能与程序通信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698</Words>
  <Application>Microsoft Office PowerPoint</Application>
  <PresentationFormat>宽屏</PresentationFormat>
  <Paragraphs>162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Cordia New</vt:lpstr>
      <vt:lpstr>DejaVu Sans</vt:lpstr>
      <vt:lpstr>等线</vt:lpstr>
      <vt:lpstr>等线 Light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稻壳儿演示武汉组</dc:creator>
  <dc:description/>
  <cp:lastModifiedBy>pc</cp:lastModifiedBy>
  <cp:revision>51</cp:revision>
  <dcterms:created xsi:type="dcterms:W3CDTF">2018-06-06T07:42:00Z</dcterms:created>
  <dcterms:modified xsi:type="dcterms:W3CDTF">2019-07-05T01:14:28Z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2052-10.1.0.6876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