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6" r:id="rId9"/>
    <p:sldId id="265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62887-8D4C-421E-84C1-EAA20F1C7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378" y="897467"/>
            <a:ext cx="7197726" cy="2421464"/>
          </a:xfrm>
        </p:spPr>
        <p:txBody>
          <a:bodyPr/>
          <a:lstStyle/>
          <a:p>
            <a:pPr algn="ctr"/>
            <a:r>
              <a:rPr lang="en-US" altLang="zh-CN" dirty="0" err="1"/>
              <a:t>CkE</a:t>
            </a:r>
            <a:r>
              <a:rPr lang="zh-CN" altLang="en-US" dirty="0"/>
              <a:t>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CBFFA7-C11B-4149-8642-05A4CCA84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032805"/>
            <a:ext cx="7197726" cy="1405467"/>
          </a:xfrm>
        </p:spPr>
        <p:txBody>
          <a:bodyPr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4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082B422-6981-446E-A3FE-80801BC8ACA5}"/>
              </a:ext>
            </a:extLst>
          </p:cNvPr>
          <p:cNvSpPr txBox="1">
            <a:spLocks/>
          </p:cNvSpPr>
          <p:nvPr/>
        </p:nvSpPr>
        <p:spPr>
          <a:xfrm>
            <a:off x="298558" y="154000"/>
            <a:ext cx="10131425" cy="851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CKE</a:t>
            </a:r>
            <a:r>
              <a:rPr lang="zh-CN" altLang="en-US" dirty="0"/>
              <a:t>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7FE28-2464-4546-95C4-3741FEAF3DC5}"/>
              </a:ext>
            </a:extLst>
          </p:cNvPr>
          <p:cNvSpPr txBox="1"/>
          <p:nvPr/>
        </p:nvSpPr>
        <p:spPr>
          <a:xfrm>
            <a:off x="1439782" y="1334320"/>
            <a:ext cx="11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用户向量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13731A-EB82-4C7C-A27D-314629E3AF85}"/>
              </a:ext>
            </a:extLst>
          </p:cNvPr>
          <p:cNvSpPr/>
          <p:nvPr/>
        </p:nvSpPr>
        <p:spPr>
          <a:xfrm>
            <a:off x="2666228" y="27071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隐式反馈矩阵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62FECD-51B8-46FF-8747-516B41D2B73F}"/>
              </a:ext>
            </a:extLst>
          </p:cNvPr>
          <p:cNvSpPr txBox="1"/>
          <p:nvPr/>
        </p:nvSpPr>
        <p:spPr>
          <a:xfrm>
            <a:off x="4369661" y="1262415"/>
            <a:ext cx="11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用户向量</a:t>
            </a:r>
          </a:p>
        </p:txBody>
      </p:sp>
      <p:graphicFrame>
        <p:nvGraphicFramePr>
          <p:cNvPr id="24" name="内容占位符 5">
            <a:extLst>
              <a:ext uri="{FF2B5EF4-FFF2-40B4-BE49-F238E27FC236}">
                <a16:creationId xmlns:a16="http://schemas.microsoft.com/office/drawing/2014/main" id="{AD313ED8-1CD6-4ED6-8401-1DE9C7F4E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95915"/>
              </p:ext>
            </p:extLst>
          </p:nvPr>
        </p:nvGraphicFramePr>
        <p:xfrm>
          <a:off x="8257382" y="3472807"/>
          <a:ext cx="2290008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7144">
                  <a:extLst>
                    <a:ext uri="{9D8B030D-6E8A-4147-A177-3AD203B41FA5}">
                      <a16:colId xmlns:a16="http://schemas.microsoft.com/office/drawing/2014/main" val="249498896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56352853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9310955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4463104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34146129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5084992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139705664"/>
                    </a:ext>
                  </a:extLst>
                </a:gridCol>
              </a:tblGrid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68308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65170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3734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171409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24002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14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3AD7680-1467-470B-BCD0-E90ED1AA3A8A}"/>
              </a:ext>
            </a:extLst>
          </p:cNvPr>
          <p:cNvSpPr txBox="1"/>
          <p:nvPr/>
        </p:nvSpPr>
        <p:spPr>
          <a:xfrm>
            <a:off x="8630360" y="2994942"/>
            <a:ext cx="32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5B3B43-A271-44CD-88DE-4C523FCC0338}"/>
              </a:ext>
            </a:extLst>
          </p:cNvPr>
          <p:cNvSpPr txBox="1"/>
          <p:nvPr/>
        </p:nvSpPr>
        <p:spPr>
          <a:xfrm>
            <a:off x="9612938" y="3011142"/>
            <a:ext cx="32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j’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0CBF76-0BD9-41FE-B925-DF23D89FFAB4}"/>
              </a:ext>
            </a:extLst>
          </p:cNvPr>
          <p:cNvSpPr txBox="1"/>
          <p:nvPr/>
        </p:nvSpPr>
        <p:spPr>
          <a:xfrm>
            <a:off x="7772109" y="4523577"/>
            <a:ext cx="32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A8CFAE-8CB3-4285-A96E-445879367940}"/>
              </a:ext>
            </a:extLst>
          </p:cNvPr>
          <p:cNvCxnSpPr>
            <a:stCxn id="19" idx="2"/>
          </p:cNvCxnSpPr>
          <p:nvPr/>
        </p:nvCxnSpPr>
        <p:spPr>
          <a:xfrm>
            <a:off x="2033338" y="1703652"/>
            <a:ext cx="782051" cy="912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614CC9-B6BA-43DF-B759-F96AADF858DC}"/>
              </a:ext>
            </a:extLst>
          </p:cNvPr>
          <p:cNvCxnSpPr>
            <a:cxnSpLocks/>
          </p:cNvCxnSpPr>
          <p:nvPr/>
        </p:nvCxnSpPr>
        <p:spPr>
          <a:xfrm flipH="1">
            <a:off x="3962400" y="1654905"/>
            <a:ext cx="842211" cy="1016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BB3D224-8A90-4736-B386-DA01AD3D1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00821"/>
              </p:ext>
            </p:extLst>
          </p:nvPr>
        </p:nvGraphicFramePr>
        <p:xfrm>
          <a:off x="2346158" y="3479300"/>
          <a:ext cx="2290008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7144">
                  <a:extLst>
                    <a:ext uri="{9D8B030D-6E8A-4147-A177-3AD203B41FA5}">
                      <a16:colId xmlns:a16="http://schemas.microsoft.com/office/drawing/2014/main" val="39274392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06034637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73174421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98703709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34307823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6472869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409420669"/>
                    </a:ext>
                  </a:extLst>
                </a:gridCol>
              </a:tblGrid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78866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110866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21684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14523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57233"/>
                  </a:ext>
                </a:extLst>
              </a:tr>
              <a:tr h="35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5557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0E009F58-DF37-4A01-A6EF-FB2CB96FA6E9}"/>
              </a:ext>
            </a:extLst>
          </p:cNvPr>
          <p:cNvSpPr txBox="1"/>
          <p:nvPr/>
        </p:nvSpPr>
        <p:spPr>
          <a:xfrm>
            <a:off x="2711889" y="2984195"/>
            <a:ext cx="32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A138D8-653C-40E6-AB18-040207A35420}"/>
              </a:ext>
            </a:extLst>
          </p:cNvPr>
          <p:cNvSpPr txBox="1"/>
          <p:nvPr/>
        </p:nvSpPr>
        <p:spPr>
          <a:xfrm>
            <a:off x="3694467" y="3000395"/>
            <a:ext cx="32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j’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2139748-C0AA-4E88-B5FE-812538E48DD6}"/>
              </a:ext>
            </a:extLst>
          </p:cNvPr>
          <p:cNvSpPr txBox="1"/>
          <p:nvPr/>
        </p:nvSpPr>
        <p:spPr>
          <a:xfrm>
            <a:off x="1853638" y="4512830"/>
            <a:ext cx="32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0EAFA05-6168-4A7E-BFB7-6D40BC986EDE}"/>
              </a:ext>
            </a:extLst>
          </p:cNvPr>
          <p:cNvSpPr txBox="1"/>
          <p:nvPr/>
        </p:nvSpPr>
        <p:spPr>
          <a:xfrm>
            <a:off x="8758989" y="2654359"/>
            <a:ext cx="118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真实矩阵</a:t>
            </a: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38268343-62EB-4A1B-A0FF-63001DCEF125}"/>
              </a:ext>
            </a:extLst>
          </p:cNvPr>
          <p:cNvSpPr/>
          <p:nvPr/>
        </p:nvSpPr>
        <p:spPr>
          <a:xfrm>
            <a:off x="5466833" y="3942663"/>
            <a:ext cx="1908524" cy="8517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AD9B8B-5CEA-484E-A4E8-24E4E23DEF4F}"/>
              </a:ext>
            </a:extLst>
          </p:cNvPr>
          <p:cNvSpPr txBox="1"/>
          <p:nvPr/>
        </p:nvSpPr>
        <p:spPr>
          <a:xfrm>
            <a:off x="6212160" y="4200755"/>
            <a:ext cx="7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614EED3-A840-41DE-A284-BC3AA6A2F45D}"/>
              </a:ext>
            </a:extLst>
          </p:cNvPr>
          <p:cNvCxnSpPr/>
          <p:nvPr/>
        </p:nvCxnSpPr>
        <p:spPr>
          <a:xfrm>
            <a:off x="2815389" y="4860758"/>
            <a:ext cx="737937" cy="120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B3F850-C2F2-4748-BB7F-9B9FF2B06DB4}"/>
              </a:ext>
            </a:extLst>
          </p:cNvPr>
          <p:cNvCxnSpPr/>
          <p:nvPr/>
        </p:nvCxnSpPr>
        <p:spPr>
          <a:xfrm>
            <a:off x="3920531" y="4860758"/>
            <a:ext cx="737937" cy="120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35F6816-1E54-4782-9588-E83E6C76F1A6}"/>
              </a:ext>
            </a:extLst>
          </p:cNvPr>
          <p:cNvSpPr txBox="1"/>
          <p:nvPr/>
        </p:nvSpPr>
        <p:spPr>
          <a:xfrm>
            <a:off x="3392905" y="6192253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正样例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CC48075-918F-4442-967E-EDCA76D9ECB9}"/>
              </a:ext>
            </a:extLst>
          </p:cNvPr>
          <p:cNvSpPr txBox="1"/>
          <p:nvPr/>
        </p:nvSpPr>
        <p:spPr>
          <a:xfrm>
            <a:off x="4618363" y="6199635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负样例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6B1F407-EA69-4BE4-AF13-A959E2CDE5EC}"/>
              </a:ext>
            </a:extLst>
          </p:cNvPr>
          <p:cNvSpPr txBox="1"/>
          <p:nvPr/>
        </p:nvSpPr>
        <p:spPr>
          <a:xfrm>
            <a:off x="4305542" y="6104022"/>
            <a:ext cx="41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-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55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4" grpId="0"/>
      <p:bldP spid="25" grpId="0"/>
      <p:bldP spid="26" grpId="0"/>
      <p:bldP spid="36" grpId="0"/>
      <p:bldP spid="37" grpId="0"/>
      <p:bldP spid="38" grpId="0"/>
      <p:bldP spid="27" grpId="0"/>
      <p:bldP spid="30" grpId="0" animBg="1"/>
      <p:bldP spid="32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7D503-E5CC-48D4-9513-9229B34C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8" y="154000"/>
            <a:ext cx="10131425" cy="851770"/>
          </a:xfrm>
        </p:spPr>
        <p:txBody>
          <a:bodyPr/>
          <a:lstStyle/>
          <a:p>
            <a:r>
              <a:rPr lang="en-US" altLang="zh-CN" dirty="0"/>
              <a:t>CKE</a:t>
            </a:r>
            <a:r>
              <a:rPr lang="zh-CN" altLang="en-US" dirty="0"/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67170F-8C0B-4A62-86BD-41BBEAA7C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98" y="1005770"/>
            <a:ext cx="7230931" cy="50532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325C20-796B-42A3-B7DF-5F892E2375ED}"/>
              </a:ext>
            </a:extLst>
          </p:cNvPr>
          <p:cNvSpPr/>
          <p:nvPr/>
        </p:nvSpPr>
        <p:spPr>
          <a:xfrm>
            <a:off x="1307432" y="1066801"/>
            <a:ext cx="2951748" cy="6256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2CD728-ADAF-420C-B31E-7D43D920C5C1}"/>
              </a:ext>
            </a:extLst>
          </p:cNvPr>
          <p:cNvSpPr/>
          <p:nvPr/>
        </p:nvSpPr>
        <p:spPr>
          <a:xfrm>
            <a:off x="1088878" y="1753473"/>
            <a:ext cx="6835922" cy="69294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BACB15-F4D5-48B4-8C84-1ACADF48257C}"/>
              </a:ext>
            </a:extLst>
          </p:cNvPr>
          <p:cNvSpPr/>
          <p:nvPr/>
        </p:nvSpPr>
        <p:spPr>
          <a:xfrm>
            <a:off x="1088878" y="2492988"/>
            <a:ext cx="4573985" cy="7011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EC57EF-9CFB-4952-A966-09F30D232A0C}"/>
              </a:ext>
            </a:extLst>
          </p:cNvPr>
          <p:cNvSpPr/>
          <p:nvPr/>
        </p:nvSpPr>
        <p:spPr>
          <a:xfrm>
            <a:off x="1088878" y="3298190"/>
            <a:ext cx="4325333" cy="7477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839714-CBC5-408A-AC50-44469C1FE3CD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2783306" y="588883"/>
            <a:ext cx="496323" cy="47791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0F962F-DBCB-4812-842B-0F6177AC019B}"/>
              </a:ext>
            </a:extLst>
          </p:cNvPr>
          <p:cNvSpPr txBox="1"/>
          <p:nvPr/>
        </p:nvSpPr>
        <p:spPr>
          <a:xfrm>
            <a:off x="2693111" y="219551"/>
            <a:ext cx="11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目标公式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7A09FD-98EA-4FEB-9E3C-A05538FA3E98}"/>
              </a:ext>
            </a:extLst>
          </p:cNvPr>
          <p:cNvCxnSpPr/>
          <p:nvPr/>
        </p:nvCxnSpPr>
        <p:spPr>
          <a:xfrm flipV="1">
            <a:off x="7924800" y="2059630"/>
            <a:ext cx="1917032" cy="80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7B89BB7-22D0-4E00-80F1-1B5BB306CE59}"/>
              </a:ext>
            </a:extLst>
          </p:cNvPr>
          <p:cNvSpPr txBox="1"/>
          <p:nvPr/>
        </p:nvSpPr>
        <p:spPr>
          <a:xfrm>
            <a:off x="9841832" y="1862060"/>
            <a:ext cx="15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TransR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A48BE95-9D67-4A18-A2E0-2C997539A870}"/>
              </a:ext>
            </a:extLst>
          </p:cNvPr>
          <p:cNvSpPr/>
          <p:nvPr/>
        </p:nvSpPr>
        <p:spPr>
          <a:xfrm>
            <a:off x="4420632" y="1037833"/>
            <a:ext cx="3504167" cy="5888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8EB12F7-CABE-43C0-9504-8FD45CFC2C6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924799" y="1311927"/>
            <a:ext cx="1917034" cy="2034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3A852A7-C27D-4D56-8DC0-92AF37687A0F}"/>
              </a:ext>
            </a:extLst>
          </p:cNvPr>
          <p:cNvSpPr txBox="1"/>
          <p:nvPr/>
        </p:nvSpPr>
        <p:spPr>
          <a:xfrm>
            <a:off x="9841832" y="1113595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SDAE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510DBA2-2E40-447C-ABBC-C42E49C4A56D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662863" y="2843556"/>
            <a:ext cx="4201636" cy="39360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1AAEAC8-6330-4C34-8490-80FF1BE45612}"/>
              </a:ext>
            </a:extLst>
          </p:cNvPr>
          <p:cNvSpPr txBox="1"/>
          <p:nvPr/>
        </p:nvSpPr>
        <p:spPr>
          <a:xfrm>
            <a:off x="9864499" y="3171430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SCAE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7745DFE-8E3E-4526-B753-8B42AC9909A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414211" y="3485115"/>
            <a:ext cx="4427621" cy="1869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10" grpId="0"/>
      <p:bldP spid="10" grpId="1"/>
      <p:bldP spid="47" grpId="0"/>
      <p:bldP spid="47" grpId="1"/>
      <p:bldP spid="53" grpId="0" animBg="1"/>
      <p:bldP spid="53" grpId="1" animBg="1"/>
      <p:bldP spid="62" grpId="0"/>
      <p:bldP spid="62" grpId="1"/>
      <p:bldP spid="64" grpId="0"/>
      <p:bldP spid="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7D503-E5CC-48D4-9513-9229B34C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8" y="154000"/>
            <a:ext cx="10131425" cy="851770"/>
          </a:xfrm>
        </p:spPr>
        <p:txBody>
          <a:bodyPr/>
          <a:lstStyle/>
          <a:p>
            <a:r>
              <a:rPr lang="zh-CN" altLang="en-US" dirty="0"/>
              <a:t>以往协同过滤的缺陷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FAC9BCE-6549-4A9F-B9B2-B9EB3101D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415896"/>
              </p:ext>
            </p:extLst>
          </p:nvPr>
        </p:nvGraphicFramePr>
        <p:xfrm>
          <a:off x="685801" y="2141537"/>
          <a:ext cx="4006513" cy="26951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2359">
                  <a:extLst>
                    <a:ext uri="{9D8B030D-6E8A-4147-A177-3AD203B41FA5}">
                      <a16:colId xmlns:a16="http://schemas.microsoft.com/office/drawing/2014/main" val="2494988961"/>
                    </a:ext>
                  </a:extLst>
                </a:gridCol>
                <a:gridCol w="572359">
                  <a:extLst>
                    <a:ext uri="{9D8B030D-6E8A-4147-A177-3AD203B41FA5}">
                      <a16:colId xmlns:a16="http://schemas.microsoft.com/office/drawing/2014/main" val="2563528531"/>
                    </a:ext>
                  </a:extLst>
                </a:gridCol>
                <a:gridCol w="572359">
                  <a:extLst>
                    <a:ext uri="{9D8B030D-6E8A-4147-A177-3AD203B41FA5}">
                      <a16:colId xmlns:a16="http://schemas.microsoft.com/office/drawing/2014/main" val="931095591"/>
                    </a:ext>
                  </a:extLst>
                </a:gridCol>
                <a:gridCol w="572359">
                  <a:extLst>
                    <a:ext uri="{9D8B030D-6E8A-4147-A177-3AD203B41FA5}">
                      <a16:colId xmlns:a16="http://schemas.microsoft.com/office/drawing/2014/main" val="144631044"/>
                    </a:ext>
                  </a:extLst>
                </a:gridCol>
                <a:gridCol w="572359">
                  <a:extLst>
                    <a:ext uri="{9D8B030D-6E8A-4147-A177-3AD203B41FA5}">
                      <a16:colId xmlns:a16="http://schemas.microsoft.com/office/drawing/2014/main" val="3341461296"/>
                    </a:ext>
                  </a:extLst>
                </a:gridCol>
                <a:gridCol w="572359">
                  <a:extLst>
                    <a:ext uri="{9D8B030D-6E8A-4147-A177-3AD203B41FA5}">
                      <a16:colId xmlns:a16="http://schemas.microsoft.com/office/drawing/2014/main" val="3550849921"/>
                    </a:ext>
                  </a:extLst>
                </a:gridCol>
                <a:gridCol w="572359">
                  <a:extLst>
                    <a:ext uri="{9D8B030D-6E8A-4147-A177-3AD203B41FA5}">
                      <a16:colId xmlns:a16="http://schemas.microsoft.com/office/drawing/2014/main" val="1139705664"/>
                    </a:ext>
                  </a:extLst>
                </a:gridCol>
              </a:tblGrid>
              <a:tr h="446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68308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65170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3734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409"/>
                  </a:ext>
                </a:extLst>
              </a:tr>
              <a:tr h="464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24002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14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FC8211-FB12-42FF-A300-231497C600D7}"/>
              </a:ext>
            </a:extLst>
          </p:cNvPr>
          <p:cNvSpPr txBox="1"/>
          <p:nvPr/>
        </p:nvSpPr>
        <p:spPr>
          <a:xfrm>
            <a:off x="2194926" y="1610267"/>
            <a:ext cx="98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50FC8E-3CE3-423E-8E27-8DE0176D5BC2}"/>
              </a:ext>
            </a:extLst>
          </p:cNvPr>
          <p:cNvSpPr txBox="1"/>
          <p:nvPr/>
        </p:nvSpPr>
        <p:spPr>
          <a:xfrm>
            <a:off x="67726" y="2947695"/>
            <a:ext cx="461665" cy="962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06870B-9EE0-4617-A766-CA5451DB6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6726"/>
              </p:ext>
            </p:extLst>
          </p:nvPr>
        </p:nvGraphicFramePr>
        <p:xfrm>
          <a:off x="5878541" y="1376437"/>
          <a:ext cx="6245733" cy="492009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0441">
                  <a:extLst>
                    <a:ext uri="{9D8B030D-6E8A-4147-A177-3AD203B41FA5}">
                      <a16:colId xmlns:a16="http://schemas.microsoft.com/office/drawing/2014/main" val="1517840925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3839157704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2840872328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3650139588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1111772020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2200563833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1186339495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42266671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2723202291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3081121401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1674208905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528947866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1053010207"/>
                    </a:ext>
                  </a:extLst>
                </a:gridCol>
              </a:tblGrid>
              <a:tr h="44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46012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13556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21867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99192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88059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93836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287978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24887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6786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64676"/>
                  </a:ext>
                </a:extLst>
              </a:tr>
              <a:tr h="44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5139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093987E-9C91-4D55-9AD5-0BDBBBF81337}"/>
              </a:ext>
            </a:extLst>
          </p:cNvPr>
          <p:cNvSpPr txBox="1"/>
          <p:nvPr/>
        </p:nvSpPr>
        <p:spPr>
          <a:xfrm>
            <a:off x="5260467" y="3576457"/>
            <a:ext cx="461665" cy="962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4831C4-7036-4B18-A084-CC573DC2171C}"/>
              </a:ext>
            </a:extLst>
          </p:cNvPr>
          <p:cNvSpPr txBox="1"/>
          <p:nvPr/>
        </p:nvSpPr>
        <p:spPr>
          <a:xfrm>
            <a:off x="8627592" y="845167"/>
            <a:ext cx="98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9D91ED-876D-46B0-823A-E027AA42A6E4}"/>
              </a:ext>
            </a:extLst>
          </p:cNvPr>
          <p:cNvGrpSpPr/>
          <p:nvPr/>
        </p:nvGrpSpPr>
        <p:grpSpPr>
          <a:xfrm>
            <a:off x="4825769" y="2382472"/>
            <a:ext cx="869395" cy="550113"/>
            <a:chOff x="4825769" y="2382472"/>
            <a:chExt cx="869395" cy="550113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D1DF2B83-C219-4CA4-A668-6D00393E1B34}"/>
                </a:ext>
              </a:extLst>
            </p:cNvPr>
            <p:cNvSpPr/>
            <p:nvPr/>
          </p:nvSpPr>
          <p:spPr>
            <a:xfrm>
              <a:off x="4825769" y="2382472"/>
              <a:ext cx="869395" cy="5501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1B439A5-273A-41EA-8C44-031C1700D110}"/>
                </a:ext>
              </a:extLst>
            </p:cNvPr>
            <p:cNvSpPr txBox="1"/>
            <p:nvPr/>
          </p:nvSpPr>
          <p:spPr>
            <a:xfrm>
              <a:off x="4875691" y="2472862"/>
              <a:ext cx="714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更多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8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7D503-E5CC-48D4-9513-9229B34C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8" y="154000"/>
            <a:ext cx="10131425" cy="851770"/>
          </a:xfrm>
        </p:spPr>
        <p:txBody>
          <a:bodyPr/>
          <a:lstStyle/>
          <a:p>
            <a:r>
              <a:rPr lang="zh-CN" altLang="en-US" dirty="0"/>
              <a:t>以往协同过滤的缺陷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2F2552-0582-41AA-93CD-E7CFB5AFFB08}"/>
              </a:ext>
            </a:extLst>
          </p:cNvPr>
          <p:cNvSpPr/>
          <p:nvPr/>
        </p:nvSpPr>
        <p:spPr>
          <a:xfrm>
            <a:off x="2863516" y="3704593"/>
            <a:ext cx="753979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1720B9B-94CC-4266-8FE4-ED2DCAC439CC}"/>
              </a:ext>
            </a:extLst>
          </p:cNvPr>
          <p:cNvSpPr/>
          <p:nvPr/>
        </p:nvSpPr>
        <p:spPr>
          <a:xfrm>
            <a:off x="6593306" y="1541043"/>
            <a:ext cx="753979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CC35BC-72A4-498F-92F6-1CD491732956}"/>
              </a:ext>
            </a:extLst>
          </p:cNvPr>
          <p:cNvSpPr/>
          <p:nvPr/>
        </p:nvSpPr>
        <p:spPr>
          <a:xfrm>
            <a:off x="1949116" y="3032394"/>
            <a:ext cx="9144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B1A0825-F3DB-4396-B8E9-954E04C4A98B}"/>
              </a:ext>
            </a:extLst>
          </p:cNvPr>
          <p:cNvSpPr/>
          <p:nvPr/>
        </p:nvSpPr>
        <p:spPr>
          <a:xfrm>
            <a:off x="3521241" y="4565287"/>
            <a:ext cx="9144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FC659A-CFA7-4C37-8D4E-C950645C8D29}"/>
              </a:ext>
            </a:extLst>
          </p:cNvPr>
          <p:cNvSpPr/>
          <p:nvPr/>
        </p:nvSpPr>
        <p:spPr>
          <a:xfrm>
            <a:off x="1628275" y="4292571"/>
            <a:ext cx="9144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07352D1-4023-4302-BF46-81C7033CE21A}"/>
              </a:ext>
            </a:extLst>
          </p:cNvPr>
          <p:cNvSpPr/>
          <p:nvPr/>
        </p:nvSpPr>
        <p:spPr>
          <a:xfrm>
            <a:off x="3978441" y="3156284"/>
            <a:ext cx="9144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669A3F1-6FCD-40BA-A1C1-48E31998AC4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83305" y="3577826"/>
            <a:ext cx="190629" cy="232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F890BD1-2CFD-4533-95D5-9A60BB8A6A0A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3617495" y="3701716"/>
            <a:ext cx="360946" cy="363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0E8736D-0C56-4037-8697-A5EE478B2DF6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3507077" y="4320769"/>
            <a:ext cx="110418" cy="2316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6C5A03F-AC79-4BD8-AA59-D2F33E0981EA}"/>
              </a:ext>
            </a:extLst>
          </p:cNvPr>
          <p:cNvCxnSpPr>
            <a:cxnSpLocks/>
            <a:stCxn id="22" idx="3"/>
            <a:endCxn id="5" idx="3"/>
          </p:cNvCxnSpPr>
          <p:nvPr/>
        </p:nvCxnSpPr>
        <p:spPr>
          <a:xfrm flipV="1">
            <a:off x="2542675" y="4320769"/>
            <a:ext cx="431259" cy="2445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81C8A75F-AD35-4A8B-A8D9-1785599F988B}"/>
              </a:ext>
            </a:extLst>
          </p:cNvPr>
          <p:cNvSpPr/>
          <p:nvPr/>
        </p:nvSpPr>
        <p:spPr>
          <a:xfrm>
            <a:off x="7668126" y="4192307"/>
            <a:ext cx="753979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DAFA745-1D3D-4517-9C68-717F97D19A1A}"/>
              </a:ext>
            </a:extLst>
          </p:cNvPr>
          <p:cNvSpPr/>
          <p:nvPr/>
        </p:nvSpPr>
        <p:spPr>
          <a:xfrm>
            <a:off x="6753726" y="3520108"/>
            <a:ext cx="9144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FE424C4-C859-4205-9AF5-339E864219AA}"/>
              </a:ext>
            </a:extLst>
          </p:cNvPr>
          <p:cNvSpPr/>
          <p:nvPr/>
        </p:nvSpPr>
        <p:spPr>
          <a:xfrm>
            <a:off x="8325851" y="5053001"/>
            <a:ext cx="9144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6866A72-5838-4C65-A599-8C89AA6F6B67}"/>
              </a:ext>
            </a:extLst>
          </p:cNvPr>
          <p:cNvSpPr/>
          <p:nvPr/>
        </p:nvSpPr>
        <p:spPr>
          <a:xfrm>
            <a:off x="6432885" y="4780285"/>
            <a:ext cx="9144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394CF0F-E131-4345-A250-B799A41EBCD1}"/>
              </a:ext>
            </a:extLst>
          </p:cNvPr>
          <p:cNvSpPr/>
          <p:nvPr/>
        </p:nvSpPr>
        <p:spPr>
          <a:xfrm>
            <a:off x="8783051" y="3643998"/>
            <a:ext cx="9144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</a:t>
            </a:r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6216B52-888C-42DF-AA97-8ED0A070AE22}"/>
              </a:ext>
            </a:extLst>
          </p:cNvPr>
          <p:cNvCxnSpPr>
            <a:endCxn id="37" idx="1"/>
          </p:cNvCxnSpPr>
          <p:nvPr/>
        </p:nvCxnSpPr>
        <p:spPr>
          <a:xfrm>
            <a:off x="7587915" y="4065540"/>
            <a:ext cx="190629" cy="232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D32EDCF-E065-4C76-8D3A-1C0DB8A70A68}"/>
              </a:ext>
            </a:extLst>
          </p:cNvPr>
          <p:cNvCxnSpPr>
            <a:endCxn id="37" idx="6"/>
          </p:cNvCxnSpPr>
          <p:nvPr/>
        </p:nvCxnSpPr>
        <p:spPr>
          <a:xfrm flipH="1">
            <a:off x="8422105" y="4189430"/>
            <a:ext cx="360946" cy="363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0E84B97-3D9F-48D4-BF2F-E887AB8AE13F}"/>
              </a:ext>
            </a:extLst>
          </p:cNvPr>
          <p:cNvCxnSpPr>
            <a:endCxn id="37" idx="5"/>
          </p:cNvCxnSpPr>
          <p:nvPr/>
        </p:nvCxnSpPr>
        <p:spPr>
          <a:xfrm flipH="1" flipV="1">
            <a:off x="8311687" y="4808483"/>
            <a:ext cx="110418" cy="2316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5F8C9B4-ECAF-4508-8559-201819BF5750}"/>
              </a:ext>
            </a:extLst>
          </p:cNvPr>
          <p:cNvCxnSpPr>
            <a:stCxn id="40" idx="3"/>
            <a:endCxn id="37" idx="3"/>
          </p:cNvCxnSpPr>
          <p:nvPr/>
        </p:nvCxnSpPr>
        <p:spPr>
          <a:xfrm flipV="1">
            <a:off x="7347285" y="4808483"/>
            <a:ext cx="431259" cy="2445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B4A8695-A52C-471E-B268-89F18BE3CE12}"/>
              </a:ext>
            </a:extLst>
          </p:cNvPr>
          <p:cNvSpPr txBox="1"/>
          <p:nvPr/>
        </p:nvSpPr>
        <p:spPr>
          <a:xfrm>
            <a:off x="2823411" y="3888060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44BF503-CC64-4C96-B377-2F4E0906EE8B}"/>
              </a:ext>
            </a:extLst>
          </p:cNvPr>
          <p:cNvSpPr txBox="1"/>
          <p:nvPr/>
        </p:nvSpPr>
        <p:spPr>
          <a:xfrm>
            <a:off x="7683229" y="4355744"/>
            <a:ext cx="8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12AB6C1-3FBA-4441-9C86-D0E60D7E1C47}"/>
              </a:ext>
            </a:extLst>
          </p:cNvPr>
          <p:cNvSpPr txBox="1"/>
          <p:nvPr/>
        </p:nvSpPr>
        <p:spPr>
          <a:xfrm>
            <a:off x="6593306" y="1707437"/>
            <a:ext cx="82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02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4" grpId="0" animBg="1"/>
      <p:bldP spid="21" grpId="0" animBg="1"/>
      <p:bldP spid="22" grpId="0" animBg="1"/>
      <p:bldP spid="2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8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7D503-E5CC-48D4-9513-9229B34C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8" y="154000"/>
            <a:ext cx="10131425" cy="851770"/>
          </a:xfrm>
        </p:spPr>
        <p:txBody>
          <a:bodyPr/>
          <a:lstStyle/>
          <a:p>
            <a:r>
              <a:rPr lang="zh-CN" altLang="en-US" dirty="0"/>
              <a:t>以往的知识图谱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EB6BA0-3E19-468B-AA98-7CF86FE152A2}"/>
              </a:ext>
            </a:extLst>
          </p:cNvPr>
          <p:cNvSpPr txBox="1"/>
          <p:nvPr/>
        </p:nvSpPr>
        <p:spPr>
          <a:xfrm>
            <a:off x="629650" y="1660541"/>
            <a:ext cx="318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模型结构：利用了结构化信息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15E112-FF49-41A8-9AE6-A205469CC3A5}"/>
              </a:ext>
            </a:extLst>
          </p:cNvPr>
          <p:cNvSpPr txBox="1"/>
          <p:nvPr/>
        </p:nvSpPr>
        <p:spPr>
          <a:xfrm>
            <a:off x="5839327" y="1491917"/>
            <a:ext cx="413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内容上：没有利用图像信息和文本信息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47BAE0-8F71-4FDF-8D83-47C9C7B8C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6" y="2130127"/>
            <a:ext cx="2735439" cy="24659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2CBFEE-FD79-4D07-8C08-34AFF6CB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82" y="2230127"/>
            <a:ext cx="1342857" cy="12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7BB2E8-F319-4E81-9152-3324F780A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278" y="2130127"/>
            <a:ext cx="1180952" cy="14952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EFB31F-92C2-4949-97F1-3BE8B514F4B6}"/>
              </a:ext>
            </a:extLst>
          </p:cNvPr>
          <p:cNvSpPr txBox="1"/>
          <p:nvPr/>
        </p:nvSpPr>
        <p:spPr>
          <a:xfrm>
            <a:off x="5839327" y="4226732"/>
            <a:ext cx="433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过程上：特征提取过程繁琐</a:t>
            </a:r>
          </a:p>
        </p:txBody>
      </p:sp>
    </p:spTree>
    <p:extLst>
      <p:ext uri="{BB962C8B-B14F-4D97-AF65-F5344CB8AC3E}">
        <p14:creationId xmlns:p14="http://schemas.microsoft.com/office/powerpoint/2010/main" val="102240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7D503-E5CC-48D4-9513-9229B34C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8" y="154000"/>
            <a:ext cx="10131425" cy="851770"/>
          </a:xfrm>
        </p:spPr>
        <p:txBody>
          <a:bodyPr/>
          <a:lstStyle/>
          <a:p>
            <a:r>
              <a:rPr lang="en-US" altLang="zh-CN" dirty="0"/>
              <a:t>CKE</a:t>
            </a:r>
            <a:r>
              <a:rPr lang="zh-CN" altLang="en-US" dirty="0"/>
              <a:t>模型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D8E6AC-B68B-4EDD-8DC4-AC5AC3D09AA2}"/>
              </a:ext>
            </a:extLst>
          </p:cNvPr>
          <p:cNvCxnSpPr>
            <a:cxnSpLocks/>
          </p:cNvCxnSpPr>
          <p:nvPr/>
        </p:nvCxnSpPr>
        <p:spPr>
          <a:xfrm flipH="1">
            <a:off x="2911642" y="968803"/>
            <a:ext cx="2630905" cy="929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C0FAEC1-6646-40F5-927A-62A5DE9E5E72}"/>
              </a:ext>
            </a:extLst>
          </p:cNvPr>
          <p:cNvCxnSpPr>
            <a:cxnSpLocks/>
          </p:cNvCxnSpPr>
          <p:nvPr/>
        </p:nvCxnSpPr>
        <p:spPr>
          <a:xfrm>
            <a:off x="6440905" y="968803"/>
            <a:ext cx="681789" cy="929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2" name="内容占位符 5">
            <a:extLst>
              <a:ext uri="{FF2B5EF4-FFF2-40B4-BE49-F238E27FC236}">
                <a16:creationId xmlns:a16="http://schemas.microsoft.com/office/drawing/2014/main" id="{CCFD5DD0-CC5B-440E-A393-45F83D665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81222"/>
              </p:ext>
            </p:extLst>
          </p:nvPr>
        </p:nvGraphicFramePr>
        <p:xfrm>
          <a:off x="1118938" y="2015809"/>
          <a:ext cx="2630908" cy="9008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844">
                  <a:extLst>
                    <a:ext uri="{9D8B030D-6E8A-4147-A177-3AD203B41FA5}">
                      <a16:colId xmlns:a16="http://schemas.microsoft.com/office/drawing/2014/main" val="2494988961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2563528531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931095591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144631044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3341461296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3550849921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1139705664"/>
                    </a:ext>
                  </a:extLst>
                </a:gridCol>
              </a:tblGrid>
              <a:tr h="45040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35515"/>
                  </a:ext>
                </a:extLst>
              </a:tr>
              <a:tr h="45040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68308"/>
                  </a:ext>
                </a:extLst>
              </a:tr>
            </a:tbl>
          </a:graphicData>
        </a:graphic>
      </p:graphicFrame>
      <p:graphicFrame>
        <p:nvGraphicFramePr>
          <p:cNvPr id="34" name="内容占位符 5">
            <a:extLst>
              <a:ext uri="{FF2B5EF4-FFF2-40B4-BE49-F238E27FC236}">
                <a16:creationId xmlns:a16="http://schemas.microsoft.com/office/drawing/2014/main" id="{3851F86E-F819-4F4B-8340-54EB64B8A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569688"/>
              </p:ext>
            </p:extLst>
          </p:nvPr>
        </p:nvGraphicFramePr>
        <p:xfrm>
          <a:off x="6797841" y="2010752"/>
          <a:ext cx="2630908" cy="9008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844">
                  <a:extLst>
                    <a:ext uri="{9D8B030D-6E8A-4147-A177-3AD203B41FA5}">
                      <a16:colId xmlns:a16="http://schemas.microsoft.com/office/drawing/2014/main" val="2494988961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2563528531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931095591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144631044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3341461296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3550849921"/>
                    </a:ext>
                  </a:extLst>
                </a:gridCol>
                <a:gridCol w="375844">
                  <a:extLst>
                    <a:ext uri="{9D8B030D-6E8A-4147-A177-3AD203B41FA5}">
                      <a16:colId xmlns:a16="http://schemas.microsoft.com/office/drawing/2014/main" val="1139705664"/>
                    </a:ext>
                  </a:extLst>
                </a:gridCol>
              </a:tblGrid>
              <a:tr h="45040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55138"/>
                  </a:ext>
                </a:extLst>
              </a:tr>
              <a:tr h="45040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68308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A9DA068-FD06-4B75-8119-C00FC8CCE0D1}"/>
              </a:ext>
            </a:extLst>
          </p:cNvPr>
          <p:cNvCxnSpPr>
            <a:cxnSpLocks/>
          </p:cNvCxnSpPr>
          <p:nvPr/>
        </p:nvCxnSpPr>
        <p:spPr>
          <a:xfrm flipH="1">
            <a:off x="5662863" y="2974524"/>
            <a:ext cx="1086853" cy="392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A7C94D2-5D68-4545-9BE1-1D5AE00B62BF}"/>
              </a:ext>
            </a:extLst>
          </p:cNvPr>
          <p:cNvCxnSpPr>
            <a:cxnSpLocks/>
          </p:cNvCxnSpPr>
          <p:nvPr/>
        </p:nvCxnSpPr>
        <p:spPr>
          <a:xfrm flipH="1">
            <a:off x="7427494" y="2974524"/>
            <a:ext cx="97256" cy="392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08AC757-D31B-46E0-9646-10954FA98FE8}"/>
              </a:ext>
            </a:extLst>
          </p:cNvPr>
          <p:cNvCxnSpPr>
            <a:cxnSpLocks/>
          </p:cNvCxnSpPr>
          <p:nvPr/>
        </p:nvCxnSpPr>
        <p:spPr>
          <a:xfrm>
            <a:off x="8558463" y="2974524"/>
            <a:ext cx="256673" cy="392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E2FCBAB-B2B8-4CE2-A031-E6C56BD645E8}"/>
              </a:ext>
            </a:extLst>
          </p:cNvPr>
          <p:cNvCxnSpPr>
            <a:cxnSpLocks/>
          </p:cNvCxnSpPr>
          <p:nvPr/>
        </p:nvCxnSpPr>
        <p:spPr>
          <a:xfrm>
            <a:off x="9492914" y="2916621"/>
            <a:ext cx="776648" cy="45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69C1766-A29B-435D-97D1-2DA98629BA26}"/>
              </a:ext>
            </a:extLst>
          </p:cNvPr>
          <p:cNvSpPr txBox="1"/>
          <p:nvPr/>
        </p:nvSpPr>
        <p:spPr>
          <a:xfrm>
            <a:off x="1090867" y="1529144"/>
            <a:ext cx="140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用户向量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6B916F9-CE05-4A64-95DF-BB83B4506E25}"/>
              </a:ext>
            </a:extLst>
          </p:cNvPr>
          <p:cNvSpPr txBox="1"/>
          <p:nvPr/>
        </p:nvSpPr>
        <p:spPr>
          <a:xfrm>
            <a:off x="7721932" y="1505465"/>
            <a:ext cx="118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物品向量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B194F95-ED25-4871-B966-6021B35172A9}"/>
              </a:ext>
            </a:extLst>
          </p:cNvPr>
          <p:cNvGrpSpPr/>
          <p:nvPr/>
        </p:nvGrpSpPr>
        <p:grpSpPr>
          <a:xfrm>
            <a:off x="6617368" y="3424930"/>
            <a:ext cx="1264986" cy="1684718"/>
            <a:chOff x="5919536" y="4009642"/>
            <a:chExt cx="1264986" cy="1684718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D6D8BD7E-71D8-4CBD-8A87-9C5BEB10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536" y="4009642"/>
              <a:ext cx="1264986" cy="1179431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95B3190-B264-4E91-92CA-7E3018053DDC}"/>
                </a:ext>
              </a:extLst>
            </p:cNvPr>
            <p:cNvSpPr txBox="1"/>
            <p:nvPr/>
          </p:nvSpPr>
          <p:spPr>
            <a:xfrm>
              <a:off x="5992728" y="5325028"/>
              <a:ext cx="109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结构信息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6FE403F-4514-4046-9AAE-7719111BC1B7}"/>
              </a:ext>
            </a:extLst>
          </p:cNvPr>
          <p:cNvGrpSpPr/>
          <p:nvPr/>
        </p:nvGrpSpPr>
        <p:grpSpPr>
          <a:xfrm>
            <a:off x="8227928" y="3424930"/>
            <a:ext cx="1264986" cy="1669174"/>
            <a:chOff x="7768300" y="4016396"/>
            <a:chExt cx="1264986" cy="1669174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8E608DB4-2395-48C2-AA97-96E6AF4D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8300" y="4016396"/>
              <a:ext cx="1264986" cy="1220128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F2D9273-70D0-44B9-B968-62828925BCC3}"/>
                </a:ext>
              </a:extLst>
            </p:cNvPr>
            <p:cNvSpPr txBox="1"/>
            <p:nvPr/>
          </p:nvSpPr>
          <p:spPr>
            <a:xfrm>
              <a:off x="7811471" y="5316238"/>
              <a:ext cx="109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图像信息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D5D2410-CD8F-4B7E-95A1-FCBF03D23945}"/>
              </a:ext>
            </a:extLst>
          </p:cNvPr>
          <p:cNvGrpSpPr/>
          <p:nvPr/>
        </p:nvGrpSpPr>
        <p:grpSpPr>
          <a:xfrm>
            <a:off x="10090455" y="3424930"/>
            <a:ext cx="1097714" cy="1684718"/>
            <a:chOff x="10066392" y="3951739"/>
            <a:chExt cx="1097714" cy="1684718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F09177B-9B42-4949-A80C-90AD6445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3415" y="3951739"/>
              <a:ext cx="963668" cy="1220128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53A49D8-19F0-4103-B108-2EB81584318C}"/>
                </a:ext>
              </a:extLst>
            </p:cNvPr>
            <p:cNvSpPr txBox="1"/>
            <p:nvPr/>
          </p:nvSpPr>
          <p:spPr>
            <a:xfrm>
              <a:off x="10066392" y="5267125"/>
              <a:ext cx="109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文本信息</a:t>
              </a: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045D3C6-4FC7-4FF4-8A1F-FC700ABDDDC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239417" y="5109648"/>
            <a:ext cx="0" cy="6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7883118-CC00-4E11-A892-98BCF8E2C4FA}"/>
              </a:ext>
            </a:extLst>
          </p:cNvPr>
          <p:cNvCxnSpPr>
            <a:cxnSpLocks/>
          </p:cNvCxnSpPr>
          <p:nvPr/>
        </p:nvCxnSpPr>
        <p:spPr>
          <a:xfrm>
            <a:off x="8815136" y="5094104"/>
            <a:ext cx="0" cy="6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FF48BC0-B3AF-400D-9F8D-F9FF23CBF11A}"/>
              </a:ext>
            </a:extLst>
          </p:cNvPr>
          <p:cNvCxnSpPr>
            <a:cxnSpLocks/>
          </p:cNvCxnSpPr>
          <p:nvPr/>
        </p:nvCxnSpPr>
        <p:spPr>
          <a:xfrm>
            <a:off x="10627698" y="5094104"/>
            <a:ext cx="0" cy="6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3CAF3A74-3B71-422D-A03E-5CA69DFC635F}"/>
              </a:ext>
            </a:extLst>
          </p:cNvPr>
          <p:cNvSpPr txBox="1"/>
          <p:nvPr/>
        </p:nvSpPr>
        <p:spPr>
          <a:xfrm>
            <a:off x="6797841" y="5830019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TransR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7CD11DB-DF60-4A53-A54C-FBC294C8733D}"/>
              </a:ext>
            </a:extLst>
          </p:cNvPr>
          <p:cNvSpPr txBox="1"/>
          <p:nvPr/>
        </p:nvSpPr>
        <p:spPr>
          <a:xfrm>
            <a:off x="8511506" y="5830019"/>
            <a:ext cx="6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SCAE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4D14BB0-8BD3-4004-B00F-0E164C9EDE49}"/>
              </a:ext>
            </a:extLst>
          </p:cNvPr>
          <p:cNvSpPr txBox="1"/>
          <p:nvPr/>
        </p:nvSpPr>
        <p:spPr>
          <a:xfrm>
            <a:off x="10290397" y="5830019"/>
            <a:ext cx="6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SDAE</a:t>
            </a:r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54514272-CF1A-4A81-AFE0-3C6EA863F3DB}"/>
              </a:ext>
            </a:extLst>
          </p:cNvPr>
          <p:cNvGrpSpPr/>
          <p:nvPr/>
        </p:nvGrpSpPr>
        <p:grpSpPr>
          <a:xfrm>
            <a:off x="5407063" y="117033"/>
            <a:ext cx="2826753" cy="851770"/>
            <a:chOff x="4901737" y="496536"/>
            <a:chExt cx="2826753" cy="85177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199A42A-A449-499A-A8AB-42D6BF8A0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1737" y="496536"/>
              <a:ext cx="1138115" cy="851770"/>
            </a:xfrm>
            <a:prstGeom prst="rect">
              <a:avLst/>
            </a:prstGeom>
          </p:spPr>
        </p:pic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4738D5C-B573-4D99-9D2D-F20D671027D3}"/>
                </a:ext>
              </a:extLst>
            </p:cNvPr>
            <p:cNvSpPr/>
            <p:nvPr/>
          </p:nvSpPr>
          <p:spPr>
            <a:xfrm>
              <a:off x="6158830" y="519750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隐式反馈矩阵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F67F81E-049E-4D59-9CD4-2155CC17A7EB}"/>
              </a:ext>
            </a:extLst>
          </p:cNvPr>
          <p:cNvSpPr txBox="1"/>
          <p:nvPr/>
        </p:nvSpPr>
        <p:spPr>
          <a:xfrm>
            <a:off x="1852867" y="5144190"/>
            <a:ext cx="87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19083C-6641-4A4B-A780-18A7A30FE26D}"/>
              </a:ext>
            </a:extLst>
          </p:cNvPr>
          <p:cNvSpPr txBox="1"/>
          <p:nvPr/>
        </p:nvSpPr>
        <p:spPr>
          <a:xfrm>
            <a:off x="4257763" y="3424930"/>
            <a:ext cx="20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物品潜在偏移向量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838518-18F7-4C7D-853F-D4163B9CF4A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288009" y="3033954"/>
            <a:ext cx="0" cy="211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E3AD4DF-DB7F-4127-849B-6702AE28E0E6}"/>
              </a:ext>
            </a:extLst>
          </p:cNvPr>
          <p:cNvCxnSpPr>
            <a:cxnSpLocks/>
          </p:cNvCxnSpPr>
          <p:nvPr/>
        </p:nvCxnSpPr>
        <p:spPr>
          <a:xfrm flipH="1">
            <a:off x="2723150" y="3794262"/>
            <a:ext cx="2073439" cy="134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箭头: 右 4">
            <a:extLst>
              <a:ext uri="{FF2B5EF4-FFF2-40B4-BE49-F238E27FC236}">
                <a16:creationId xmlns:a16="http://schemas.microsoft.com/office/drawing/2014/main" id="{138A9647-6C6C-4788-8714-EE0059EF28CB}"/>
              </a:ext>
            </a:extLst>
          </p:cNvPr>
          <p:cNvSpPr/>
          <p:nvPr/>
        </p:nvSpPr>
        <p:spPr>
          <a:xfrm>
            <a:off x="8669544" y="320687"/>
            <a:ext cx="1138115" cy="6232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611FAD-C691-4636-95AE-0E66653C8FCD}"/>
              </a:ext>
            </a:extLst>
          </p:cNvPr>
          <p:cNvSpPr txBox="1"/>
          <p:nvPr/>
        </p:nvSpPr>
        <p:spPr>
          <a:xfrm>
            <a:off x="10279729" y="395219"/>
            <a:ext cx="26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5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95" grpId="0"/>
      <p:bldP spid="96" grpId="0"/>
      <p:bldP spid="97" grpId="0"/>
      <p:bldP spid="3" grpId="0"/>
      <p:bldP spid="4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082B422-6981-446E-A3FE-80801BC8ACA5}"/>
              </a:ext>
            </a:extLst>
          </p:cNvPr>
          <p:cNvSpPr txBox="1">
            <a:spLocks/>
          </p:cNvSpPr>
          <p:nvPr/>
        </p:nvSpPr>
        <p:spPr>
          <a:xfrm>
            <a:off x="298558" y="154000"/>
            <a:ext cx="10131425" cy="851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CKE</a:t>
            </a:r>
            <a:r>
              <a:rPr lang="zh-CN" altLang="en-US" dirty="0"/>
              <a:t>模型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80D87B1-EBA8-4FF1-9B0B-7BC532B13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69" y="1419644"/>
            <a:ext cx="3000673" cy="27111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B22BE3-25BF-46CF-9D4F-334A860E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10" y="1419644"/>
            <a:ext cx="3000673" cy="27111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614772-AD09-4FB4-9D14-5B11866D6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0022"/>
            <a:ext cx="5286961" cy="6769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C78227-6637-4C98-8B61-D0FE5C14D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026" y="4337563"/>
            <a:ext cx="6474974" cy="561905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B06F85B-7853-462E-BDDB-DEA773D396A1}"/>
              </a:ext>
            </a:extLst>
          </p:cNvPr>
          <p:cNvCxnSpPr/>
          <p:nvPr/>
        </p:nvCxnSpPr>
        <p:spPr>
          <a:xfrm>
            <a:off x="3866148" y="4714768"/>
            <a:ext cx="121117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4C1B6EB-EF8C-48C4-AD27-F935FB87BC89}"/>
              </a:ext>
            </a:extLst>
          </p:cNvPr>
          <p:cNvCxnSpPr>
            <a:cxnSpLocks/>
          </p:cNvCxnSpPr>
          <p:nvPr/>
        </p:nvCxnSpPr>
        <p:spPr>
          <a:xfrm>
            <a:off x="2643480" y="4714768"/>
            <a:ext cx="96599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DA4AAE0-4609-4E31-BC15-40CF9A22F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254" y="5753387"/>
            <a:ext cx="6474974" cy="419337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46BA5D-E9B9-4FF3-B462-10A04F69A9D7}"/>
              </a:ext>
            </a:extLst>
          </p:cNvPr>
          <p:cNvCxnSpPr/>
          <p:nvPr/>
        </p:nvCxnSpPr>
        <p:spPr>
          <a:xfrm>
            <a:off x="3126477" y="4714768"/>
            <a:ext cx="0" cy="93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B6AB70-FADF-4F22-8095-7B964D83D17F}"/>
              </a:ext>
            </a:extLst>
          </p:cNvPr>
          <p:cNvCxnSpPr/>
          <p:nvPr/>
        </p:nvCxnSpPr>
        <p:spPr>
          <a:xfrm>
            <a:off x="4471737" y="4714767"/>
            <a:ext cx="0" cy="93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箭头: 直角上 24">
            <a:extLst>
              <a:ext uri="{FF2B5EF4-FFF2-40B4-BE49-F238E27FC236}">
                <a16:creationId xmlns:a16="http://schemas.microsoft.com/office/drawing/2014/main" id="{1CD6F7EA-CC06-456C-9A1E-DCC18A19433E}"/>
              </a:ext>
            </a:extLst>
          </p:cNvPr>
          <p:cNvSpPr/>
          <p:nvPr/>
        </p:nvSpPr>
        <p:spPr>
          <a:xfrm>
            <a:off x="8228414" y="5098599"/>
            <a:ext cx="899545" cy="1001021"/>
          </a:xfrm>
          <a:prstGeom prst="bentUpArrow">
            <a:avLst>
              <a:gd name="adj1" fmla="val 25000"/>
              <a:gd name="adj2" fmla="val 25641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FDB35F-EBFA-4D0D-8B46-87251DCA1A5B}"/>
              </a:ext>
            </a:extLst>
          </p:cNvPr>
          <p:cNvSpPr txBox="1"/>
          <p:nvPr/>
        </p:nvSpPr>
        <p:spPr>
          <a:xfrm>
            <a:off x="9200147" y="5646820"/>
            <a:ext cx="8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6667D4-A715-4A3B-B459-58205C6F1B26}"/>
              </a:ext>
            </a:extLst>
          </p:cNvPr>
          <p:cNvSpPr txBox="1"/>
          <p:nvPr/>
        </p:nvSpPr>
        <p:spPr>
          <a:xfrm>
            <a:off x="3318438" y="5090576"/>
            <a:ext cx="89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也就是</a:t>
            </a:r>
          </a:p>
        </p:txBody>
      </p:sp>
    </p:spTree>
    <p:extLst>
      <p:ext uri="{BB962C8B-B14F-4D97-AF65-F5344CB8AC3E}">
        <p14:creationId xmlns:p14="http://schemas.microsoft.com/office/powerpoint/2010/main" val="309896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242BE1-EC87-4381-87C8-549217F2D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931" y="579885"/>
            <a:ext cx="5602709" cy="298391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082B422-6981-446E-A3FE-80801BC8ACA5}"/>
              </a:ext>
            </a:extLst>
          </p:cNvPr>
          <p:cNvSpPr txBox="1">
            <a:spLocks/>
          </p:cNvSpPr>
          <p:nvPr/>
        </p:nvSpPr>
        <p:spPr>
          <a:xfrm>
            <a:off x="298558" y="154000"/>
            <a:ext cx="10131425" cy="851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CKE</a:t>
            </a:r>
            <a:r>
              <a:rPr lang="zh-CN" altLang="en-US" dirty="0"/>
              <a:t>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2B56FC-A834-4DB6-8909-174EEAEC5E60}"/>
              </a:ext>
            </a:extLst>
          </p:cNvPr>
          <p:cNvSpPr txBox="1"/>
          <p:nvPr/>
        </p:nvSpPr>
        <p:spPr>
          <a:xfrm>
            <a:off x="1364621" y="1814986"/>
            <a:ext cx="129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TransR</a:t>
            </a:r>
            <a:endParaRPr lang="en-US" altLang="zh-CN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84BD7A-C241-4F55-B3C1-03AAFFA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8" y="4082648"/>
            <a:ext cx="5286961" cy="676989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9A681F9-BDB1-464E-9679-C1B8030CF625}"/>
              </a:ext>
            </a:extLst>
          </p:cNvPr>
          <p:cNvCxnSpPr>
            <a:cxnSpLocks/>
          </p:cNvCxnSpPr>
          <p:nvPr/>
        </p:nvCxnSpPr>
        <p:spPr>
          <a:xfrm>
            <a:off x="3461629" y="4421144"/>
            <a:ext cx="96599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53A675-7A62-4808-85C6-FCC3290D0281}"/>
              </a:ext>
            </a:extLst>
          </p:cNvPr>
          <p:cNvCxnSpPr/>
          <p:nvPr/>
        </p:nvCxnSpPr>
        <p:spPr>
          <a:xfrm>
            <a:off x="3944626" y="4421144"/>
            <a:ext cx="0" cy="93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571BF8E-1AF8-4C58-91C9-345670CD7776}"/>
              </a:ext>
            </a:extLst>
          </p:cNvPr>
          <p:cNvCxnSpPr>
            <a:cxnSpLocks/>
          </p:cNvCxnSpPr>
          <p:nvPr/>
        </p:nvCxnSpPr>
        <p:spPr>
          <a:xfrm>
            <a:off x="4728954" y="4421144"/>
            <a:ext cx="109433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D7E53D-1CDC-4828-8779-93001870BFB6}"/>
              </a:ext>
            </a:extLst>
          </p:cNvPr>
          <p:cNvCxnSpPr>
            <a:cxnSpLocks/>
          </p:cNvCxnSpPr>
          <p:nvPr/>
        </p:nvCxnSpPr>
        <p:spPr>
          <a:xfrm>
            <a:off x="5318587" y="4421144"/>
            <a:ext cx="0" cy="93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F11CE90A-2AF4-4343-A7D2-A0312CDD7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590" y="5464956"/>
            <a:ext cx="4178071" cy="45347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7F572457-BA47-404D-A48E-5A4AB3A21858}"/>
              </a:ext>
            </a:extLst>
          </p:cNvPr>
          <p:cNvGrpSpPr/>
          <p:nvPr/>
        </p:nvGrpSpPr>
        <p:grpSpPr>
          <a:xfrm>
            <a:off x="6290074" y="4665735"/>
            <a:ext cx="1610663" cy="687462"/>
            <a:chOff x="6290074" y="4665735"/>
            <a:chExt cx="2224815" cy="687462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FB567BD4-81AE-46DE-B12B-B02C79F81A8F}"/>
                </a:ext>
              </a:extLst>
            </p:cNvPr>
            <p:cNvSpPr/>
            <p:nvPr/>
          </p:nvSpPr>
          <p:spPr>
            <a:xfrm>
              <a:off x="6290074" y="4665735"/>
              <a:ext cx="2224815" cy="6874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15C564F-FA2F-4542-9F6D-CC48C3EC31AD}"/>
                </a:ext>
              </a:extLst>
            </p:cNvPr>
            <p:cNvSpPr txBox="1"/>
            <p:nvPr/>
          </p:nvSpPr>
          <p:spPr>
            <a:xfrm>
              <a:off x="6290074" y="4842196"/>
              <a:ext cx="2224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训练得到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E1B5DE3-17A1-4750-9EF4-6E7405B79E5A}"/>
              </a:ext>
            </a:extLst>
          </p:cNvPr>
          <p:cNvSpPr txBox="1"/>
          <p:nvPr/>
        </p:nvSpPr>
        <p:spPr>
          <a:xfrm>
            <a:off x="8085702" y="4796029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V</a:t>
            </a:r>
            <a:r>
              <a:rPr lang="en-US" altLang="zh-CN" dirty="0" err="1"/>
              <a:t>h+t</a:t>
            </a:r>
            <a:endParaRPr lang="zh-CN" altLang="en-US" sz="24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538EBAD-AAEA-4F84-860C-DC906D9B183A}"/>
              </a:ext>
            </a:extLst>
          </p:cNvPr>
          <p:cNvGrpSpPr/>
          <p:nvPr/>
        </p:nvGrpSpPr>
        <p:grpSpPr>
          <a:xfrm>
            <a:off x="9129528" y="4665735"/>
            <a:ext cx="1082414" cy="687462"/>
            <a:chOff x="6290074" y="4665735"/>
            <a:chExt cx="2224815" cy="687462"/>
          </a:xfrm>
        </p:grpSpPr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50E33FA5-23A2-497C-BCE1-DB5772EA10EB}"/>
                </a:ext>
              </a:extLst>
            </p:cNvPr>
            <p:cNvSpPr/>
            <p:nvPr/>
          </p:nvSpPr>
          <p:spPr>
            <a:xfrm>
              <a:off x="6290074" y="4665735"/>
              <a:ext cx="2224815" cy="6874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D2D8E19-9CD7-47C3-A34F-F444A8DF4124}"/>
                </a:ext>
              </a:extLst>
            </p:cNvPr>
            <p:cNvSpPr txBox="1"/>
            <p:nvPr/>
          </p:nvSpPr>
          <p:spPr>
            <a:xfrm>
              <a:off x="6290074" y="4842196"/>
              <a:ext cx="2224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等价于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13B7DF-DC55-4439-A764-5909B043156A}"/>
              </a:ext>
            </a:extLst>
          </p:cNvPr>
          <p:cNvGrpSpPr/>
          <p:nvPr/>
        </p:nvGrpSpPr>
        <p:grpSpPr>
          <a:xfrm>
            <a:off x="10477093" y="4369169"/>
            <a:ext cx="1264986" cy="1684718"/>
            <a:chOff x="5919536" y="4009642"/>
            <a:chExt cx="1264986" cy="168471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3B48D18-E2AE-4EFA-A048-B1924FD6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9536" y="4009642"/>
              <a:ext cx="1264986" cy="117943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77C254B-6412-4649-A8DC-B1654DA748DF}"/>
                </a:ext>
              </a:extLst>
            </p:cNvPr>
            <p:cNvSpPr txBox="1"/>
            <p:nvPr/>
          </p:nvSpPr>
          <p:spPr>
            <a:xfrm>
              <a:off x="5992728" y="5325028"/>
              <a:ext cx="109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结构信息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8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C67F69-A9A5-43F2-9F0B-CB970ADED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547" y="1118065"/>
            <a:ext cx="9879799" cy="2531514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E2E5723-7141-41AB-95D6-3B6F4207899A}"/>
              </a:ext>
            </a:extLst>
          </p:cNvPr>
          <p:cNvSpPr txBox="1">
            <a:spLocks/>
          </p:cNvSpPr>
          <p:nvPr/>
        </p:nvSpPr>
        <p:spPr>
          <a:xfrm>
            <a:off x="298558" y="154000"/>
            <a:ext cx="10131425" cy="851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CKE</a:t>
            </a:r>
            <a:r>
              <a:rPr lang="zh-CN" altLang="en-US" dirty="0"/>
              <a:t>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9BC86-5B73-4233-AF74-1F5F0874A863}"/>
              </a:ext>
            </a:extLst>
          </p:cNvPr>
          <p:cNvSpPr txBox="1"/>
          <p:nvPr/>
        </p:nvSpPr>
        <p:spPr>
          <a:xfrm>
            <a:off x="298558" y="1764631"/>
            <a:ext cx="97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SCAE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B13F59-652C-4EE5-A3D6-80A6C77A7899}"/>
              </a:ext>
            </a:extLst>
          </p:cNvPr>
          <p:cNvSpPr txBox="1"/>
          <p:nvPr/>
        </p:nvSpPr>
        <p:spPr>
          <a:xfrm>
            <a:off x="1507592" y="1823483"/>
            <a:ext cx="89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有噪音干扰的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935023-768C-4F81-A3A3-B0005DEA361B}"/>
              </a:ext>
            </a:extLst>
          </p:cNvPr>
          <p:cNvSpPr txBox="1"/>
          <p:nvPr/>
        </p:nvSpPr>
        <p:spPr>
          <a:xfrm>
            <a:off x="10235228" y="1971672"/>
            <a:ext cx="8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清晰的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0E843B-EB87-4AA7-8482-EEEE7FE69C6F}"/>
              </a:ext>
            </a:extLst>
          </p:cNvPr>
          <p:cNvSpPr/>
          <p:nvPr/>
        </p:nvSpPr>
        <p:spPr>
          <a:xfrm>
            <a:off x="6016915" y="1524000"/>
            <a:ext cx="656602" cy="20184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AE642D-858E-45A5-AC4E-377723241CC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345216" y="3542420"/>
            <a:ext cx="0" cy="1398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11D77E2-2C28-491F-8022-22DC771EF78B}"/>
              </a:ext>
            </a:extLst>
          </p:cNvPr>
          <p:cNvGrpSpPr/>
          <p:nvPr/>
        </p:nvGrpSpPr>
        <p:grpSpPr>
          <a:xfrm>
            <a:off x="5845676" y="5034826"/>
            <a:ext cx="1264986" cy="1669174"/>
            <a:chOff x="7768300" y="4016396"/>
            <a:chExt cx="1264986" cy="166917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56B264C-D3F0-4BDF-B997-584B0F2DF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8300" y="4016396"/>
              <a:ext cx="1264986" cy="122012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375B154-9F97-4B14-9945-7C0775D65866}"/>
                </a:ext>
              </a:extLst>
            </p:cNvPr>
            <p:cNvSpPr txBox="1"/>
            <p:nvPr/>
          </p:nvSpPr>
          <p:spPr>
            <a:xfrm>
              <a:off x="7811471" y="5316238"/>
              <a:ext cx="109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图像信息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ACF73B4-D266-4A2E-95E7-A757199E6269}"/>
              </a:ext>
            </a:extLst>
          </p:cNvPr>
          <p:cNvSpPr txBox="1"/>
          <p:nvPr/>
        </p:nvSpPr>
        <p:spPr>
          <a:xfrm>
            <a:off x="2139193" y="1144395"/>
            <a:ext cx="110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权重参数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4408CD-BB4B-4B7A-8E50-4D24E8E3D0D1}"/>
              </a:ext>
            </a:extLst>
          </p:cNvPr>
          <p:cNvSpPr txBox="1"/>
          <p:nvPr/>
        </p:nvSpPr>
        <p:spPr>
          <a:xfrm>
            <a:off x="2585196" y="2542185"/>
            <a:ext cx="110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偏差参数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99FB6F-14EA-4D64-8CAA-44D3FB087448}"/>
              </a:ext>
            </a:extLst>
          </p:cNvPr>
          <p:cNvSpPr txBox="1"/>
          <p:nvPr/>
        </p:nvSpPr>
        <p:spPr>
          <a:xfrm>
            <a:off x="3565321" y="2654480"/>
            <a:ext cx="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1E0DC6-CBCE-4E05-A38F-CFEEB4394D61}"/>
              </a:ext>
            </a:extLst>
          </p:cNvPr>
          <p:cNvSpPr txBox="1"/>
          <p:nvPr/>
        </p:nvSpPr>
        <p:spPr>
          <a:xfrm>
            <a:off x="4617912" y="2652338"/>
            <a:ext cx="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BC76C-A020-4A00-9F5B-E9E8AFDB6A6F}"/>
              </a:ext>
            </a:extLst>
          </p:cNvPr>
          <p:cNvSpPr txBox="1"/>
          <p:nvPr/>
        </p:nvSpPr>
        <p:spPr>
          <a:xfrm>
            <a:off x="5577033" y="2659437"/>
            <a:ext cx="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2A3376-C68E-41A6-AEE7-0BEFC433F798}"/>
              </a:ext>
            </a:extLst>
          </p:cNvPr>
          <p:cNvSpPr txBox="1"/>
          <p:nvPr/>
        </p:nvSpPr>
        <p:spPr>
          <a:xfrm>
            <a:off x="6673517" y="2652338"/>
            <a:ext cx="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47DFA7-C1AA-4506-95CB-A350F11B60E9}"/>
              </a:ext>
            </a:extLst>
          </p:cNvPr>
          <p:cNvSpPr txBox="1"/>
          <p:nvPr/>
        </p:nvSpPr>
        <p:spPr>
          <a:xfrm>
            <a:off x="7653530" y="2652338"/>
            <a:ext cx="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8CD0F0-748E-43C0-B37E-E212296FE807}"/>
              </a:ext>
            </a:extLst>
          </p:cNvPr>
          <p:cNvSpPr txBox="1"/>
          <p:nvPr/>
        </p:nvSpPr>
        <p:spPr>
          <a:xfrm>
            <a:off x="8722439" y="2652338"/>
            <a:ext cx="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2" grpId="0"/>
      <p:bldP spid="13" grpId="0"/>
      <p:bldP spid="3" grpId="0"/>
      <p:bldP spid="15" grpId="0"/>
      <p:bldP spid="16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082B422-6981-446E-A3FE-80801BC8ACA5}"/>
              </a:ext>
            </a:extLst>
          </p:cNvPr>
          <p:cNvSpPr txBox="1">
            <a:spLocks/>
          </p:cNvSpPr>
          <p:nvPr/>
        </p:nvSpPr>
        <p:spPr>
          <a:xfrm>
            <a:off x="298558" y="154000"/>
            <a:ext cx="10131425" cy="851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CKE</a:t>
            </a:r>
            <a:r>
              <a:rPr lang="zh-CN" altLang="en-US" dirty="0"/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C5B07E-DDEF-4994-88A6-32CCBE254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212" y="638716"/>
            <a:ext cx="7600672" cy="32464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F7AA2A-6993-4547-9E7D-A6D1D58B20C2}"/>
              </a:ext>
            </a:extLst>
          </p:cNvPr>
          <p:cNvSpPr txBox="1"/>
          <p:nvPr/>
        </p:nvSpPr>
        <p:spPr>
          <a:xfrm>
            <a:off x="665747" y="2261937"/>
            <a:ext cx="97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SDAE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2C85E6-1583-49CD-A88D-A51029031776}"/>
              </a:ext>
            </a:extLst>
          </p:cNvPr>
          <p:cNvSpPr txBox="1"/>
          <p:nvPr/>
        </p:nvSpPr>
        <p:spPr>
          <a:xfrm>
            <a:off x="2776408" y="1993885"/>
            <a:ext cx="89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有噪音干扰的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2AEE0C-BF1E-4356-AA9A-78A4C36D15FC}"/>
              </a:ext>
            </a:extLst>
          </p:cNvPr>
          <p:cNvSpPr txBox="1"/>
          <p:nvPr/>
        </p:nvSpPr>
        <p:spPr>
          <a:xfrm>
            <a:off x="9161167" y="2055441"/>
            <a:ext cx="89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清晰的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4A8A0B-809D-4A93-8FCA-7C83A587532F}"/>
              </a:ext>
            </a:extLst>
          </p:cNvPr>
          <p:cNvSpPr/>
          <p:nvPr/>
        </p:nvSpPr>
        <p:spPr>
          <a:xfrm>
            <a:off x="6016914" y="999747"/>
            <a:ext cx="802106" cy="25426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173F7D0-6BDB-4D9C-AB3E-243DB148C619}"/>
              </a:ext>
            </a:extLst>
          </p:cNvPr>
          <p:cNvCxnSpPr>
            <a:stCxn id="16" idx="2"/>
          </p:cNvCxnSpPr>
          <p:nvPr/>
        </p:nvCxnSpPr>
        <p:spPr>
          <a:xfrm flipH="1">
            <a:off x="6393903" y="3542420"/>
            <a:ext cx="24064" cy="137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60F4F74-EF96-43C1-B256-EC7F75502530}"/>
              </a:ext>
            </a:extLst>
          </p:cNvPr>
          <p:cNvGrpSpPr/>
          <p:nvPr/>
        </p:nvGrpSpPr>
        <p:grpSpPr>
          <a:xfrm>
            <a:off x="5845046" y="5077267"/>
            <a:ext cx="1097714" cy="1684718"/>
            <a:chOff x="10066392" y="3951739"/>
            <a:chExt cx="1097714" cy="1684718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BEFECE7-DAF0-4E7D-97D4-9F7E2B7E7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3415" y="3951739"/>
              <a:ext cx="963668" cy="122012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28262B7-B891-448B-BAE1-26F7D69B52A7}"/>
                </a:ext>
              </a:extLst>
            </p:cNvPr>
            <p:cNvSpPr txBox="1"/>
            <p:nvPr/>
          </p:nvSpPr>
          <p:spPr>
            <a:xfrm>
              <a:off x="10066392" y="5267125"/>
              <a:ext cx="109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文本信息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193DA56-AB75-44DA-ACAC-6688B847E1F9}"/>
              </a:ext>
            </a:extLst>
          </p:cNvPr>
          <p:cNvSpPr txBox="1"/>
          <p:nvPr/>
        </p:nvSpPr>
        <p:spPr>
          <a:xfrm>
            <a:off x="4032849" y="1490486"/>
            <a:ext cx="110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权重参数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B73662-F0A0-4EAA-9346-01A29046DC2E}"/>
              </a:ext>
            </a:extLst>
          </p:cNvPr>
          <p:cNvSpPr txBox="1"/>
          <p:nvPr/>
        </p:nvSpPr>
        <p:spPr>
          <a:xfrm>
            <a:off x="4013082" y="2695508"/>
            <a:ext cx="110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偏差参数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BB50B5-7516-4D8D-9F43-5AB7632DF346}"/>
              </a:ext>
            </a:extLst>
          </p:cNvPr>
          <p:cNvSpPr txBox="1"/>
          <p:nvPr/>
        </p:nvSpPr>
        <p:spPr>
          <a:xfrm>
            <a:off x="4358013" y="2338881"/>
            <a:ext cx="43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91D051-0F33-4EC8-BA79-E10621DF70E7}"/>
              </a:ext>
            </a:extLst>
          </p:cNvPr>
          <p:cNvSpPr txBox="1"/>
          <p:nvPr/>
        </p:nvSpPr>
        <p:spPr>
          <a:xfrm>
            <a:off x="5106234" y="2338881"/>
            <a:ext cx="43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FA1084-FF44-42C1-B136-A93E35A79FE3}"/>
              </a:ext>
            </a:extLst>
          </p:cNvPr>
          <p:cNvSpPr txBox="1"/>
          <p:nvPr/>
        </p:nvSpPr>
        <p:spPr>
          <a:xfrm>
            <a:off x="5830100" y="2338881"/>
            <a:ext cx="43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8A6D92-0CE1-4D4A-A513-DAFCAC3F0643}"/>
              </a:ext>
            </a:extLst>
          </p:cNvPr>
          <p:cNvSpPr txBox="1"/>
          <p:nvPr/>
        </p:nvSpPr>
        <p:spPr>
          <a:xfrm>
            <a:off x="6600905" y="2338881"/>
            <a:ext cx="43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EBCF4B-F84A-4BF0-BCCF-669987D947AB}"/>
              </a:ext>
            </a:extLst>
          </p:cNvPr>
          <p:cNvSpPr txBox="1"/>
          <p:nvPr/>
        </p:nvSpPr>
        <p:spPr>
          <a:xfrm>
            <a:off x="7300417" y="2338881"/>
            <a:ext cx="43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338736-CE7C-4B96-BD89-2C3FC31BFE25}"/>
              </a:ext>
            </a:extLst>
          </p:cNvPr>
          <p:cNvSpPr txBox="1"/>
          <p:nvPr/>
        </p:nvSpPr>
        <p:spPr>
          <a:xfrm>
            <a:off x="8048638" y="2339236"/>
            <a:ext cx="43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  <p:bldP spid="16" grpId="0" animBg="1"/>
      <p:bldP spid="12" grpId="0"/>
      <p:bldP spid="13" grpId="0"/>
      <p:bldP spid="2" grpId="0"/>
      <p:bldP spid="15" grpId="0"/>
      <p:bldP spid="17" grpId="0"/>
      <p:bldP spid="18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1038</TotalTime>
  <Words>297</Words>
  <Application>Microsoft Office PowerPoint</Application>
  <PresentationFormat>宽屏</PresentationFormat>
  <Paragraphs>202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天体</vt:lpstr>
      <vt:lpstr>CkE讲解</vt:lpstr>
      <vt:lpstr>以往协同过滤的缺陷</vt:lpstr>
      <vt:lpstr>以往协同过滤的缺陷</vt:lpstr>
      <vt:lpstr>以往的知识图谱</vt:lpstr>
      <vt:lpstr>CKE模型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CKE模型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CkE讲解</dc:title>
  <dc:creator>淦 徐</dc:creator>
  <cp:lastModifiedBy>淦 徐</cp:lastModifiedBy>
  <cp:revision>67</cp:revision>
  <dcterms:created xsi:type="dcterms:W3CDTF">2019-10-13T12:43:14Z</dcterms:created>
  <dcterms:modified xsi:type="dcterms:W3CDTF">2019-10-26T15:08:29Z</dcterms:modified>
</cp:coreProperties>
</file>