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316" r:id="rId7"/>
    <p:sldId id="318" r:id="rId8"/>
    <p:sldId id="319" r:id="rId9"/>
    <p:sldId id="340" r:id="rId10"/>
    <p:sldId id="341" r:id="rId11"/>
    <p:sldId id="320" r:id="rId12"/>
    <p:sldId id="337" r:id="rId13"/>
    <p:sldId id="321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4A7"/>
    <a:srgbClr val="4B6D17"/>
    <a:srgbClr val="2B8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08AB602-AE83-47EA-B6CB-2E70B8C75DD0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4343520-4185-48A1-AE2C-D2308C1722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1A34D1D-E80B-417F-98B5-39D8613BB070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8C25E9A-696C-4D1E-A94A-A9CBE9892DB6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06E25-F275-41B9-85F1-E33A903E7D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924F-FAFB-4990-9FC5-977A0EAE7C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A33BA-FE40-49B6-BC27-737CDA7C2D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42BE-D869-4810-9AE0-C3CA887C8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E2DA9-6BBE-4F07-8A1A-4E1717CD08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8A026-A787-4F2D-AA3C-FD55667CBA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ADD19-2F56-4884-9057-7B378A411F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7305A-A8A2-4576-8668-ED68D096E6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99E89-F5E8-4FC8-9AC9-1DD1BA0175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3E256-12C3-4B74-9728-815CB9BA5A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DE229-7F1C-4895-9D23-AB3D698C7A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087E8-DDA2-474A-BBA4-BAD631178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54AE-EA8C-406C-BEAF-5ECECA60F20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6ECB-5C1D-4721-AD9F-0D37957AF2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3389-FE09-4E1E-804B-462C1FE7E37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469A-0E3E-4D8E-8F9D-268FBCAE6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3CDD9-FF3F-4E57-8B51-6A765CADE9D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5BBC4-E1E7-4C2D-B3DB-21897DB161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5AF5-838F-45D0-9A83-EF3E1EFD725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8158-184F-460C-9F74-2599431E8C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40685-67CF-4318-A7E5-237822F30E9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9270-CC46-4434-A13F-29B2E2C7F1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9C3143-D29B-44C0-BC28-375CF6EBDE21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C2937C-73E9-4D68-A0F4-C5FD6B983D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7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08" y="-13017"/>
            <a:ext cx="5876925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4" name="文本框 76"/>
          <p:cNvSpPr txBox="1">
            <a:spLocks noChangeArrowheads="1"/>
          </p:cNvSpPr>
          <p:nvPr/>
        </p:nvSpPr>
        <p:spPr bwMode="auto">
          <a:xfrm>
            <a:off x="3186430" y="2792730"/>
            <a:ext cx="59137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Billboard"/>
                <a:ea typeface="张海山锐谐体" pitchFamily="2" charset="-122"/>
              </a:rPr>
              <a:t>SUBMARINE WAR</a:t>
            </a:r>
            <a:endParaRPr lang="en-US" altLang="zh-CN" sz="4000" b="1">
              <a:solidFill>
                <a:schemeClr val="bg1"/>
              </a:solidFill>
              <a:latin typeface="Billboard"/>
              <a:ea typeface="张海山锐谐体" pitchFamily="2" charset="-122"/>
            </a:endParaRPr>
          </a:p>
        </p:txBody>
      </p:sp>
      <p:pic>
        <p:nvPicPr>
          <p:cNvPr id="2" name="图片 1" descr="QQ图片201803292208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  <a:lum bright="70000" contrast="-70000"/>
          </a:blip>
          <a:stretch>
            <a:fillRect/>
          </a:stretch>
        </p:blipFill>
        <p:spPr>
          <a:xfrm>
            <a:off x="5535930" y="1429385"/>
            <a:ext cx="1119505" cy="11271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260850" y="3616325"/>
            <a:ext cx="3815715" cy="704850"/>
            <a:chOff x="6710" y="5695"/>
            <a:chExt cx="6009" cy="1110"/>
          </a:xfrm>
        </p:grpSpPr>
        <p:sp>
          <p:nvSpPr>
            <p:cNvPr id="15425" name="文本框 77"/>
            <p:cNvSpPr txBox="1">
              <a:spLocks noChangeArrowheads="1"/>
            </p:cNvSpPr>
            <p:nvPr/>
          </p:nvSpPr>
          <p:spPr bwMode="auto">
            <a:xfrm>
              <a:off x="6710" y="6322"/>
              <a:ext cx="600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 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610" y="569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+mn-lt"/>
                  <a:cs typeface="+mn-lt"/>
                </a:rPr>
                <a:t>C Program</a:t>
              </a:r>
              <a:endParaRPr lang="en-US" altLang="zh-CN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slow" advTm="1003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5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4338955" y="511810"/>
            <a:ext cx="3006090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sz="4000" b="1" i="1" dirty="0" smtClean="0">
                <a:solidFill>
                  <a:schemeClr val="bg1"/>
                </a:solidFill>
              </a:rPr>
              <a:t>conclusion</a:t>
            </a:r>
            <a:endParaRPr lang="en-US" sz="40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Shape 89"/>
          <p:cNvSpPr txBox="1">
            <a:spLocks noGrp="1"/>
          </p:cNvSpPr>
          <p:nvPr/>
        </p:nvSpPr>
        <p:spPr>
          <a:xfrm>
            <a:off x="1628775" y="1444625"/>
            <a:ext cx="9305290" cy="430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  <a:latin typeface="+mn-lt"/>
                <a:cs typeface="+mn-lt"/>
              </a:rPr>
              <a:t>1:Good game balance</a:t>
            </a:r>
            <a:endParaRPr lang="en-US" b="1" i="1" dirty="0" smtClean="0">
              <a:solidFill>
                <a:schemeClr val="bg1"/>
              </a:solidFill>
              <a:latin typeface="+mn-lt"/>
              <a:cs typeface="+mn-lt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sz="2400" b="1" i="1" dirty="0" smtClean="0">
                <a:solidFill>
                  <a:schemeClr val="bg1"/>
                </a:solidFill>
                <a:latin typeface="+mn-lt"/>
                <a:cs typeface="+mn-lt"/>
              </a:rPr>
              <a:t>refers to the game Subhunter on FC/Family Computer in the 1980s, including maps, game modes and so on (the game was burned directly on the circuit board at that time).</a:t>
            </a:r>
            <a:endParaRPr lang="en-US" sz="2400" b="1" i="1" dirty="0" smtClean="0">
              <a:solidFill>
                <a:schemeClr val="bg1"/>
              </a:solidFill>
              <a:latin typeface="+mn-lt"/>
              <a:cs typeface="+mn-lt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endParaRPr lang="en-US" b="1" i="1" dirty="0" smtClean="0">
              <a:solidFill>
                <a:schemeClr val="bg1"/>
              </a:solidFill>
              <a:latin typeface="+mn-lt"/>
              <a:cs typeface="+mn-lt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  <a:latin typeface="+mn-lt"/>
                <a:cs typeface="+mn-lt"/>
              </a:rPr>
              <a:t>2: Strong adaptability</a:t>
            </a:r>
            <a:endParaRPr lang="en-US" b="1" i="1" dirty="0" smtClean="0">
              <a:solidFill>
                <a:schemeClr val="bg1"/>
              </a:solidFill>
              <a:latin typeface="+mn-lt"/>
              <a:cs typeface="+mn-lt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sz="2400" b="1" i="1" dirty="0" smtClean="0">
                <a:solidFill>
                  <a:schemeClr val="bg1"/>
                </a:solidFill>
                <a:latin typeface="+mn-lt"/>
                <a:cs typeface="+mn-lt"/>
              </a:rPr>
              <a:t>adjust to the appropriate speed according to PC performance.</a:t>
            </a:r>
            <a:endParaRPr lang="en-US" sz="2400" b="1" i="1" dirty="0" smtClean="0">
              <a:solidFill>
                <a:schemeClr val="bg1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  <p:transition spd="slow" advTm="622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3818890" y="2830195"/>
            <a:ext cx="6985635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sz="4800" b="1" i="1" dirty="0" smtClean="0">
                <a:solidFill>
                  <a:schemeClr val="bg1"/>
                </a:solidFill>
              </a:rPr>
              <a:t>Thanks for listening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44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56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17413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14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17421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22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5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1741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2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6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1741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" name="组合 6"/>
          <p:cNvGrpSpPr/>
          <p:nvPr/>
        </p:nvGrpSpPr>
        <p:grpSpPr>
          <a:xfrm>
            <a:off x="808990" y="2642870"/>
            <a:ext cx="10154285" cy="2107565"/>
            <a:chOff x="1274" y="4162"/>
            <a:chExt cx="15991" cy="3319"/>
          </a:xfrm>
        </p:grpSpPr>
        <p:grpSp>
          <p:nvGrpSpPr>
            <p:cNvPr id="5123" name="组合 3"/>
            <p:cNvGrpSpPr/>
            <p:nvPr/>
          </p:nvGrpSpPr>
          <p:grpSpPr bwMode="auto">
            <a:xfrm>
              <a:off x="1274" y="4162"/>
              <a:ext cx="13054" cy="3319"/>
              <a:chOff x="-4096" y="0"/>
              <a:chExt cx="10044288" cy="2460626"/>
            </a:xfrm>
          </p:grpSpPr>
          <p:sp>
            <p:nvSpPr>
              <p:cNvPr id="17424" name="文本框 59"/>
              <p:cNvSpPr txBox="1">
                <a:spLocks noChangeArrowheads="1"/>
              </p:cNvSpPr>
              <p:nvPr/>
            </p:nvSpPr>
            <p:spPr bwMode="auto">
              <a:xfrm>
                <a:off x="-4096" y="662460"/>
                <a:ext cx="2493001" cy="968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Problem Statement</a:t>
                </a:r>
                <a:endParaRPr lang="en-US" altLang="zh-CN" sz="24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25" name="菱形 55"/>
              <p:cNvSpPr>
                <a:spLocks noChangeArrowheads="1"/>
              </p:cNvSpPr>
              <p:nvPr/>
            </p:nvSpPr>
            <p:spPr bwMode="auto">
              <a:xfrm>
                <a:off x="11788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7" name="文本框 51"/>
              <p:cNvSpPr txBox="1">
                <a:spLocks noChangeArrowheads="1"/>
              </p:cNvSpPr>
              <p:nvPr/>
            </p:nvSpPr>
            <p:spPr bwMode="auto">
              <a:xfrm>
                <a:off x="2488573" y="961692"/>
                <a:ext cx="2493001" cy="537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Analysis</a:t>
                </a:r>
                <a:endParaRPr lang="en-US" altLang="zh-CN" sz="24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28" name="菱形 52"/>
              <p:cNvSpPr>
                <a:spLocks noChangeArrowheads="1"/>
              </p:cNvSpPr>
              <p:nvPr/>
            </p:nvSpPr>
            <p:spPr bwMode="auto">
              <a:xfrm>
                <a:off x="2488818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30" name="文本框 65"/>
              <p:cNvSpPr txBox="1">
                <a:spLocks noChangeArrowheads="1"/>
              </p:cNvSpPr>
              <p:nvPr/>
            </p:nvSpPr>
            <p:spPr bwMode="auto">
              <a:xfrm>
                <a:off x="5037383" y="961692"/>
                <a:ext cx="2493001" cy="537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Design</a:t>
                </a:r>
                <a:endParaRPr lang="en-US" altLang="zh-CN" sz="24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31" name="菱形 66"/>
              <p:cNvSpPr>
                <a:spLocks noChangeArrowheads="1"/>
              </p:cNvSpPr>
              <p:nvPr/>
            </p:nvSpPr>
            <p:spPr bwMode="auto">
              <a:xfrm>
                <a:off x="4942985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33" name="文本框 76"/>
              <p:cNvSpPr txBox="1">
                <a:spLocks noChangeArrowheads="1"/>
              </p:cNvSpPr>
              <p:nvPr/>
            </p:nvSpPr>
            <p:spPr bwMode="auto">
              <a:xfrm>
                <a:off x="7210398" y="998190"/>
                <a:ext cx="2829794" cy="465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  <a:cs typeface="+mn-lt"/>
                  </a:rPr>
                  <a:t>Implementation</a:t>
                </a:r>
                <a:endParaRPr lang="en-US" altLang="zh-CN" sz="2000" b="1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  <a:cs typeface="+mn-lt"/>
                </a:endParaRPr>
              </a:p>
            </p:txBody>
          </p:sp>
          <p:sp>
            <p:nvSpPr>
              <p:cNvPr id="17434" name="菱形 79"/>
              <p:cNvSpPr>
                <a:spLocks noChangeArrowheads="1"/>
              </p:cNvSpPr>
              <p:nvPr/>
            </p:nvSpPr>
            <p:spPr bwMode="auto">
              <a:xfrm>
                <a:off x="7394812" y="0"/>
                <a:ext cx="2460626" cy="2460626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" name="菱形 79"/>
            <p:cNvSpPr>
              <a:spLocks noChangeArrowheads="1"/>
            </p:cNvSpPr>
            <p:nvPr/>
          </p:nvSpPr>
          <p:spPr bwMode="auto">
            <a:xfrm>
              <a:off x="14067" y="4163"/>
              <a:ext cx="3198" cy="3319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8906070" y="3466574"/>
            <a:ext cx="205735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lt"/>
              </a:rPr>
              <a:t>Testing</a:t>
            </a:r>
            <a:endParaRPr lang="en-US" altLang="zh-CN" sz="2400" b="1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 spd="slow" advTm="413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019-06-2800-48-38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2110" y="146685"/>
            <a:ext cx="11677650" cy="6443980"/>
          </a:xfrm>
          <a:prstGeom prst="rect">
            <a:avLst/>
          </a:prstGeom>
        </p:spPr>
      </p:pic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Shape 51"/>
          <p:cNvSpPr txBox="1">
            <a:spLocks noGrp="1"/>
          </p:cNvSpPr>
          <p:nvPr/>
        </p:nvSpPr>
        <p:spPr>
          <a:xfrm>
            <a:off x="8177530" y="802005"/>
            <a:ext cx="3693795" cy="8521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ctr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>
                <a:solidFill>
                  <a:schemeClr val="bg1"/>
                </a:solidFill>
              </a:rPr>
              <a:t>Problem Statement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165" y="2504440"/>
            <a:ext cx="94976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32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 Our program is a game called “Submarine war”.   There are eight levels in the game, each of which is different in difficulty.  The user can adjust the speed of game according to their need.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zh-CN" altLang="en-US" sz="2400" b="1">
                <a:solidFill>
                  <a:schemeClr val="bg1"/>
                </a:solidFill>
              </a:rPr>
              <a:t>△</a:t>
            </a:r>
            <a:r>
              <a:rPr lang="en-US" altLang="zh-CN" sz="2400" b="1">
                <a:solidFill>
                  <a:schemeClr val="bg1"/>
                </a:solidFill>
              </a:rPr>
              <a:t>Four types of </a:t>
            </a:r>
            <a:r>
              <a:rPr lang="en-US" altLang="zh-CN" sz="2400" b="1">
                <a:solidFill>
                  <a:schemeClr val="bg1"/>
                </a:solidFill>
              </a:rPr>
              <a:t>AI-Submarines can appear randomly and move freely and fire bullets at random.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△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The game interface can display the current game speed, score, the number of remaining enemies and so on;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△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Prevent data transboundary</a:t>
            </a:r>
            <a:endParaRPr lang="en-US" altLang="zh-CN" sz="24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2019-06-2800-48-38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6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1150" y="146685"/>
            <a:ext cx="8467090" cy="2562860"/>
          </a:xfrm>
          <a:prstGeom prst="rect">
            <a:avLst/>
          </a:prstGeom>
        </p:spPr>
      </p:pic>
    </p:spTree>
  </p:cSld>
  <p:clrMapOvr>
    <a:masterClrMapping/>
  </p:clrMapOvr>
  <p:transition spd="slow" advTm="33330">
    <p:push dir="u"/>
  </p:transition>
  <p:timing>
    <p:tnLst>
      <p:par>
        <p:cTn id="1" dur="indefinite" restart="never" nodeType="tmRoot">
          <p:childTnLst>
            <p:video fullScrn="0">
              <p:cMediaNode vol="98000"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video fullScrn="0">
              <p:cMediaNode>
                <p:cTn id="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5062220" y="120015"/>
            <a:ext cx="2453005" cy="1196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Analysis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2105" y="1193165"/>
            <a:ext cx="9523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u="sng">
                <a:solidFill>
                  <a:schemeClr val="bg1"/>
                </a:solidFill>
              </a:rPr>
              <a:t>Conditional constraints: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1: Every moving object in the game moves in a specific range to prevent data from corossing the boundary.;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2:Function classification, the program can be divided into three categories. A class of game auxiliary functions. A bullet system, a ship/AI-ship system.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 u="sng">
                <a:solidFill>
                  <a:schemeClr val="bg1"/>
                </a:solidFill>
              </a:rPr>
              <a:t>Requirement: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1. Keyboard message (coordinates , X key and  direction keys and so on)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2. 3 Functions: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   A function to move AI-Submarines;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   A function to fire bullets;</a:t>
            </a:r>
            <a:endParaRPr lang="en-US" altLang="zh-CN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         A function to real-time display of current game status.</a:t>
            </a:r>
            <a:endParaRPr lang="en-US" altLang="zh-CN" sz="2400"/>
          </a:p>
        </p:txBody>
      </p:sp>
    </p:spTree>
  </p:cSld>
  <p:clrMapOvr>
    <a:masterClrMapping/>
  </p:clrMapOvr>
  <p:transition spd="slow" advTm="56716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531495" y="2952115"/>
            <a:ext cx="1995170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sz="4400" b="1" i="1" dirty="0" smtClean="0">
                <a:solidFill>
                  <a:schemeClr val="bg1"/>
                </a:solidFill>
              </a:rPr>
              <a:t>Design</a:t>
            </a:r>
            <a:endParaRPr lang="en-US" sz="4400" b="1" i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 descr="C:\Users\asus\Desktop\Flow Chart Demo (1).jpgFlow Chart Demo 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89960" y="302895"/>
            <a:ext cx="7385685" cy="6168390"/>
          </a:xfrm>
          <a:prstGeom prst="rect">
            <a:avLst/>
          </a:prstGeom>
        </p:spPr>
      </p:pic>
    </p:spTree>
  </p:cSld>
  <p:clrMapOvr>
    <a:masterClrMapping/>
  </p:clrMapOvr>
  <p:transition spd="slow" advTm="56586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4185920" y="283845"/>
            <a:ext cx="4311015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Implementation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1266825" y="1145540"/>
            <a:ext cx="8809990" cy="87249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altLang="zh-CN" sz="2000" spc="200">
                <a:ln w="3175">
                  <a:noFill/>
                  <a:prstDash val="dash"/>
                </a:ln>
                <a:solidFill>
                  <a:schemeClr val="accent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1: Counter + Cyclic Judgment: Implementing Dead Loop Body of Program Main Function</a:t>
            </a:r>
            <a:endParaRPr altLang="zh-CN" sz="2000" spc="200">
              <a:ln w="3175">
                <a:noFill/>
                <a:prstDash val="dash"/>
              </a:ln>
              <a:solidFill>
                <a:schemeClr val="accent3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2087880"/>
            <a:ext cx="10984865" cy="4505325"/>
          </a:xfrm>
          <a:prstGeom prst="rect">
            <a:avLst/>
          </a:prstGeom>
        </p:spPr>
      </p:pic>
    </p:spTree>
  </p:cSld>
  <p:clrMapOvr>
    <a:masterClrMapping/>
  </p:clrMapOvr>
  <p:transition spd="slow" advTm="52839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55" y="1296035"/>
            <a:ext cx="7186295" cy="5253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800" y="544830"/>
            <a:ext cx="9676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</a:rPr>
              <a:t>2: Rand funtion:  realize the intelligent submarine and increase the fun of the game</a:t>
            </a:r>
            <a:endParaRPr lang="en-US" altLang="zh-CN" sz="2000">
              <a:solidFill>
                <a:schemeClr val="bg1"/>
              </a:solidFill>
              <a:uFillTx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89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PYJL)H{_SD3FA2WU}[4Z7K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668780"/>
            <a:ext cx="7004050" cy="4936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6690" y="564515"/>
            <a:ext cx="8530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</a:rPr>
              <a:t>3:Inner and outer table: realizing the motion of objects and the visualization of of Game Operating Interface </a:t>
            </a:r>
            <a:endParaRPr lang="en-US" altLang="zh-CN" sz="2000">
              <a:solidFill>
                <a:schemeClr val="bg1"/>
              </a:solidFill>
              <a:uFillTx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7654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Shape 89"/>
          <p:cNvSpPr txBox="1">
            <a:spLocks noGrp="1"/>
          </p:cNvSpPr>
          <p:nvPr/>
        </p:nvSpPr>
        <p:spPr>
          <a:xfrm>
            <a:off x="5177155" y="226060"/>
            <a:ext cx="1995170" cy="773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ntarell" panose="02000603000000000000"/>
              <a:buNone/>
              <a:defRPr sz="3600" b="0" i="0" u="none" strike="noStrike" cap="none" baseline="0">
                <a:solidFill>
                  <a:srgbClr val="373E48"/>
                </a:solidFill>
                <a:latin typeface="Cantarell" panose="02000603000000000000"/>
                <a:ea typeface="Cantarell" panose="02000603000000000000"/>
                <a:cs typeface="Cantarell" panose="02000603000000000000"/>
                <a:sym typeface="Cantarell" panose="02000603000000000000"/>
                <a:rtl val="0"/>
              </a:defRPr>
            </a:lvl1pPr>
            <a:lvl2pPr marL="0" marR="0" indent="0" algn="l" rtl="0">
              <a:spcBef>
                <a:spcPts val="0"/>
              </a:spcBef>
            </a:lvl2pPr>
            <a:lvl3pPr marL="0" marR="0" indent="0" algn="l" rtl="0">
              <a:spcBef>
                <a:spcPts val="0"/>
              </a:spcBef>
            </a:lvl3pPr>
            <a:lvl4pPr marL="0" marR="0" indent="0" algn="l" rtl="0">
              <a:spcBef>
                <a:spcPts val="0"/>
              </a:spcBef>
            </a:lvl4pPr>
            <a:lvl5pPr marL="0" marR="0" indent="0" algn="l" rtl="0">
              <a:spcBef>
                <a:spcPts val="0"/>
              </a:spcBef>
            </a:lvl5pPr>
            <a:lvl6pPr marL="0" marR="0" indent="0" algn="l" rtl="0">
              <a:spcBef>
                <a:spcPts val="0"/>
              </a:spcBef>
            </a:lvl6pPr>
            <a:lvl7pPr marL="0" marR="0" indent="0" algn="l" rtl="0">
              <a:spcBef>
                <a:spcPts val="0"/>
              </a:spcBef>
            </a:lvl7pPr>
            <a:lvl8pPr marL="0" marR="0" indent="0" algn="l" rtl="0">
              <a:spcBef>
                <a:spcPts val="0"/>
              </a:spcBef>
            </a:lvl8pPr>
            <a:lvl9pPr marL="0" marR="0" indent="0" algn="l" rtl="0">
              <a:spcBef>
                <a:spcPts val="0"/>
              </a:spcBef>
            </a:lvl9pPr>
          </a:lstStyle>
          <a:p>
            <a:pPr marL="0" marR="0" lvl="0" indent="0" algn="l" rtl="0">
              <a:spcBef>
                <a:spcPts val="0"/>
              </a:spcBef>
              <a:buClr>
                <a:srgbClr val="373E48"/>
              </a:buClr>
              <a:buSzPct val="25000"/>
              <a:buFont typeface="Cantarell" panose="02000603000000000000"/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Test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20065" y="976630"/>
          <a:ext cx="11480165" cy="581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/>
                <a:gridCol w="4712335"/>
                <a:gridCol w="4848225"/>
              </a:tblGrid>
              <a:tr h="1037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Input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Expected result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Real result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1381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3200" b="0">
                          <a:solidFill>
                            <a:schemeClr val="bg1"/>
                          </a:solidFill>
                          <a:cs typeface="+mn-lt"/>
                        </a:rPr>
                        <a:t>“←” “→”</a:t>
                      </a:r>
                      <a:endParaRPr lang="en-US" altLang="en-US" sz="32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chemeClr val="bg1"/>
                          </a:solidFill>
                          <a:cs typeface="+mn-lt"/>
                        </a:rPr>
                        <a:t>My ship moves to the left and the right respectively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cs typeface="+mn-lt"/>
                          <a:sym typeface="+mn-ea"/>
                        </a:rPr>
                        <a:t>My ship moves to the left and the right respectively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1242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3200" b="0">
                          <a:solidFill>
                            <a:schemeClr val="bg1"/>
                          </a:solidFill>
                          <a:cs typeface="+mn-lt"/>
                        </a:rPr>
                        <a:t>X Key</a:t>
                      </a:r>
                      <a:endParaRPr lang="en-US" altLang="en-US" sz="32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chemeClr val="bg1"/>
                          </a:solidFill>
                          <a:cs typeface="+mn-lt"/>
                        </a:rPr>
                        <a:t>My ship fires bullets down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chemeClr val="bg1"/>
                          </a:solidFill>
                          <a:cs typeface="+mn-lt"/>
                        </a:rPr>
                        <a:t>My ship fire bullets down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1160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3200" b="0">
                          <a:solidFill>
                            <a:schemeClr val="bg1"/>
                          </a:solidFill>
                          <a:cs typeface="+mn-lt"/>
                        </a:rPr>
                        <a:t>Enter Key</a:t>
                      </a:r>
                      <a:endParaRPr lang="en-US" altLang="en-US" sz="32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chemeClr val="bg1"/>
                          </a:solidFill>
                          <a:cs typeface="+mn-lt"/>
                        </a:rPr>
                        <a:t>AI-Submarine  randomly appear and move , periodically launch bullets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cs typeface="+mn-lt"/>
                          <a:sym typeface="+mn-ea"/>
                        </a:rPr>
                        <a:t>AI-Submarine  randomly appear and move , periodically launch bullets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  <a:tr h="9899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chemeClr val="bg1"/>
                          </a:solidFill>
                          <a:cs typeface="+mn-lt"/>
                        </a:rPr>
                        <a:t>Display current score, remaining enemies, and remaining lifes, game speed.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cs typeface="+mn-lt"/>
                          <a:sym typeface="+mn-ea"/>
                        </a:rPr>
                        <a:t>Display current score, remaining enemies, and remaining lifes, game speed.</a:t>
                      </a: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  <a:alpha val="54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2115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p="http://schemas.openxmlformats.org/presentationml/2006/main">
  <p:tag name="KSO_WM_MEDIACOVER_FLAG" val="1"/>
</p:tagLst>
</file>

<file path=ppt/tags/tag3.xml><?xml version="1.0" encoding="utf-8"?>
<p:tagLst xmlns:p="http://schemas.openxmlformats.org/presentationml/2006/main">
  <p:tag name="KSO_WM_MEDIACOVER_FLAG" val="1"/>
</p:tagLst>
</file>

<file path=ppt/tags/tag4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1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25af98e0-1138-4253-b472-e5f73cf1546e}"/>
  <p:tag name="KSO_WM_UNIT_TEXTBOXSTYLE_INDEX" val="11"/>
  <p:tag name="KSO_WM_UNIT_TEXTBOXSTYLE_TYPE" val="OneParaTitle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WPS 演示</Application>
  <PresentationFormat>自定义</PresentationFormat>
  <Paragraphs>92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 Light</vt:lpstr>
      <vt:lpstr>Billboard</vt:lpstr>
      <vt:lpstr>Segoe Print</vt:lpstr>
      <vt:lpstr>张海山锐谐体</vt:lpstr>
      <vt:lpstr>Cantarell</vt:lpstr>
      <vt:lpstr>Trebuchet MS</vt:lpstr>
      <vt:lpstr>微软雅黑</vt:lpstr>
      <vt:lpstr>Segoe UI</vt:lpstr>
      <vt:lpstr>Arial Black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东东</cp:lastModifiedBy>
  <cp:revision>25</cp:revision>
  <dcterms:created xsi:type="dcterms:W3CDTF">2018-05-30T01:58:00Z</dcterms:created>
  <dcterms:modified xsi:type="dcterms:W3CDTF">2019-07-07T14:48:54Z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  <property fmtid="{D5CDD505-2E9C-101B-9397-08002B2CF9AE}" pid="3" name="KSORubyTemplateID">
    <vt:lpwstr>2</vt:lpwstr>
  </property>
</Properties>
</file>